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881" r:id="rId2"/>
  </p:sldMasterIdLst>
  <p:notesMasterIdLst>
    <p:notesMasterId r:id="rId93"/>
  </p:notesMasterIdLst>
  <p:handoutMasterIdLst>
    <p:handoutMasterId r:id="rId94"/>
  </p:handoutMasterIdLst>
  <p:sldIdLst>
    <p:sldId id="260" r:id="rId3"/>
    <p:sldId id="278" r:id="rId4"/>
    <p:sldId id="279" r:id="rId5"/>
    <p:sldId id="329" r:id="rId6"/>
    <p:sldId id="280" r:id="rId7"/>
    <p:sldId id="257" r:id="rId8"/>
    <p:sldId id="281" r:id="rId9"/>
    <p:sldId id="406" r:id="rId10"/>
    <p:sldId id="282" r:id="rId11"/>
    <p:sldId id="331" r:id="rId12"/>
    <p:sldId id="283" r:id="rId13"/>
    <p:sldId id="426" r:id="rId14"/>
    <p:sldId id="427" r:id="rId15"/>
    <p:sldId id="284" r:id="rId16"/>
    <p:sldId id="428" r:id="rId17"/>
    <p:sldId id="285" r:id="rId18"/>
    <p:sldId id="429" r:id="rId19"/>
    <p:sldId id="286" r:id="rId20"/>
    <p:sldId id="287" r:id="rId21"/>
    <p:sldId id="430" r:id="rId22"/>
    <p:sldId id="431" r:id="rId23"/>
    <p:sldId id="288" r:id="rId24"/>
    <p:sldId id="432" r:id="rId25"/>
    <p:sldId id="289" r:id="rId26"/>
    <p:sldId id="433" r:id="rId27"/>
    <p:sldId id="434" r:id="rId28"/>
    <p:sldId id="290" r:id="rId29"/>
    <p:sldId id="435" r:id="rId30"/>
    <p:sldId id="291" r:id="rId31"/>
    <p:sldId id="292" r:id="rId32"/>
    <p:sldId id="341" r:id="rId33"/>
    <p:sldId id="436" r:id="rId34"/>
    <p:sldId id="343" r:id="rId35"/>
    <p:sldId id="437" r:id="rId36"/>
    <p:sldId id="407" r:id="rId37"/>
    <p:sldId id="294" r:id="rId38"/>
    <p:sldId id="295" r:id="rId39"/>
    <p:sldId id="438" r:id="rId40"/>
    <p:sldId id="297" r:id="rId41"/>
    <p:sldId id="439" r:id="rId42"/>
    <p:sldId id="441" r:id="rId43"/>
    <p:sldId id="442" r:id="rId44"/>
    <p:sldId id="443" r:id="rId45"/>
    <p:sldId id="299" r:id="rId46"/>
    <p:sldId id="444" r:id="rId47"/>
    <p:sldId id="445" r:id="rId48"/>
    <p:sldId id="415" r:id="rId49"/>
    <p:sldId id="301" r:id="rId50"/>
    <p:sldId id="414" r:id="rId51"/>
    <p:sldId id="446" r:id="rId52"/>
    <p:sldId id="447" r:id="rId53"/>
    <p:sldId id="448" r:id="rId54"/>
    <p:sldId id="365" r:id="rId55"/>
    <p:sldId id="306" r:id="rId56"/>
    <p:sldId id="449" r:id="rId57"/>
    <p:sldId id="308" r:id="rId58"/>
    <p:sldId id="450" r:id="rId59"/>
    <p:sldId id="451" r:id="rId60"/>
    <p:sldId id="310" r:id="rId61"/>
    <p:sldId id="311" r:id="rId62"/>
    <p:sldId id="312" r:id="rId63"/>
    <p:sldId id="417" r:id="rId64"/>
    <p:sldId id="313" r:id="rId65"/>
    <p:sldId id="452" r:id="rId66"/>
    <p:sldId id="453" r:id="rId67"/>
    <p:sldId id="315" r:id="rId68"/>
    <p:sldId id="316" r:id="rId69"/>
    <p:sldId id="454" r:id="rId70"/>
    <p:sldId id="455" r:id="rId71"/>
    <p:sldId id="456" r:id="rId72"/>
    <p:sldId id="457" r:id="rId73"/>
    <p:sldId id="458" r:id="rId74"/>
    <p:sldId id="318" r:id="rId75"/>
    <p:sldId id="459" r:id="rId76"/>
    <p:sldId id="320" r:id="rId77"/>
    <p:sldId id="461" r:id="rId78"/>
    <p:sldId id="418" r:id="rId79"/>
    <p:sldId id="460" r:id="rId80"/>
    <p:sldId id="421" r:id="rId81"/>
    <p:sldId id="462" r:id="rId82"/>
    <p:sldId id="463" r:id="rId83"/>
    <p:sldId id="325" r:id="rId84"/>
    <p:sldId id="464" r:id="rId85"/>
    <p:sldId id="327" r:id="rId86"/>
    <p:sldId id="465" r:id="rId87"/>
    <p:sldId id="422" r:id="rId88"/>
    <p:sldId id="466" r:id="rId89"/>
    <p:sldId id="467" r:id="rId90"/>
    <p:sldId id="424" r:id="rId91"/>
    <p:sldId id="468" r:id="rId92"/>
  </p:sldIdLst>
  <p:sldSz cx="12192000" cy="6858000"/>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490"/>
    <a:srgbClr val="013952"/>
    <a:srgbClr val="964B32"/>
    <a:srgbClr val="800000"/>
    <a:srgbClr val="7A1C25"/>
    <a:srgbClr val="2F1F6B"/>
    <a:srgbClr val="352379"/>
    <a:srgbClr val="BEB722"/>
    <a:srgbClr val="C82E3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7" autoAdjust="0"/>
    <p:restoredTop sz="73675" autoAdjust="0"/>
  </p:normalViewPr>
  <p:slideViewPr>
    <p:cSldViewPr>
      <p:cViewPr varScale="1">
        <p:scale>
          <a:sx n="65" d="100"/>
          <a:sy n="65" d="100"/>
        </p:scale>
        <p:origin x="90" y="948"/>
      </p:cViewPr>
      <p:guideLst>
        <p:guide orient="horz" pos="2160"/>
        <p:guide pos="3840"/>
      </p:guideLst>
    </p:cSldViewPr>
  </p:slideViewPr>
  <p:outlineViewPr>
    <p:cViewPr>
      <p:scale>
        <a:sx n="33" d="100"/>
        <a:sy n="33" d="100"/>
      </p:scale>
      <p:origin x="0" y="-4553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569E3F5C-5AB3-4803-B632-3FA05711D3E5}"/>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endParaRPr lang="en-US"/>
          </a:p>
        </p:txBody>
      </p:sp>
      <p:sp>
        <p:nvSpPr>
          <p:cNvPr id="242691" name="Rectangle 3">
            <a:extLst>
              <a:ext uri="{FF2B5EF4-FFF2-40B4-BE49-F238E27FC236}">
                <a16:creationId xmlns:a16="http://schemas.microsoft.com/office/drawing/2014/main" id="{7E338023-822A-4250-B3C6-60972CACCB6F}"/>
              </a:ext>
            </a:extLst>
          </p:cNvPr>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mn-cs"/>
              </a:defRPr>
            </a:lvl1pPr>
          </a:lstStyle>
          <a:p>
            <a:pPr>
              <a:defRPr/>
            </a:pPr>
            <a:endParaRPr lang="en-US"/>
          </a:p>
        </p:txBody>
      </p:sp>
      <p:sp>
        <p:nvSpPr>
          <p:cNvPr id="242692" name="Rectangle 4">
            <a:extLst>
              <a:ext uri="{FF2B5EF4-FFF2-40B4-BE49-F238E27FC236}">
                <a16:creationId xmlns:a16="http://schemas.microsoft.com/office/drawing/2014/main" id="{B4CAE9B9-A5B5-47FE-8109-C10211926303}"/>
              </a:ext>
            </a:extLst>
          </p:cNvPr>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endParaRPr lang="en-US"/>
          </a:p>
        </p:txBody>
      </p:sp>
      <p:sp>
        <p:nvSpPr>
          <p:cNvPr id="242693" name="Rectangle 5">
            <a:extLst>
              <a:ext uri="{FF2B5EF4-FFF2-40B4-BE49-F238E27FC236}">
                <a16:creationId xmlns:a16="http://schemas.microsoft.com/office/drawing/2014/main" id="{3E0226DF-8E55-483D-9E5C-23498A520899}"/>
              </a:ext>
            </a:extLst>
          </p:cNvPr>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charset="0"/>
                <a:ea typeface="ＭＳ Ｐゴシック" charset="-128"/>
              </a:defRPr>
            </a:lvl1pPr>
          </a:lstStyle>
          <a:p>
            <a:pPr>
              <a:defRPr/>
            </a:pPr>
            <a:fld id="{365777A6-3B0E-4ED0-9BA0-2D0FDE4305C5}" type="slidenum">
              <a:rPr lang="en-US" altLang="en-US"/>
              <a:pPr>
                <a:defRPr/>
              </a:pPr>
              <a:t>‹#›</a:t>
            </a:fld>
            <a:endParaRPr lang="en-US" altLang="en-US"/>
          </a:p>
        </p:txBody>
      </p:sp>
    </p:spTree>
    <p:extLst>
      <p:ext uri="{BB962C8B-B14F-4D97-AF65-F5344CB8AC3E}">
        <p14:creationId xmlns:p14="http://schemas.microsoft.com/office/powerpoint/2010/main" val="4024871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10371E45-7356-46CC-9C5C-02985D45B3AA}"/>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endParaRPr lang="en-US"/>
          </a:p>
        </p:txBody>
      </p:sp>
      <p:sp>
        <p:nvSpPr>
          <p:cNvPr id="286723" name="Rectangle 3">
            <a:extLst>
              <a:ext uri="{FF2B5EF4-FFF2-40B4-BE49-F238E27FC236}">
                <a16:creationId xmlns:a16="http://schemas.microsoft.com/office/drawing/2014/main" id="{4702DF1E-187F-40B9-AD35-5C96FCD1F062}"/>
              </a:ext>
            </a:extLst>
          </p:cNvPr>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mn-cs"/>
              </a:defRPr>
            </a:lvl1pPr>
          </a:lstStyle>
          <a:p>
            <a:pPr>
              <a:defRPr/>
            </a:pPr>
            <a:endParaRPr lang="en-US"/>
          </a:p>
        </p:txBody>
      </p:sp>
      <p:sp>
        <p:nvSpPr>
          <p:cNvPr id="5124" name="Rectangle 4">
            <a:extLst>
              <a:ext uri="{FF2B5EF4-FFF2-40B4-BE49-F238E27FC236}">
                <a16:creationId xmlns:a16="http://schemas.microsoft.com/office/drawing/2014/main" id="{90102F5B-D73D-433F-9678-109ED3CCDDAD}"/>
              </a:ext>
            </a:extLst>
          </p:cNvPr>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5" name="Rectangle 5">
            <a:extLst>
              <a:ext uri="{FF2B5EF4-FFF2-40B4-BE49-F238E27FC236}">
                <a16:creationId xmlns:a16="http://schemas.microsoft.com/office/drawing/2014/main" id="{200C81BE-542E-42CE-A414-ECF3BDBC815D}"/>
              </a:ext>
            </a:extLst>
          </p:cNvPr>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26" name="Rectangle 6">
            <a:extLst>
              <a:ext uri="{FF2B5EF4-FFF2-40B4-BE49-F238E27FC236}">
                <a16:creationId xmlns:a16="http://schemas.microsoft.com/office/drawing/2014/main" id="{BD2E4A73-BA80-4636-ADDF-1C748E88C863}"/>
              </a:ext>
            </a:extLst>
          </p:cNvPr>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endParaRPr lang="en-US"/>
          </a:p>
        </p:txBody>
      </p:sp>
      <p:sp>
        <p:nvSpPr>
          <p:cNvPr id="286727" name="Rectangle 7">
            <a:extLst>
              <a:ext uri="{FF2B5EF4-FFF2-40B4-BE49-F238E27FC236}">
                <a16:creationId xmlns:a16="http://schemas.microsoft.com/office/drawing/2014/main" id="{44AF05CB-F985-4933-8D93-BEF62A7FE7DC}"/>
              </a:ext>
            </a:extLst>
          </p:cNvPr>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charset="0"/>
                <a:ea typeface="ＭＳ Ｐゴシック" charset="-128"/>
              </a:defRPr>
            </a:lvl1pPr>
          </a:lstStyle>
          <a:p>
            <a:pPr>
              <a:defRPr/>
            </a:pPr>
            <a:fld id="{7C291F71-DFFB-464C-86D8-43501F37DBBC}" type="slidenum">
              <a:rPr lang="en-US" altLang="en-US"/>
              <a:pPr>
                <a:defRPr/>
              </a:pPr>
              <a:t>‹#›</a:t>
            </a:fld>
            <a:endParaRPr lang="en-US" altLang="en-US"/>
          </a:p>
        </p:txBody>
      </p:sp>
    </p:spTree>
    <p:extLst>
      <p:ext uri="{BB962C8B-B14F-4D97-AF65-F5344CB8AC3E}">
        <p14:creationId xmlns:p14="http://schemas.microsoft.com/office/powerpoint/2010/main" val="2180118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1pPr>
    <a:lvl2pPr marL="457200" algn="l" rtl="0" eaLnBrk="0" fontAlgn="base" hangingPunct="0">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2pPr>
    <a:lvl3pPr marL="914400" algn="l" rtl="0" eaLnBrk="0" fontAlgn="base" hangingPunct="0">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3pPr>
    <a:lvl4pPr marL="1371600" algn="l" rtl="0" eaLnBrk="0" fontAlgn="base" hangingPunct="0">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4pPr>
    <a:lvl5pPr marL="1828800" algn="l" rtl="0" eaLnBrk="0" fontAlgn="base" hangingPunct="0">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34EDBFB-89EF-4C00-B2ED-99BB3659B2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ct val="0"/>
              </a:spcBef>
            </a:pPr>
            <a:fld id="{55B37BA9-BA04-44CF-A056-F33B3F43B553}" type="slidenum">
              <a:rPr kumimoji="0" lang="en-US" altLang="en-US" smtClean="0">
                <a:latin typeface="Times New Roman" panose="02020603050405020304" pitchFamily="18" charset="0"/>
                <a:ea typeface="ＭＳ Ｐゴシック" panose="020B0600070205080204" pitchFamily="34" charset="-128"/>
              </a:rPr>
              <a:pPr>
                <a:spcBef>
                  <a:spcPct val="0"/>
                </a:spcBef>
              </a:pPr>
              <a:t>1</a:t>
            </a:fld>
            <a:endParaRPr kumimoji="0" lang="en-US" altLang="en-US">
              <a:latin typeface="Times New Roman" panose="02020603050405020304" pitchFamily="18" charset="0"/>
              <a:ea typeface="ＭＳ Ｐゴシック" panose="020B0600070205080204" pitchFamily="34" charset="-128"/>
            </a:endParaRPr>
          </a:p>
        </p:txBody>
      </p:sp>
      <p:sp>
        <p:nvSpPr>
          <p:cNvPr id="8195" name="Rectangle 2">
            <a:extLst>
              <a:ext uri="{FF2B5EF4-FFF2-40B4-BE49-F238E27FC236}">
                <a16:creationId xmlns:a16="http://schemas.microsoft.com/office/drawing/2014/main" id="{2F8BA511-1D68-441C-8C5D-E9150190B972}"/>
              </a:ext>
            </a:extLst>
          </p:cNvPr>
          <p:cNvSpPr>
            <a:spLocks noGrp="1" noRot="1" noChangeAspect="1" noChangeArrowheads="1" noTextEdit="1"/>
          </p:cNvSpPr>
          <p:nvPr>
            <p:ph type="sldImg"/>
          </p:nvPr>
        </p:nvSpPr>
        <p:spPr>
          <a:xfrm>
            <a:off x="330200" y="696913"/>
            <a:ext cx="6197600" cy="3486150"/>
          </a:xfrm>
          <a:ln/>
        </p:spPr>
      </p:sp>
      <p:sp>
        <p:nvSpPr>
          <p:cNvPr id="8196" name="Rectangle 3">
            <a:extLst>
              <a:ext uri="{FF2B5EF4-FFF2-40B4-BE49-F238E27FC236}">
                <a16:creationId xmlns:a16="http://schemas.microsoft.com/office/drawing/2014/main" id="{FB8F1D60-7110-4FE0-8E2A-9079BD4B03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dirty="0">
                <a:latin typeface="Arial" panose="020B0604020202020204" pitchFamily="34" charset="0"/>
              </a:rPr>
              <a:t>Instructor Notes:</a:t>
            </a:r>
          </a:p>
          <a:p>
            <a:r>
              <a:rPr lang="en-US" altLang="en-US" i="1" dirty="0">
                <a:latin typeface="Arial" panose="020B0604020202020204" pitchFamily="34" charset="0"/>
              </a:rPr>
              <a:t>Organized as suggested presentation slides; text in italics is commentary directed to the instructor. This commentary is in a conversational tone and provides information that goes beyond the slides. It is also meant to help guide a lecture and tie into other topics in the course.</a:t>
            </a:r>
          </a:p>
          <a:p>
            <a:endParaRPr lang="en-US" altLang="en-US" i="1" dirty="0">
              <a:latin typeface="Arial" panose="020B0604020202020204" pitchFamily="34" charset="0"/>
            </a:endParaRPr>
          </a:p>
          <a:p>
            <a:endParaRPr lang="en-US" altLang="en-US" dirty="0">
              <a:latin typeface="Arial" panose="020B0604020202020204" pitchFamily="34" charset="0"/>
            </a:endParaRPr>
          </a:p>
          <a:p>
            <a:r>
              <a:rPr lang="en-US" sz="1800" b="1" i="0" u="none" strike="noStrike" baseline="0" dirty="0">
                <a:latin typeface="AvenirLTStd-Book"/>
              </a:rPr>
              <a:t>Chapter 5 Opener</a:t>
            </a:r>
            <a:endParaRPr lang="en-US" sz="1800" b="0" i="0" u="none" strike="noStrike" baseline="0" dirty="0">
              <a:latin typeface="AvenirLTStd-Book"/>
            </a:endParaRPr>
          </a:p>
          <a:p>
            <a:r>
              <a:rPr lang="en-US" sz="1800" b="0" i="0" u="none" strike="noStrike" baseline="0" dirty="0">
                <a:latin typeface="AvenirLTStd-Book"/>
              </a:rPr>
              <a:t>Lutz </a:t>
            </a:r>
            <a:r>
              <a:rPr lang="en-US" sz="1800" b="0" i="0" u="none" strike="noStrike" baseline="0" dirty="0" err="1">
                <a:latin typeface="AvenirLTStd-Book"/>
              </a:rPr>
              <a:t>Baar</a:t>
            </a:r>
            <a:r>
              <a:rPr lang="en-US" sz="1800" b="0" i="0" u="none" strike="noStrike" baseline="0" dirty="0">
                <a:latin typeface="AvenirLTStd-Book"/>
              </a:rPr>
              <a:t>, </a:t>
            </a:r>
            <a:r>
              <a:rPr lang="en-US" sz="1800" b="0" i="1" u="none" strike="noStrike" baseline="0" dirty="0">
                <a:latin typeface="AvenirLTStd-BookOblique"/>
              </a:rPr>
              <a:t>French Abstract, </a:t>
            </a:r>
            <a:r>
              <a:rPr lang="en-US" sz="1800" b="0" i="0" u="none" strike="noStrike" baseline="0" dirty="0">
                <a:latin typeface="AvenirLTStd-Book"/>
              </a:rPr>
              <a:t>2014</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BB352B64-47D4-43DE-B249-17B3FC56B1D6}"/>
              </a:ext>
            </a:extLst>
          </p:cNvPr>
          <p:cNvSpPr>
            <a:spLocks noGrp="1" noRot="1" noChangeAspect="1" noChangeArrowheads="1" noTextEdit="1"/>
          </p:cNvSpPr>
          <p:nvPr>
            <p:ph type="sldImg"/>
          </p:nvPr>
        </p:nvSpPr>
        <p:spPr>
          <a:xfrm>
            <a:off x="330200" y="696913"/>
            <a:ext cx="6197600" cy="3486150"/>
          </a:xfrm>
          <a:ln/>
        </p:spPr>
      </p:sp>
      <p:sp>
        <p:nvSpPr>
          <p:cNvPr id="30723" name="Notes Placeholder 2">
            <a:extLst>
              <a:ext uri="{FF2B5EF4-FFF2-40B4-BE49-F238E27FC236}">
                <a16:creationId xmlns:a16="http://schemas.microsoft.com/office/drawing/2014/main" id="{325E3FF8-1A6B-4C56-A873-77C80A96D8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id="{1A6E2A39-09B0-4B07-B929-4AA51CD9F6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2F8BE0C-C7BB-4D2B-B9B8-4E0E73B59BED}" type="slidenum">
              <a:rPr lang="en-US" altLang="en-US" sz="1200" smtClean="0"/>
              <a:pPr/>
              <a:t>16</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5.5  </a:t>
            </a:r>
            <a:r>
              <a:rPr lang="en-US" sz="1600" b="1" kern="1200" dirty="0">
                <a:solidFill>
                  <a:schemeClr val="tx1"/>
                </a:solidFill>
                <a:effectLst/>
                <a:latin typeface="Times" charset="0"/>
                <a:ea typeface="+mn-ea"/>
                <a:cs typeface="+mn-cs"/>
              </a:rPr>
              <a:t>Solving univariance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two wavelengths that produce the same response from one type of cone (M) produce different patterns of responses across the three types of cones (S, M, and L).</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Times"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u="sng" kern="1200" dirty="0">
                <a:solidFill>
                  <a:schemeClr val="tx1"/>
                </a:solidFill>
                <a:effectLst/>
                <a:latin typeface="Times" charset="0"/>
                <a:ea typeface="+mn-ea"/>
                <a:cs typeface="+mn-cs"/>
              </a:rPr>
              <a:t>Instructor Notes: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i="1" dirty="0">
                <a:latin typeface="Arial" panose="020B0604020202020204" pitchFamily="34" charset="0"/>
              </a:rPr>
              <a:t>Since we have three cones, we would get a different mix of responses from blue and orange light. This allows us to perceive them as different.</a:t>
            </a:r>
            <a:endParaRPr lang="en-US" sz="1200" u="sng"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17</a:t>
            </a:fld>
            <a:endParaRPr lang="en-US"/>
          </a:p>
        </p:txBody>
      </p:sp>
    </p:spTree>
    <p:extLst>
      <p:ext uri="{BB962C8B-B14F-4D97-AF65-F5344CB8AC3E}">
        <p14:creationId xmlns:p14="http://schemas.microsoft.com/office/powerpoint/2010/main" val="3321081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0" u="sng" dirty="0">
                <a:latin typeface="Arial" panose="020B0604020202020204" pitchFamily="34" charset="0"/>
              </a:rPr>
              <a:t>Instructor Notes:</a:t>
            </a:r>
          </a:p>
          <a:p>
            <a:r>
              <a:rPr lang="en-US" altLang="en-US" i="1" dirty="0">
                <a:latin typeface="Arial" panose="020B0604020202020204" pitchFamily="34" charset="0"/>
              </a:rPr>
              <a:t>This also implies that any color we can perceive can be reproduced with just three colored lights: Red, green, and blue.</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i="1" dirty="0">
                <a:latin typeface="Arial" panose="020B0604020202020204" pitchFamily="34" charset="0"/>
              </a:rPr>
              <a:t>This is why we have RGB monitors—they have red, green, and blue pixels that can produce millions of colors.</a:t>
            </a: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7C291F71-DFFB-464C-86D8-43501F37DBBC}" type="slidenum">
              <a:rPr lang="en-US" altLang="en-US" smtClean="0"/>
              <a:pPr>
                <a:defRPr/>
              </a:pPr>
              <a:t>18</a:t>
            </a:fld>
            <a:endParaRPr lang="en-US" altLang="en-US"/>
          </a:p>
        </p:txBody>
      </p:sp>
    </p:spTree>
    <p:extLst>
      <p:ext uri="{BB962C8B-B14F-4D97-AF65-F5344CB8AC3E}">
        <p14:creationId xmlns:p14="http://schemas.microsoft.com/office/powerpoint/2010/main" val="577790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i="0" u="sng" dirty="0"/>
          </a:p>
        </p:txBody>
      </p:sp>
      <p:sp>
        <p:nvSpPr>
          <p:cNvPr id="4" name="Slide Number Placeholder 3"/>
          <p:cNvSpPr>
            <a:spLocks noGrp="1"/>
          </p:cNvSpPr>
          <p:nvPr>
            <p:ph type="sldNum" sz="quarter" idx="5"/>
          </p:nvPr>
        </p:nvSpPr>
        <p:spPr/>
        <p:txBody>
          <a:bodyPr/>
          <a:lstStyle/>
          <a:p>
            <a:pPr>
              <a:defRPr/>
            </a:pPr>
            <a:fld id="{7C291F71-DFFB-464C-86D8-43501F37DBBC}" type="slidenum">
              <a:rPr lang="en-US" altLang="en-US" smtClean="0"/>
              <a:pPr>
                <a:defRPr/>
              </a:pPr>
              <a:t>19</a:t>
            </a:fld>
            <a:endParaRPr lang="en-US" altLang="en-US"/>
          </a:p>
        </p:txBody>
      </p:sp>
    </p:spTree>
    <p:extLst>
      <p:ext uri="{BB962C8B-B14F-4D97-AF65-F5344CB8AC3E}">
        <p14:creationId xmlns:p14="http://schemas.microsoft.com/office/powerpoint/2010/main" val="1623336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5.7</a:t>
            </a:r>
            <a:r>
              <a:rPr lang="en-US" sz="1600" b="1" kern="1200" dirty="0">
                <a:solidFill>
                  <a:schemeClr val="tx1"/>
                </a:solidFill>
                <a:effectLst/>
                <a:latin typeface="Times" charset="0"/>
                <a:ea typeface="+mn-ea"/>
                <a:cs typeface="+mn-cs"/>
              </a:rPr>
              <a:t>  Metamers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In (A), the long-wavelength light that looks red and the shorter-wavelength light that looks green mix together to produce the same response from the cones as does the medium-wavelength light that looks yellow in (B). If two sets of lights produce the same responses, they are metamers and must look identical, so the red plus the green will look yellow.</a:t>
            </a:r>
          </a:p>
          <a:p>
            <a:endParaRPr lang="en-US" dirty="0"/>
          </a:p>
          <a:p>
            <a:r>
              <a:rPr kumimoji="1" lang="en-US" sz="1200" u="sng" kern="1200" dirty="0">
                <a:solidFill>
                  <a:schemeClr val="tx1"/>
                </a:solidFill>
                <a:effectLst/>
                <a:latin typeface="Times" charset="0"/>
                <a:ea typeface="Arial Unicode MS" pitchFamily="34" charset="-128"/>
                <a:cs typeface="Arial Unicode MS" pitchFamily="34" charset="-128"/>
              </a:rPr>
              <a:t>Instructor Notes:</a:t>
            </a:r>
          </a:p>
          <a:p>
            <a:r>
              <a:rPr lang="en-US" altLang="en-US" i="1" dirty="0">
                <a:latin typeface="Arial" panose="020B0604020202020204" pitchFamily="34" charset="0"/>
              </a:rPr>
              <a:t>Since the red and green light produce the same maximum response in the M- and L-cones on the left as the yellow light does on the right, these two stimulus situations are metamers.</a:t>
            </a:r>
          </a:p>
          <a:p>
            <a:endParaRPr lang="en-US" altLang="en-US" dirty="0">
              <a:latin typeface="Arial" panose="020B0604020202020204" pitchFamily="34" charset="0"/>
            </a:endParaRPr>
          </a:p>
          <a:p>
            <a:r>
              <a:rPr lang="en-US" altLang="en-US" i="1" dirty="0">
                <a:latin typeface="Arial" panose="020B0604020202020204" pitchFamily="34" charset="0"/>
              </a:rPr>
              <a:t>The implication here is that when red and green light are mixed together, they will appear yellow. This turns out to be true!</a:t>
            </a:r>
            <a:endParaRPr lang="en-US" dirty="0"/>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20</a:t>
            </a:fld>
            <a:endParaRPr lang="en-US"/>
          </a:p>
        </p:txBody>
      </p:sp>
    </p:spTree>
    <p:extLst>
      <p:ext uri="{BB962C8B-B14F-4D97-AF65-F5344CB8AC3E}">
        <p14:creationId xmlns:p14="http://schemas.microsoft.com/office/powerpoint/2010/main" val="338452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5.7</a:t>
            </a:r>
            <a:r>
              <a:rPr lang="en-US" sz="1600" b="1" kern="1200" dirty="0">
                <a:solidFill>
                  <a:schemeClr val="tx1"/>
                </a:solidFill>
                <a:effectLst/>
                <a:latin typeface="Times" charset="0"/>
                <a:ea typeface="+mn-ea"/>
                <a:cs typeface="+mn-cs"/>
              </a:rPr>
              <a:t>  Metamers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In (A), the long-wavelength light that looks red and the shorter-wavelength light that looks green mix together to produce the same response from the cones as does the medium-wavelength light that looks yellow in (B). If two sets of lights produce the same responses, they are metamers and must look identical, so the red plus the green will look yellow.</a:t>
            </a:r>
          </a:p>
          <a:p>
            <a:endParaRPr lang="en-US" dirty="0"/>
          </a:p>
          <a:p>
            <a:r>
              <a:rPr kumimoji="1" lang="en-US" sz="1200" u="sng" kern="1200" dirty="0">
                <a:solidFill>
                  <a:schemeClr val="tx1"/>
                </a:solidFill>
                <a:effectLst/>
                <a:latin typeface="Times" charset="0"/>
                <a:ea typeface="Arial Unicode MS" pitchFamily="34" charset="-128"/>
                <a:cs typeface="Arial Unicode MS" pitchFamily="34" charset="-128"/>
              </a:rPr>
              <a:t>Instructor Notes:</a:t>
            </a:r>
          </a:p>
          <a:p>
            <a:r>
              <a:rPr lang="en-US" altLang="en-US" i="1" dirty="0">
                <a:latin typeface="Arial" panose="020B0604020202020204" pitchFamily="34" charset="0"/>
              </a:rPr>
              <a:t>Since the red and green light produce the same maximum response in the M- and L-cones on the left as the yellow light does on the right, these two stimulus situations are metamers.</a:t>
            </a:r>
          </a:p>
          <a:p>
            <a:endParaRPr lang="en-US" altLang="en-US" dirty="0">
              <a:latin typeface="Arial" panose="020B0604020202020204" pitchFamily="34" charset="0"/>
            </a:endParaRPr>
          </a:p>
          <a:p>
            <a:r>
              <a:rPr lang="en-US" altLang="en-US" i="1" dirty="0">
                <a:latin typeface="Arial" panose="020B0604020202020204" pitchFamily="34" charset="0"/>
              </a:rPr>
              <a:t>The implication here is that when red and green light are mixed together, they will appear yellow. This turns out to be true!</a:t>
            </a:r>
            <a:endParaRPr lang="en-US" dirty="0"/>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21</a:t>
            </a:fld>
            <a:endParaRPr lang="en-US"/>
          </a:p>
        </p:txBody>
      </p:sp>
    </p:spTree>
    <p:extLst>
      <p:ext uri="{BB962C8B-B14F-4D97-AF65-F5344CB8AC3E}">
        <p14:creationId xmlns:p14="http://schemas.microsoft.com/office/powerpoint/2010/main" val="25137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5.8  </a:t>
            </a:r>
            <a:r>
              <a:rPr lang="en-US" sz="1600" b="1" kern="1200" dirty="0">
                <a:solidFill>
                  <a:schemeClr val="tx1"/>
                </a:solidFill>
                <a:effectLst/>
                <a:latin typeface="Times" charset="0"/>
                <a:ea typeface="+mn-ea"/>
                <a:cs typeface="+mn-cs"/>
              </a:rPr>
              <a:t>Maxwell’s color-matching experiment</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color is presented on the left. On the right, the observer adjusts a mixture of the three lights to match the color on the left.</a:t>
            </a:r>
          </a:p>
          <a:p>
            <a:endParaRPr lang="en-US" sz="12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p>
          <a:p>
            <a:r>
              <a:rPr lang="en-US" altLang="en-US" i="1" dirty="0">
                <a:latin typeface="Arial" panose="020B0604020202020204" pitchFamily="34" charset="0"/>
              </a:rPr>
              <a:t>A test stimulus color is shown on the left.</a:t>
            </a:r>
          </a:p>
          <a:p>
            <a:endParaRPr lang="en-US" altLang="en-US" i="1" dirty="0">
              <a:latin typeface="Arial" panose="020B0604020202020204" pitchFamily="34" charset="0"/>
            </a:endParaRPr>
          </a:p>
          <a:p>
            <a:r>
              <a:rPr lang="en-US" altLang="en-US" i="1" dirty="0">
                <a:latin typeface="Arial" panose="020B0604020202020204" pitchFamily="34" charset="0"/>
              </a:rPr>
              <a:t>The observer adjusts the mixture of three lights on the right to match the test stimulus. The experimenter records the settings on the three lights that the observer came up with.</a:t>
            </a:r>
          </a:p>
          <a:p>
            <a:endParaRPr lang="en-US" altLang="en-US" i="1" dirty="0">
              <a:latin typeface="Arial" panose="020B0604020202020204" pitchFamily="34" charset="0"/>
            </a:endParaRPr>
          </a:p>
          <a:p>
            <a:r>
              <a:rPr lang="en-US" altLang="en-US" i="1" dirty="0">
                <a:latin typeface="Arial" panose="020B0604020202020204" pitchFamily="34" charset="0"/>
              </a:rPr>
              <a:t>This is a good example of the method of adjustment, as described in Chapter 1.</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23</a:t>
            </a:fld>
            <a:endParaRPr lang="en-US"/>
          </a:p>
        </p:txBody>
      </p:sp>
    </p:spTree>
    <p:extLst>
      <p:ext uri="{BB962C8B-B14F-4D97-AF65-F5344CB8AC3E}">
        <p14:creationId xmlns:p14="http://schemas.microsoft.com/office/powerpoint/2010/main" val="3606609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5.10  </a:t>
            </a:r>
            <a:r>
              <a:rPr lang="en-US" sz="1600" b="1" kern="1200" dirty="0">
                <a:solidFill>
                  <a:schemeClr val="tx1"/>
                </a:solidFill>
                <a:effectLst/>
                <a:latin typeface="Times" charset="0"/>
                <a:ea typeface="+mn-ea"/>
                <a:cs typeface="+mn-cs"/>
              </a:rPr>
              <a:t>Additive color mixture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If we shine a light that looks blue and a light that looks yellow on the same patch of paper, the wavelengths will add, producing an additive color mixture. Remember that the light that looks yellow is equivalent to a mix of a long wavelength and a medium wavelength, so blue plus yellow results in a mix of short, medium, and long wavelengths. The mixture looks white (or gray, if it is not the brightest patch in view).</a:t>
            </a:r>
          </a:p>
          <a:p>
            <a:endParaRPr lang="en-US" sz="12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p>
          <a:p>
            <a:r>
              <a:rPr lang="en-US" altLang="en-US" i="1" dirty="0">
                <a:latin typeface="Arial" panose="020B0604020202020204" pitchFamily="34" charset="0"/>
              </a:rPr>
              <a:t>If we shine “blue” and “yellow” lights on the same patch of paper, the wavelengths will add, producing an additive color mixture.</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i="1" dirty="0">
                <a:latin typeface="Arial" panose="020B0604020202020204" pitchFamily="34" charset="0"/>
              </a:rPr>
              <a:t>Remember that “yellow” is equivalent to a mix of long and medium wavelengths, and “blue” is made up of short wavelengths.</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i="1" dirty="0">
                <a:latin typeface="Arial" panose="020B0604020202020204" pitchFamily="34" charset="0"/>
              </a:rPr>
              <a:t>When you add blue and yellow together, then you have long, medium, and short wavelengths all together and the light will appear white (or gray if it is not the brightest patch in view).</a:t>
            </a:r>
            <a:endParaRPr lang="en-US" sz="1200" u="sng"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25</a:t>
            </a:fld>
            <a:endParaRPr lang="en-US"/>
          </a:p>
        </p:txBody>
      </p:sp>
    </p:spTree>
    <p:extLst>
      <p:ext uri="{BB962C8B-B14F-4D97-AF65-F5344CB8AC3E}">
        <p14:creationId xmlns:p14="http://schemas.microsoft.com/office/powerpoint/2010/main" val="145291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5.11  </a:t>
            </a:r>
            <a:r>
              <a:rPr lang="en-US" sz="1600" b="1" kern="1200" dirty="0">
                <a:solidFill>
                  <a:schemeClr val="tx1"/>
                </a:solidFill>
                <a:effectLst/>
                <a:latin typeface="Times" charset="0"/>
                <a:ea typeface="+mn-ea"/>
                <a:cs typeface="+mn-cs"/>
              </a:rPr>
              <a:t>Pointillism</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Instead of the usual illustration with a picture by Seurat, here is a painting by Paul Signac (1863–1935) using additive color mixture in the manner of a modern computer monitor. Thus, from a distance the domes look grayish, even if, up close, they are composed of spots of blue, green, and white.</a:t>
            </a:r>
          </a:p>
          <a:p>
            <a:endParaRPr lang="en-US" sz="12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p>
          <a:p>
            <a:r>
              <a:rPr lang="en-US" altLang="en-US" i="1" dirty="0">
                <a:latin typeface="Arial" panose="020B0604020202020204" pitchFamily="34" charset="0"/>
              </a:rPr>
              <a:t>This is a painting by Paul Signac.</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i="1" dirty="0">
                <a:latin typeface="Arial" panose="020B0604020202020204" pitchFamily="34" charset="0"/>
              </a:rPr>
              <a:t>The domes in the background seem to shimmer with the light from the setting sun and be solid, but in fact they are just composed of dabs of paint.</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i="1" dirty="0">
                <a:latin typeface="Arial" panose="020B0604020202020204" pitchFamily="34" charset="0"/>
              </a:rPr>
              <a:t>From a distance the individual specks of color cannot be resolved, so they all blend together. This results in additive color mixing.</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26</a:t>
            </a:fld>
            <a:endParaRPr lang="en-US"/>
          </a:p>
        </p:txBody>
      </p:sp>
    </p:spTree>
    <p:extLst>
      <p:ext uri="{BB962C8B-B14F-4D97-AF65-F5344CB8AC3E}">
        <p14:creationId xmlns:p14="http://schemas.microsoft.com/office/powerpoint/2010/main" val="3166562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kumimoji="1" lang="en-US" sz="1200" u="sng" kern="1200" dirty="0">
                <a:solidFill>
                  <a:schemeClr val="tx1"/>
                </a:solidFill>
                <a:effectLst/>
                <a:latin typeface="Times" charset="0"/>
                <a:ea typeface="Arial Unicode MS" pitchFamily="34" charset="-128"/>
                <a:cs typeface="Arial Unicode MS" pitchFamily="34" charset="-128"/>
              </a:rPr>
              <a:t>Instructor Notes:</a:t>
            </a:r>
          </a:p>
          <a:p>
            <a:r>
              <a:rPr lang="en-US" altLang="en-US" i="1" dirty="0">
                <a:latin typeface="Arial" panose="020B0604020202020204" pitchFamily="34" charset="0"/>
              </a:rPr>
              <a:t>Paints and dyes look the color they do because when white light hits them, they absorb all wavelengths of light EXCEPT the color they appear to be. Those wavelengths of light bounce back towards the observer. So, a blue t-shirt looks blue because the medium and long wavelengths of light are absorbed by the shirt but the short wavelengths bounce off of it. </a:t>
            </a:r>
          </a:p>
          <a:p>
            <a:endParaRPr lang="en-US" altLang="en-US" i="1" dirty="0">
              <a:latin typeface="Arial" panose="020B0604020202020204" pitchFamily="34" charset="0"/>
            </a:endParaRPr>
          </a:p>
          <a:p>
            <a:r>
              <a:rPr lang="en-US" altLang="en-US" i="1" dirty="0">
                <a:latin typeface="Arial" panose="020B0604020202020204" pitchFamily="34" charset="0"/>
              </a:rPr>
              <a:t>This is why white clothing tends to be cooler than black clothing on a hot, sunny day. White clothing looks white because all wavelengths of light that hit it bounce off of it. Black clothing looks black because it absorbs all wavelengths of light equally. </a:t>
            </a:r>
          </a:p>
        </p:txBody>
      </p:sp>
      <p:sp>
        <p:nvSpPr>
          <p:cNvPr id="4" name="Slide Number Placeholder 3"/>
          <p:cNvSpPr>
            <a:spLocks noGrp="1"/>
          </p:cNvSpPr>
          <p:nvPr>
            <p:ph type="sldNum" sz="quarter" idx="5"/>
          </p:nvPr>
        </p:nvSpPr>
        <p:spPr/>
        <p:txBody>
          <a:bodyPr/>
          <a:lstStyle/>
          <a:p>
            <a:pPr>
              <a:defRPr/>
            </a:pPr>
            <a:fld id="{7C291F71-DFFB-464C-86D8-43501F37DBBC}" type="slidenum">
              <a:rPr lang="en-US" altLang="en-US" smtClean="0"/>
              <a:pPr>
                <a:defRPr/>
              </a:pPr>
              <a:t>27</a:t>
            </a:fld>
            <a:endParaRPr lang="en-US" altLang="en-US"/>
          </a:p>
        </p:txBody>
      </p:sp>
    </p:spTree>
    <p:extLst>
      <p:ext uri="{BB962C8B-B14F-4D97-AF65-F5344CB8AC3E}">
        <p14:creationId xmlns:p14="http://schemas.microsoft.com/office/powerpoint/2010/main" val="1871764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E3CFE875-79F1-4369-BB6F-0A8FF7318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37931725" indent="-37474525">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spcBef>
                <a:spcPct val="30000"/>
              </a:spcBef>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ct val="0"/>
              </a:spcBef>
            </a:pPr>
            <a:fld id="{7D89E87F-201C-4F45-BD9F-CAE4F9BDA8A5}" type="slidenum">
              <a:rPr kumimoji="0" lang="en-US" altLang="en-US" smtClean="0">
                <a:latin typeface="Times New Roman" panose="02020603050405020304" pitchFamily="18" charset="0"/>
                <a:ea typeface="ＭＳ Ｐゴシック" panose="020B0600070205080204" pitchFamily="34" charset="-128"/>
              </a:rPr>
              <a:pPr>
                <a:spcBef>
                  <a:spcPct val="0"/>
                </a:spcBef>
              </a:pPr>
              <a:t>2</a:t>
            </a:fld>
            <a:endParaRPr kumimoji="0" lang="en-US" altLang="en-US">
              <a:latin typeface="Times New Roman" panose="02020603050405020304" pitchFamily="18" charset="0"/>
              <a:ea typeface="ＭＳ Ｐゴシック" panose="020B0600070205080204" pitchFamily="34" charset="-128"/>
            </a:endParaRPr>
          </a:p>
        </p:txBody>
      </p:sp>
      <p:sp>
        <p:nvSpPr>
          <p:cNvPr id="10243" name="Rectangle 2">
            <a:extLst>
              <a:ext uri="{FF2B5EF4-FFF2-40B4-BE49-F238E27FC236}">
                <a16:creationId xmlns:a16="http://schemas.microsoft.com/office/drawing/2014/main" id="{ECD195A5-295F-4EFF-A697-8CEF0265BB26}"/>
              </a:ext>
            </a:extLst>
          </p:cNvPr>
          <p:cNvSpPr>
            <a:spLocks noGrp="1" noRot="1" noChangeAspect="1" noChangeArrowheads="1" noTextEdit="1"/>
          </p:cNvSpPr>
          <p:nvPr>
            <p:ph type="sldImg"/>
          </p:nvPr>
        </p:nvSpPr>
        <p:spPr>
          <a:xfrm>
            <a:off x="330200" y="696913"/>
            <a:ext cx="6197600" cy="3486150"/>
          </a:xfrm>
          <a:ln/>
        </p:spPr>
      </p:sp>
      <p:sp>
        <p:nvSpPr>
          <p:cNvPr id="292867" name="Rectangle 3">
            <a:extLst>
              <a:ext uri="{FF2B5EF4-FFF2-40B4-BE49-F238E27FC236}">
                <a16:creationId xmlns:a16="http://schemas.microsoft.com/office/drawing/2014/main" id="{CFA5A306-9DB0-439E-8D15-C8F3C583F4C2}"/>
              </a:ext>
            </a:extLst>
          </p:cNvPr>
          <p:cNvSpPr>
            <a:spLocks noGrp="1" noChangeArrowheads="1"/>
          </p:cNvSpPr>
          <p:nvPr>
            <p:ph type="body" idx="1"/>
          </p:nvPr>
        </p:nvSpPr>
        <p:spPr/>
        <p:txBody>
          <a:bodyPr/>
          <a:lstStyle/>
          <a:p>
            <a:pPr>
              <a:defRPr/>
            </a:pPr>
            <a:endParaRPr lang="en-US" dirty="0">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5.9  </a:t>
            </a:r>
            <a:r>
              <a:rPr lang="en-US" sz="1600" b="1" kern="1200" dirty="0">
                <a:solidFill>
                  <a:schemeClr val="tx1"/>
                </a:solidFill>
                <a:effectLst/>
                <a:latin typeface="Times" charset="0"/>
                <a:ea typeface="+mn-ea"/>
                <a:cs typeface="+mn-cs"/>
              </a:rPr>
              <a:t>Subtractive color mixture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In this example, “white”—broadband—light is passed through two filters. The first one absorbs (“subtracts”) shorter wavelengths, transmitting a mix of wavelengths that looks yellow. The second absorbs longer wavelengths and the shortest wavelengths, transmitting a mix that looks blue. The wavelengths that can pass through both filters without being subtracted are a middle range of wavelengths that appear green.</a:t>
            </a:r>
          </a:p>
          <a:p>
            <a:endParaRPr lang="en-US" sz="12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endParaRPr lang="en-US" altLang="en-US" sz="1600" dirty="0">
              <a:ea typeface="Arial Unicode MS" charset="0"/>
              <a:cs typeface="Arial Unicode MS" charset="0"/>
            </a:endParaRPr>
          </a:p>
          <a:p>
            <a:pPr marL="0" indent="0">
              <a:buFontTx/>
              <a:buNone/>
              <a:defRPr/>
            </a:pPr>
            <a:r>
              <a:rPr lang="en-US" i="1" dirty="0"/>
              <a:t>1. White light is made up of a broad mixture of wavelengths.</a:t>
            </a:r>
          </a:p>
          <a:p>
            <a:pPr marL="228600" indent="-228600">
              <a:buFontTx/>
              <a:buAutoNum type="arabicPeriod"/>
              <a:defRPr/>
            </a:pPr>
            <a:endParaRPr lang="en-US" dirty="0"/>
          </a:p>
          <a:p>
            <a:pPr>
              <a:defRPr/>
            </a:pPr>
            <a:r>
              <a:rPr lang="en-US" i="1" dirty="0"/>
              <a:t>2. If white light hits yellow paint or a yellow filter, the shorter wavelengths will be absorbed, resulting in medium and long wavelengths being reflected. Medium and long wavelengths together appear to be yellow. (Recall the previous discussion of metamers.)</a:t>
            </a:r>
          </a:p>
          <a:p>
            <a:pPr>
              <a:defRPr/>
            </a:pPr>
            <a:endParaRPr lang="en-US" dirty="0"/>
          </a:p>
          <a:p>
            <a:pPr>
              <a:defRPr/>
            </a:pPr>
            <a:r>
              <a:rPr lang="en-US" i="1" dirty="0"/>
              <a:t>3. If white light hits blue paint or a blue filter, the long wavelengths are absorbed, leaving colors in the medium and short end of the spectrum. Medium and short wavelengths together appear to be blue.</a:t>
            </a:r>
          </a:p>
          <a:p>
            <a:pPr>
              <a:defRPr/>
            </a:pPr>
            <a:endParaRPr lang="en-US" dirty="0"/>
          </a:p>
          <a:p>
            <a:pPr>
              <a:defRPr/>
            </a:pPr>
            <a:r>
              <a:rPr lang="en-US" i="1" dirty="0"/>
              <a:t>4. If both of these effects are combined, either by mixing yellow and blue paint or by placing a yellow filter in front of a blue filter, then the remaining wavelength that is not absorbed is in the medium range. Medium wavelength light alone appears green.</a:t>
            </a:r>
          </a:p>
          <a:p>
            <a:pPr>
              <a:defRPr/>
            </a:pPr>
            <a:endParaRPr lang="en-US" dirty="0"/>
          </a:p>
          <a:p>
            <a:pPr>
              <a:defRPr/>
            </a:pPr>
            <a:r>
              <a:rPr lang="en-US" i="1" dirty="0"/>
              <a:t>This is why when yellow and blue paint are mixed together, the result appears green. But when yellow and blue </a:t>
            </a:r>
            <a:r>
              <a:rPr lang="en-US" dirty="0"/>
              <a:t>light</a:t>
            </a:r>
            <a:r>
              <a:rPr lang="en-US" i="1" dirty="0"/>
              <a:t> are mixed together, the result appears white.</a:t>
            </a:r>
            <a:endParaRPr lang="en-US" sz="1200" u="sng"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28</a:t>
            </a:fld>
            <a:endParaRPr lang="en-US"/>
          </a:p>
        </p:txBody>
      </p:sp>
    </p:spTree>
    <p:extLst>
      <p:ext uri="{BB962C8B-B14F-4D97-AF65-F5344CB8AC3E}">
        <p14:creationId xmlns:p14="http://schemas.microsoft.com/office/powerpoint/2010/main" val="1891164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291F71-DFFB-464C-86D8-43501F37DBBC}" type="slidenum">
              <a:rPr lang="en-US" altLang="en-US" smtClean="0"/>
              <a:pPr>
                <a:defRPr/>
              </a:pPr>
              <a:t>29</a:t>
            </a:fld>
            <a:endParaRPr lang="en-US" altLang="en-US"/>
          </a:p>
        </p:txBody>
      </p:sp>
    </p:spTree>
    <p:extLst>
      <p:ext uri="{BB962C8B-B14F-4D97-AF65-F5344CB8AC3E}">
        <p14:creationId xmlns:p14="http://schemas.microsoft.com/office/powerpoint/2010/main" val="4289807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3070873-80B2-43AB-8F58-E9078BC05B1B}"/>
              </a:ext>
            </a:extLst>
          </p:cNvPr>
          <p:cNvSpPr>
            <a:spLocks noGrp="1" noRot="1" noChangeAspect="1" noChangeArrowheads="1" noTextEdit="1"/>
          </p:cNvSpPr>
          <p:nvPr>
            <p:ph type="sldImg"/>
          </p:nvPr>
        </p:nvSpPr>
        <p:spPr>
          <a:xfrm>
            <a:off x="330200" y="696913"/>
            <a:ext cx="6197600" cy="3486150"/>
          </a:xfrm>
          <a:ln/>
        </p:spPr>
      </p:sp>
      <p:sp>
        <p:nvSpPr>
          <p:cNvPr id="52227" name="Notes Placeholder 2">
            <a:extLst>
              <a:ext uri="{FF2B5EF4-FFF2-40B4-BE49-F238E27FC236}">
                <a16:creationId xmlns:a16="http://schemas.microsoft.com/office/drawing/2014/main" id="{1B6D8639-F09E-441D-B702-5DA3DAE784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0" u="sng" dirty="0">
                <a:latin typeface="Arial" panose="020B0604020202020204" pitchFamily="34" charset="0"/>
              </a:rPr>
              <a:t>Instructor Notes:</a:t>
            </a:r>
          </a:p>
          <a:p>
            <a:r>
              <a:rPr lang="en-US" altLang="en-US" i="1" dirty="0">
                <a:latin typeface="Arial" panose="020B0604020202020204" pitchFamily="34" charset="0"/>
              </a:rPr>
              <a:t>Hue – The color you are choosing.</a:t>
            </a:r>
          </a:p>
          <a:p>
            <a:endParaRPr lang="en-US" altLang="en-US" i="1" dirty="0">
              <a:latin typeface="Arial" panose="020B0604020202020204" pitchFamily="34" charset="0"/>
            </a:endParaRPr>
          </a:p>
          <a:p>
            <a:r>
              <a:rPr lang="en-US" altLang="en-US" i="1" dirty="0">
                <a:latin typeface="Arial" panose="020B0604020202020204" pitchFamily="34" charset="0"/>
              </a:rPr>
              <a:t>Saturation - White has no saturation, pink is more saturated, and red is fully saturated. You can also conceptualize saturation as the number of color specks per unit area.</a:t>
            </a:r>
            <a:endParaRPr lang="en-US" altLang="en-US" dirty="0">
              <a:latin typeface="Arial" panose="020B0604020202020204" pitchFamily="34" charset="0"/>
            </a:endParaRPr>
          </a:p>
          <a:p>
            <a:endParaRPr lang="en-US" altLang="en-US" i="1" dirty="0">
              <a:latin typeface="Arial" panose="020B0604020202020204" pitchFamily="34" charset="0"/>
            </a:endParaRPr>
          </a:p>
          <a:p>
            <a:r>
              <a:rPr lang="en-US" altLang="en-US" i="1" dirty="0">
                <a:latin typeface="Arial" panose="020B0604020202020204" pitchFamily="34" charset="0"/>
              </a:rPr>
              <a:t>Brightness - You can also conceptualize brightness as the amount of light being reflected per color speck.</a:t>
            </a:r>
            <a:endParaRPr lang="en-US" altLang="en-US" dirty="0">
              <a:latin typeface="Arial" panose="020B0604020202020204" pitchFamily="34" charset="0"/>
            </a:endParaRPr>
          </a:p>
          <a:p>
            <a:endParaRPr lang="en-US" altLang="en-US" i="1" dirty="0">
              <a:latin typeface="Arial" panose="020B0604020202020204" pitchFamily="34" charset="0"/>
            </a:endParaRPr>
          </a:p>
        </p:txBody>
      </p:sp>
      <p:sp>
        <p:nvSpPr>
          <p:cNvPr id="52228" name="Slide Number Placeholder 3">
            <a:extLst>
              <a:ext uri="{FF2B5EF4-FFF2-40B4-BE49-F238E27FC236}">
                <a16:creationId xmlns:a16="http://schemas.microsoft.com/office/drawing/2014/main" id="{D0DA6701-6528-42A6-98BE-2C596D6001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FABB5D0-A1E5-42A2-932D-2B21B2585467}" type="slidenum">
              <a:rPr lang="en-US" altLang="en-US" sz="1200" smtClean="0"/>
              <a:pPr/>
              <a:t>31</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5.13  </a:t>
            </a:r>
            <a:r>
              <a:rPr lang="en-US" sz="1600" b="1" kern="1200" dirty="0">
                <a:solidFill>
                  <a:schemeClr val="tx1"/>
                </a:solidFill>
                <a:effectLst/>
                <a:latin typeface="Times" charset="0"/>
                <a:ea typeface="+mn-ea"/>
                <a:cs typeface="+mn-cs"/>
              </a:rPr>
              <a:t>Computer color pickers may offer several ways to specify a color in a three-dimensional color space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These “sliders” from Microsoft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PowerPoint</a:t>
            </a:r>
            <a:r>
              <a:rPr lang="en-US" sz="1600" kern="1200" baseline="30000" dirty="0">
                <a:solidFill>
                  <a:schemeClr val="tx1"/>
                </a:solidFill>
                <a:effectLst/>
                <a:latin typeface="Times" charset="0"/>
                <a:ea typeface="+mn-ea"/>
                <a:cs typeface="+mn-cs"/>
              </a:rPr>
              <a:t>®</a:t>
            </a:r>
            <a:r>
              <a:rPr lang="en-US" sz="1600" kern="1200" dirty="0">
                <a:solidFill>
                  <a:schemeClr val="tx1"/>
                </a:solidFill>
                <a:effectLst/>
                <a:latin typeface="Times" charset="0"/>
                <a:ea typeface="+mn-ea"/>
                <a:cs typeface="+mn-cs"/>
              </a:rPr>
              <a:t> are based on an RGB (red, green, blue) set of primaries in (A and C) and are based on HSB (hue, saturation, brightness) in (B and D). See the text for details.</a:t>
            </a:r>
          </a:p>
          <a:p>
            <a:endParaRPr lang="en-US" sz="12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endParaRPr lang="en-US" altLang="en-US" sz="1600" dirty="0">
              <a:ea typeface="Arial Unicode MS" charset="0"/>
              <a:cs typeface="Arial Unicode MS" charset="0"/>
            </a:endParaRPr>
          </a:p>
          <a:p>
            <a:pPr marL="0" indent="0">
              <a:buFontTx/>
              <a:buNone/>
              <a:defRPr/>
            </a:pPr>
            <a:r>
              <a:rPr lang="en-US" i="1" dirty="0"/>
              <a:t>(a) The shade of green in terms of its red, green, and blue components (RGB color space).</a:t>
            </a:r>
            <a:endParaRPr lang="en-US" dirty="0"/>
          </a:p>
          <a:p>
            <a:pPr marL="0" indent="0">
              <a:buFontTx/>
              <a:buNone/>
              <a:defRPr/>
            </a:pPr>
            <a:r>
              <a:rPr lang="en-US" i="1" dirty="0"/>
              <a:t>(b) The same shade of green in terms of its hue, saturation, and brightness (HSB color space).</a:t>
            </a:r>
            <a:endParaRPr lang="en-US" i="0" dirty="0"/>
          </a:p>
          <a:p>
            <a:pPr marL="0" indent="0">
              <a:buFontTx/>
              <a:buNone/>
              <a:defRPr/>
            </a:pPr>
            <a:r>
              <a:rPr lang="en-US" i="1" dirty="0"/>
              <a:t>(c) A three-dimensional visualization of the RGB color space.</a:t>
            </a:r>
            <a:endParaRPr lang="en-US" dirty="0"/>
          </a:p>
          <a:p>
            <a:pPr marL="0" indent="0">
              <a:buFontTx/>
              <a:buNone/>
              <a:defRPr/>
            </a:pPr>
            <a:r>
              <a:rPr lang="en-US" i="1" dirty="0"/>
              <a:t>(d) A three-dimensional visualization of the HSB color space.</a:t>
            </a:r>
            <a:endParaRPr lang="en-US" sz="1200" u="sng"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32</a:t>
            </a:fld>
            <a:endParaRPr lang="en-US"/>
          </a:p>
        </p:txBody>
      </p:sp>
    </p:spTree>
    <p:extLst>
      <p:ext uri="{BB962C8B-B14F-4D97-AF65-F5344CB8AC3E}">
        <p14:creationId xmlns:p14="http://schemas.microsoft.com/office/powerpoint/2010/main" val="3657336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5.14  </a:t>
            </a:r>
            <a:r>
              <a:rPr lang="en-US" sz="1600" b="1" kern="1200" dirty="0" err="1">
                <a:solidFill>
                  <a:schemeClr val="tx1"/>
                </a:solidFill>
                <a:effectLst/>
                <a:latin typeface="Times" charset="0"/>
                <a:ea typeface="+mn-ea"/>
                <a:cs typeface="+mn-cs"/>
              </a:rPr>
              <a:t>Nonspectral</a:t>
            </a:r>
            <a:r>
              <a:rPr lang="en-US" sz="1600" b="1" kern="1200" dirty="0">
                <a:solidFill>
                  <a:schemeClr val="tx1"/>
                </a:solidFill>
                <a:effectLst/>
                <a:latin typeface="Times" charset="0"/>
                <a:ea typeface="+mn-ea"/>
                <a:cs typeface="+mn-cs"/>
              </a:rPr>
              <a:t> colors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If you combine lights that look red and blue, the result will look purple, but there is no purple on the spectrum (A). Purples are </a:t>
            </a:r>
            <a:r>
              <a:rPr lang="en-US" sz="1600" kern="1200" dirty="0" err="1">
                <a:solidFill>
                  <a:schemeClr val="tx1"/>
                </a:solidFill>
                <a:effectLst/>
                <a:latin typeface="Times" charset="0"/>
                <a:ea typeface="+mn-ea"/>
                <a:cs typeface="+mn-cs"/>
              </a:rPr>
              <a:t>nonspectral</a:t>
            </a:r>
            <a:r>
              <a:rPr lang="en-US" sz="1600" kern="1200" dirty="0">
                <a:solidFill>
                  <a:schemeClr val="tx1"/>
                </a:solidFill>
                <a:effectLst/>
                <a:latin typeface="Times" charset="0"/>
                <a:ea typeface="+mn-ea"/>
                <a:cs typeface="+mn-cs"/>
              </a:rPr>
              <a:t> colors that join the ends of the spectrum into a color circle (B).</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34</a:t>
            </a:fld>
            <a:endParaRPr lang="en-US"/>
          </a:p>
        </p:txBody>
      </p:sp>
    </p:spTree>
    <p:extLst>
      <p:ext uri="{BB962C8B-B14F-4D97-AF65-F5344CB8AC3E}">
        <p14:creationId xmlns:p14="http://schemas.microsoft.com/office/powerpoint/2010/main" val="3478166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E0CBCA9-03DF-4B17-88C4-743C824C4944}"/>
              </a:ext>
            </a:extLst>
          </p:cNvPr>
          <p:cNvSpPr>
            <a:spLocks noGrp="1" noRot="1" noChangeAspect="1" noChangeArrowheads="1" noTextEdit="1"/>
          </p:cNvSpPr>
          <p:nvPr>
            <p:ph type="sldImg"/>
          </p:nvPr>
        </p:nvSpPr>
        <p:spPr>
          <a:xfrm>
            <a:off x="330200" y="696913"/>
            <a:ext cx="6197600" cy="3486150"/>
          </a:xfrm>
          <a:ln/>
        </p:spPr>
      </p:sp>
      <p:sp>
        <p:nvSpPr>
          <p:cNvPr id="58371" name="Notes Placeholder 2">
            <a:extLst>
              <a:ext uri="{FF2B5EF4-FFF2-40B4-BE49-F238E27FC236}">
                <a16:creationId xmlns:a16="http://schemas.microsoft.com/office/drawing/2014/main" id="{1A16C93D-367D-43F2-BDF4-4D736D5FF9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0" u="sng" dirty="0">
                <a:latin typeface="Arial" panose="020B0604020202020204" pitchFamily="34" charset="0"/>
              </a:rPr>
              <a:t>Instructor Notes:</a:t>
            </a:r>
          </a:p>
          <a:p>
            <a:r>
              <a:rPr lang="en-US" altLang="en-US" i="1" dirty="0">
                <a:latin typeface="Arial" panose="020B0604020202020204" pitchFamily="34" charset="0"/>
              </a:rPr>
              <a:t>You might think that bluish yellow is green, but green is its own independent color.</a:t>
            </a: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58372" name="Slide Number Placeholder 3">
            <a:extLst>
              <a:ext uri="{FF2B5EF4-FFF2-40B4-BE49-F238E27FC236}">
                <a16:creationId xmlns:a16="http://schemas.microsoft.com/office/drawing/2014/main" id="{2DCE27D4-DF81-43FE-BF27-869AE91221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27869FE-8FD3-4B47-BB54-842D647BDF7A}" type="slidenum">
              <a:rPr lang="en-US" altLang="en-US" sz="1200" smtClean="0"/>
              <a:pPr/>
              <a:t>37</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 </a:t>
            </a:r>
            <a:r>
              <a:rPr lang="en-US" sz="1600" b="1" kern="1200" cap="all" dirty="0">
                <a:solidFill>
                  <a:schemeClr val="tx1"/>
                </a:solidFill>
                <a:effectLst/>
                <a:latin typeface="Times" charset="0"/>
                <a:ea typeface="+mn-ea"/>
                <a:cs typeface="+mn-cs"/>
              </a:rPr>
              <a:t>5.15  </a:t>
            </a:r>
            <a:r>
              <a:rPr lang="en-US" sz="1600" b="1" kern="1200" dirty="0">
                <a:solidFill>
                  <a:schemeClr val="tx1"/>
                </a:solidFill>
                <a:effectLst/>
                <a:latin typeface="Times" charset="0"/>
                <a:ea typeface="+mn-ea"/>
                <a:cs typeface="+mn-cs"/>
              </a:rPr>
              <a:t>Opponent colors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Ewald </a:t>
            </a:r>
            <a:r>
              <a:rPr lang="en-US" sz="1600" kern="1200" dirty="0" err="1">
                <a:solidFill>
                  <a:schemeClr val="tx1"/>
                </a:solidFill>
                <a:effectLst/>
                <a:latin typeface="Times" charset="0"/>
                <a:ea typeface="+mn-ea"/>
                <a:cs typeface="+mn-cs"/>
              </a:rPr>
              <a:t>Hering</a:t>
            </a:r>
            <a:r>
              <a:rPr lang="en-US" sz="1600" kern="1200" dirty="0">
                <a:solidFill>
                  <a:schemeClr val="tx1"/>
                </a:solidFill>
                <a:effectLst/>
                <a:latin typeface="Times" charset="0"/>
                <a:ea typeface="+mn-ea"/>
                <a:cs typeface="+mn-cs"/>
              </a:rPr>
              <a:t> noted that all the colors on the “color circle” (the center ring) could be represented by two pairs of opposing colors: blue versus yellow, and red versus green (shown in the outer ring). Thus, a color could be a reddish yellow or a bluish green, but not a reddish green or a bluish yellow.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endParaRPr lang="en-US" dirty="0"/>
          </a:p>
          <a:p>
            <a:r>
              <a:rPr lang="en-US" u="sng" dirty="0"/>
              <a:t>Instructor Notes:</a:t>
            </a:r>
          </a:p>
          <a:p>
            <a:r>
              <a:rPr lang="en-US" altLang="en-US" i="1" dirty="0" err="1">
                <a:latin typeface="Arial" panose="020B0604020202020204" pitchFamily="34" charset="0"/>
              </a:rPr>
              <a:t>Hering</a:t>
            </a:r>
            <a:r>
              <a:rPr lang="en-US" altLang="en-US" i="1" dirty="0">
                <a:latin typeface="Arial" panose="020B0604020202020204" pitchFamily="34" charset="0"/>
              </a:rPr>
              <a:t> noted that the entire color circle (center ring) could be represented by two pairs of opposing colors: blue vs. yellow, and red vs. green (outer ring).</a:t>
            </a:r>
            <a:endParaRPr lang="en-US" altLang="en-US" dirty="0">
              <a:latin typeface="Arial" panose="020B0604020202020204" pitchFamily="34" charset="0"/>
            </a:endParaRPr>
          </a:p>
          <a:p>
            <a:r>
              <a:rPr lang="en-US" altLang="en-US" i="1" dirty="0">
                <a:latin typeface="Arial" panose="020B0604020202020204" pitchFamily="34" charset="0"/>
              </a:rPr>
              <a:t>Thus, a color can be reddish yellow or bluish green, but not reddish green or bluish yellow.</a:t>
            </a:r>
            <a:endParaRPr lang="en-US" u="sng" dirty="0"/>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38</a:t>
            </a:fld>
            <a:endParaRPr lang="en-US"/>
          </a:p>
        </p:txBody>
      </p:sp>
    </p:spTree>
    <p:extLst>
      <p:ext uri="{BB962C8B-B14F-4D97-AF65-F5344CB8AC3E}">
        <p14:creationId xmlns:p14="http://schemas.microsoft.com/office/powerpoint/2010/main" val="3611780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5.16  </a:t>
            </a:r>
            <a:r>
              <a:rPr lang="en-US" sz="1600" b="1" kern="1200" dirty="0">
                <a:solidFill>
                  <a:schemeClr val="tx1"/>
                </a:solidFill>
                <a:effectLst/>
                <a:latin typeface="Times" charset="0"/>
                <a:ea typeface="+mn-ea"/>
                <a:cs typeface="+mn-cs"/>
              </a:rPr>
              <a:t>Color cancellation method</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Using color cancellation to measure opponent processes and unique hues in a blue-yellow (A) and a red-green (B) process. The locations where the hue cancellations cross the neutral midpoint are the locations of the unique green (A) and blue and yellow (B) hues—for example, the green hue with no hint of blue or yellow in it. (Graphs after L. </a:t>
            </a:r>
            <a:r>
              <a:rPr lang="en-US" sz="1600" kern="1200" dirty="0" err="1">
                <a:solidFill>
                  <a:schemeClr val="tx1"/>
                </a:solidFill>
                <a:effectLst/>
                <a:latin typeface="Times" charset="0"/>
                <a:ea typeface="+mn-ea"/>
                <a:cs typeface="+mn-cs"/>
              </a:rPr>
              <a:t>Hurvich</a:t>
            </a:r>
            <a:r>
              <a:rPr lang="en-US" sz="1600" kern="1200" dirty="0">
                <a:solidFill>
                  <a:schemeClr val="tx1"/>
                </a:solidFill>
                <a:effectLst/>
                <a:latin typeface="Times" charset="0"/>
                <a:ea typeface="+mn-ea"/>
                <a:cs typeface="+mn-cs"/>
              </a:rPr>
              <a:t> and D. Jameson. 1957. </a:t>
            </a:r>
            <a:r>
              <a:rPr lang="en-US" sz="1600" i="1" kern="1200" dirty="0">
                <a:solidFill>
                  <a:schemeClr val="tx1"/>
                </a:solidFill>
                <a:effectLst/>
                <a:latin typeface="Times" charset="0"/>
                <a:ea typeface="+mn-ea"/>
                <a:cs typeface="+mn-cs"/>
              </a:rPr>
              <a:t>Psychol Rev</a:t>
            </a:r>
            <a:r>
              <a:rPr lang="en-US" sz="1600" kern="1200" dirty="0">
                <a:solidFill>
                  <a:schemeClr val="tx1"/>
                </a:solidFill>
                <a:effectLst/>
                <a:latin typeface="Times" charset="0"/>
                <a:ea typeface="+mn-ea"/>
                <a:cs typeface="+mn-cs"/>
              </a:rPr>
              <a:t> 64: 384–404.)</a:t>
            </a:r>
          </a:p>
          <a:p>
            <a:pPr fontAlgn="ctr"/>
            <a:endParaRPr lang="en-US" sz="1600" kern="1200" dirty="0">
              <a:solidFill>
                <a:schemeClr val="tx1"/>
              </a:solidFill>
              <a:effectLst/>
              <a:latin typeface="Times"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n-ea"/>
                <a:cs typeface="+mn-cs"/>
              </a:rPr>
              <a:t>A hue cancellation experiment starts with a color—here, blue—and attempts to determine how much of the opponent color of one of the starting color’s components must be added to eliminate any hint of that component from the starting color. In this example, the observer adds yellow to cancel blue, leaving only the grayish green component of the blue-green.</a:t>
            </a:r>
          </a:p>
          <a:p>
            <a:endParaRPr lang="en-US" dirty="0"/>
          </a:p>
          <a:p>
            <a:r>
              <a:rPr lang="en-US" u="sng" dirty="0"/>
              <a:t>Instructor Notes:</a:t>
            </a:r>
          </a:p>
          <a:p>
            <a:r>
              <a:rPr lang="en-US" altLang="en-US" i="1" dirty="0">
                <a:latin typeface="Arial" panose="020B0604020202020204" pitchFamily="34" charset="0"/>
              </a:rPr>
              <a:t>Goal is to turn the blue patch of light into a grayish &amp; greenish patch light that has no hint of blue or yellow</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To do this, you must cancel out the blue in the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You cancel out blue light by adding yellow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Observer adjusts the amount of yellow light that is added to the blue patch until no more blue can be perceived in the patch.</a:t>
            </a:r>
          </a:p>
          <a:p>
            <a:pPr marL="628650" lvl="1" indent="-171450">
              <a:buFont typeface="Arial" panose="020B0604020202020204" pitchFamily="34" charset="0"/>
              <a:buChar char="•"/>
            </a:pPr>
            <a:r>
              <a:rPr lang="en-US" altLang="en-US" i="1" dirty="0">
                <a:latin typeface="Arial" panose="020B0604020202020204" pitchFamily="34" charset="0"/>
              </a:rPr>
              <a:t>The patch will appear to be just grayish green.</a:t>
            </a:r>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40</a:t>
            </a:fld>
            <a:endParaRPr lang="en-US"/>
          </a:p>
        </p:txBody>
      </p:sp>
    </p:spTree>
    <p:extLst>
      <p:ext uri="{BB962C8B-B14F-4D97-AF65-F5344CB8AC3E}">
        <p14:creationId xmlns:p14="http://schemas.microsoft.com/office/powerpoint/2010/main" val="2957814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5.16  </a:t>
            </a:r>
            <a:r>
              <a:rPr lang="en-US" sz="1600" b="1" kern="1200" dirty="0">
                <a:solidFill>
                  <a:schemeClr val="tx1"/>
                </a:solidFill>
                <a:effectLst/>
                <a:latin typeface="Times" charset="0"/>
                <a:ea typeface="+mn-ea"/>
                <a:cs typeface="+mn-cs"/>
              </a:rPr>
              <a:t>Color cancellation method</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Using color cancellation to measure opponent processes and unique hues in a blue-yellow (A) and a red-green (B) process. The locations where the hue cancellations cross the neutral midpoint are the locations of the unique green (A) and blue and yellow (B) hues—for example, the green hue with no hint of blue or yellow in it. (Graphs after L. </a:t>
            </a:r>
            <a:r>
              <a:rPr lang="en-US" sz="1600" kern="1200" dirty="0" err="1">
                <a:solidFill>
                  <a:schemeClr val="tx1"/>
                </a:solidFill>
                <a:effectLst/>
                <a:latin typeface="Times" charset="0"/>
                <a:ea typeface="+mn-ea"/>
                <a:cs typeface="+mn-cs"/>
              </a:rPr>
              <a:t>Hurvich</a:t>
            </a:r>
            <a:r>
              <a:rPr lang="en-US" sz="1600" kern="1200" dirty="0">
                <a:solidFill>
                  <a:schemeClr val="tx1"/>
                </a:solidFill>
                <a:effectLst/>
                <a:latin typeface="Times" charset="0"/>
                <a:ea typeface="+mn-ea"/>
                <a:cs typeface="+mn-cs"/>
              </a:rPr>
              <a:t> and D. Jameson. 1957. </a:t>
            </a:r>
            <a:r>
              <a:rPr lang="en-US" sz="1600" i="1" kern="1200" dirty="0">
                <a:solidFill>
                  <a:schemeClr val="tx1"/>
                </a:solidFill>
                <a:effectLst/>
                <a:latin typeface="Times" charset="0"/>
                <a:ea typeface="+mn-ea"/>
                <a:cs typeface="+mn-cs"/>
              </a:rPr>
              <a:t>Psychol Rev</a:t>
            </a:r>
            <a:r>
              <a:rPr lang="en-US" sz="1600" kern="1200" dirty="0">
                <a:solidFill>
                  <a:schemeClr val="tx1"/>
                </a:solidFill>
                <a:effectLst/>
                <a:latin typeface="Times" charset="0"/>
                <a:ea typeface="+mn-ea"/>
                <a:cs typeface="+mn-cs"/>
              </a:rPr>
              <a:t> 64: 384–404.)</a:t>
            </a:r>
          </a:p>
          <a:p>
            <a:pPr fontAlgn="ctr"/>
            <a:endParaRPr lang="en-US" sz="1600" kern="1200" dirty="0">
              <a:solidFill>
                <a:schemeClr val="tx1"/>
              </a:solidFill>
              <a:effectLst/>
              <a:latin typeface="Times"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n-ea"/>
                <a:cs typeface="+mn-cs"/>
              </a:rPr>
              <a:t>A hue cancellation experiment starts with a color—here, blue-green—and attempts to determine how much of the opponent color of one of the starting color’s components must be added to eliminate any hint of that component from the starting color. In this example, the observer adds yellow to cancel blue, leaving only the green component of the blue-green.</a:t>
            </a:r>
          </a:p>
          <a:p>
            <a:endParaRPr lang="en-US" dirty="0"/>
          </a:p>
          <a:p>
            <a:r>
              <a:rPr lang="en-US" u="sng" dirty="0"/>
              <a:t>Instructor Notes:</a:t>
            </a:r>
          </a:p>
          <a:p>
            <a:r>
              <a:rPr lang="en-US" altLang="en-US" i="1" dirty="0">
                <a:latin typeface="Arial" panose="020B0604020202020204" pitchFamily="34" charset="0"/>
              </a:rPr>
              <a:t>Goal is to turn the green-blue patch of light into a pure green patch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To do this, you must cancel out the blue in the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You cancel out blue light by adding yellow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Observer adjusts the amount of yellow light that is added to the green-blue light until no more blue can be perceived in the patch.</a:t>
            </a:r>
          </a:p>
          <a:p>
            <a:pPr marL="628650" lvl="1" indent="-171450">
              <a:buFont typeface="Arial" panose="020B0604020202020204" pitchFamily="34" charset="0"/>
              <a:buChar char="•"/>
            </a:pPr>
            <a:r>
              <a:rPr lang="en-US" altLang="en-US" i="1" dirty="0">
                <a:latin typeface="Arial" panose="020B0604020202020204" pitchFamily="34" charset="0"/>
              </a:rPr>
              <a:t>The patch will appear to be green without a hint of blue or yellow.</a:t>
            </a: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11FA646-5BA4-2540-B87F-8ED0E4574DDD}" type="slidenum">
              <a:rPr lang="en-US" smtClean="0"/>
              <a:pPr/>
              <a:t>41</a:t>
            </a:fld>
            <a:endParaRPr lang="en-US"/>
          </a:p>
        </p:txBody>
      </p:sp>
    </p:spTree>
    <p:extLst>
      <p:ext uri="{BB962C8B-B14F-4D97-AF65-F5344CB8AC3E}">
        <p14:creationId xmlns:p14="http://schemas.microsoft.com/office/powerpoint/2010/main" val="3979725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5.16  </a:t>
            </a:r>
            <a:r>
              <a:rPr lang="en-US" sz="1600" b="1" kern="1200" dirty="0">
                <a:solidFill>
                  <a:schemeClr val="tx1"/>
                </a:solidFill>
                <a:effectLst/>
                <a:latin typeface="Times" charset="0"/>
                <a:ea typeface="+mn-ea"/>
                <a:cs typeface="+mn-cs"/>
              </a:rPr>
              <a:t>Color cancellation method</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Using color cancellation to measure opponent processes and unique hues in a blue-yellow (A) and a red-green (B) process. The locations where the hue cancellations cross the neutral midpoint are the locations of the unique green (A) and blue and yellow (B) hues—for example, the green hue with no hint of blue or yellow in it. (Graphs after L. </a:t>
            </a:r>
            <a:r>
              <a:rPr lang="en-US" sz="1600" kern="1200" dirty="0" err="1">
                <a:solidFill>
                  <a:schemeClr val="tx1"/>
                </a:solidFill>
                <a:effectLst/>
                <a:latin typeface="Times" charset="0"/>
                <a:ea typeface="+mn-ea"/>
                <a:cs typeface="+mn-cs"/>
              </a:rPr>
              <a:t>Hurvich</a:t>
            </a:r>
            <a:r>
              <a:rPr lang="en-US" sz="1600" kern="1200" dirty="0">
                <a:solidFill>
                  <a:schemeClr val="tx1"/>
                </a:solidFill>
                <a:effectLst/>
                <a:latin typeface="Times" charset="0"/>
                <a:ea typeface="+mn-ea"/>
                <a:cs typeface="+mn-cs"/>
              </a:rPr>
              <a:t> and D. Jameson. 1957. </a:t>
            </a:r>
            <a:r>
              <a:rPr lang="en-US" sz="1600" i="1" kern="1200" dirty="0">
                <a:solidFill>
                  <a:schemeClr val="tx1"/>
                </a:solidFill>
                <a:effectLst/>
                <a:latin typeface="Times" charset="0"/>
                <a:ea typeface="+mn-ea"/>
                <a:cs typeface="+mn-cs"/>
              </a:rPr>
              <a:t>Psychol Rev</a:t>
            </a:r>
            <a:r>
              <a:rPr lang="en-US" sz="1600" kern="1200" dirty="0">
                <a:solidFill>
                  <a:schemeClr val="tx1"/>
                </a:solidFill>
                <a:effectLst/>
                <a:latin typeface="Times" charset="0"/>
                <a:ea typeface="+mn-ea"/>
                <a:cs typeface="+mn-cs"/>
              </a:rPr>
              <a:t> 64: 384–404.)</a:t>
            </a:r>
          </a:p>
          <a:p>
            <a:pPr fontAlgn="ctr"/>
            <a:endParaRPr lang="en-US" sz="1600" kern="1200" dirty="0">
              <a:solidFill>
                <a:schemeClr val="tx1"/>
              </a:solidFill>
              <a:effectLst/>
              <a:latin typeface="Times"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n-ea"/>
                <a:cs typeface="+mn-cs"/>
              </a:rPr>
              <a:t>A hue cancellation experiment starts with a color—here, orange—and attempts to determine how much of the opponent color of one of the starting color’s components must be added to eliminate any hint of that component from the starting color. In this example, the observer adds blue to cancel yellow, leaving only the red component of the orange.</a:t>
            </a:r>
          </a:p>
          <a:p>
            <a:endParaRPr lang="en-US" dirty="0"/>
          </a:p>
          <a:p>
            <a:r>
              <a:rPr lang="en-US" u="sng" dirty="0"/>
              <a:t>Instructor Notes:</a:t>
            </a:r>
          </a:p>
          <a:p>
            <a:r>
              <a:rPr lang="en-US" altLang="en-US" i="1" dirty="0">
                <a:latin typeface="Arial" panose="020B0604020202020204" pitchFamily="34" charset="0"/>
              </a:rPr>
              <a:t>Goal is to turn the orange patch of light into a pure red patch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To do this, you must cancel out the yellow in the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You cancel out yellow light by adding blue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Observer adjusts the amount of blue light that is added to the orange light until no more yellow can be perceived in the patch.</a:t>
            </a:r>
          </a:p>
          <a:p>
            <a:pPr marL="628650" lvl="1" indent="-171450">
              <a:buFont typeface="Arial" panose="020B0604020202020204" pitchFamily="34" charset="0"/>
              <a:buChar char="•"/>
            </a:pPr>
            <a:r>
              <a:rPr lang="en-US" altLang="en-US" i="1" dirty="0">
                <a:latin typeface="Arial" panose="020B0604020202020204" pitchFamily="34" charset="0"/>
              </a:rPr>
              <a:t>The patch will appear to be reddish without a hint of blue or yellow.</a:t>
            </a: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11FA646-5BA4-2540-B87F-8ED0E4574DDD}" type="slidenum">
              <a:rPr lang="en-US" smtClean="0"/>
              <a:pPr/>
              <a:t>42</a:t>
            </a:fld>
            <a:endParaRPr lang="en-US"/>
          </a:p>
        </p:txBody>
      </p:sp>
    </p:spTree>
    <p:extLst>
      <p:ext uri="{BB962C8B-B14F-4D97-AF65-F5344CB8AC3E}">
        <p14:creationId xmlns:p14="http://schemas.microsoft.com/office/powerpoint/2010/main" val="4130614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DD470496-B81C-444B-A62E-84A5F490FE49}"/>
              </a:ext>
            </a:extLst>
          </p:cNvPr>
          <p:cNvSpPr>
            <a:spLocks noGrp="1" noRot="1" noChangeAspect="1" noChangeArrowheads="1" noTextEdit="1"/>
          </p:cNvSpPr>
          <p:nvPr>
            <p:ph type="sldImg"/>
          </p:nvPr>
        </p:nvSpPr>
        <p:spPr>
          <a:xfrm>
            <a:off x="330200" y="696913"/>
            <a:ext cx="6197600" cy="3486150"/>
          </a:xfrm>
          <a:ln/>
        </p:spPr>
      </p:sp>
      <p:sp>
        <p:nvSpPr>
          <p:cNvPr id="13315" name="Notes Placeholder 2">
            <a:extLst>
              <a:ext uri="{FF2B5EF4-FFF2-40B4-BE49-F238E27FC236}">
                <a16:creationId xmlns:a16="http://schemas.microsoft.com/office/drawing/2014/main" id="{851C2417-F33E-466E-B33A-EDBCA413B0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en-US" i="0" u="sng" dirty="0">
                <a:latin typeface="Arial" panose="020B0604020202020204" pitchFamily="34" charset="0"/>
              </a:rPr>
              <a:t>Instructor Notes: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en-US" i="1" dirty="0">
                <a:latin typeface="Arial" panose="020B0604020202020204" pitchFamily="34" charset="0"/>
              </a:rPr>
              <a:t>Most light is reflected—This means that our brains are attuned to the ways in which light changes as it is reflected off of surfaces.</a:t>
            </a:r>
          </a:p>
          <a:p>
            <a:pPr marL="0" lvl="1"/>
            <a:r>
              <a:rPr lang="en-US" altLang="en-US" i="1" dirty="0">
                <a:latin typeface="Arial" panose="020B0604020202020204" pitchFamily="34" charset="0"/>
              </a:rPr>
              <a:t>Important exceptions—Television, smartphones, and computer monitors, which emit light that we see directly.</a:t>
            </a:r>
            <a:endParaRPr lang="en-US" altLang="en-US" dirty="0">
              <a:latin typeface="Arial" panose="020B0604020202020204" pitchFamily="34" charset="0"/>
            </a:endParaRPr>
          </a:p>
          <a:p>
            <a:pPr marL="0" lvl="1"/>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3316" name="Slide Number Placeholder 3">
            <a:extLst>
              <a:ext uri="{FF2B5EF4-FFF2-40B4-BE49-F238E27FC236}">
                <a16:creationId xmlns:a16="http://schemas.microsoft.com/office/drawing/2014/main" id="{7DDC7339-B304-420C-BE01-A4E6D1F266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02675D4-990D-4CF2-B704-0880B776E38F}" type="slidenum">
              <a:rPr lang="en-US" altLang="en-US" sz="1200" smtClean="0"/>
              <a:pPr/>
              <a:t>4</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5.16  </a:t>
            </a:r>
            <a:r>
              <a:rPr lang="en-US" sz="1600" b="1" kern="1200" dirty="0">
                <a:solidFill>
                  <a:schemeClr val="tx1"/>
                </a:solidFill>
                <a:effectLst/>
                <a:latin typeface="Times" charset="0"/>
                <a:ea typeface="+mn-ea"/>
                <a:cs typeface="+mn-cs"/>
              </a:rPr>
              <a:t>Color cancellation method</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Using color cancellation to measure opponent processes and unique hues in a blue-yellow (A) and a red-green (B) process. The locations where the hue cancellations cross the neutral midpoint are the locations of the unique green (A) and blue and yellow (B) hues—for example, the green hue with no hint of blue or yellow in it. (Graphs after L. </a:t>
            </a:r>
            <a:r>
              <a:rPr lang="en-US" sz="1600" kern="1200" dirty="0" err="1">
                <a:solidFill>
                  <a:schemeClr val="tx1"/>
                </a:solidFill>
                <a:effectLst/>
                <a:latin typeface="Times" charset="0"/>
                <a:ea typeface="+mn-ea"/>
                <a:cs typeface="+mn-cs"/>
              </a:rPr>
              <a:t>Hurvich</a:t>
            </a:r>
            <a:r>
              <a:rPr lang="en-US" sz="1600" kern="1200" dirty="0">
                <a:solidFill>
                  <a:schemeClr val="tx1"/>
                </a:solidFill>
                <a:effectLst/>
                <a:latin typeface="Times" charset="0"/>
                <a:ea typeface="+mn-ea"/>
                <a:cs typeface="+mn-cs"/>
              </a:rPr>
              <a:t> and D. Jameson. 1957. </a:t>
            </a:r>
            <a:r>
              <a:rPr lang="en-US" sz="1600" i="1" kern="1200" dirty="0">
                <a:solidFill>
                  <a:schemeClr val="tx1"/>
                </a:solidFill>
                <a:effectLst/>
                <a:latin typeface="Times" charset="0"/>
                <a:ea typeface="+mn-ea"/>
                <a:cs typeface="+mn-cs"/>
              </a:rPr>
              <a:t>Psychol Rev</a:t>
            </a:r>
            <a:r>
              <a:rPr lang="en-US" sz="1600" kern="1200" dirty="0">
                <a:solidFill>
                  <a:schemeClr val="tx1"/>
                </a:solidFill>
                <a:effectLst/>
                <a:latin typeface="Times" charset="0"/>
                <a:ea typeface="+mn-ea"/>
                <a:cs typeface="+mn-cs"/>
              </a:rPr>
              <a:t> 64: 384–404.)</a:t>
            </a:r>
          </a:p>
          <a:p>
            <a:pPr fontAlgn="ctr"/>
            <a:endParaRPr lang="en-US" sz="1600" kern="1200" dirty="0">
              <a:solidFill>
                <a:schemeClr val="tx1"/>
              </a:solidFill>
              <a:effectLst/>
              <a:latin typeface="Times"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Times" charset="0"/>
                <a:ea typeface="Arial Unicode MS" pitchFamily="34" charset="-128"/>
                <a:cs typeface="Arial Unicode MS" pitchFamily="34" charset="-128"/>
              </a:rPr>
              <a:t>A hue cancellation experiment starts with a color—here, orange—and attempts to determine how much of the opponent color of one of the starting color’s components must be added to eliminate any hint of that component from the starting color. In this example, the observer adds green to cancel red, leaving only the yellow component of the orange.</a:t>
            </a:r>
          </a:p>
          <a:p>
            <a:endParaRPr lang="en-US" dirty="0"/>
          </a:p>
          <a:p>
            <a:r>
              <a:rPr lang="en-US" u="sng" dirty="0"/>
              <a:t>Instructor Notes:</a:t>
            </a:r>
          </a:p>
          <a:p>
            <a:r>
              <a:rPr lang="en-US" altLang="en-US" i="1" dirty="0">
                <a:latin typeface="Arial" panose="020B0604020202020204" pitchFamily="34" charset="0"/>
              </a:rPr>
              <a:t>Goal is to turn the orange patch of light into a pure yellow patch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To do this, you must cancel out the red in the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You cancel out red light by adding green light.</a:t>
            </a:r>
            <a:endParaRPr lang="en-US" altLang="en-US" dirty="0">
              <a:latin typeface="Arial" panose="020B0604020202020204" pitchFamily="34" charset="0"/>
            </a:endParaRPr>
          </a:p>
          <a:p>
            <a:pPr marL="628650" lvl="1" indent="-171450">
              <a:buFont typeface="Arial" panose="020B0604020202020204" pitchFamily="34" charset="0"/>
              <a:buChar char="•"/>
            </a:pPr>
            <a:r>
              <a:rPr lang="en-US" altLang="en-US" i="1" dirty="0">
                <a:latin typeface="Arial" panose="020B0604020202020204" pitchFamily="34" charset="0"/>
              </a:rPr>
              <a:t>Observer adjusts the amount of green light that is added to the orange light until no more red can be perceived in the patch.</a:t>
            </a:r>
          </a:p>
          <a:p>
            <a:pPr marL="628650" lvl="1" indent="-171450">
              <a:buFont typeface="Arial" panose="020B0604020202020204" pitchFamily="34" charset="0"/>
              <a:buChar char="•"/>
            </a:pPr>
            <a:r>
              <a:rPr lang="en-US" altLang="en-US" i="1" dirty="0">
                <a:latin typeface="Arial" panose="020B0604020202020204" pitchFamily="34" charset="0"/>
              </a:rPr>
              <a:t>The patch will appear to be yellow without a hint of red or green.</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altLang="en-US" i="1" dirty="0">
              <a:latin typeface="Arial" panose="020B0604020202020204" pitchFamily="34" charset="0"/>
            </a:endParaRPr>
          </a:p>
          <a:p>
            <a:r>
              <a:rPr lang="en-US" altLang="en-US" i="1" dirty="0">
                <a:latin typeface="Arial" panose="020B0604020202020204" pitchFamily="34" charset="0"/>
              </a:rPr>
              <a:t>Values above the dashed line indicate that there is more red than green in those colors. </a:t>
            </a:r>
          </a:p>
          <a:p>
            <a:r>
              <a:rPr lang="en-US" altLang="en-US" i="1" dirty="0">
                <a:latin typeface="Arial" panose="020B0604020202020204" pitchFamily="34" charset="0"/>
              </a:rPr>
              <a:t>For instance, orange is in this range.</a:t>
            </a:r>
          </a:p>
          <a:p>
            <a:r>
              <a:rPr lang="en-US" altLang="en-US" i="1" dirty="0">
                <a:latin typeface="Arial" panose="020B0604020202020204" pitchFamily="34" charset="0"/>
              </a:rPr>
              <a:t>The amount of red in the color is determined by how much green was necessary to cancel it out.</a:t>
            </a:r>
          </a:p>
          <a:p>
            <a:endParaRPr lang="en-US" altLang="en-US" i="1" dirty="0">
              <a:latin typeface="Arial" panose="020B0604020202020204" pitchFamily="34" charset="0"/>
            </a:endParaRPr>
          </a:p>
          <a:p>
            <a:r>
              <a:rPr lang="en-US" altLang="en-US" i="1" dirty="0">
                <a:latin typeface="Arial" panose="020B0604020202020204" pitchFamily="34" charset="0"/>
              </a:rPr>
              <a:t>Values below the dashed line indicate that there is more green than red in those colors. </a:t>
            </a:r>
          </a:p>
          <a:p>
            <a:r>
              <a:rPr lang="en-US" altLang="en-US" i="1" dirty="0">
                <a:latin typeface="Arial" panose="020B0604020202020204" pitchFamily="34" charset="0"/>
              </a:rPr>
              <a:t>For instance, green is in this range.</a:t>
            </a:r>
          </a:p>
          <a:p>
            <a:r>
              <a:rPr lang="en-US" altLang="en-US" i="1" dirty="0">
                <a:latin typeface="Arial" panose="020B0604020202020204" pitchFamily="34" charset="0"/>
              </a:rPr>
              <a:t>The amount of green in the color is determined by how much red was necessary to cancel it out.</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11FA646-5BA4-2540-B87F-8ED0E4574DDD}" type="slidenum">
              <a:rPr lang="en-US" smtClean="0"/>
              <a:pPr/>
              <a:t>43</a:t>
            </a:fld>
            <a:endParaRPr lang="en-US"/>
          </a:p>
        </p:txBody>
      </p:sp>
    </p:spTree>
    <p:extLst>
      <p:ext uri="{BB962C8B-B14F-4D97-AF65-F5344CB8AC3E}">
        <p14:creationId xmlns:p14="http://schemas.microsoft.com/office/powerpoint/2010/main" val="3935854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5.16  </a:t>
            </a:r>
            <a:r>
              <a:rPr lang="en-US" sz="1600" b="1" kern="1200" dirty="0">
                <a:solidFill>
                  <a:schemeClr val="tx1"/>
                </a:solidFill>
                <a:effectLst/>
                <a:latin typeface="Times" charset="0"/>
                <a:ea typeface="+mn-ea"/>
                <a:cs typeface="+mn-cs"/>
              </a:rPr>
              <a:t>Color cancellation method</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Using color cancellation to measure opponent processes and unique hues in a blue-yellow (A) and a red-green (B) process. The locations where the hue cancellations cross the neutral midpoint are the locations of the unique green (A) and blue and yellow (B) hues—for example, the green hue with no hint of blue or yellow in it. (Graphs after L. </a:t>
            </a:r>
            <a:r>
              <a:rPr lang="en-US" sz="1600" kern="1200" dirty="0" err="1">
                <a:solidFill>
                  <a:schemeClr val="tx1"/>
                </a:solidFill>
                <a:effectLst/>
                <a:latin typeface="Times" charset="0"/>
                <a:ea typeface="+mn-ea"/>
                <a:cs typeface="+mn-cs"/>
              </a:rPr>
              <a:t>Hurvich</a:t>
            </a:r>
            <a:r>
              <a:rPr lang="en-US" sz="1600" kern="1200" dirty="0">
                <a:solidFill>
                  <a:schemeClr val="tx1"/>
                </a:solidFill>
                <a:effectLst/>
                <a:latin typeface="Times" charset="0"/>
                <a:ea typeface="+mn-ea"/>
                <a:cs typeface="+mn-cs"/>
              </a:rPr>
              <a:t> and D. Jameson. 1957. </a:t>
            </a:r>
            <a:r>
              <a:rPr lang="en-US" sz="1600" i="1" kern="1200" dirty="0">
                <a:solidFill>
                  <a:schemeClr val="tx1"/>
                </a:solidFill>
                <a:effectLst/>
                <a:latin typeface="Times" charset="0"/>
                <a:ea typeface="+mn-ea"/>
                <a:cs typeface="+mn-cs"/>
              </a:rPr>
              <a:t>Psychol Rev</a:t>
            </a:r>
            <a:r>
              <a:rPr lang="en-US" sz="1600" kern="1200" dirty="0">
                <a:solidFill>
                  <a:schemeClr val="tx1"/>
                </a:solidFill>
                <a:effectLst/>
                <a:latin typeface="Times" charset="0"/>
                <a:ea typeface="+mn-ea"/>
                <a:cs typeface="+mn-cs"/>
              </a:rPr>
              <a:t> 64: 384–404.)</a:t>
            </a:r>
          </a:p>
          <a:p>
            <a:pPr fontAlgn="ctr"/>
            <a:endParaRPr lang="en-US" sz="1600" kern="1200" dirty="0">
              <a:solidFill>
                <a:schemeClr val="tx1"/>
              </a:solidFill>
              <a:effectLst/>
              <a:latin typeface="Times"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n-ea"/>
                <a:cs typeface="+mn-cs"/>
              </a:rPr>
              <a:t>Results from a hue cancellation experiment. The locations where the hue cancellations cross the neutral midpoint are the locations of the unique green hue—for example, the green hue with no hint of blue or yellow in it. “Unique red” is not defined by just one spectral locus. (After </a:t>
            </a:r>
            <a:r>
              <a:rPr lang="en-US" sz="1200" kern="1200" dirty="0" err="1">
                <a:solidFill>
                  <a:schemeClr val="tx1"/>
                </a:solidFill>
                <a:effectLst/>
                <a:latin typeface="Times" charset="0"/>
                <a:ea typeface="+mn-ea"/>
                <a:cs typeface="+mn-cs"/>
              </a:rPr>
              <a:t>Hurvich</a:t>
            </a:r>
            <a:r>
              <a:rPr lang="en-US" sz="1200" kern="1200" dirty="0">
                <a:solidFill>
                  <a:schemeClr val="tx1"/>
                </a:solidFill>
                <a:effectLst/>
                <a:latin typeface="Times" charset="0"/>
                <a:ea typeface="+mn-ea"/>
                <a:cs typeface="+mn-cs"/>
              </a:rPr>
              <a:t> and Jameson, 1957.)</a:t>
            </a:r>
          </a:p>
          <a:p>
            <a:endParaRPr lang="en-US" b="1" dirty="0"/>
          </a:p>
          <a:p>
            <a:r>
              <a:rPr lang="en-US" b="0" u="sng" dirty="0"/>
              <a:t>Instructor Notes:</a:t>
            </a:r>
          </a:p>
          <a:p>
            <a:r>
              <a:rPr lang="en-US" altLang="en-US" i="1" dirty="0">
                <a:latin typeface="Arial" panose="020B0604020202020204" pitchFamily="34" charset="0"/>
              </a:rPr>
              <a:t>Above the dotted line are colors with a yellowish tinge that had to be neutralized with blue.</a:t>
            </a:r>
            <a:endParaRPr lang="en-US" altLang="en-US" i="0" dirty="0">
              <a:latin typeface="Arial" panose="020B0604020202020204" pitchFamily="34" charset="0"/>
            </a:endParaRPr>
          </a:p>
          <a:p>
            <a:r>
              <a:rPr lang="en-US" altLang="en-US" i="1" dirty="0">
                <a:latin typeface="Arial" panose="020B0604020202020204" pitchFamily="34" charset="0"/>
              </a:rPr>
              <a:t>Below the dotted line are bluish colors that were cancelled out with yellow.</a:t>
            </a:r>
            <a:endParaRPr lang="en-US" altLang="en-US" i="0" dirty="0">
              <a:latin typeface="Arial" panose="020B0604020202020204" pitchFamily="34" charset="0"/>
            </a:endParaRPr>
          </a:p>
          <a:p>
            <a:r>
              <a:rPr lang="en-US" altLang="en-US" i="1" dirty="0">
                <a:latin typeface="Arial" panose="020B0604020202020204" pitchFamily="34" charset="0"/>
              </a:rPr>
              <a:t>The green arrow indicates a “pure” green that seemed to have neither a yellowish or bluish tint.</a:t>
            </a:r>
            <a:endParaRPr lang="en-US" b="1" u="sng"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45</a:t>
            </a:fld>
            <a:endParaRPr lang="en-US"/>
          </a:p>
        </p:txBody>
      </p:sp>
    </p:spTree>
    <p:extLst>
      <p:ext uri="{BB962C8B-B14F-4D97-AF65-F5344CB8AC3E}">
        <p14:creationId xmlns:p14="http://schemas.microsoft.com/office/powerpoint/2010/main" val="1499736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5.16  </a:t>
            </a:r>
            <a:r>
              <a:rPr lang="en-US" sz="1600" b="1" kern="1200" dirty="0">
                <a:solidFill>
                  <a:schemeClr val="tx1"/>
                </a:solidFill>
                <a:effectLst/>
                <a:latin typeface="Times" charset="0"/>
                <a:ea typeface="+mn-ea"/>
                <a:cs typeface="+mn-cs"/>
              </a:rPr>
              <a:t>Color cancellation method</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Using color cancellation to measure opponent processes and unique hues in a blue-yellow (A) and a red-green (B) process. The locations where the hue cancellations cross the neutral midpoint are the locations of the unique green (A) and blue and yellow (B) hues—for example, the green hue with no hint of blue or yellow in it. (Graphs after L. </a:t>
            </a:r>
            <a:r>
              <a:rPr lang="en-US" sz="1600" kern="1200" dirty="0" err="1">
                <a:solidFill>
                  <a:schemeClr val="tx1"/>
                </a:solidFill>
                <a:effectLst/>
                <a:latin typeface="Times" charset="0"/>
                <a:ea typeface="+mn-ea"/>
                <a:cs typeface="+mn-cs"/>
              </a:rPr>
              <a:t>Hurvich</a:t>
            </a:r>
            <a:r>
              <a:rPr lang="en-US" sz="1600" kern="1200" dirty="0">
                <a:solidFill>
                  <a:schemeClr val="tx1"/>
                </a:solidFill>
                <a:effectLst/>
                <a:latin typeface="Times" charset="0"/>
                <a:ea typeface="+mn-ea"/>
                <a:cs typeface="+mn-cs"/>
              </a:rPr>
              <a:t> and D. Jameson. 1957. </a:t>
            </a:r>
            <a:r>
              <a:rPr lang="en-US" sz="1600" i="1" kern="1200" dirty="0">
                <a:solidFill>
                  <a:schemeClr val="tx1"/>
                </a:solidFill>
                <a:effectLst/>
                <a:latin typeface="Times" charset="0"/>
                <a:ea typeface="+mn-ea"/>
                <a:cs typeface="+mn-cs"/>
              </a:rPr>
              <a:t>Psychol Rev</a:t>
            </a:r>
            <a:r>
              <a:rPr lang="en-US" sz="1600" kern="1200" dirty="0">
                <a:solidFill>
                  <a:schemeClr val="tx1"/>
                </a:solidFill>
                <a:effectLst/>
                <a:latin typeface="Times" charset="0"/>
                <a:ea typeface="+mn-ea"/>
                <a:cs typeface="+mn-cs"/>
              </a:rPr>
              <a:t> 64: 384–404.)</a:t>
            </a:r>
          </a:p>
          <a:p>
            <a:pPr fontAlgn="ctr"/>
            <a:endParaRPr lang="en-US" sz="1600" kern="1200" dirty="0">
              <a:solidFill>
                <a:schemeClr val="tx1"/>
              </a:solidFill>
              <a:effectLst/>
              <a:latin typeface="Times"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mn-ea"/>
                <a:cs typeface="+mn-cs"/>
              </a:rPr>
              <a:t>Results from a hue cancellation experiment. The locations where the hue cancellations cross the neutral midpoint are the locations of the unique blue and yellow hues—for example, the blue hue with no hint of red or green in it.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r>
              <a:rPr lang="en-US" b="0" u="sng" dirty="0"/>
              <a:t>Instructor Notes:</a:t>
            </a:r>
          </a:p>
          <a:p>
            <a:r>
              <a:rPr lang="en-US" altLang="en-US" i="1" dirty="0">
                <a:latin typeface="Arial" panose="020B0604020202020204" pitchFamily="34" charset="0"/>
              </a:rPr>
              <a:t>Values above the dotted line indicate colors that have a predominantly red component to them. Therefore, green had to be added to cancel out the red.</a:t>
            </a:r>
            <a:endParaRPr lang="en-US" altLang="en-US" i="0" dirty="0">
              <a:latin typeface="Arial" panose="020B0604020202020204" pitchFamily="34" charset="0"/>
            </a:endParaRPr>
          </a:p>
          <a:p>
            <a:r>
              <a:rPr lang="en-US" altLang="en-US" i="1" dirty="0">
                <a:latin typeface="Arial" panose="020B0604020202020204" pitchFamily="34" charset="0"/>
              </a:rPr>
              <a:t>Values below the dotted line indicate colors with a green component in them. Red had to be added to cancel out the green.</a:t>
            </a:r>
            <a:endParaRPr lang="en-US" altLang="en-US" i="0" dirty="0">
              <a:latin typeface="Arial" panose="020B0604020202020204" pitchFamily="34" charset="0"/>
            </a:endParaRPr>
          </a:p>
          <a:p>
            <a:r>
              <a:rPr lang="en-US" altLang="en-US" i="1" dirty="0">
                <a:latin typeface="Arial" panose="020B0604020202020204" pitchFamily="34" charset="0"/>
              </a:rPr>
              <a:t>The arrows indicate the locations of unique blue and unique yellow.</a:t>
            </a:r>
            <a:endParaRPr lang="en-US" altLang="en-US" i="0" dirty="0">
              <a:latin typeface="Arial" panose="020B0604020202020204" pitchFamily="34" charset="0"/>
            </a:endParaRPr>
          </a:p>
          <a:p>
            <a:r>
              <a:rPr lang="en-US" altLang="en-US" i="1" dirty="0">
                <a:latin typeface="Arial" panose="020B0604020202020204" pitchFamily="34" charset="0"/>
              </a:rPr>
              <a:t>These are wavelengths of color that did not appear to have any red or green in them.</a:t>
            </a:r>
            <a:endParaRPr lang="en-US" altLang="en-US" i="0" dirty="0">
              <a:latin typeface="Arial" panose="020B0604020202020204" pitchFamily="34" charset="0"/>
            </a:endParaRPr>
          </a:p>
          <a:p>
            <a:r>
              <a:rPr lang="en-US" altLang="en-US" i="1" dirty="0">
                <a:latin typeface="Arial" panose="020B0604020202020204" pitchFamily="34" charset="0"/>
              </a:rPr>
              <a:t>These are “pure” blue and yellow.</a:t>
            </a:r>
          </a:p>
        </p:txBody>
      </p:sp>
      <p:sp>
        <p:nvSpPr>
          <p:cNvPr id="4" name="Slide Number Placeholder 3"/>
          <p:cNvSpPr>
            <a:spLocks noGrp="1"/>
          </p:cNvSpPr>
          <p:nvPr>
            <p:ph type="sldNum" sz="quarter" idx="5"/>
          </p:nvPr>
        </p:nvSpPr>
        <p:spPr/>
        <p:txBody>
          <a:bodyPr/>
          <a:lstStyle/>
          <a:p>
            <a:fld id="{B11FA646-5BA4-2540-B87F-8ED0E4574DDD}" type="slidenum">
              <a:rPr lang="en-US" smtClean="0"/>
              <a:pPr/>
              <a:t>46</a:t>
            </a:fld>
            <a:endParaRPr lang="en-US"/>
          </a:p>
        </p:txBody>
      </p:sp>
    </p:spTree>
    <p:extLst>
      <p:ext uri="{BB962C8B-B14F-4D97-AF65-F5344CB8AC3E}">
        <p14:creationId xmlns:p14="http://schemas.microsoft.com/office/powerpoint/2010/main" val="3541152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5.17  </a:t>
            </a:r>
            <a:r>
              <a:rPr lang="en-US" sz="1600" b="1" kern="1200" dirty="0">
                <a:solidFill>
                  <a:schemeClr val="tx1"/>
                </a:solidFill>
                <a:effectLst/>
                <a:latin typeface="Times" charset="0"/>
                <a:ea typeface="+mn-ea"/>
                <a:cs typeface="+mn-cs"/>
              </a:rPr>
              <a:t>Three steps to color perception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Detection: light is differentially absorbed by three photopigments in the cones. (B) Discrimination: differences are taken between cone types, creating cone-opponent mechanisms, important for wavelength discriminations. (C) Appearance: further recombination of the signals creates color-opponent processes that support the color-opponent nature of color appearance.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pPr fontAlgn="ctr"/>
            <a:r>
              <a:rPr lang="en-US" sz="1600" kern="1200" cap="all" dirty="0">
                <a:solidFill>
                  <a:schemeClr val="tx1"/>
                </a:solidFill>
                <a:effectLst/>
                <a:latin typeface="Times" charset="0"/>
                <a:ea typeface="+mn-ea"/>
                <a:cs typeface="+mn-cs"/>
              </a:rPr>
              <a:t> </a:t>
            </a:r>
            <a:endParaRPr lang="en-US" sz="12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p>
          <a:p>
            <a:pPr marL="0" indent="0">
              <a:buFontTx/>
              <a:buNone/>
              <a:defRPr/>
            </a:pPr>
            <a:r>
              <a:rPr lang="en-US" altLang="en-US" sz="1200" i="1" dirty="0">
                <a:ea typeface="Arial Unicode MS" charset="0"/>
                <a:cs typeface="Arial Unicode MS" charset="0"/>
              </a:rPr>
              <a:t>(a) First, colors are detected by the cones.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50</a:t>
            </a:fld>
            <a:endParaRPr lang="en-US"/>
          </a:p>
        </p:txBody>
      </p:sp>
    </p:spTree>
    <p:extLst>
      <p:ext uri="{BB962C8B-B14F-4D97-AF65-F5344CB8AC3E}">
        <p14:creationId xmlns:p14="http://schemas.microsoft.com/office/powerpoint/2010/main" val="71511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5.17  </a:t>
            </a:r>
            <a:r>
              <a:rPr lang="en-US" sz="1600" b="1" kern="1200" dirty="0">
                <a:solidFill>
                  <a:schemeClr val="tx1"/>
                </a:solidFill>
                <a:effectLst/>
                <a:latin typeface="Times" charset="0"/>
                <a:ea typeface="+mn-ea"/>
                <a:cs typeface="+mn-cs"/>
              </a:rPr>
              <a:t>Three steps to color perception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Detection: light is differentially absorbed by three photopigments in the cones. (B) Discrimination: differences are taken between cone types, creating cone-opponent mechanisms, important for wavelength discriminations. (C) Appearance: further recombination of the signals creates color-opponent processes that support the color-opponent nature of color appearance.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endParaRPr lang="en-US" sz="1600" kern="1200" dirty="0">
              <a:solidFill>
                <a:schemeClr val="tx1"/>
              </a:solidFill>
              <a:effectLst/>
              <a:latin typeface="Times"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u="sng" kern="1200" dirty="0">
                <a:solidFill>
                  <a:schemeClr val="tx1"/>
                </a:solidFill>
                <a:effectLst/>
                <a:latin typeface="Times" charset="0"/>
                <a:ea typeface="Arial Unicode MS" pitchFamily="34" charset="-128"/>
                <a:cs typeface="Arial Unicode MS" pitchFamily="34" charset="-128"/>
              </a:rPr>
              <a:t>Instructor Notes:</a:t>
            </a:r>
          </a:p>
          <a:p>
            <a:pPr marL="0" indent="0">
              <a:buFontTx/>
              <a:buNone/>
              <a:defRPr/>
            </a:pPr>
            <a:r>
              <a:rPr lang="en-US" altLang="en-US" sz="1600" i="1" dirty="0">
                <a:ea typeface="Arial Unicode MS" charset="0"/>
                <a:cs typeface="Arial Unicode MS" charset="0"/>
              </a:rPr>
              <a:t>(b) Next, cone outputs are compared to each other to discriminate different wavelengths of light.</a:t>
            </a:r>
          </a:p>
          <a:p>
            <a:pPr fontAlgn="ct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51</a:t>
            </a:fld>
            <a:endParaRPr lang="en-US"/>
          </a:p>
        </p:txBody>
      </p:sp>
    </p:spTree>
    <p:extLst>
      <p:ext uri="{BB962C8B-B14F-4D97-AF65-F5344CB8AC3E}">
        <p14:creationId xmlns:p14="http://schemas.microsoft.com/office/powerpoint/2010/main" val="4057832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5.17  </a:t>
            </a:r>
            <a:r>
              <a:rPr lang="en-US" sz="1600" b="1" kern="1200" dirty="0">
                <a:solidFill>
                  <a:schemeClr val="tx1"/>
                </a:solidFill>
                <a:effectLst/>
                <a:latin typeface="Times" charset="0"/>
                <a:ea typeface="+mn-ea"/>
                <a:cs typeface="+mn-cs"/>
              </a:rPr>
              <a:t>Three steps to color perception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Detection: light is differentially absorbed by three photopigments in the cones. (B) Discrimination: differences are taken between cone types, creating cone-opponent mechanisms, important for wavelength discriminations. (C) Appearance: further recombination of the signals creates color-opponent processes that support the color-opponent nature of color appearance.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pPr fontAlgn="ct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u="sng" kern="1200" dirty="0">
                <a:solidFill>
                  <a:schemeClr val="tx1"/>
                </a:solidFill>
                <a:effectLst/>
                <a:latin typeface="Times" charset="0"/>
                <a:ea typeface="Arial Unicode MS" pitchFamily="34" charset="-128"/>
                <a:cs typeface="Arial Unicode MS" pitchFamily="34" charset="-128"/>
              </a:rPr>
              <a:t>Instructor Notes:</a:t>
            </a:r>
          </a:p>
          <a:p>
            <a:r>
              <a:rPr lang="en-US" altLang="en-US" sz="1200" i="1" dirty="0">
                <a:latin typeface="Arial" panose="020B0604020202020204" pitchFamily="34" charset="0"/>
              </a:rPr>
              <a:t>(c) Finally, color discrimination functions are transformed again to produce the color opponent process first described by </a:t>
            </a:r>
            <a:r>
              <a:rPr lang="en-US" altLang="en-US" sz="1200" i="1" dirty="0" err="1">
                <a:latin typeface="Arial" panose="020B0604020202020204" pitchFamily="34" charset="0"/>
              </a:rPr>
              <a:t>Hering</a:t>
            </a:r>
            <a:r>
              <a:rPr lang="en-US" altLang="en-US" sz="1200" i="1" dirty="0">
                <a:latin typeface="Arial" panose="020B060402020202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52</a:t>
            </a:fld>
            <a:endParaRPr lang="en-US"/>
          </a:p>
        </p:txBody>
      </p:sp>
    </p:spTree>
    <p:extLst>
      <p:ext uri="{BB962C8B-B14F-4D97-AF65-F5344CB8AC3E}">
        <p14:creationId xmlns:p14="http://schemas.microsoft.com/office/powerpoint/2010/main" val="1599666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7AB98C49-AD0E-4F0E-B471-D3E200B5A8D6}"/>
              </a:ext>
            </a:extLst>
          </p:cNvPr>
          <p:cNvSpPr>
            <a:spLocks noGrp="1" noRot="1" noChangeAspect="1" noChangeArrowheads="1" noTextEdit="1"/>
          </p:cNvSpPr>
          <p:nvPr>
            <p:ph type="sldImg"/>
          </p:nvPr>
        </p:nvSpPr>
        <p:spPr>
          <a:xfrm>
            <a:off x="330200" y="696913"/>
            <a:ext cx="6197600" cy="3486150"/>
          </a:xfrm>
          <a:ln/>
        </p:spPr>
      </p:sp>
      <p:sp>
        <p:nvSpPr>
          <p:cNvPr id="73731" name="Notes Placeholder 2">
            <a:extLst>
              <a:ext uri="{FF2B5EF4-FFF2-40B4-BE49-F238E27FC236}">
                <a16:creationId xmlns:a16="http://schemas.microsoft.com/office/drawing/2014/main" id="{4A151EA7-D367-4B99-A621-EC7F4F49AC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0" u="sng" dirty="0">
                <a:latin typeface="Arial" panose="020B0604020202020204" pitchFamily="34" charset="0"/>
              </a:rPr>
              <a:t>Instructor Notes:</a:t>
            </a:r>
          </a:p>
          <a:p>
            <a:r>
              <a:rPr lang="en-US" altLang="en-US" i="1" dirty="0">
                <a:latin typeface="Arial" panose="020B0604020202020204" pitchFamily="34" charset="0"/>
              </a:rPr>
              <a:t>People with </a:t>
            </a:r>
            <a:r>
              <a:rPr lang="en-US" altLang="en-US" i="1" dirty="0" err="1">
                <a:latin typeface="Arial" panose="020B0604020202020204" pitchFamily="34" charset="0"/>
              </a:rPr>
              <a:t>achromatopsia</a:t>
            </a:r>
            <a:r>
              <a:rPr lang="en-US" altLang="en-US" i="1" dirty="0">
                <a:latin typeface="Arial" panose="020B0604020202020204" pitchFamily="34" charset="0"/>
              </a:rPr>
              <a:t> have intact vision but do not experience color vision.</a:t>
            </a:r>
          </a:p>
          <a:p>
            <a:endParaRPr lang="en-US" altLang="en-US" i="1" dirty="0">
              <a:latin typeface="Arial" panose="020B0604020202020204" pitchFamily="34" charset="0"/>
            </a:endParaRPr>
          </a:p>
          <a:p>
            <a:pPr marL="0" lvl="1"/>
            <a:r>
              <a:rPr lang="en-US" altLang="en-US" i="1" dirty="0">
                <a:latin typeface="Arial" panose="020B0604020202020204" pitchFamily="34" charset="0"/>
              </a:rPr>
              <a:t>People with this disorder can find the boundaries between color regions but can’t tell you what color the regions are.</a:t>
            </a:r>
            <a:endParaRPr lang="en-US" altLang="en-US" dirty="0">
              <a:latin typeface="Arial" panose="020B0604020202020204" pitchFamily="34" charset="0"/>
            </a:endParaRPr>
          </a:p>
          <a:p>
            <a:endParaRPr lang="en-US" altLang="en-US" i="1" dirty="0">
              <a:latin typeface="Arial" panose="020B0604020202020204" pitchFamily="34" charset="0"/>
            </a:endParaRPr>
          </a:p>
        </p:txBody>
      </p:sp>
      <p:sp>
        <p:nvSpPr>
          <p:cNvPr id="73732" name="Slide Number Placeholder 3">
            <a:extLst>
              <a:ext uri="{FF2B5EF4-FFF2-40B4-BE49-F238E27FC236}">
                <a16:creationId xmlns:a16="http://schemas.microsoft.com/office/drawing/2014/main" id="{CFB4F051-FF94-4E62-853B-7B721C48D0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0093F66-9039-4104-A614-9B4B6D0BD03D}" type="slidenum">
              <a:rPr lang="en-US" altLang="en-US" sz="1200" smtClean="0"/>
              <a:pPr/>
              <a:t>53</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5.18  </a:t>
            </a:r>
            <a:r>
              <a:rPr lang="en-US" sz="1600" b="1" kern="1200" dirty="0">
                <a:solidFill>
                  <a:schemeClr val="tx1"/>
                </a:solidFill>
                <a:effectLst/>
                <a:latin typeface="Times" charset="0"/>
                <a:ea typeface="+mn-ea"/>
                <a:cs typeface="+mn-cs"/>
              </a:rPr>
              <a:t>Basic color names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When Lindsey and Brown (2014) asked Americans to name color patches, everyone used the 11 “basic” color names. The other color terms were used by fewer and fewer people, going toward the bottom of the graph. A few of these other terms, like </a:t>
            </a:r>
            <a:r>
              <a:rPr lang="en-US" sz="1600" i="1" kern="1200" dirty="0">
                <a:solidFill>
                  <a:schemeClr val="tx1"/>
                </a:solidFill>
                <a:effectLst/>
                <a:latin typeface="Times" charset="0"/>
                <a:ea typeface="+mn-ea"/>
                <a:cs typeface="+mn-cs"/>
              </a:rPr>
              <a:t>peach</a:t>
            </a:r>
            <a:r>
              <a:rPr lang="en-US" sz="1600" kern="1200" dirty="0">
                <a:solidFill>
                  <a:schemeClr val="tx1"/>
                </a:solidFill>
                <a:effectLst/>
                <a:latin typeface="Times" charset="0"/>
                <a:ea typeface="+mn-ea"/>
                <a:cs typeface="+mn-cs"/>
              </a:rPr>
              <a:t> and </a:t>
            </a:r>
            <a:r>
              <a:rPr lang="en-US" sz="1600" i="1" kern="1200" dirty="0">
                <a:solidFill>
                  <a:schemeClr val="tx1"/>
                </a:solidFill>
                <a:effectLst/>
                <a:latin typeface="Times" charset="0"/>
                <a:ea typeface="+mn-ea"/>
                <a:cs typeface="+mn-cs"/>
              </a:rPr>
              <a:t>teal</a:t>
            </a:r>
            <a:r>
              <a:rPr lang="en-US" sz="1600" kern="1200" dirty="0">
                <a:solidFill>
                  <a:schemeClr val="tx1"/>
                </a:solidFill>
                <a:effectLst/>
                <a:latin typeface="Times" charset="0"/>
                <a:ea typeface="+mn-ea"/>
                <a:cs typeface="+mn-cs"/>
              </a:rPr>
              <a:t>, may be considered basic color names over time. (From D. T. Lindsey and A. M. Brown. 2014. </a:t>
            </a:r>
            <a:r>
              <a:rPr lang="en-US" sz="1600" i="1" kern="1200" dirty="0">
                <a:solidFill>
                  <a:schemeClr val="tx1"/>
                </a:solidFill>
                <a:effectLst/>
                <a:latin typeface="Times" charset="0"/>
                <a:ea typeface="+mn-ea"/>
                <a:cs typeface="+mn-cs"/>
              </a:rPr>
              <a:t>J Vis</a:t>
            </a:r>
            <a:r>
              <a:rPr lang="en-US" sz="1600" kern="1200" dirty="0">
                <a:solidFill>
                  <a:schemeClr val="tx1"/>
                </a:solidFill>
                <a:effectLst/>
                <a:latin typeface="Times" charset="0"/>
                <a:ea typeface="+mn-ea"/>
                <a:cs typeface="+mn-cs"/>
              </a:rPr>
              <a:t> 14: 17, 1–25. DOI: https://doi.org/10.1167/14.2.17.)</a:t>
            </a:r>
          </a:p>
          <a:p>
            <a:endParaRPr lang="en-US" sz="12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p>
          <a:p>
            <a:r>
              <a:rPr lang="en-US" altLang="en-US" i="1" dirty="0">
                <a:latin typeface="Arial" panose="020B0604020202020204" pitchFamily="34" charset="0"/>
              </a:rPr>
              <a:t>Figure 5.18 depicts Americans’ basic color terms for a variety of colors.</a:t>
            </a:r>
            <a:endParaRPr lang="en-US" altLang="en-US" dirty="0">
              <a:latin typeface="Arial" panose="020B0604020202020204" pitchFamily="34" charset="0"/>
            </a:endParaRPr>
          </a:p>
          <a:p>
            <a:r>
              <a:rPr lang="en-US" altLang="en-US" i="1" dirty="0">
                <a:latin typeface="Arial" panose="020B0604020202020204" pitchFamily="34" charset="0"/>
              </a:rPr>
              <a:t>The 11 basic colors have broad agreement and then there is less agreement as you move down the list. </a:t>
            </a:r>
            <a:endParaRPr lang="en-US" altLang="en-US" dirty="0">
              <a:latin typeface="Arial" panose="020B0604020202020204" pitchFamily="34" charset="0"/>
            </a:endParaRPr>
          </a:p>
          <a:p>
            <a:r>
              <a:rPr lang="en-US" altLang="en-US" i="1" dirty="0">
                <a:latin typeface="Arial" panose="020B0604020202020204" pitchFamily="34" charset="0"/>
              </a:rPr>
              <a:t>Peach and Teal are close to having broad enough agreement to be considered basic colors. They may become basic colors in the future.</a:t>
            </a:r>
            <a:endParaRPr lang="en-US" sz="1200" u="sng"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55</a:t>
            </a:fld>
            <a:endParaRPr lang="en-US"/>
          </a:p>
        </p:txBody>
      </p:sp>
    </p:spTree>
    <p:extLst>
      <p:ext uri="{BB962C8B-B14F-4D97-AF65-F5344CB8AC3E}">
        <p14:creationId xmlns:p14="http://schemas.microsoft.com/office/powerpoint/2010/main" val="3284968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5.19  </a:t>
            </a:r>
            <a:r>
              <a:rPr lang="en-US" sz="1600" b="1" kern="1200" dirty="0">
                <a:solidFill>
                  <a:schemeClr val="tx1"/>
                </a:solidFill>
                <a:effectLst/>
                <a:latin typeface="Times" charset="0"/>
                <a:ea typeface="+mn-ea"/>
                <a:cs typeface="+mn-cs"/>
              </a:rPr>
              <a:t>Color category boundaries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It is easier to remember which of two colors you have seen if the choices are categorically different. For example, suppose you had to remember the “blue” patch shown at the top of each part of the Figure. Picking between two “blues,” as in (A), would be rather hard. The task would be easier if one of the choices were “blue” and the other “green,” as in (B), even if the distances in color space were the same in the two cases.</a:t>
            </a:r>
          </a:p>
          <a:p>
            <a:endParaRPr lang="en-US" sz="12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p>
          <a:p>
            <a:r>
              <a:rPr lang="en-US" altLang="en-US" i="1" dirty="0">
                <a:latin typeface="Arial" panose="020B0604020202020204" pitchFamily="34" charset="0"/>
              </a:rPr>
              <a:t>Left side (a): If a color choice stays within a categorical boundary (both of the color patches on the bottom are “blue,”) then it is harder to remember which choice you saw.</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i="1" dirty="0">
                <a:latin typeface="Arial" panose="020B0604020202020204" pitchFamily="34" charset="0"/>
              </a:rPr>
              <a:t>Right side (b): If a color choice crosses a categorical boundary (one of the choices at bottom is “blue” and the other is “green”), then it is easier to remember which choice you saw.</a:t>
            </a:r>
          </a:p>
          <a:p>
            <a:endParaRPr lang="en-US" altLang="en-US" i="1" dirty="0">
              <a:latin typeface="Arial" panose="020B0604020202020204" pitchFamily="34" charset="0"/>
            </a:endParaRPr>
          </a:p>
          <a:p>
            <a:r>
              <a:rPr lang="en-US" altLang="en-US" i="1" dirty="0">
                <a:latin typeface="Arial" panose="020B0604020202020204" pitchFamily="34" charset="0"/>
              </a:rPr>
              <a:t>If a culture does not make a distinction between “blue” and “green” in their language, then cultural relativism suggests that members of the culture would have a hard time perceiving the difference between blue and green. </a:t>
            </a:r>
          </a:p>
          <a:p>
            <a:endParaRPr lang="en-US" altLang="en-US" i="1" dirty="0">
              <a:latin typeface="Arial" panose="020B0604020202020204" pitchFamily="34" charset="0"/>
            </a:endParaRPr>
          </a:p>
          <a:p>
            <a:r>
              <a:rPr lang="en-US" altLang="en-US" i="1" dirty="0">
                <a:latin typeface="Arial" panose="020B0604020202020204" pitchFamily="34" charset="0"/>
              </a:rPr>
              <a:t>In this case, there should be no difference in performance between the choices on the left and the choices on the right.</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i="1" dirty="0">
                <a:latin typeface="Arial" panose="020B0604020202020204" pitchFamily="34" charset="0"/>
              </a:rPr>
              <a:t>Eleanor Rosch found that people from cultures that do not have words distinguishing “blue” from “green” nonetheless are still better at remembering colors when the choices cross a categorical boundary than when they do not.</a:t>
            </a:r>
            <a:endParaRPr lang="en-US" sz="1200" u="sng"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57</a:t>
            </a:fld>
            <a:endParaRPr lang="en-US"/>
          </a:p>
        </p:txBody>
      </p:sp>
    </p:spTree>
    <p:extLst>
      <p:ext uri="{BB962C8B-B14F-4D97-AF65-F5344CB8AC3E}">
        <p14:creationId xmlns:p14="http://schemas.microsoft.com/office/powerpoint/2010/main" val="3961356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5.20  </a:t>
            </a:r>
            <a:r>
              <a:rPr lang="en-US" sz="1600" b="1" kern="1200" dirty="0">
                <a:solidFill>
                  <a:schemeClr val="tx1"/>
                </a:solidFill>
                <a:effectLst/>
                <a:latin typeface="Times" charset="0"/>
                <a:ea typeface="+mn-ea"/>
                <a:cs typeface="+mn-cs"/>
              </a:rPr>
              <a:t>A color category experiment</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Observers see four color patches and simply locate the one patch that is different from the other three. Responses are faster and more accurate when the two colors cross a color boundary—in this case, between red and brown. (After C. </a:t>
            </a:r>
            <a:r>
              <a:rPr lang="en-US" sz="1600" kern="1200" dirty="0" err="1">
                <a:solidFill>
                  <a:schemeClr val="tx1"/>
                </a:solidFill>
                <a:effectLst/>
                <a:latin typeface="Times" charset="0"/>
                <a:ea typeface="+mn-ea"/>
                <a:cs typeface="+mn-cs"/>
              </a:rPr>
              <a:t>Witzel</a:t>
            </a:r>
            <a:r>
              <a:rPr lang="en-US" sz="1600" kern="1200" dirty="0">
                <a:solidFill>
                  <a:schemeClr val="tx1"/>
                </a:solidFill>
                <a:effectLst/>
                <a:latin typeface="Times" charset="0"/>
                <a:ea typeface="+mn-ea"/>
                <a:cs typeface="+mn-cs"/>
              </a:rPr>
              <a:t> and K. R. </a:t>
            </a:r>
            <a:r>
              <a:rPr lang="en-US" sz="1600" kern="1200" dirty="0" err="1">
                <a:solidFill>
                  <a:schemeClr val="tx1"/>
                </a:solidFill>
                <a:effectLst/>
                <a:latin typeface="Times" charset="0"/>
                <a:ea typeface="+mn-ea"/>
                <a:cs typeface="+mn-cs"/>
              </a:rPr>
              <a:t>Gegenfurtner</a:t>
            </a:r>
            <a:r>
              <a:rPr lang="en-US" sz="1600" kern="1200" dirty="0">
                <a:solidFill>
                  <a:schemeClr val="tx1"/>
                </a:solidFill>
                <a:effectLst/>
                <a:latin typeface="Times" charset="0"/>
                <a:ea typeface="+mn-ea"/>
                <a:cs typeface="+mn-cs"/>
              </a:rPr>
              <a:t>. 2016. </a:t>
            </a:r>
            <a:r>
              <a:rPr lang="en-US" sz="1600" i="1" kern="1200" dirty="0">
                <a:solidFill>
                  <a:schemeClr val="tx1"/>
                </a:solidFill>
                <a:effectLst/>
                <a:latin typeface="Times" charset="0"/>
                <a:ea typeface="+mn-ea"/>
                <a:cs typeface="+mn-cs"/>
              </a:rPr>
              <a:t>J </a:t>
            </a:r>
            <a:r>
              <a:rPr lang="en-US" sz="1600" i="1" kern="1200" dirty="0" err="1">
                <a:solidFill>
                  <a:schemeClr val="tx1"/>
                </a:solidFill>
                <a:effectLst/>
                <a:latin typeface="Times" charset="0"/>
                <a:ea typeface="+mn-ea"/>
                <a:cs typeface="+mn-cs"/>
              </a:rPr>
              <a:t>Exp</a:t>
            </a:r>
            <a:r>
              <a:rPr lang="en-US" sz="1600" i="1"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Psychol</a:t>
            </a:r>
            <a:r>
              <a:rPr lang="en-US" sz="1600" kern="1200" dirty="0">
                <a:solidFill>
                  <a:schemeClr val="tx1"/>
                </a:solidFill>
                <a:effectLst/>
                <a:latin typeface="Times" charset="0"/>
                <a:ea typeface="+mn-ea"/>
                <a:cs typeface="+mn-cs"/>
              </a:rPr>
              <a:t> 42: 540–570. Published by APA; reprinted with permission.)</a:t>
            </a:r>
          </a:p>
          <a:p>
            <a:endParaRPr lang="en-US" sz="12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p>
          <a:p>
            <a:r>
              <a:rPr lang="en-US" altLang="en-US" i="1" dirty="0">
                <a:latin typeface="Arial" panose="020B0604020202020204" pitchFamily="34" charset="0"/>
              </a:rPr>
              <a:t>This experiment shows that color boundaries have an influence, even if the task doesn’t have a memory component. When people name the odd color patch, they are faster when it crosses a linguistic color boundary.</a:t>
            </a:r>
            <a:endParaRPr lang="en-US" sz="1200" u="sng"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58</a:t>
            </a:fld>
            <a:endParaRPr lang="en-US"/>
          </a:p>
        </p:txBody>
      </p:sp>
    </p:spTree>
    <p:extLst>
      <p:ext uri="{BB962C8B-B14F-4D97-AF65-F5344CB8AC3E}">
        <p14:creationId xmlns:p14="http://schemas.microsoft.com/office/powerpoint/2010/main" val="377200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5.1  </a:t>
            </a:r>
            <a:r>
              <a:rPr lang="en-US" sz="1600" b="1" kern="1200" dirty="0">
                <a:solidFill>
                  <a:schemeClr val="tx1"/>
                </a:solidFill>
                <a:effectLst/>
                <a:latin typeface="Times" charset="0"/>
                <a:ea typeface="+mn-ea"/>
                <a:cs typeface="+mn-cs"/>
              </a:rPr>
              <a:t>Photoreceptor types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retina contains four types of photoreceptors. These differ in their sensitivity to the wavelengths of light. Three cone types are maximally sensitive at short (S), medium (M), and long (L) wavelengths. The single type of rod photoreceptor has its peak sensitivity between those of the S- and M-cones.</a:t>
            </a:r>
          </a:p>
          <a:p>
            <a:endParaRPr lang="en-US" dirty="0"/>
          </a:p>
          <a:p>
            <a:r>
              <a:rPr lang="en-US" sz="1200" u="sng" kern="1200" dirty="0">
                <a:solidFill>
                  <a:schemeClr val="tx1"/>
                </a:solidFill>
                <a:effectLst/>
                <a:latin typeface="Times" charset="0"/>
                <a:ea typeface="+mn-ea"/>
                <a:cs typeface="+mn-cs"/>
              </a:rPr>
              <a:t>Instructor Notes:</a:t>
            </a:r>
            <a:endParaRPr lang="en-US" altLang="en-US" i="1" dirty="0">
              <a:latin typeface="Arial" panose="020B0604020202020204" pitchFamily="34" charset="0"/>
            </a:endParaRPr>
          </a:p>
          <a:p>
            <a:r>
              <a:rPr lang="en-US" altLang="en-US" i="1" dirty="0">
                <a:latin typeface="Arial" panose="020B0604020202020204" pitchFamily="34" charset="0"/>
              </a:rPr>
              <a:t>On the x-axis is the frequency of light, with the corresponding color shown underneath.</a:t>
            </a:r>
          </a:p>
          <a:p>
            <a:r>
              <a:rPr lang="en-US" altLang="en-US" i="1" dirty="0">
                <a:latin typeface="Arial" panose="020B0604020202020204" pitchFamily="34" charset="0"/>
              </a:rPr>
              <a:t>On the y-axis is the receptor response—think of it as something like spike rate.</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1FA646-5BA4-2540-B87F-8ED0E4574DDD}"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508686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kumimoji="1" lang="en-US" sz="1200" u="sng" kern="1200" dirty="0">
                <a:solidFill>
                  <a:schemeClr val="tx1"/>
                </a:solidFill>
                <a:effectLst/>
                <a:latin typeface="Times" charset="0"/>
                <a:ea typeface="Arial Unicode MS" pitchFamily="34" charset="-128"/>
                <a:cs typeface="Arial Unicode MS" pitchFamily="34" charset="-128"/>
              </a:rPr>
              <a:t>Instructor Notes:</a:t>
            </a:r>
          </a:p>
          <a:p>
            <a:r>
              <a:rPr lang="en-US" altLang="en-US" i="1" dirty="0">
                <a:latin typeface="Arial" panose="020B0604020202020204" pitchFamily="34" charset="0"/>
              </a:rPr>
              <a:t>More males are color blind than females because the M- and L-cone photopigments are coded on the X chromosome and males only get one where females get two. </a:t>
            </a:r>
          </a:p>
          <a:p>
            <a:endParaRPr lang="en-US" altLang="en-US" i="1" dirty="0">
              <a:latin typeface="Arial" panose="020B0604020202020204" pitchFamily="34" charset="0"/>
            </a:endParaRPr>
          </a:p>
          <a:p>
            <a:r>
              <a:rPr lang="en-US" altLang="en-US" i="1" dirty="0">
                <a:latin typeface="Arial" panose="020B0604020202020204" pitchFamily="34" charset="0"/>
              </a:rPr>
              <a:t>If a female receives an X chromosome lacking the genes for either the M- or L-cone, they have another X chromosome that might be normal.</a:t>
            </a:r>
          </a:p>
          <a:p>
            <a:endParaRPr lang="en-US" altLang="en-US" i="1" dirty="0">
              <a:latin typeface="Arial" panose="020B0604020202020204" pitchFamily="34" charset="0"/>
            </a:endParaRPr>
          </a:p>
          <a:p>
            <a:r>
              <a:rPr lang="en-US" altLang="en-US" i="1" dirty="0">
                <a:latin typeface="Arial" panose="020B0604020202020204" pitchFamily="34" charset="0"/>
              </a:rPr>
              <a:t>Some females can receive two different genetic mutations of the L- or M-cones on their two X chromosomes and end up having four cones – that is, they are tetrachromatic!</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7C291F71-DFFB-464C-86D8-43501F37DBBC}" type="slidenum">
              <a:rPr lang="en-US" altLang="en-US" smtClean="0"/>
              <a:pPr>
                <a:defRPr/>
              </a:pPr>
              <a:t>59</a:t>
            </a:fld>
            <a:endParaRPr lang="en-US" altLang="en-US"/>
          </a:p>
        </p:txBody>
      </p:sp>
    </p:spTree>
    <p:extLst>
      <p:ext uri="{BB962C8B-B14F-4D97-AF65-F5344CB8AC3E}">
        <p14:creationId xmlns:p14="http://schemas.microsoft.com/office/powerpoint/2010/main" val="2696154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883548B-ED5C-4779-84A2-014ABBFFFEC2}"/>
              </a:ext>
            </a:extLst>
          </p:cNvPr>
          <p:cNvSpPr>
            <a:spLocks noGrp="1" noRot="1" noChangeAspect="1" noChangeArrowheads="1" noTextEdit="1"/>
          </p:cNvSpPr>
          <p:nvPr>
            <p:ph type="sldImg"/>
          </p:nvPr>
        </p:nvSpPr>
        <p:spPr>
          <a:xfrm>
            <a:off x="330200" y="696913"/>
            <a:ext cx="6197600" cy="3486150"/>
          </a:xfrm>
          <a:ln/>
        </p:spPr>
      </p:sp>
      <p:sp>
        <p:nvSpPr>
          <p:cNvPr id="82947" name="Notes Placeholder 2">
            <a:extLst>
              <a:ext uri="{FF2B5EF4-FFF2-40B4-BE49-F238E27FC236}">
                <a16:creationId xmlns:a16="http://schemas.microsoft.com/office/drawing/2014/main" id="{45222B4E-D361-40FE-9B08-B65FF271D3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0" u="sng" dirty="0">
                <a:latin typeface="Arial" panose="020B0604020202020204" pitchFamily="34" charset="0"/>
              </a:rPr>
              <a:t>Instructor Notes:</a:t>
            </a:r>
          </a:p>
          <a:p>
            <a:r>
              <a:rPr lang="en-US" altLang="en-US" i="1" dirty="0">
                <a:latin typeface="Arial" panose="020B0604020202020204" pitchFamily="34" charset="0"/>
              </a:rPr>
              <a:t>Many video games are starting to include a “color blind mode” in the settings. </a:t>
            </a:r>
          </a:p>
          <a:p>
            <a:endParaRPr lang="en-US" altLang="en-US" i="1" dirty="0">
              <a:latin typeface="Arial" panose="020B0604020202020204" pitchFamily="34" charset="0"/>
            </a:endParaRPr>
          </a:p>
          <a:p>
            <a:r>
              <a:rPr lang="en-US" altLang="en-US" i="1" dirty="0">
                <a:latin typeface="Arial" panose="020B0604020202020204" pitchFamily="34" charset="0"/>
              </a:rPr>
              <a:t>This prevents the game from using only hue to distinguish between important elements (like friends being green and foes being red). </a:t>
            </a:r>
          </a:p>
          <a:p>
            <a:endParaRPr lang="en-US" altLang="en-US" i="1" dirty="0">
              <a:latin typeface="Arial" panose="020B0604020202020204" pitchFamily="34" charset="0"/>
            </a:endParaRPr>
          </a:p>
          <a:p>
            <a:r>
              <a:rPr lang="en-US" altLang="en-US" i="1" dirty="0">
                <a:latin typeface="Arial" panose="020B0604020202020204" pitchFamily="34" charset="0"/>
              </a:rPr>
              <a:t>Some games even have different modes for deuteranopes, </a:t>
            </a:r>
            <a:r>
              <a:rPr lang="en-US" altLang="en-US" i="1" dirty="0" err="1">
                <a:latin typeface="Arial" panose="020B0604020202020204" pitchFamily="34" charset="0"/>
              </a:rPr>
              <a:t>protanopes</a:t>
            </a:r>
            <a:r>
              <a:rPr lang="en-US" altLang="en-US" i="1" dirty="0">
                <a:latin typeface="Arial" panose="020B0604020202020204" pitchFamily="34" charset="0"/>
              </a:rPr>
              <a:t>, and </a:t>
            </a:r>
            <a:r>
              <a:rPr lang="en-US" altLang="en-US" i="1" dirty="0" err="1">
                <a:latin typeface="Arial" panose="020B0604020202020204" pitchFamily="34" charset="0"/>
              </a:rPr>
              <a:t>tritanopes</a:t>
            </a:r>
            <a:r>
              <a:rPr lang="en-US" altLang="en-US" i="1" dirty="0">
                <a:latin typeface="Arial" panose="020B0604020202020204" pitchFamily="34" charset="0"/>
              </a:rPr>
              <a:t>.</a:t>
            </a:r>
          </a:p>
        </p:txBody>
      </p:sp>
      <p:sp>
        <p:nvSpPr>
          <p:cNvPr id="82948" name="Slide Number Placeholder 3">
            <a:extLst>
              <a:ext uri="{FF2B5EF4-FFF2-40B4-BE49-F238E27FC236}">
                <a16:creationId xmlns:a16="http://schemas.microsoft.com/office/drawing/2014/main" id="{8BB0D610-A18B-401E-BF55-6ECF8CA9E7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F826380-E72D-4C06-94A3-B9C5F4FCA579}" type="slidenum">
              <a:rPr lang="en-US" altLang="en-US" sz="1200" smtClean="0"/>
              <a:pPr/>
              <a:t>60</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5.22  </a:t>
            </a:r>
            <a:r>
              <a:rPr lang="en-US" sz="1600" b="1" kern="1200" dirty="0">
                <a:solidFill>
                  <a:schemeClr val="tx1"/>
                </a:solidFill>
                <a:effectLst/>
                <a:latin typeface="Times" charset="0"/>
                <a:ea typeface="+mn-ea"/>
                <a:cs typeface="+mn-cs"/>
              </a:rPr>
              <a:t>Color contrast</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central square takes on chromatic attributes that are opposite those of the surround. For instance, the green central square in column 2, looks greener on the red background than on the green background. (From A. Stockman and D. H. Brainard. 2010. In </a:t>
            </a:r>
            <a:r>
              <a:rPr lang="en-US" sz="1600" i="1" kern="1200" dirty="0">
                <a:solidFill>
                  <a:schemeClr val="tx1"/>
                </a:solidFill>
                <a:effectLst/>
                <a:latin typeface="Times" charset="0"/>
                <a:ea typeface="+mn-ea"/>
                <a:cs typeface="+mn-cs"/>
              </a:rPr>
              <a:t>OSA Handbook of Optics</a:t>
            </a:r>
            <a:r>
              <a:rPr lang="en-US" sz="1600" kern="1200" dirty="0">
                <a:solidFill>
                  <a:schemeClr val="tx1"/>
                </a:solidFill>
                <a:effectLst/>
                <a:latin typeface="Times" charset="0"/>
                <a:ea typeface="+mn-ea"/>
                <a:cs typeface="+mn-cs"/>
              </a:rPr>
              <a:t>, 3rd ed., M. Bass [Ed.], pp. 11.11–11.104. McGraw-Hill: New York.)</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64</a:t>
            </a:fld>
            <a:endParaRPr lang="en-US"/>
          </a:p>
        </p:txBody>
      </p:sp>
    </p:spTree>
    <p:extLst>
      <p:ext uri="{BB962C8B-B14F-4D97-AF65-F5344CB8AC3E}">
        <p14:creationId xmlns:p14="http://schemas.microsoft.com/office/powerpoint/2010/main" val="3907692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5.23  </a:t>
            </a:r>
            <a:r>
              <a:rPr lang="en-US" sz="1600" b="1" kern="1200" dirty="0">
                <a:solidFill>
                  <a:schemeClr val="tx1"/>
                </a:solidFill>
                <a:effectLst/>
                <a:latin typeface="Times" charset="0"/>
                <a:ea typeface="+mn-ea"/>
                <a:cs typeface="+mn-cs"/>
              </a:rPr>
              <a:t>Color assimilation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Here, colors blend together locally. The apparent color of each sphere comes from stripes that lie on top of it in the group on the left. Remove the stripes, as on the right, and the spheres are all the same color.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65</a:t>
            </a:fld>
            <a:endParaRPr lang="en-US"/>
          </a:p>
        </p:txBody>
      </p:sp>
    </p:spTree>
    <p:extLst>
      <p:ext uri="{BB962C8B-B14F-4D97-AF65-F5344CB8AC3E}">
        <p14:creationId xmlns:p14="http://schemas.microsoft.com/office/powerpoint/2010/main" val="3684632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13C44051-4B67-4722-B299-C129891C08B6}"/>
              </a:ext>
            </a:extLst>
          </p:cNvPr>
          <p:cNvSpPr>
            <a:spLocks noGrp="1" noRot="1" noChangeAspect="1" noChangeArrowheads="1" noTextEdit="1"/>
          </p:cNvSpPr>
          <p:nvPr>
            <p:ph type="sldImg"/>
          </p:nvPr>
        </p:nvSpPr>
        <p:spPr>
          <a:xfrm>
            <a:off x="330200" y="696913"/>
            <a:ext cx="6197600" cy="3486150"/>
          </a:xfrm>
          <a:ln/>
        </p:spPr>
      </p:sp>
      <p:sp>
        <p:nvSpPr>
          <p:cNvPr id="90115" name="Notes Placeholder 2">
            <a:extLst>
              <a:ext uri="{FF2B5EF4-FFF2-40B4-BE49-F238E27FC236}">
                <a16:creationId xmlns:a16="http://schemas.microsoft.com/office/drawing/2014/main" id="{19BE3231-70F8-45EA-B1B7-5235B2CEBC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en-US" i="0" u="sng" dirty="0">
                <a:latin typeface="Arial" panose="020B0604020202020204" pitchFamily="34" charset="0"/>
              </a:rPr>
              <a:t>Instructor Notes:</a:t>
            </a:r>
          </a:p>
          <a:p>
            <a:pPr marL="0" lvl="1"/>
            <a:r>
              <a:rPr lang="en-US" altLang="en-US" i="1" dirty="0">
                <a:latin typeface="Arial" panose="020B0604020202020204" pitchFamily="34" charset="0"/>
              </a:rPr>
              <a:t>Afterimages - A common example is seeing a black spot in your vision after having your picture taken. The bright white flash of the camera led to the black afterimage.</a:t>
            </a:r>
            <a:endParaRPr lang="en-US" altLang="en-US" dirty="0">
              <a:latin typeface="Arial" panose="020B0604020202020204" pitchFamily="34" charset="0"/>
            </a:endParaRPr>
          </a:p>
          <a:p>
            <a:endParaRPr lang="en-US" altLang="en-US" i="1" dirty="0">
              <a:latin typeface="Arial" panose="020B0604020202020204" pitchFamily="34" charset="0"/>
            </a:endParaRPr>
          </a:p>
        </p:txBody>
      </p:sp>
      <p:sp>
        <p:nvSpPr>
          <p:cNvPr id="90116" name="Slide Number Placeholder 3">
            <a:extLst>
              <a:ext uri="{FF2B5EF4-FFF2-40B4-BE49-F238E27FC236}">
                <a16:creationId xmlns:a16="http://schemas.microsoft.com/office/drawing/2014/main" id="{9C1A6809-2903-4C3A-9F28-C8F845044D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FA331E4-8C98-436C-84F8-FFB6474CF3C5}" type="slidenum">
              <a:rPr lang="en-US" altLang="en-US" sz="1200" smtClean="0"/>
              <a:pPr/>
              <a:t>67</a:t>
            </a:fld>
            <a:endParaRPr lang="en-US"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endParaRPr lang="en-US" dirty="0"/>
          </a:p>
          <a:p>
            <a:r>
              <a:rPr kumimoji="1" lang="en-US" sz="1200" u="sng" kern="1200" dirty="0">
                <a:solidFill>
                  <a:schemeClr val="tx1"/>
                </a:solidFill>
                <a:effectLst/>
                <a:latin typeface="Times" charset="0"/>
                <a:ea typeface="Arial Unicode MS" pitchFamily="34" charset="-128"/>
                <a:cs typeface="Arial Unicode MS" pitchFamily="34" charset="-128"/>
              </a:rPr>
              <a:t>Instructor Notes:</a:t>
            </a:r>
          </a:p>
          <a:p>
            <a:pPr marL="0" indent="0">
              <a:buFont typeface="Arial" charset="0"/>
              <a:buNone/>
              <a:defRPr/>
            </a:pPr>
            <a:r>
              <a:rPr lang="en-US" i="1" dirty="0"/>
              <a:t>Top Row</a:t>
            </a:r>
            <a:endParaRPr lang="en-US" dirty="0"/>
          </a:p>
          <a:p>
            <a:pPr marL="628650" lvl="1" indent="-171450">
              <a:buFont typeface="Arial" charset="0"/>
              <a:buChar char="•"/>
              <a:defRPr/>
            </a:pPr>
            <a:r>
              <a:rPr lang="en-US" i="1" dirty="0"/>
              <a:t>Stare at the figure here (on the right in the full figure [b]) for 10–20 seconds.</a:t>
            </a:r>
            <a:endParaRPr lang="en-US" dirty="0"/>
          </a:p>
          <a:p>
            <a:pPr marL="628650" lvl="1" indent="-171450">
              <a:buFont typeface="Arial" charset="0"/>
              <a:buChar char="•"/>
              <a:defRPr/>
            </a:pPr>
            <a:r>
              <a:rPr lang="en-US" i="1" dirty="0"/>
              <a:t>Ask students not to change their gaze as you advance to the next slide [figure on the left in the full figure [a]).</a:t>
            </a:r>
            <a:endParaRPr lang="en-US" dirty="0"/>
          </a:p>
          <a:p>
            <a:pPr marL="628650" lvl="1" indent="-171450">
              <a:buFont typeface="Arial" charset="0"/>
              <a:buChar char="•"/>
              <a:defRPr/>
            </a:pPr>
            <a:r>
              <a:rPr lang="en-US" i="1" dirty="0"/>
              <a:t>You should see negative afterimages in the white circles.</a:t>
            </a:r>
            <a:endParaRPr lang="en-US" dirty="0"/>
          </a:p>
          <a:p>
            <a:pPr marL="628650" lvl="1" indent="-171450">
              <a:buFont typeface="Arial" charset="0"/>
              <a:buChar char="•"/>
              <a:defRPr/>
            </a:pPr>
            <a:r>
              <a:rPr lang="en-US" i="1" dirty="0"/>
              <a:t>The white circles will seem to take on a slightly colored appearance.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68</a:t>
            </a:fld>
            <a:endParaRPr lang="en-US"/>
          </a:p>
        </p:txBody>
      </p:sp>
    </p:spTree>
    <p:extLst>
      <p:ext uri="{BB962C8B-B14F-4D97-AF65-F5344CB8AC3E}">
        <p14:creationId xmlns:p14="http://schemas.microsoft.com/office/powerpoint/2010/main" val="2537914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endParaRPr lang="en-US" dirty="0"/>
          </a:p>
          <a:p>
            <a:r>
              <a:rPr kumimoji="1" lang="en-US" sz="1200" u="sng" kern="1200" dirty="0">
                <a:solidFill>
                  <a:schemeClr val="tx1"/>
                </a:solidFill>
                <a:effectLst/>
                <a:latin typeface="Times" charset="0"/>
                <a:ea typeface="Arial Unicode MS" pitchFamily="34" charset="-128"/>
                <a:cs typeface="Arial Unicode MS" pitchFamily="34" charset="-128"/>
              </a:rPr>
              <a:t>Instructor Notes:</a:t>
            </a:r>
          </a:p>
          <a:p>
            <a:pPr marL="0" indent="0">
              <a:buFont typeface="Arial" charset="0"/>
              <a:buNone/>
              <a:defRPr/>
            </a:pPr>
            <a:r>
              <a:rPr lang="en-US" i="1" dirty="0"/>
              <a:t>Top Row</a:t>
            </a:r>
            <a:endParaRPr lang="en-US" dirty="0"/>
          </a:p>
          <a:p>
            <a:pPr marL="628650" lvl="1" indent="-171450">
              <a:buFont typeface="Arial" charset="0"/>
              <a:buChar char="•"/>
              <a:defRPr/>
            </a:pPr>
            <a:r>
              <a:rPr lang="en-US" i="1" dirty="0"/>
              <a:t>You should see negative afterimages in the white circles.</a:t>
            </a:r>
            <a:endParaRPr lang="en-US" dirty="0"/>
          </a:p>
          <a:p>
            <a:pPr marL="628650" lvl="1" indent="-171450">
              <a:buFont typeface="Arial" charset="0"/>
              <a:buChar char="•"/>
              <a:defRPr/>
            </a:pPr>
            <a:r>
              <a:rPr lang="en-US" i="1" dirty="0"/>
              <a:t>The white circles will seem to take on a slightly colored appearance.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69</a:t>
            </a:fld>
            <a:endParaRPr lang="en-US"/>
          </a:p>
        </p:txBody>
      </p:sp>
    </p:spTree>
    <p:extLst>
      <p:ext uri="{BB962C8B-B14F-4D97-AF65-F5344CB8AC3E}">
        <p14:creationId xmlns:p14="http://schemas.microsoft.com/office/powerpoint/2010/main" val="284617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Times" charset="0"/>
              <a:ea typeface="+mn-ea"/>
              <a:cs typeface="+mn-cs"/>
            </a:endParaRPr>
          </a:p>
          <a:p>
            <a:r>
              <a:rPr kumimoji="1" lang="en-US" sz="1200" u="sng" kern="1200" dirty="0">
                <a:solidFill>
                  <a:schemeClr val="tx1"/>
                </a:solidFill>
                <a:effectLst/>
                <a:latin typeface="Times" charset="0"/>
                <a:ea typeface="Arial Unicode MS" pitchFamily="34" charset="-128"/>
                <a:cs typeface="Arial Unicode MS" pitchFamily="34" charset="-128"/>
              </a:rPr>
              <a:t>Instructor Notes:</a:t>
            </a:r>
          </a:p>
          <a:p>
            <a:pPr marL="0" indent="0">
              <a:buFont typeface="Arial" charset="0"/>
              <a:buNone/>
              <a:defRPr/>
            </a:pPr>
            <a:r>
              <a:rPr lang="en-US" i="1" dirty="0"/>
              <a:t>Bottom Row</a:t>
            </a:r>
            <a:endParaRPr lang="en-US" dirty="0"/>
          </a:p>
          <a:p>
            <a:pPr marL="628650" lvl="1" indent="-171450">
              <a:buFont typeface="Arial" charset="0"/>
              <a:buChar char="•"/>
              <a:defRPr/>
            </a:pPr>
            <a:r>
              <a:rPr lang="en-US" i="1" dirty="0"/>
              <a:t>Stare at the figure here (figure on the left in whole figure [c]) for 10–20 seconds.</a:t>
            </a:r>
            <a:endParaRPr lang="en-US" dirty="0"/>
          </a:p>
          <a:p>
            <a:pPr marL="628650" lvl="1" indent="-171450">
              <a:buFont typeface="Arial" charset="0"/>
              <a:buChar char="•"/>
              <a:defRPr/>
            </a:pPr>
            <a:r>
              <a:rPr lang="en-US" i="1" dirty="0"/>
              <a:t>Look at the gray picture in the next slide (the middle image in whole figure [d]).</a:t>
            </a:r>
            <a:endParaRPr lang="en-US" dirty="0"/>
          </a:p>
          <a:p>
            <a:pPr marL="628650" lvl="1" indent="-171450">
              <a:buFont typeface="Arial" charset="0"/>
              <a:buChar char="•"/>
              <a:defRPr/>
            </a:pPr>
            <a:r>
              <a:rPr lang="en-US" i="1" dirty="0"/>
              <a:t>You should see the middle picture as colored like in (e).</a:t>
            </a:r>
            <a:endParaRPr lang="en-US" dirty="0"/>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70</a:t>
            </a:fld>
            <a:endParaRPr lang="en-US"/>
          </a:p>
        </p:txBody>
      </p:sp>
    </p:spTree>
    <p:extLst>
      <p:ext uri="{BB962C8B-B14F-4D97-AF65-F5344CB8AC3E}">
        <p14:creationId xmlns:p14="http://schemas.microsoft.com/office/powerpoint/2010/main" val="3306236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endParaRPr lang="en-US" dirty="0"/>
          </a:p>
          <a:p>
            <a:r>
              <a:rPr kumimoji="1" lang="en-US" sz="1200" u="sng" kern="1200" dirty="0">
                <a:solidFill>
                  <a:schemeClr val="tx1"/>
                </a:solidFill>
                <a:effectLst/>
                <a:latin typeface="Times" charset="0"/>
                <a:ea typeface="Arial Unicode MS" pitchFamily="34" charset="-128"/>
                <a:cs typeface="Arial Unicode MS" pitchFamily="34" charset="-128"/>
              </a:rPr>
              <a:t>Instructor Notes:</a:t>
            </a:r>
          </a:p>
          <a:p>
            <a:pPr marL="0" indent="0">
              <a:buFont typeface="Arial" charset="0"/>
              <a:buNone/>
              <a:defRPr/>
            </a:pPr>
            <a:r>
              <a:rPr lang="en-US" i="1" dirty="0"/>
              <a:t>Bottom Row</a:t>
            </a:r>
            <a:endParaRPr lang="en-US" dirty="0"/>
          </a:p>
          <a:p>
            <a:pPr marL="628650" lvl="1" indent="-171450">
              <a:buFont typeface="Arial" charset="0"/>
              <a:buChar char="•"/>
              <a:defRPr/>
            </a:pPr>
            <a:r>
              <a:rPr lang="en-US" i="1" dirty="0"/>
              <a:t>You should see the middle picture as colored like in (e).</a:t>
            </a:r>
            <a:endParaRPr lang="en-US" dirty="0"/>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71</a:t>
            </a:fld>
            <a:endParaRPr lang="en-US"/>
          </a:p>
        </p:txBody>
      </p:sp>
    </p:spTree>
    <p:extLst>
      <p:ext uri="{BB962C8B-B14F-4D97-AF65-F5344CB8AC3E}">
        <p14:creationId xmlns:p14="http://schemas.microsoft.com/office/powerpoint/2010/main" val="1181880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5.24  </a:t>
            </a:r>
            <a:r>
              <a:rPr lang="en-US" sz="1600" b="1" kern="1200" dirty="0">
                <a:solidFill>
                  <a:schemeClr val="tx1"/>
                </a:solidFill>
                <a:effectLst/>
                <a:latin typeface="Times" charset="0"/>
                <a:ea typeface="+mn-ea"/>
                <a:cs typeface="+mn-cs"/>
              </a:rPr>
              <a:t>Negative afterimages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Study the image in (A) and convince yourself that the ring of circles is gray. Now stare at the black dot in (B). After 10 seconds or so, shift your fixation to the black dot in (A). The circles should now look colored. This is a negative afterimage. Why does it happen? (If it didn’t happen, try fixating more rigorously. Really look at the black dot.) Now try with a real scene. Fixate the star in (E), and then flick your eyes to the same spot in (D). Looking back and forth helps. You should see a washed-out version of the colors in (C).</a:t>
            </a:r>
          </a:p>
          <a:p>
            <a:endParaRPr lang="en-US" dirty="0"/>
          </a:p>
          <a:p>
            <a:r>
              <a:rPr kumimoji="1" lang="en-US" sz="1200" u="sng" kern="1200" dirty="0">
                <a:solidFill>
                  <a:schemeClr val="tx1"/>
                </a:solidFill>
                <a:effectLst/>
                <a:latin typeface="Times" charset="0"/>
                <a:ea typeface="Arial Unicode MS" pitchFamily="34" charset="-128"/>
                <a:cs typeface="Arial Unicode MS" pitchFamily="34" charset="-128"/>
              </a:rPr>
              <a:t>Instructor Notes:</a:t>
            </a:r>
          </a:p>
          <a:p>
            <a:pPr marL="0" indent="0">
              <a:buFont typeface="Arial" charset="0"/>
              <a:buNone/>
              <a:defRPr/>
            </a:pPr>
            <a:r>
              <a:rPr lang="en-US" i="1" dirty="0"/>
              <a:t>Bottom Row</a:t>
            </a:r>
            <a:endParaRPr lang="en-US" dirty="0"/>
          </a:p>
          <a:p>
            <a:pPr marL="628650" lvl="1" indent="-171450">
              <a:buFont typeface="Arial" charset="0"/>
              <a:buChar char="•"/>
              <a:defRPr/>
            </a:pPr>
            <a:r>
              <a:rPr lang="en-US" i="1" dirty="0"/>
              <a:t>You should see the middle picture as colored like this.</a:t>
            </a:r>
            <a:endParaRPr lang="en-US" dirty="0"/>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72</a:t>
            </a:fld>
            <a:endParaRPr lang="en-US"/>
          </a:p>
        </p:txBody>
      </p:sp>
    </p:spTree>
    <p:extLst>
      <p:ext uri="{BB962C8B-B14F-4D97-AF65-F5344CB8AC3E}">
        <p14:creationId xmlns:p14="http://schemas.microsoft.com/office/powerpoint/2010/main" val="25380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374AF8CB-0458-42A9-85E0-AAD7A3E708B1}"/>
              </a:ext>
            </a:extLst>
          </p:cNvPr>
          <p:cNvSpPr>
            <a:spLocks noGrp="1" noRot="1" noChangeAspect="1" noChangeArrowheads="1" noTextEdit="1"/>
          </p:cNvSpPr>
          <p:nvPr>
            <p:ph type="sldImg"/>
          </p:nvPr>
        </p:nvSpPr>
        <p:spPr>
          <a:xfrm>
            <a:off x="330200" y="696913"/>
            <a:ext cx="6197600" cy="3486150"/>
          </a:xfrm>
          <a:ln/>
        </p:spPr>
      </p:sp>
      <p:sp>
        <p:nvSpPr>
          <p:cNvPr id="20483" name="Notes Placeholder 2">
            <a:extLst>
              <a:ext uri="{FF2B5EF4-FFF2-40B4-BE49-F238E27FC236}">
                <a16:creationId xmlns:a16="http://schemas.microsoft.com/office/drawing/2014/main" id="{9E9EDA72-BD2F-4657-AECE-3232CECB92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0" u="sng" dirty="0">
                <a:latin typeface="Arial" panose="020B0604020202020204" pitchFamily="34" charset="0"/>
              </a:rPr>
              <a:t>Instructor Notes:</a:t>
            </a:r>
            <a:endParaRPr lang="en-US" altLang="en-US" i="1" dirty="0">
              <a:latin typeface="Arial" panose="020B0604020202020204" pitchFamily="34" charset="0"/>
            </a:endParaRPr>
          </a:p>
          <a:p>
            <a:r>
              <a:rPr lang="en-US" altLang="en-US" i="1" dirty="0">
                <a:latin typeface="Arial" panose="020B0604020202020204" pitchFamily="34" charset="0"/>
              </a:rPr>
              <a:t>Question: What do you think you call the lighting condition in between photopic and scotopic—like at sunrise and sunset? </a:t>
            </a:r>
          </a:p>
          <a:p>
            <a:r>
              <a:rPr lang="en-US" altLang="en-US" i="1" dirty="0">
                <a:latin typeface="Arial" panose="020B0604020202020204" pitchFamily="34" charset="0"/>
              </a:rPr>
              <a:t>Answer: ”</a:t>
            </a:r>
            <a:r>
              <a:rPr lang="en-US" altLang="en-US" i="1" dirty="0" err="1">
                <a:latin typeface="Arial" panose="020B0604020202020204" pitchFamily="34" charset="0"/>
              </a:rPr>
              <a:t>Mesopic</a:t>
            </a:r>
            <a:r>
              <a:rPr lang="en-US" altLang="en-US" i="1" dirty="0">
                <a:latin typeface="Arial" panose="020B0604020202020204" pitchFamily="34" charset="0"/>
              </a:rPr>
              <a:t>”! </a:t>
            </a:r>
          </a:p>
        </p:txBody>
      </p:sp>
      <p:sp>
        <p:nvSpPr>
          <p:cNvPr id="20484" name="Slide Number Placeholder 3">
            <a:extLst>
              <a:ext uri="{FF2B5EF4-FFF2-40B4-BE49-F238E27FC236}">
                <a16:creationId xmlns:a16="http://schemas.microsoft.com/office/drawing/2014/main" id="{812861C2-1203-42E1-9BD1-3DA1AEABA6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61DE265-6867-47BF-AB74-55955A6F45A2}" type="slidenum">
              <a:rPr lang="en-US" altLang="en-US" sz="1200" smtClean="0"/>
              <a:pPr/>
              <a:t>10</a:t>
            </a:fld>
            <a:endParaRPr lang="en-US"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5.25  </a:t>
            </a:r>
            <a:r>
              <a:rPr lang="en-US" sz="1600" b="1" kern="1200" dirty="0">
                <a:solidFill>
                  <a:schemeClr val="tx1"/>
                </a:solidFill>
                <a:effectLst/>
                <a:latin typeface="Times" charset="0"/>
                <a:ea typeface="+mn-ea"/>
                <a:cs typeface="+mn-cs"/>
              </a:rPr>
              <a:t>Color constancy</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same surface (A) illuminated by two different lights (B) will generate two different patterns of activity in the S-, M-, and L-cones (C–E). However, the surface will appear to be the same color under both illuminants. This phenomenon is known as color constancy. (After H. E. Smithson. 2005. </a:t>
            </a:r>
            <a:r>
              <a:rPr lang="en-US" sz="1600" i="1" kern="1200" dirty="0" err="1">
                <a:solidFill>
                  <a:schemeClr val="tx1"/>
                </a:solidFill>
                <a:effectLst/>
                <a:latin typeface="Times" charset="0"/>
                <a:ea typeface="+mn-ea"/>
                <a:cs typeface="+mn-cs"/>
              </a:rPr>
              <a:t>Philos</a:t>
            </a:r>
            <a:r>
              <a:rPr lang="en-US" sz="1600" i="1" kern="1200" dirty="0">
                <a:solidFill>
                  <a:schemeClr val="tx1"/>
                </a:solidFill>
                <a:effectLst/>
                <a:latin typeface="Times" charset="0"/>
                <a:ea typeface="+mn-ea"/>
                <a:cs typeface="+mn-cs"/>
              </a:rPr>
              <a:t> Trans R Soc </a:t>
            </a:r>
            <a:r>
              <a:rPr lang="en-US" sz="1600" i="1" kern="1200" dirty="0" err="1">
                <a:solidFill>
                  <a:schemeClr val="tx1"/>
                </a:solidFill>
                <a:effectLst/>
                <a:latin typeface="Times" charset="0"/>
                <a:ea typeface="+mn-ea"/>
                <a:cs typeface="+mn-cs"/>
              </a:rPr>
              <a:t>Lond</a:t>
            </a:r>
            <a:r>
              <a:rPr lang="en-US" sz="1600" i="1" kern="1200" dirty="0">
                <a:solidFill>
                  <a:schemeClr val="tx1"/>
                </a:solidFill>
                <a:effectLst/>
                <a:latin typeface="Times" charset="0"/>
                <a:ea typeface="+mn-ea"/>
                <a:cs typeface="+mn-cs"/>
              </a:rPr>
              <a:t> B Biol Soc</a:t>
            </a:r>
            <a:r>
              <a:rPr lang="en-US" sz="1600" kern="1200" dirty="0">
                <a:solidFill>
                  <a:schemeClr val="tx1"/>
                </a:solidFill>
                <a:effectLst/>
                <a:latin typeface="Times" charset="0"/>
                <a:ea typeface="+mn-ea"/>
                <a:cs typeface="+mn-cs"/>
              </a:rPr>
              <a:t> 360: 1329–1346.)</a:t>
            </a:r>
          </a:p>
          <a:p>
            <a:pPr fontAlgn="ctr"/>
            <a:endParaRPr lang="en-US" sz="1600" kern="1200" dirty="0">
              <a:solidFill>
                <a:schemeClr val="tx1"/>
              </a:solidFill>
              <a:effectLst/>
              <a:latin typeface="Times" charset="0"/>
              <a:ea typeface="+mn-ea"/>
              <a:cs typeface="+mn-cs"/>
            </a:endParaRPr>
          </a:p>
          <a:p>
            <a:pPr>
              <a:defRPr/>
            </a:pPr>
            <a:r>
              <a:rPr lang="en-US" altLang="en-US" sz="1200" i="0" u="sng" dirty="0">
                <a:ea typeface="Arial Unicode MS" charset="0"/>
                <a:cs typeface="Arial Unicode MS" charset="0"/>
              </a:rPr>
              <a:t>Instructor Notes:</a:t>
            </a:r>
          </a:p>
          <a:p>
            <a:pPr marL="0" indent="0">
              <a:buFontTx/>
              <a:buNone/>
              <a:defRPr/>
            </a:pPr>
            <a:r>
              <a:rPr lang="en-US" altLang="en-US" sz="1200" i="1" dirty="0">
                <a:ea typeface="Arial Unicode MS" charset="0"/>
                <a:cs typeface="Arial Unicode MS" charset="0"/>
              </a:rPr>
              <a:t>(a) The same surface is shown on the left and the right. Same reflectance characteristics.</a:t>
            </a:r>
          </a:p>
          <a:p>
            <a:pPr marL="0" indent="0">
              <a:buFontTx/>
              <a:buNone/>
              <a:defRPr/>
            </a:pPr>
            <a:r>
              <a:rPr lang="en-US" altLang="en-US" sz="1200" i="1" dirty="0">
                <a:ea typeface="Arial Unicode MS" charset="0"/>
                <a:cs typeface="Arial Unicode MS" charset="0"/>
              </a:rPr>
              <a:t>(b) Two different lights are illuminating the surface. Illuminant 1 has more yellow in it, while Illuminant 2 has more blue in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i="1" dirty="0">
                <a:latin typeface="Arial" panose="020B0604020202020204" pitchFamily="34" charset="0"/>
              </a:rPr>
              <a:t>(c) Since the two Illuminants are so different, they create two different spectral patterns, which then lead to different stimulation of the cones.</a:t>
            </a:r>
          </a:p>
          <a:p>
            <a:r>
              <a:rPr lang="en-US" altLang="en-US" sz="1200" i="1" dirty="0">
                <a:latin typeface="Arial" panose="020B0604020202020204" pitchFamily="34" charset="0"/>
              </a:rPr>
              <a:t>(d) Even though the surfaces were the same, the illuminants were different, which led to two different patterns of cone responses.</a:t>
            </a:r>
          </a:p>
          <a:p>
            <a:endParaRPr lang="en-US" altLang="en-US" sz="1200" i="1" dirty="0">
              <a:latin typeface="Arial" panose="020B0604020202020204" pitchFamily="34" charset="0"/>
            </a:endParaRPr>
          </a:p>
          <a:p>
            <a:r>
              <a:rPr lang="en-US" altLang="en-US" sz="1200" i="1" dirty="0">
                <a:latin typeface="Arial" panose="020B0604020202020204" pitchFamily="34" charset="0"/>
              </a:rPr>
              <a:t>To achieve color constancy, your brain must take into account the illuminant characteristics so they can be discounted in the final perception of color. </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74</a:t>
            </a:fld>
            <a:endParaRPr lang="en-US"/>
          </a:p>
        </p:txBody>
      </p:sp>
    </p:spTree>
    <p:extLst>
      <p:ext uri="{BB962C8B-B14F-4D97-AF65-F5344CB8AC3E}">
        <p14:creationId xmlns:p14="http://schemas.microsoft.com/office/powerpoint/2010/main" val="216003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5.6  </a:t>
            </a:r>
            <a:r>
              <a:rPr lang="en-US" sz="1600" b="1" kern="1200" dirty="0">
                <a:solidFill>
                  <a:schemeClr val="tx1"/>
                </a:solidFill>
                <a:effectLst/>
                <a:latin typeface="Times" charset="0"/>
                <a:ea typeface="+mn-ea"/>
                <a:cs typeface="+mn-cs"/>
              </a:rPr>
              <a:t>Real world reflectance functions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Objects in the real world reflect light across the spectrum in different amounts. This graph plots the </a:t>
            </a:r>
            <a:r>
              <a:rPr lang="en-US" sz="1600" kern="1200" dirty="0" err="1">
                <a:solidFill>
                  <a:schemeClr val="tx1"/>
                </a:solidFill>
                <a:effectLst/>
                <a:latin typeface="Times" charset="0"/>
                <a:ea typeface="+mn-ea"/>
                <a:cs typeface="+mn-cs"/>
              </a:rPr>
              <a:t>reflectances</a:t>
            </a:r>
            <a:r>
              <a:rPr lang="en-US" sz="1600" kern="1200" dirty="0">
                <a:solidFill>
                  <a:schemeClr val="tx1"/>
                </a:solidFill>
                <a:effectLst/>
                <a:latin typeface="Times" charset="0"/>
                <a:ea typeface="+mn-ea"/>
                <a:cs typeface="+mn-cs"/>
              </a:rPr>
              <a:t> of sun injury development in Granny Smith apples. You can see how the appearance changes as the amount of reflected long-wavelength light changes. (After C. A. Torres et al. 2016. </a:t>
            </a:r>
            <a:r>
              <a:rPr lang="en-US" sz="1600" i="1" kern="1200" dirty="0">
                <a:solidFill>
                  <a:schemeClr val="tx1"/>
                </a:solidFill>
                <a:effectLst/>
                <a:latin typeface="Times" charset="0"/>
                <a:ea typeface="+mn-ea"/>
                <a:cs typeface="+mn-cs"/>
              </a:rPr>
              <a:t>Sci </a:t>
            </a:r>
            <a:r>
              <a:rPr lang="en-US" sz="1600" i="1" kern="1200" dirty="0" err="1">
                <a:solidFill>
                  <a:schemeClr val="tx1"/>
                </a:solidFill>
                <a:effectLst/>
                <a:latin typeface="Times" charset="0"/>
                <a:ea typeface="+mn-ea"/>
                <a:cs typeface="+mn-cs"/>
              </a:rPr>
              <a:t>Hortic</a:t>
            </a:r>
            <a:r>
              <a:rPr lang="en-US" sz="1600" kern="1200" dirty="0">
                <a:solidFill>
                  <a:schemeClr val="tx1"/>
                </a:solidFill>
                <a:effectLst/>
                <a:latin typeface="Times" charset="0"/>
                <a:ea typeface="+mn-ea"/>
                <a:cs typeface="+mn-cs"/>
              </a:rPr>
              <a:t> 209: 165–172.)</a:t>
            </a:r>
          </a:p>
          <a:p>
            <a:endParaRPr lang="en-US" dirty="0"/>
          </a:p>
          <a:p>
            <a:r>
              <a:rPr lang="en-US" u="sng" dirty="0"/>
              <a:t>Instructor’s Note</a:t>
            </a:r>
            <a:endParaRPr lang="en-US" u="none" dirty="0"/>
          </a:p>
          <a:p>
            <a:r>
              <a:rPr lang="en-US" i="1" u="none" dirty="0"/>
              <a:t>This is an example of how the color of a real world object includes many different wavelengths of light.</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76</a:t>
            </a:fld>
            <a:endParaRPr lang="en-US"/>
          </a:p>
        </p:txBody>
      </p:sp>
    </p:spTree>
    <p:extLst>
      <p:ext uri="{BB962C8B-B14F-4D97-AF65-F5344CB8AC3E}">
        <p14:creationId xmlns:p14="http://schemas.microsoft.com/office/powerpoint/2010/main" val="1243120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5.26  </a:t>
            </a:r>
            <a:r>
              <a:rPr lang="en-US" sz="1600" b="1" kern="1200" dirty="0">
                <a:solidFill>
                  <a:schemeClr val="tx1"/>
                </a:solidFill>
                <a:effectLst/>
                <a:latin typeface="Times" charset="0"/>
                <a:ea typeface="+mn-ea"/>
                <a:cs typeface="+mn-cs"/>
              </a:rPr>
              <a:t>What color is this dress?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The color of this dress may not look the same to different people because each observer is making different assumptions about the nature of the light shining on the dress. (B) Maybe the light is just broadband white light. Then the dress appears to be blue and black. (C) Maybe there are a couple of light sources: one bluish and the other more yellow. Then the dress could appear to be white and gold. (B, C after S. L. </a:t>
            </a:r>
            <a:r>
              <a:rPr lang="en-US" sz="1600" kern="1200" dirty="0" err="1">
                <a:solidFill>
                  <a:schemeClr val="tx1"/>
                </a:solidFill>
                <a:effectLst/>
                <a:latin typeface="Times" charset="0"/>
                <a:ea typeface="+mn-ea"/>
                <a:cs typeface="+mn-cs"/>
              </a:rPr>
              <a:t>Macknik</a:t>
            </a:r>
            <a:r>
              <a:rPr lang="en-US" sz="1600" kern="1200" dirty="0">
                <a:solidFill>
                  <a:schemeClr val="tx1"/>
                </a:solidFill>
                <a:effectLst/>
                <a:latin typeface="Times" charset="0"/>
                <a:ea typeface="+mn-ea"/>
                <a:cs typeface="+mn-cs"/>
              </a:rPr>
              <a:t> et al. 2015. </a:t>
            </a:r>
            <a:r>
              <a:rPr lang="en-US" sz="1600" i="1" kern="1200" dirty="0">
                <a:solidFill>
                  <a:schemeClr val="tx1"/>
                </a:solidFill>
                <a:effectLst/>
                <a:latin typeface="Times" charset="0"/>
                <a:ea typeface="+mn-ea"/>
                <a:cs typeface="+mn-cs"/>
              </a:rPr>
              <a:t>Sci Am Mind</a:t>
            </a:r>
            <a:r>
              <a:rPr lang="en-US" sz="1600" kern="1200" dirty="0">
                <a:solidFill>
                  <a:schemeClr val="tx1"/>
                </a:solidFill>
                <a:effectLst/>
                <a:latin typeface="Times" charset="0"/>
                <a:ea typeface="+mn-ea"/>
                <a:cs typeface="+mn-cs"/>
              </a:rPr>
              <a:t> 26: 19–21.)</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78</a:t>
            </a:fld>
            <a:endParaRPr lang="en-US"/>
          </a:p>
        </p:txBody>
      </p:sp>
    </p:spTree>
    <p:extLst>
      <p:ext uri="{BB962C8B-B14F-4D97-AF65-F5344CB8AC3E}">
        <p14:creationId xmlns:p14="http://schemas.microsoft.com/office/powerpoint/2010/main" val="20160143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5.28  </a:t>
            </a:r>
            <a:r>
              <a:rPr lang="en-US" sz="1600" b="1" kern="1200" dirty="0">
                <a:solidFill>
                  <a:schemeClr val="tx1"/>
                </a:solidFill>
                <a:effectLst/>
                <a:latin typeface="Times" charset="0"/>
                <a:ea typeface="+mn-ea"/>
                <a:cs typeface="+mn-cs"/>
              </a:rPr>
              <a:t>Using color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Finding a raspberry is easier if you have color vision, as is deciding if that berry is ripe.</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80</a:t>
            </a:fld>
            <a:endParaRPr lang="en-US"/>
          </a:p>
        </p:txBody>
      </p:sp>
    </p:spTree>
    <p:extLst>
      <p:ext uri="{BB962C8B-B14F-4D97-AF65-F5344CB8AC3E}">
        <p14:creationId xmlns:p14="http://schemas.microsoft.com/office/powerpoint/2010/main" val="2179369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5.29  </a:t>
            </a:r>
            <a:r>
              <a:rPr lang="en-US" sz="1600" b="1" kern="1200" dirty="0">
                <a:solidFill>
                  <a:schemeClr val="tx1"/>
                </a:solidFill>
                <a:effectLst/>
                <a:latin typeface="Times" charset="0"/>
                <a:ea typeface="+mn-ea"/>
                <a:cs typeface="+mn-cs"/>
              </a:rPr>
              <a:t>Color and flavor</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color of a food can change its reported flavor. Here white wine is reported to taste like rosé when it is colored pink. (After Q. J. Wang and C. Spence. 2019. </a:t>
            </a:r>
            <a:r>
              <a:rPr lang="en-US" sz="1600" i="1" kern="1200" dirty="0">
                <a:solidFill>
                  <a:schemeClr val="tx1"/>
                </a:solidFill>
                <a:effectLst/>
                <a:latin typeface="Times" charset="0"/>
                <a:ea typeface="+mn-ea"/>
                <a:cs typeface="+mn-cs"/>
              </a:rPr>
              <a:t>Food Res </a:t>
            </a:r>
            <a:r>
              <a:rPr lang="en-US" sz="1600" i="1" kern="1200" dirty="0" err="1">
                <a:solidFill>
                  <a:schemeClr val="tx1"/>
                </a:solidFill>
                <a:effectLst/>
                <a:latin typeface="Times" charset="0"/>
                <a:ea typeface="+mn-ea"/>
                <a:cs typeface="+mn-cs"/>
              </a:rPr>
              <a:t>Int</a:t>
            </a:r>
            <a:r>
              <a:rPr lang="en-US" sz="1600" kern="1200" dirty="0">
                <a:solidFill>
                  <a:schemeClr val="tx1"/>
                </a:solidFill>
                <a:effectLst/>
                <a:latin typeface="Times" charset="0"/>
                <a:ea typeface="+mn-ea"/>
                <a:cs typeface="+mn-cs"/>
              </a:rPr>
              <a:t> 126: 108678.)</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81</a:t>
            </a:fld>
            <a:endParaRPr lang="en-US"/>
          </a:p>
        </p:txBody>
      </p:sp>
    </p:spTree>
    <p:extLst>
      <p:ext uri="{BB962C8B-B14F-4D97-AF65-F5344CB8AC3E}">
        <p14:creationId xmlns:p14="http://schemas.microsoft.com/office/powerpoint/2010/main" val="2174183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5.30  </a:t>
            </a:r>
            <a:r>
              <a:rPr lang="en-US" sz="1600" b="1" kern="1200" dirty="0">
                <a:solidFill>
                  <a:schemeClr val="tx1"/>
                </a:solidFill>
                <a:effectLst/>
                <a:latin typeface="Times" charset="0"/>
                <a:ea typeface="+mn-ea"/>
                <a:cs typeface="+mn-cs"/>
              </a:rPr>
              <a:t>Color and sex</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colors of animals—from (A) tropical fish to (B) peacocks to (C) mandrills—are often advertisements to potential mates.</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83</a:t>
            </a:fld>
            <a:endParaRPr lang="en-US"/>
          </a:p>
        </p:txBody>
      </p:sp>
    </p:spTree>
    <p:extLst>
      <p:ext uri="{BB962C8B-B14F-4D97-AF65-F5344CB8AC3E}">
        <p14:creationId xmlns:p14="http://schemas.microsoft.com/office/powerpoint/2010/main" val="920775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5.31  </a:t>
            </a:r>
            <a:r>
              <a:rPr lang="en-US" sz="1600" b="1" kern="1200" dirty="0">
                <a:solidFill>
                  <a:schemeClr val="tx1"/>
                </a:solidFill>
                <a:effectLst/>
                <a:latin typeface="Times" charset="0"/>
                <a:ea typeface="+mn-ea"/>
                <a:cs typeface="+mn-cs"/>
              </a:rPr>
              <a:t>Extreme color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The absorption spectra of the 38 (!) different rod photopigments of the silver </a:t>
            </a:r>
            <a:r>
              <a:rPr lang="en-US" sz="1600" kern="1200" dirty="0" err="1">
                <a:solidFill>
                  <a:schemeClr val="tx1"/>
                </a:solidFill>
                <a:effectLst/>
                <a:latin typeface="Times" charset="0"/>
                <a:ea typeface="+mn-ea"/>
                <a:cs typeface="+mn-cs"/>
              </a:rPr>
              <a:t>spinyfin</a:t>
            </a:r>
            <a:r>
              <a:rPr lang="en-US" sz="1600"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Diretmus</a:t>
            </a:r>
            <a:r>
              <a:rPr lang="en-US" sz="1600" i="1" kern="1200" dirty="0">
                <a:solidFill>
                  <a:schemeClr val="tx1"/>
                </a:solidFill>
                <a:effectLst/>
                <a:latin typeface="Times" charset="0"/>
                <a:ea typeface="+mn-ea"/>
                <a:cs typeface="+mn-cs"/>
              </a:rPr>
              <a:t> argenteus</a:t>
            </a:r>
            <a:r>
              <a:rPr lang="en-US" sz="1600" kern="1200" dirty="0">
                <a:solidFill>
                  <a:schemeClr val="tx1"/>
                </a:solidFill>
                <a:effectLst/>
                <a:latin typeface="Times" charset="0"/>
                <a:ea typeface="+mn-ea"/>
                <a:cs typeface="+mn-cs"/>
              </a:rPr>
              <a:t>). Notice that these pigments have peak sensitivity in the short wavelength (blue) end of the spectrum. These fish and other occupants of the deep sea emit their own light (a bit like fireflies), and that bioluminescence is in the short wavelengths. (B) The threadfin dragonfish (</a:t>
            </a:r>
            <a:r>
              <a:rPr lang="en-US" sz="1600" i="1" kern="1200" dirty="0" err="1">
                <a:solidFill>
                  <a:schemeClr val="tx1"/>
                </a:solidFill>
                <a:effectLst/>
                <a:latin typeface="Times" charset="0"/>
                <a:ea typeface="+mn-ea"/>
                <a:cs typeface="+mn-cs"/>
              </a:rPr>
              <a:t>Echiostoma</a:t>
            </a:r>
            <a:r>
              <a:rPr lang="en-US" sz="1600" i="1" kern="1200" dirty="0">
                <a:solidFill>
                  <a:schemeClr val="tx1"/>
                </a:solidFill>
                <a:effectLst/>
                <a:latin typeface="Times" charset="0"/>
                <a:ea typeface="+mn-ea"/>
                <a:cs typeface="+mn-cs"/>
              </a:rPr>
              <a:t> </a:t>
            </a:r>
            <a:r>
              <a:rPr lang="en-US" sz="1600" i="1" kern="1200" dirty="0" err="1">
                <a:solidFill>
                  <a:schemeClr val="tx1"/>
                </a:solidFill>
                <a:effectLst/>
                <a:latin typeface="Times" charset="0"/>
                <a:ea typeface="+mn-ea"/>
                <a:cs typeface="+mn-cs"/>
              </a:rPr>
              <a:t>barbatum</a:t>
            </a:r>
            <a:r>
              <a:rPr lang="en-US" sz="1600" kern="1200" dirty="0">
                <a:solidFill>
                  <a:schemeClr val="tx1"/>
                </a:solidFill>
                <a:effectLst/>
                <a:latin typeface="Times" charset="0"/>
                <a:ea typeface="+mn-ea"/>
                <a:cs typeface="+mn-cs"/>
              </a:rPr>
              <a:t>), another deep-sea fish with many photopigments. (A after Z. </a:t>
            </a:r>
            <a:r>
              <a:rPr lang="en-US" sz="1600" kern="1200" dirty="0" err="1">
                <a:solidFill>
                  <a:schemeClr val="tx1"/>
                </a:solidFill>
                <a:effectLst/>
                <a:latin typeface="Times" charset="0"/>
                <a:ea typeface="+mn-ea"/>
                <a:cs typeface="+mn-cs"/>
              </a:rPr>
              <a:t>Musilova</a:t>
            </a:r>
            <a:r>
              <a:rPr lang="en-US" sz="1600" kern="1200" dirty="0">
                <a:solidFill>
                  <a:schemeClr val="tx1"/>
                </a:solidFill>
                <a:effectLst/>
                <a:latin typeface="Times" charset="0"/>
                <a:ea typeface="+mn-ea"/>
                <a:cs typeface="+mn-cs"/>
              </a:rPr>
              <a:t> et al. 2019. </a:t>
            </a:r>
            <a:r>
              <a:rPr lang="en-US" sz="1600" i="1" kern="1200" dirty="0">
                <a:solidFill>
                  <a:schemeClr val="tx1"/>
                </a:solidFill>
                <a:effectLst/>
                <a:latin typeface="Times" charset="0"/>
                <a:ea typeface="+mn-ea"/>
                <a:cs typeface="+mn-cs"/>
              </a:rPr>
              <a:t>Science </a:t>
            </a:r>
            <a:r>
              <a:rPr lang="en-US" sz="1600" kern="1200" dirty="0">
                <a:solidFill>
                  <a:schemeClr val="tx1"/>
                </a:solidFill>
                <a:effectLst/>
                <a:latin typeface="Times" charset="0"/>
                <a:ea typeface="+mn-ea"/>
                <a:cs typeface="+mn-cs"/>
              </a:rPr>
              <a:t>364: 588–592.)</a:t>
            </a:r>
          </a:p>
          <a:p>
            <a:pPr fontAlgn="ctr"/>
            <a:r>
              <a:rPr lang="en-US" sz="1600" kern="1200" cap="all" dirty="0">
                <a:solidFill>
                  <a:schemeClr val="tx1"/>
                </a:solidFill>
                <a:effectLst/>
                <a:latin typeface="Times" charset="0"/>
                <a:ea typeface="+mn-ea"/>
                <a:cs typeface="+mn-cs"/>
              </a:rPr>
              <a:t> </a:t>
            </a:r>
            <a:endParaRPr lang="en-US" sz="1600" kern="1200" dirty="0">
              <a:solidFill>
                <a:schemeClr val="tx1"/>
              </a:solidFill>
              <a:effectLst/>
              <a:latin typeface="Times"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85</a:t>
            </a:fld>
            <a:endParaRPr lang="en-US"/>
          </a:p>
        </p:txBody>
      </p:sp>
    </p:spTree>
    <p:extLst>
      <p:ext uri="{BB962C8B-B14F-4D97-AF65-F5344CB8AC3E}">
        <p14:creationId xmlns:p14="http://schemas.microsoft.com/office/powerpoint/2010/main" val="423318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5.32  </a:t>
            </a:r>
            <a:r>
              <a:rPr lang="en-US" sz="1600" b="1" kern="1200" dirty="0">
                <a:solidFill>
                  <a:schemeClr val="tx1"/>
                </a:solidFill>
                <a:effectLst/>
                <a:latin typeface="Times" charset="0"/>
                <a:ea typeface="+mn-ea"/>
                <a:cs typeface="+mn-cs"/>
              </a:rPr>
              <a:t>Two ways to make photoreceptors with different spectral sensitivities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Our S-, M-, and L-cones are different because they contain different photopigments. (B) Some animals have only one type of photopigment. These animals can have color vision because colored oil droplets sitting on top of photoreceptors create groups of photoreceptors with different sensitivities to wavelength.</a:t>
            </a:r>
          </a:p>
          <a:p>
            <a:endParaRPr lang="en-US" sz="1600" dirty="0"/>
          </a:p>
          <a:p>
            <a:r>
              <a:rPr lang="en-US" sz="1600" u="sng" dirty="0"/>
              <a:t>Instructor Notes:</a:t>
            </a:r>
          </a:p>
          <a:p>
            <a:r>
              <a:rPr lang="en-US" altLang="en-US" sz="1600" i="1" dirty="0">
                <a:latin typeface="Arial" panose="020B0604020202020204" pitchFamily="34" charset="0"/>
              </a:rPr>
              <a:t>S-, M-, and L- cones can be created with either different photopigments, as in humans, or by putting color drops of oil over photoreceptors, as in some birds and reptiles.</a:t>
            </a:r>
            <a:endParaRPr lang="en-US" sz="1600" u="sng" dirty="0"/>
          </a:p>
          <a:p>
            <a:pPr fontAlgn="ctr"/>
            <a:endParaRPr lang="en-US" sz="1600" kern="1200" dirty="0">
              <a:solidFill>
                <a:schemeClr val="tx1"/>
              </a:solidFill>
              <a:effectLst/>
              <a:latin typeface="Times" charset="0"/>
              <a:ea typeface="+mn-ea"/>
              <a:cs typeface="+mn-cs"/>
            </a:endParaRPr>
          </a:p>
        </p:txBody>
      </p:sp>
      <p:sp>
        <p:nvSpPr>
          <p:cNvPr id="4" name="Slide Number Placeholder 3"/>
          <p:cNvSpPr>
            <a:spLocks noGrp="1"/>
          </p:cNvSpPr>
          <p:nvPr>
            <p:ph type="sldNum" sz="quarter" idx="5"/>
          </p:nvPr>
        </p:nvSpPr>
        <p:spPr/>
        <p:txBody>
          <a:bodyPr/>
          <a:lstStyle/>
          <a:p>
            <a:fld id="{B11FA646-5BA4-2540-B87F-8ED0E4574DDD}" type="slidenum">
              <a:rPr lang="en-US" smtClean="0"/>
              <a:pPr/>
              <a:t>87</a:t>
            </a:fld>
            <a:endParaRPr lang="en-US"/>
          </a:p>
        </p:txBody>
      </p:sp>
    </p:spTree>
    <p:extLst>
      <p:ext uri="{BB962C8B-B14F-4D97-AF65-F5344CB8AC3E}">
        <p14:creationId xmlns:p14="http://schemas.microsoft.com/office/powerpoint/2010/main" val="22297754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5.32  </a:t>
            </a:r>
            <a:r>
              <a:rPr lang="en-US" sz="1600" b="1" kern="1200" dirty="0">
                <a:solidFill>
                  <a:schemeClr val="tx1"/>
                </a:solidFill>
                <a:effectLst/>
                <a:latin typeface="Times" charset="0"/>
                <a:ea typeface="+mn-ea"/>
                <a:cs typeface="+mn-cs"/>
              </a:rPr>
              <a:t>Two ways to make photoreceptors with different spectral sensitivities</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Our S-, M-, and L-cones are different because they contain different photopigments. (B) Some animals have only one type of photopigment. These animals can have color vision because colored oil droplets sitting on top of photoreceptors create groups of photoreceptors with different sensitivities to wavelength.</a:t>
            </a:r>
          </a:p>
          <a:p>
            <a:pPr fontAlgn="ctr"/>
            <a:endParaRPr lang="en-US" dirty="0"/>
          </a:p>
          <a:p>
            <a:r>
              <a:rPr lang="en-US" u="sng" dirty="0"/>
              <a:t>Instructor Notes:</a:t>
            </a:r>
          </a:p>
          <a:p>
            <a:r>
              <a:rPr lang="en-US" altLang="en-US" i="1" dirty="0">
                <a:latin typeface="Arial" panose="020B0604020202020204" pitchFamily="34" charset="0"/>
              </a:rPr>
              <a:t>S-, M-, and L- cones can be created with either different photopigments, as in humans, or by putting color drops of oil over photoreceptors, as in some birds and reptiles.</a:t>
            </a:r>
            <a:endParaRPr lang="en-US" u="sng" dirty="0"/>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88</a:t>
            </a:fld>
            <a:endParaRPr lang="en-US"/>
          </a:p>
        </p:txBody>
      </p:sp>
    </p:spTree>
    <p:extLst>
      <p:ext uri="{BB962C8B-B14F-4D97-AF65-F5344CB8AC3E}">
        <p14:creationId xmlns:p14="http://schemas.microsoft.com/office/powerpoint/2010/main" val="21438789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5.33  </a:t>
            </a:r>
            <a:r>
              <a:rPr lang="en-US" sz="1600" b="1" kern="1200" dirty="0">
                <a:solidFill>
                  <a:schemeClr val="tx1"/>
                </a:solidFill>
                <a:effectLst/>
                <a:latin typeface="Times" charset="0"/>
                <a:ea typeface="+mn-ea"/>
                <a:cs typeface="+mn-cs"/>
              </a:rPr>
              <a:t>The Sun et al. attention filter experiment</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Column 1 shows sample stimuli. Observers would be asked to pay attention to just three dots in each image, defined by their color. Column 2 shows the “attention filter” that can be inferred from the data. Column 3 shows the hypothetical strength of the dots in the mind of the observer when the filter has been applied. When the dots differ in hue (top row), the filter leaves only the target dots. When the dots vary in saturation (bottom row), nontarget dots get past the filter and influence behavior. (After P. Sun et al. 2016. </a:t>
            </a:r>
            <a:r>
              <a:rPr lang="en-US" sz="1600" i="1" kern="1200" dirty="0">
                <a:solidFill>
                  <a:schemeClr val="tx1"/>
                </a:solidFill>
                <a:effectLst/>
                <a:latin typeface="Times" charset="0"/>
                <a:ea typeface="+mn-ea"/>
                <a:cs typeface="+mn-cs"/>
              </a:rPr>
              <a:t>Proc Natl </a:t>
            </a:r>
            <a:r>
              <a:rPr lang="en-US" sz="1600" i="1" kern="1200" dirty="0" err="1">
                <a:solidFill>
                  <a:schemeClr val="tx1"/>
                </a:solidFill>
                <a:effectLst/>
                <a:latin typeface="Times" charset="0"/>
                <a:ea typeface="+mn-ea"/>
                <a:cs typeface="+mn-cs"/>
              </a:rPr>
              <a:t>Acad</a:t>
            </a:r>
            <a:r>
              <a:rPr lang="en-US" sz="1600" i="1" kern="1200" dirty="0">
                <a:solidFill>
                  <a:schemeClr val="tx1"/>
                </a:solidFill>
                <a:effectLst/>
                <a:latin typeface="Times" charset="0"/>
                <a:ea typeface="+mn-ea"/>
                <a:cs typeface="+mn-cs"/>
              </a:rPr>
              <a:t> Sci USA</a:t>
            </a:r>
            <a:r>
              <a:rPr lang="en-US" sz="1600" kern="1200" dirty="0">
                <a:solidFill>
                  <a:schemeClr val="tx1"/>
                </a:solidFill>
                <a:effectLst/>
                <a:latin typeface="Times" charset="0"/>
                <a:ea typeface="+mn-ea"/>
                <a:cs typeface="+mn-cs"/>
              </a:rPr>
              <a:t> 113: E6712–E6720. </a:t>
            </a:r>
            <a:r>
              <a:rPr lang="en-US" sz="1600" kern="1200" dirty="0" err="1">
                <a:solidFill>
                  <a:schemeClr val="tx1"/>
                </a:solidFill>
                <a:effectLst/>
                <a:latin typeface="Times" charset="0"/>
                <a:ea typeface="+mn-ea"/>
                <a:cs typeface="+mn-cs"/>
              </a:rPr>
              <a:t>doi</a:t>
            </a:r>
            <a:r>
              <a:rPr lang="en-US" sz="1600" kern="1200" dirty="0">
                <a:solidFill>
                  <a:schemeClr val="tx1"/>
                </a:solidFill>
                <a:effectLst/>
                <a:latin typeface="Times" charset="0"/>
                <a:ea typeface="+mn-ea"/>
                <a:cs typeface="+mn-cs"/>
              </a:rPr>
              <a:t>: 10.1073/pnas.1614062113.)</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90</a:t>
            </a:fld>
            <a:endParaRPr lang="en-US"/>
          </a:p>
        </p:txBody>
      </p:sp>
    </p:spTree>
    <p:extLst>
      <p:ext uri="{BB962C8B-B14F-4D97-AF65-F5344CB8AC3E}">
        <p14:creationId xmlns:p14="http://schemas.microsoft.com/office/powerpoint/2010/main" val="340529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291F71-DFFB-464C-86D8-43501F37DBBC}" type="slidenum">
              <a:rPr lang="en-US" altLang="en-US" smtClean="0"/>
              <a:pPr>
                <a:defRPr/>
              </a:pPr>
              <a:t>11</a:t>
            </a:fld>
            <a:endParaRPr lang="en-US" altLang="en-US"/>
          </a:p>
        </p:txBody>
      </p:sp>
    </p:spTree>
    <p:extLst>
      <p:ext uri="{BB962C8B-B14F-4D97-AF65-F5344CB8AC3E}">
        <p14:creationId xmlns:p14="http://schemas.microsoft.com/office/powerpoint/2010/main" val="70633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5.2  </a:t>
            </a:r>
            <a:r>
              <a:rPr lang="en-US" sz="1600" b="1" kern="1200" dirty="0">
                <a:solidFill>
                  <a:schemeClr val="tx1"/>
                </a:solidFill>
                <a:effectLst/>
                <a:latin typeface="Times" charset="0"/>
                <a:ea typeface="+mn-ea"/>
                <a:cs typeface="+mn-cs"/>
              </a:rPr>
              <a:t>Responding to one wavelength</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A single photoreceptor shows different responses to lights of different wavelengths but the same intensity. A 625 nm light of this intensity, indicated by the arrow, produces a response midway between the maximum and minimum responses.</a:t>
            </a:r>
          </a:p>
          <a:p>
            <a:endParaRPr lang="en-US" sz="12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dirty="0">
                <a:latin typeface="Arial" panose="020B0604020202020204" pitchFamily="34" charset="0"/>
              </a:rPr>
              <a:t>Note that a 625-nm light (corresponding to orange) would cause the cone to have a moderate firing rate</a:t>
            </a:r>
            <a:r>
              <a:rPr lang="en-US" altLang="en-US" sz="1600" i="1" dirty="0">
                <a:latin typeface="Arial" panose="020B0604020202020204" pitchFamily="34" charset="0"/>
              </a:rPr>
              <a:t>.</a:t>
            </a:r>
            <a:endParaRPr lang="en-US" altLang="en-US" sz="16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12</a:t>
            </a:fld>
            <a:endParaRPr lang="en-US"/>
          </a:p>
        </p:txBody>
      </p:sp>
    </p:spTree>
    <p:extLst>
      <p:ext uri="{BB962C8B-B14F-4D97-AF65-F5344CB8AC3E}">
        <p14:creationId xmlns:p14="http://schemas.microsoft.com/office/powerpoint/2010/main" val="350892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5.3  </a:t>
            </a:r>
            <a:r>
              <a:rPr lang="en-US" sz="1600" b="1" kern="1200" dirty="0">
                <a:solidFill>
                  <a:schemeClr val="tx1"/>
                </a:solidFill>
                <a:effectLst/>
                <a:latin typeface="Times" charset="0"/>
                <a:ea typeface="+mn-ea"/>
                <a:cs typeface="+mn-cs"/>
              </a:rPr>
              <a:t>Univariance</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Lights of 450 and 625 nm both elicit the same response from the photoreceptor whose responses are shown here and in Figure 5.2. This situation illustrates the principle of univariance.</a:t>
            </a:r>
          </a:p>
          <a:p>
            <a:pPr fontAlgn="ctr"/>
            <a:endParaRPr lang="en-US" sz="1600" kern="1200" dirty="0">
              <a:solidFill>
                <a:schemeClr val="tx1"/>
              </a:solidFill>
              <a:effectLst/>
              <a:latin typeface="Times" charset="0"/>
              <a:ea typeface="+mn-ea"/>
              <a:cs typeface="+mn-cs"/>
            </a:endParaRPr>
          </a:p>
          <a:p>
            <a:r>
              <a:rPr lang="en-US" sz="1200" u="sng" kern="1200" dirty="0">
                <a:solidFill>
                  <a:schemeClr val="tx1"/>
                </a:solidFill>
                <a:effectLst/>
                <a:latin typeface="Times" charset="0"/>
                <a:ea typeface="+mn-ea"/>
                <a:cs typeface="+mn-cs"/>
              </a:rPr>
              <a:t>Instructor Notes:</a:t>
            </a:r>
          </a:p>
          <a:p>
            <a:r>
              <a:rPr lang="en-US" altLang="en-US" i="1" dirty="0">
                <a:latin typeface="Arial" panose="020B0604020202020204" pitchFamily="34" charset="0"/>
              </a:rPr>
              <a:t>In this figure, the same level of photoreceptor response is elicited from two very different wavelengths of light.</a:t>
            </a:r>
            <a:endParaRPr lang="en-US" altLang="en-US" dirty="0">
              <a:latin typeface="Arial" panose="020B0604020202020204" pitchFamily="34" charset="0"/>
            </a:endParaRPr>
          </a:p>
          <a:p>
            <a:r>
              <a:rPr lang="en-US" altLang="en-US" i="1" dirty="0">
                <a:latin typeface="Arial" panose="020B0604020202020204" pitchFamily="34" charset="0"/>
              </a:rPr>
              <a:t>Therefore, this photoreceptor would not be able to tell the difference between blue and orange.</a:t>
            </a:r>
          </a:p>
          <a:p>
            <a:r>
              <a:rPr lang="en-US" altLang="en-US" i="1" dirty="0">
                <a:latin typeface="Arial" panose="020B0604020202020204" pitchFamily="34" charset="0"/>
              </a:rPr>
              <a:t>Since all we know about color is from the responses of our photoreceptors, we could not perceive the difference between cyan and orange light in this case.</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13</a:t>
            </a:fld>
            <a:endParaRPr lang="en-US"/>
          </a:p>
        </p:txBody>
      </p:sp>
    </p:spTree>
    <p:extLst>
      <p:ext uri="{BB962C8B-B14F-4D97-AF65-F5344CB8AC3E}">
        <p14:creationId xmlns:p14="http://schemas.microsoft.com/office/powerpoint/2010/main" val="3284135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600" b="1" kern="1200" dirty="0">
                <a:solidFill>
                  <a:schemeClr val="tx1"/>
                </a:solidFill>
                <a:effectLst/>
                <a:latin typeface="Times" charset="0"/>
                <a:ea typeface="+mn-ea"/>
                <a:cs typeface="+mn-cs"/>
              </a:rPr>
              <a:t>Figure</a:t>
            </a:r>
            <a:r>
              <a:rPr lang="en-US" sz="1600" b="1" kern="1200" cap="all" dirty="0">
                <a:solidFill>
                  <a:schemeClr val="tx1"/>
                </a:solidFill>
                <a:effectLst/>
                <a:latin typeface="Times" charset="0"/>
                <a:ea typeface="+mn-ea"/>
                <a:cs typeface="+mn-cs"/>
              </a:rPr>
              <a:t> 5.4  </a:t>
            </a:r>
            <a:r>
              <a:rPr lang="en-US" sz="1600" b="1" kern="1200" dirty="0">
                <a:solidFill>
                  <a:schemeClr val="tx1"/>
                </a:solidFill>
                <a:effectLst/>
                <a:latin typeface="Times" charset="0"/>
                <a:ea typeface="+mn-ea"/>
                <a:cs typeface="+mn-cs"/>
              </a:rPr>
              <a:t>Rod vision</a:t>
            </a:r>
            <a:endParaRPr lang="en-US" sz="1600" kern="1200" dirty="0">
              <a:solidFill>
                <a:schemeClr val="tx1"/>
              </a:solidFill>
              <a:effectLst/>
              <a:latin typeface="Times" charset="0"/>
              <a:ea typeface="+mn-ea"/>
              <a:cs typeface="+mn-cs"/>
            </a:endParaRPr>
          </a:p>
          <a:p>
            <a:pPr fontAlgn="ctr"/>
            <a:r>
              <a:rPr lang="en-US" sz="1600" kern="1200" dirty="0">
                <a:solidFill>
                  <a:schemeClr val="tx1"/>
                </a:solidFill>
                <a:effectLst/>
                <a:latin typeface="Times" charset="0"/>
                <a:ea typeface="+mn-ea"/>
                <a:cs typeface="+mn-cs"/>
              </a:rPr>
              <a:t>The moonlit world appears drained of color because we have only one type of rod photoreceptor transducing light under these scotopic conditions. With just one type of photoreceptor, we cannot make discriminations based on wavelength, so we cannot see color.</a:t>
            </a:r>
          </a:p>
          <a:p>
            <a:endParaRPr lang="en-US" dirty="0"/>
          </a:p>
        </p:txBody>
      </p:sp>
      <p:sp>
        <p:nvSpPr>
          <p:cNvPr id="4" name="Slide Number Placeholder 3"/>
          <p:cNvSpPr>
            <a:spLocks noGrp="1"/>
          </p:cNvSpPr>
          <p:nvPr>
            <p:ph type="sldNum" sz="quarter" idx="5"/>
          </p:nvPr>
        </p:nvSpPr>
        <p:spPr/>
        <p:txBody>
          <a:bodyPr/>
          <a:lstStyle/>
          <a:p>
            <a:fld id="{B11FA646-5BA4-2540-B87F-8ED0E4574DDD}" type="slidenum">
              <a:rPr lang="en-US" smtClean="0"/>
              <a:pPr/>
              <a:t>15</a:t>
            </a:fld>
            <a:endParaRPr lang="en-US"/>
          </a:p>
        </p:txBody>
      </p:sp>
    </p:spTree>
    <p:extLst>
      <p:ext uri="{BB962C8B-B14F-4D97-AF65-F5344CB8AC3E}">
        <p14:creationId xmlns:p14="http://schemas.microsoft.com/office/powerpoint/2010/main" val="187161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26490"/>
        </a:solidFill>
        <a:effectLst/>
      </p:bgPr>
    </p:bg>
    <p:spTree>
      <p:nvGrpSpPr>
        <p:cNvPr id="1" name=""/>
        <p:cNvGrpSpPr/>
        <p:nvPr/>
      </p:nvGrpSpPr>
      <p:grpSpPr>
        <a:xfrm>
          <a:off x="0" y="0"/>
          <a:ext cx="0" cy="0"/>
          <a:chOff x="0" y="0"/>
          <a:chExt cx="0" cy="0"/>
        </a:xfrm>
      </p:grpSpPr>
      <p:sp>
        <p:nvSpPr>
          <p:cNvPr id="3" name="Text Box 41">
            <a:extLst>
              <a:ext uri="{FF2B5EF4-FFF2-40B4-BE49-F238E27FC236}">
                <a16:creationId xmlns:a16="http://schemas.microsoft.com/office/drawing/2014/main" id="{DFCFF15B-5FE7-47F3-B106-FF5B8190C271}"/>
              </a:ext>
            </a:extLst>
          </p:cNvPr>
          <p:cNvSpPr txBox="1">
            <a:spLocks noChangeArrowheads="1"/>
          </p:cNvSpPr>
          <p:nvPr userDrawn="1"/>
        </p:nvSpPr>
        <p:spPr bwMode="auto">
          <a:xfrm>
            <a:off x="0" y="0"/>
            <a:ext cx="2438400" cy="3140075"/>
          </a:xfrm>
          <a:prstGeom prst="rect">
            <a:avLst/>
          </a:prstGeom>
          <a:noFill/>
          <a:ln>
            <a:noFill/>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l" eaLnBrk="1" hangingPunct="1">
              <a:spcBef>
                <a:spcPct val="50000"/>
              </a:spcBef>
              <a:defRPr/>
            </a:pPr>
            <a:r>
              <a:rPr lang="en-US" altLang="en-US" sz="20000" dirty="0">
                <a:solidFill>
                  <a:schemeClr val="bg1"/>
                </a:solidFill>
              </a:rPr>
              <a:t> 5</a:t>
            </a:r>
          </a:p>
        </p:txBody>
      </p:sp>
      <p:sp>
        <p:nvSpPr>
          <p:cNvPr id="3106" name="Rectangle 34"/>
          <p:cNvSpPr>
            <a:spLocks noGrp="1" noChangeArrowheads="1"/>
          </p:cNvSpPr>
          <p:nvPr>
            <p:ph type="ctrTitle" sz="quarter"/>
          </p:nvPr>
        </p:nvSpPr>
        <p:spPr>
          <a:xfrm>
            <a:off x="457200" y="2286000"/>
            <a:ext cx="11277600" cy="2057400"/>
          </a:xfrm>
          <a:prstGeom prst="rect">
            <a:avLst/>
          </a:prstGeom>
        </p:spPr>
        <p:txBody>
          <a:bodyPr anchor="ctr"/>
          <a:lstStyle>
            <a:lvl1pPr algn="ctr">
              <a:defRPr sz="5400" i="1">
                <a:solidFill>
                  <a:schemeClr val="bg1"/>
                </a:solidFill>
                <a:latin typeface="Times New Roman" charset="0"/>
              </a:defRPr>
            </a:lvl1pPr>
          </a:lstStyle>
          <a:p>
            <a:pPr lvl="0"/>
            <a:r>
              <a:rPr lang="en-US" noProof="0" dirty="0"/>
              <a:t>Click to edit Master title style</a:t>
            </a:r>
          </a:p>
        </p:txBody>
      </p:sp>
    </p:spTree>
    <p:extLst>
      <p:ext uri="{BB962C8B-B14F-4D97-AF65-F5344CB8AC3E}">
        <p14:creationId xmlns:p14="http://schemas.microsoft.com/office/powerpoint/2010/main" val="2572939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0" y="0"/>
            <a:ext cx="12192000" cy="758952"/>
          </a:xfrm>
          <a:prstGeom prst="rect">
            <a:avLst/>
          </a:prstGeom>
          <a:solidFill>
            <a:srgbClr val="026490"/>
          </a:solidFill>
        </p:spPr>
        <p:txBody>
          <a:bodyPr anchor="b"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2154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4048"/>
          </a:xfrm>
        </p:spPr>
        <p:txBody>
          <a:bodyPr/>
          <a:lstStyle>
            <a:lvl1pPr>
              <a:defRPr sz="1600">
                <a:solidFill>
                  <a:schemeClr val="bg1"/>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C12606DF-F2AC-0D4C-A2DC-B85399E449B6}"/>
              </a:ext>
            </a:extLst>
          </p:cNvPr>
          <p:cNvSpPr>
            <a:spLocks noGrp="1"/>
          </p:cNvSpPr>
          <p:nvPr>
            <p:ph sz="quarter" idx="10"/>
          </p:nvPr>
        </p:nvSpPr>
        <p:spPr>
          <a:xfrm>
            <a:off x="408432" y="479776"/>
            <a:ext cx="11375136" cy="630021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16141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9">
            <a:extLst>
              <a:ext uri="{FF2B5EF4-FFF2-40B4-BE49-F238E27FC236}">
                <a16:creationId xmlns:a16="http://schemas.microsoft.com/office/drawing/2014/main" id="{CF23DAE8-FA0C-43AC-9A10-21F01E3B5FD2}"/>
              </a:ext>
            </a:extLst>
          </p:cNvPr>
          <p:cNvSpPr>
            <a:spLocks noChangeArrowheads="1"/>
          </p:cNvSpPr>
          <p:nvPr userDrawn="1"/>
        </p:nvSpPr>
        <p:spPr bwMode="auto">
          <a:xfrm>
            <a:off x="0" y="0"/>
            <a:ext cx="12192000" cy="731838"/>
          </a:xfrm>
          <a:prstGeom prst="rect">
            <a:avLst/>
          </a:prstGeom>
          <a:solidFill>
            <a:srgbClr val="800000"/>
          </a:solidFill>
          <a:ln>
            <a:noFill/>
          </a:ln>
        </p:spPr>
        <p:txBody>
          <a:bodyPr wrap="none" anchor="b"/>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defRPr/>
            </a:pPr>
            <a:endParaRPr lang="en-US" altLang="en-US" sz="2400" dirty="0"/>
          </a:p>
        </p:txBody>
      </p:sp>
      <p:sp>
        <p:nvSpPr>
          <p:cNvPr id="1027" name="Rectangle 39">
            <a:extLst>
              <a:ext uri="{FF2B5EF4-FFF2-40B4-BE49-F238E27FC236}">
                <a16:creationId xmlns:a16="http://schemas.microsoft.com/office/drawing/2014/main" id="{B9BF96A2-8E5B-43B5-902D-71213DEDDD12}"/>
              </a:ext>
            </a:extLst>
          </p:cNvPr>
          <p:cNvSpPr>
            <a:spLocks noGrp="1" noChangeArrowheads="1"/>
          </p:cNvSpPr>
          <p:nvPr>
            <p:ph type="body" idx="1"/>
          </p:nvPr>
        </p:nvSpPr>
        <p:spPr bwMode="auto">
          <a:xfrm>
            <a:off x="609600" y="1143000"/>
            <a:ext cx="10972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Title 1">
            <a:extLst>
              <a:ext uri="{FF2B5EF4-FFF2-40B4-BE49-F238E27FC236}">
                <a16:creationId xmlns:a16="http://schemas.microsoft.com/office/drawing/2014/main" id="{07BF24AE-82FC-4289-A5BC-D4DBCD2336F1}"/>
              </a:ext>
            </a:extLst>
          </p:cNvPr>
          <p:cNvSpPr txBox="1">
            <a:spLocks/>
          </p:cNvSpPr>
          <p:nvPr userDrawn="1"/>
        </p:nvSpPr>
        <p:spPr bwMode="auto">
          <a:xfrm>
            <a:off x="0" y="0"/>
            <a:ext cx="12192000" cy="758825"/>
          </a:xfrm>
          <a:prstGeom prst="rect">
            <a:avLst/>
          </a:prstGeom>
          <a:solidFill>
            <a:srgbClr val="026490"/>
          </a:solidFill>
          <a:ln>
            <a:noFill/>
          </a:ln>
        </p:spPr>
        <p:txBody>
          <a:bodyPr anchor="b"/>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2400" dirty="0">
                <a:solidFill>
                  <a:schemeClr val="bg1"/>
                </a:solidFill>
                <a:latin typeface="Arial" charset="0"/>
                <a:cs typeface="Arial Unicode MS" charset="0"/>
              </a:rPr>
              <a:t>Click to edit Master title style</a:t>
            </a:r>
          </a:p>
        </p:txBody>
      </p:sp>
      <p:sp>
        <p:nvSpPr>
          <p:cNvPr id="5" name="TextBox 1">
            <a:extLst>
              <a:ext uri="{FF2B5EF4-FFF2-40B4-BE49-F238E27FC236}">
                <a16:creationId xmlns:a16="http://schemas.microsoft.com/office/drawing/2014/main" id="{01D5B9C4-7CBD-4ADA-BB7F-1EE6FBF152B3}"/>
              </a:ext>
            </a:extLst>
          </p:cNvPr>
          <p:cNvSpPr txBox="1">
            <a:spLocks noChangeArrowheads="1"/>
          </p:cNvSpPr>
          <p:nvPr userDrawn="1"/>
        </p:nvSpPr>
        <p:spPr bwMode="auto">
          <a:xfrm>
            <a:off x="5979" y="6611779"/>
            <a:ext cx="1513556" cy="230832"/>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eaLnBrk="1" hangingPunct="1">
              <a:defRPr/>
            </a:pPr>
            <a:r>
              <a:rPr lang="en-US" altLang="en-US" sz="900" b="0" dirty="0">
                <a:latin typeface="+mn-lt"/>
                <a:cs typeface="Arial" panose="020B0604020202020204" pitchFamily="34" charset="0"/>
              </a:rPr>
              <a:t>© Oxford University Press</a:t>
            </a:r>
          </a:p>
        </p:txBody>
      </p:sp>
    </p:spTree>
  </p:cSld>
  <p:clrMap bg1="lt1" tx1="dk1" bg2="lt2" tx2="dk2" accent1="accent1" accent2="accent2" accent3="accent3" accent4="accent4" accent5="accent5" accent6="accent6" hlink="hlink" folHlink="folHlink"/>
  <p:sldLayoutIdLst>
    <p:sldLayoutId id="2147483877" r:id="rId1"/>
    <p:sldLayoutId id="2147483874" r:id="rId2"/>
  </p:sldLayoutIdLst>
  <p:txStyles>
    <p:titleStyle>
      <a:lvl1pPr algn="l" rtl="0" eaLnBrk="0" fontAlgn="base" hangingPunct="0">
        <a:spcBef>
          <a:spcPct val="0"/>
        </a:spcBef>
        <a:spcAft>
          <a:spcPct val="0"/>
        </a:spcAft>
        <a:defRPr sz="2400">
          <a:solidFill>
            <a:schemeClr val="bg1"/>
          </a:solidFill>
          <a:latin typeface="+mj-lt"/>
          <a:ea typeface="Arial Unicode MS" pitchFamily="34" charset="-128"/>
          <a:cs typeface="Arial Unicode MS" pitchFamily="34" charset="-128"/>
        </a:defRPr>
      </a:lvl1pPr>
      <a:lvl2pPr algn="l" rtl="0"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sz="2400">
          <a:solidFill>
            <a:schemeClr val="bg1"/>
          </a:solidFill>
          <a:latin typeface="Arial" charset="0"/>
          <a:ea typeface="Arial Unicode MS" pitchFamily="34" charset="-128"/>
          <a:cs typeface="Arial Unicode MS" pitchFamily="34" charset="-128"/>
        </a:defRPr>
      </a:lvl5pPr>
      <a:lvl6pPr marL="457200" algn="l" rtl="0" fontAlgn="base">
        <a:spcBef>
          <a:spcPct val="0"/>
        </a:spcBef>
        <a:spcAft>
          <a:spcPct val="0"/>
        </a:spcAft>
        <a:defRPr sz="2400">
          <a:solidFill>
            <a:schemeClr val="bg1"/>
          </a:solidFill>
          <a:latin typeface="Arial" charset="0"/>
          <a:ea typeface="ＭＳ Ｐゴシック" charset="0"/>
        </a:defRPr>
      </a:lvl6pPr>
      <a:lvl7pPr marL="914400" algn="l" rtl="0" fontAlgn="base">
        <a:spcBef>
          <a:spcPct val="0"/>
        </a:spcBef>
        <a:spcAft>
          <a:spcPct val="0"/>
        </a:spcAft>
        <a:defRPr sz="2400">
          <a:solidFill>
            <a:schemeClr val="bg1"/>
          </a:solidFill>
          <a:latin typeface="Arial" charset="0"/>
          <a:ea typeface="ＭＳ Ｐゴシック" charset="0"/>
        </a:defRPr>
      </a:lvl7pPr>
      <a:lvl8pPr marL="1371600" algn="l" rtl="0" fontAlgn="base">
        <a:spcBef>
          <a:spcPct val="0"/>
        </a:spcBef>
        <a:spcAft>
          <a:spcPct val="0"/>
        </a:spcAft>
        <a:defRPr sz="2400">
          <a:solidFill>
            <a:schemeClr val="bg1"/>
          </a:solidFill>
          <a:latin typeface="Arial" charset="0"/>
          <a:ea typeface="ＭＳ Ｐゴシック" charset="0"/>
        </a:defRPr>
      </a:lvl8pPr>
      <a:lvl9pPr marL="1828800" algn="l" rtl="0" fontAlgn="base">
        <a:spcBef>
          <a:spcPct val="0"/>
        </a:spcBef>
        <a:spcAft>
          <a:spcPct val="0"/>
        </a:spcAft>
        <a:defRPr sz="2400">
          <a:solidFill>
            <a:schemeClr val="bg1"/>
          </a:solidFill>
          <a:latin typeface="Arial" charset="0"/>
          <a:ea typeface="ＭＳ Ｐゴシック" charset="0"/>
        </a:defRPr>
      </a:lvl9pPr>
    </p:titleStyle>
    <p:bodyStyle>
      <a:lvl1pPr marL="227013" indent="-227013" algn="l" rtl="0" eaLnBrk="0" fontAlgn="base" hangingPunct="0">
        <a:spcBef>
          <a:spcPct val="60000"/>
        </a:spcBef>
        <a:spcAft>
          <a:spcPct val="0"/>
        </a:spcAft>
        <a:buClr>
          <a:schemeClr val="bg2"/>
        </a:buClr>
        <a:defRPr sz="3200">
          <a:solidFill>
            <a:schemeClr val="bg2"/>
          </a:solidFill>
          <a:latin typeface="+mn-lt"/>
          <a:ea typeface="Arial Unicode MS" pitchFamily="34" charset="-128"/>
          <a:cs typeface="Arial Unicode MS" pitchFamily="34" charset="-128"/>
        </a:defRPr>
      </a:lvl1pPr>
      <a:lvl2pPr marL="693738" indent="-238125" algn="l" rtl="0" eaLnBrk="0" fontAlgn="base" hangingPunct="0">
        <a:spcBef>
          <a:spcPts val="1200"/>
        </a:spcBef>
        <a:spcAft>
          <a:spcPct val="0"/>
        </a:spcAft>
        <a:buClr>
          <a:schemeClr val="bg2"/>
        </a:buClr>
        <a:buFont typeface="Arial" panose="020B0604020202020204" pitchFamily="34" charset="0"/>
        <a:buChar char="•"/>
        <a:defRPr sz="3200">
          <a:solidFill>
            <a:schemeClr val="bg2"/>
          </a:solidFill>
          <a:latin typeface="+mn-lt"/>
          <a:ea typeface="Arial Unicode MS" pitchFamily="34" charset="-128"/>
          <a:cs typeface="Arial Unicode MS" pitchFamily="34" charset="-128"/>
        </a:defRPr>
      </a:lvl2pPr>
      <a:lvl3pPr marL="1150938" indent="-236538" algn="l" rtl="0" eaLnBrk="0" fontAlgn="base" hangingPunct="0">
        <a:spcBef>
          <a:spcPts val="1200"/>
        </a:spcBef>
        <a:spcAft>
          <a:spcPct val="0"/>
        </a:spcAft>
        <a:buClr>
          <a:schemeClr val="bg2"/>
        </a:buClr>
        <a:buSzPct val="75000"/>
        <a:buFont typeface="Courier New" panose="02070309020205020404" pitchFamily="49" charset="0"/>
        <a:buChar char="o"/>
        <a:defRPr sz="3200">
          <a:solidFill>
            <a:schemeClr val="bg2"/>
          </a:solidFill>
          <a:latin typeface="+mn-lt"/>
          <a:ea typeface="Arial Unicode MS" pitchFamily="34" charset="-128"/>
          <a:cs typeface="Arial Unicode MS" pitchFamily="34" charset="-128"/>
        </a:defRPr>
      </a:lvl3pPr>
      <a:lvl4pPr marL="914400" indent="-228600" algn="l" rtl="0" eaLnBrk="0" fontAlgn="base" hangingPunct="0">
        <a:spcBef>
          <a:spcPct val="20000"/>
        </a:spcBef>
        <a:spcAft>
          <a:spcPct val="0"/>
        </a:spcAft>
        <a:buClr>
          <a:schemeClr val="bg2"/>
        </a:buClr>
        <a:buSzPct val="60000"/>
        <a:buFont typeface="Courier New" panose="02070309020205020404" pitchFamily="49" charset="0"/>
        <a:buChar char="o"/>
        <a:defRPr sz="3200">
          <a:solidFill>
            <a:schemeClr val="bg2"/>
          </a:solidFill>
          <a:latin typeface="+mn-lt"/>
          <a:ea typeface="Arial Unicode MS" pitchFamily="34" charset="-128"/>
          <a:cs typeface="Arial Unicode MS" pitchFamily="34" charset="-128"/>
        </a:defRPr>
      </a:lvl4pPr>
      <a:lvl5pPr marL="1144588" indent="-228600" algn="l" rtl="0" eaLnBrk="0" fontAlgn="base" hangingPunct="0">
        <a:spcBef>
          <a:spcPct val="20000"/>
        </a:spcBef>
        <a:spcAft>
          <a:spcPct val="0"/>
        </a:spcAft>
        <a:buClr>
          <a:schemeClr val="bg2"/>
        </a:buClr>
        <a:buSzPct val="60000"/>
        <a:buFont typeface="Wingdings" panose="05000000000000000000" pitchFamily="2" charset="2"/>
        <a:buChar char="Ø"/>
        <a:defRPr sz="3200">
          <a:solidFill>
            <a:schemeClr val="bg2"/>
          </a:solidFill>
          <a:latin typeface="+mn-lt"/>
          <a:ea typeface="Arial Unicode MS" pitchFamily="34" charset="-128"/>
          <a:cs typeface="Arial Unicode MS" pitchFamily="34" charset="-128"/>
        </a:defRPr>
      </a:lvl5pPr>
      <a:lvl6pPr marL="2514600" indent="-228600" algn="l" rtl="0" fontAlgn="base">
        <a:spcBef>
          <a:spcPct val="20000"/>
        </a:spcBef>
        <a:spcAft>
          <a:spcPct val="0"/>
        </a:spcAft>
        <a:buClr>
          <a:schemeClr val="bg2"/>
        </a:buClr>
        <a:buSzPct val="60000"/>
        <a:buFont typeface="Wingdings" charset="0"/>
        <a:buChar char="v"/>
        <a:defRPr sz="3200">
          <a:solidFill>
            <a:schemeClr val="bg2"/>
          </a:solidFill>
          <a:latin typeface="+mn-lt"/>
          <a:ea typeface="+mn-ea"/>
        </a:defRPr>
      </a:lvl6pPr>
      <a:lvl7pPr marL="2971800" indent="-228600" algn="l" rtl="0" fontAlgn="base">
        <a:spcBef>
          <a:spcPct val="20000"/>
        </a:spcBef>
        <a:spcAft>
          <a:spcPct val="0"/>
        </a:spcAft>
        <a:buClr>
          <a:schemeClr val="bg2"/>
        </a:buClr>
        <a:buSzPct val="60000"/>
        <a:buFont typeface="Wingdings" charset="0"/>
        <a:buChar char="v"/>
        <a:defRPr sz="3200">
          <a:solidFill>
            <a:schemeClr val="bg2"/>
          </a:solidFill>
          <a:latin typeface="+mn-lt"/>
          <a:ea typeface="+mn-ea"/>
        </a:defRPr>
      </a:lvl7pPr>
      <a:lvl8pPr marL="3429000" indent="-228600" algn="l" rtl="0" fontAlgn="base">
        <a:spcBef>
          <a:spcPct val="20000"/>
        </a:spcBef>
        <a:spcAft>
          <a:spcPct val="0"/>
        </a:spcAft>
        <a:buClr>
          <a:schemeClr val="bg2"/>
        </a:buClr>
        <a:buSzPct val="60000"/>
        <a:buFont typeface="Wingdings" charset="0"/>
        <a:buChar char="v"/>
        <a:defRPr sz="3200">
          <a:solidFill>
            <a:schemeClr val="bg2"/>
          </a:solidFill>
          <a:latin typeface="+mn-lt"/>
          <a:ea typeface="+mn-ea"/>
        </a:defRPr>
      </a:lvl8pPr>
      <a:lvl9pPr marL="3886200" indent="-228600" algn="l" rtl="0" fontAlgn="base">
        <a:spcBef>
          <a:spcPct val="20000"/>
        </a:spcBef>
        <a:spcAft>
          <a:spcPct val="0"/>
        </a:spcAft>
        <a:buClr>
          <a:schemeClr val="bg2"/>
        </a:buClr>
        <a:buSzPct val="60000"/>
        <a:buFont typeface="Wingdings" charset="0"/>
        <a:buChar char="v"/>
        <a:defRPr sz="3200">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2743200" y="6400800"/>
            <a:ext cx="670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867">
                <a:latin typeface="Times" charset="0"/>
              </a:defRPr>
            </a:lvl1pPr>
          </a:lstStyle>
          <a:p>
            <a:endParaRPr lang="en-US" dirty="0"/>
          </a:p>
        </p:txBody>
      </p:sp>
      <p:sp>
        <p:nvSpPr>
          <p:cNvPr id="1026" name="Rectangle 2"/>
          <p:cNvSpPr>
            <a:spLocks noGrp="1" noChangeArrowheads="1"/>
          </p:cNvSpPr>
          <p:nvPr>
            <p:ph type="title"/>
          </p:nvPr>
        </p:nvSpPr>
        <p:spPr bwMode="auto">
          <a:xfrm>
            <a:off x="0" y="0"/>
            <a:ext cx="12192000" cy="381000"/>
          </a:xfrm>
          <a:prstGeom prst="rect">
            <a:avLst/>
          </a:prstGeom>
          <a:solidFill>
            <a:srgbClr val="026490"/>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084158633"/>
      </p:ext>
    </p:extLst>
  </p:cSld>
  <p:clrMap bg1="lt1" tx1="dk1" bg2="lt2" tx2="dk2" accent1="accent1" accent2="accent2" accent3="accent3" accent4="accent4" accent5="accent5" accent6="accent6" hlink="hlink" folHlink="folHlink"/>
  <p:sldLayoutIdLst>
    <p:sldLayoutId id="2147483886" r:id="rId1"/>
  </p:sldLayoutIdLst>
  <p:txStyles>
    <p:titleStyle>
      <a:lvl1pPr algn="l" rtl="0" fontAlgn="base">
        <a:spcBef>
          <a:spcPct val="0"/>
        </a:spcBef>
        <a:spcAft>
          <a:spcPct val="0"/>
        </a:spcAft>
        <a:defRPr sz="1600">
          <a:solidFill>
            <a:schemeClr val="bg1"/>
          </a:solidFill>
          <a:latin typeface="+mj-lt"/>
          <a:ea typeface="+mj-ea"/>
          <a:cs typeface="+mj-cs"/>
        </a:defRPr>
      </a:lvl1pPr>
      <a:lvl2pPr algn="l" rtl="0" fontAlgn="base">
        <a:spcBef>
          <a:spcPct val="0"/>
        </a:spcBef>
        <a:spcAft>
          <a:spcPct val="0"/>
        </a:spcAft>
        <a:defRPr sz="2133">
          <a:solidFill>
            <a:srgbClr val="FFFFFF"/>
          </a:solidFill>
          <a:latin typeface="Arial" charset="0"/>
        </a:defRPr>
      </a:lvl2pPr>
      <a:lvl3pPr algn="l" rtl="0" fontAlgn="base">
        <a:spcBef>
          <a:spcPct val="0"/>
        </a:spcBef>
        <a:spcAft>
          <a:spcPct val="0"/>
        </a:spcAft>
        <a:defRPr sz="2133">
          <a:solidFill>
            <a:srgbClr val="FFFFFF"/>
          </a:solidFill>
          <a:latin typeface="Arial" charset="0"/>
        </a:defRPr>
      </a:lvl3pPr>
      <a:lvl4pPr algn="l" rtl="0" fontAlgn="base">
        <a:spcBef>
          <a:spcPct val="0"/>
        </a:spcBef>
        <a:spcAft>
          <a:spcPct val="0"/>
        </a:spcAft>
        <a:defRPr sz="2133">
          <a:solidFill>
            <a:srgbClr val="FFFFFF"/>
          </a:solidFill>
          <a:latin typeface="Arial" charset="0"/>
        </a:defRPr>
      </a:lvl4pPr>
      <a:lvl5pPr algn="l" rtl="0" fontAlgn="base">
        <a:spcBef>
          <a:spcPct val="0"/>
        </a:spcBef>
        <a:spcAft>
          <a:spcPct val="0"/>
        </a:spcAft>
        <a:defRPr sz="2133">
          <a:solidFill>
            <a:srgbClr val="FFFFFF"/>
          </a:solidFill>
          <a:latin typeface="Arial" charset="0"/>
        </a:defRPr>
      </a:lvl5pPr>
      <a:lvl6pPr marL="609570" algn="l" rtl="0" fontAlgn="base">
        <a:spcBef>
          <a:spcPct val="0"/>
        </a:spcBef>
        <a:spcAft>
          <a:spcPct val="0"/>
        </a:spcAft>
        <a:defRPr sz="2133">
          <a:solidFill>
            <a:srgbClr val="FFFFFF"/>
          </a:solidFill>
          <a:latin typeface="Arial" charset="0"/>
        </a:defRPr>
      </a:lvl6pPr>
      <a:lvl7pPr marL="1219139" algn="l" rtl="0" fontAlgn="base">
        <a:spcBef>
          <a:spcPct val="0"/>
        </a:spcBef>
        <a:spcAft>
          <a:spcPct val="0"/>
        </a:spcAft>
        <a:defRPr sz="2133">
          <a:solidFill>
            <a:srgbClr val="FFFFFF"/>
          </a:solidFill>
          <a:latin typeface="Arial" charset="0"/>
        </a:defRPr>
      </a:lvl7pPr>
      <a:lvl8pPr marL="1828709" algn="l" rtl="0" fontAlgn="base">
        <a:spcBef>
          <a:spcPct val="0"/>
        </a:spcBef>
        <a:spcAft>
          <a:spcPct val="0"/>
        </a:spcAft>
        <a:defRPr sz="2133">
          <a:solidFill>
            <a:srgbClr val="FFFFFF"/>
          </a:solidFill>
          <a:latin typeface="Arial" charset="0"/>
        </a:defRPr>
      </a:lvl8pPr>
      <a:lvl9pPr marL="2438278" algn="l" rtl="0" fontAlgn="base">
        <a:spcBef>
          <a:spcPct val="0"/>
        </a:spcBef>
        <a:spcAft>
          <a:spcPct val="0"/>
        </a:spcAft>
        <a:defRPr sz="2133">
          <a:solidFill>
            <a:srgbClr val="FFFFFF"/>
          </a:solidFill>
          <a:latin typeface="Arial" charset="0"/>
        </a:defRPr>
      </a:lvl9pPr>
    </p:titleStyle>
    <p:bodyStyle>
      <a:lvl1pPr marL="457177" indent="-457177" algn="l" rtl="0" fontAlgn="base">
        <a:spcBef>
          <a:spcPct val="20000"/>
        </a:spcBef>
        <a:spcAft>
          <a:spcPct val="0"/>
        </a:spcAft>
        <a:defRPr sz="3200">
          <a:solidFill>
            <a:schemeClr val="tx1"/>
          </a:solidFill>
          <a:latin typeface="+mn-lt"/>
          <a:ea typeface="+mn-ea"/>
          <a:cs typeface="+mn-cs"/>
        </a:defRPr>
      </a:lvl1pPr>
      <a:lvl2pPr marL="990551" indent="-380982" algn="l" rtl="0" fontAlgn="base">
        <a:spcBef>
          <a:spcPct val="20000"/>
        </a:spcBef>
        <a:spcAft>
          <a:spcPct val="0"/>
        </a:spcAft>
        <a:buChar char="–"/>
        <a:defRPr sz="3733">
          <a:solidFill>
            <a:schemeClr val="tx1"/>
          </a:solidFill>
          <a:latin typeface="+mn-lt"/>
          <a:ea typeface="ＭＳ Ｐゴシック" charset="-128"/>
        </a:defRPr>
      </a:lvl2pPr>
      <a:lvl3pPr marL="1523923" indent="-304784" algn="l" rtl="0" fontAlgn="base">
        <a:spcBef>
          <a:spcPct val="20000"/>
        </a:spcBef>
        <a:spcAft>
          <a:spcPct val="0"/>
        </a:spcAft>
        <a:buChar char="•"/>
        <a:defRPr sz="3200">
          <a:solidFill>
            <a:schemeClr val="tx1"/>
          </a:solidFill>
          <a:latin typeface="+mn-lt"/>
          <a:ea typeface="ＭＳ Ｐゴシック" charset="-128"/>
        </a:defRPr>
      </a:lvl3pPr>
      <a:lvl4pPr marL="2133493" indent="-304784" algn="l" rtl="0" fontAlgn="base">
        <a:spcBef>
          <a:spcPct val="20000"/>
        </a:spcBef>
        <a:spcAft>
          <a:spcPct val="0"/>
        </a:spcAft>
        <a:buChar char="–"/>
        <a:defRPr sz="2667">
          <a:solidFill>
            <a:schemeClr val="tx1"/>
          </a:solidFill>
          <a:latin typeface="+mn-lt"/>
          <a:ea typeface="ＭＳ Ｐゴシック" charset="-128"/>
        </a:defRPr>
      </a:lvl4pPr>
      <a:lvl5pPr marL="2743063" indent="-304784" algn="l" rtl="0" fontAlgn="base">
        <a:spcBef>
          <a:spcPct val="20000"/>
        </a:spcBef>
        <a:spcAft>
          <a:spcPct val="0"/>
        </a:spcAft>
        <a:buChar char="»"/>
        <a:defRPr sz="2667">
          <a:solidFill>
            <a:schemeClr val="tx1"/>
          </a:solidFill>
          <a:latin typeface="+mn-lt"/>
          <a:ea typeface="ＭＳ Ｐゴシック" charset="-128"/>
        </a:defRPr>
      </a:lvl5pPr>
      <a:lvl6pPr marL="3352632" indent="-304784" algn="l" rtl="0" fontAlgn="base">
        <a:spcBef>
          <a:spcPct val="20000"/>
        </a:spcBef>
        <a:spcAft>
          <a:spcPct val="0"/>
        </a:spcAft>
        <a:buChar char="»"/>
        <a:defRPr sz="2667">
          <a:solidFill>
            <a:schemeClr val="tx1"/>
          </a:solidFill>
          <a:latin typeface="+mn-lt"/>
          <a:ea typeface="ＭＳ Ｐゴシック" charset="-128"/>
        </a:defRPr>
      </a:lvl6pPr>
      <a:lvl7pPr marL="3962202" indent="-304784" algn="l" rtl="0" fontAlgn="base">
        <a:spcBef>
          <a:spcPct val="20000"/>
        </a:spcBef>
        <a:spcAft>
          <a:spcPct val="0"/>
        </a:spcAft>
        <a:buChar char="»"/>
        <a:defRPr sz="2667">
          <a:solidFill>
            <a:schemeClr val="tx1"/>
          </a:solidFill>
          <a:latin typeface="+mn-lt"/>
          <a:ea typeface="ＭＳ Ｐゴシック" charset="-128"/>
        </a:defRPr>
      </a:lvl7pPr>
      <a:lvl8pPr marL="4571771" indent="-304784" algn="l" rtl="0" fontAlgn="base">
        <a:spcBef>
          <a:spcPct val="20000"/>
        </a:spcBef>
        <a:spcAft>
          <a:spcPct val="0"/>
        </a:spcAft>
        <a:buChar char="»"/>
        <a:defRPr sz="2667">
          <a:solidFill>
            <a:schemeClr val="tx1"/>
          </a:solidFill>
          <a:latin typeface="+mn-lt"/>
          <a:ea typeface="ＭＳ Ｐゴシック" charset="-128"/>
        </a:defRPr>
      </a:lvl8pPr>
      <a:lvl9pPr marL="5181341" indent="-304784" algn="l" rtl="0" fontAlgn="base">
        <a:spcBef>
          <a:spcPct val="20000"/>
        </a:spcBef>
        <a:spcAft>
          <a:spcPct val="0"/>
        </a:spcAft>
        <a:buChar char="»"/>
        <a:defRPr sz="2667">
          <a:solidFill>
            <a:schemeClr val="tx1"/>
          </a:solidFill>
          <a:latin typeface="+mn-lt"/>
          <a:ea typeface="ＭＳ Ｐゴシック" charset="-128"/>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462E249-5888-42D5-B14C-8F91F5C8C015}"/>
              </a:ext>
            </a:extLst>
          </p:cNvPr>
          <p:cNvSpPr>
            <a:spLocks noGrp="1" noChangeArrowheads="1"/>
          </p:cNvSpPr>
          <p:nvPr>
            <p:ph type="ctrTitle"/>
          </p:nvPr>
        </p:nvSpPr>
        <p:spPr bwMode="auto">
          <a:xfrm>
            <a:off x="508000" y="2362200"/>
            <a:ext cx="11277600" cy="205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The Perception of Color</a:t>
            </a:r>
            <a:endParaRPr lang="en-US" altLang="en-US" i="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7171" name="Picture 3">
            <a:extLst>
              <a:ext uri="{FF2B5EF4-FFF2-40B4-BE49-F238E27FC236}">
                <a16:creationId xmlns:a16="http://schemas.microsoft.com/office/drawing/2014/main" id="{1070B0A8-48D2-46A3-96DF-3F4E2B9FDA1A}"/>
              </a:ext>
              <a:ext uri="{C183D7F6-B498-43B3-948B-1728B52AA6E4}">
                <adec:decorative xmlns:adec="http://schemas.microsoft.com/office/drawing/2017/decorative" val="1"/>
              </a:ext>
            </a:extLst>
          </p:cNvPr>
          <p:cNvPicPr>
            <a:picLocks noChangeAspect="1"/>
          </p:cNvPicPr>
          <p:nvPr/>
        </p:nvPicPr>
        <p:blipFill>
          <a:blip r:embed="rId3"/>
          <a:srcRect/>
          <a:stretch/>
        </p:blipFill>
        <p:spPr bwMode="auto">
          <a:xfrm>
            <a:off x="9831507" y="4572000"/>
            <a:ext cx="236049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687976-75E5-4C01-8AD0-D3128B064C1C}"/>
              </a:ext>
            </a:extLst>
          </p:cNvPr>
          <p:cNvSpPr>
            <a:spLocks noGrp="1"/>
          </p:cNvSpPr>
          <p:nvPr>
            <p:ph type="title"/>
          </p:nvPr>
        </p:nvSpPr>
        <p:spPr>
          <a:xfrm>
            <a:off x="0" y="0"/>
            <a:ext cx="12192000" cy="758952"/>
          </a:xfrm>
          <a:prstGeom prst="rect">
            <a:avLst/>
          </a:prstGeom>
        </p:spPr>
        <p:txBody>
          <a:bodyPr/>
          <a:lstStyle/>
          <a:p>
            <a:r>
              <a:rPr lang="en-US" kern="1400" dirty="0">
                <a:ea typeface="Cambria"/>
                <a:cs typeface="Arial"/>
              </a:rPr>
              <a:t>5.2  </a:t>
            </a:r>
            <a:r>
              <a:rPr lang="en-US" altLang="en-US" sz="2400" dirty="0">
                <a:cs typeface="Times New Roman" panose="02020603050405020304" pitchFamily="18" charset="0"/>
              </a:rPr>
              <a:t>Step 1: Color Detection</a:t>
            </a:r>
            <a:r>
              <a:rPr lang="en-US" kern="1400" dirty="0">
                <a:ea typeface="Cambria"/>
                <a:cs typeface="Arial"/>
              </a:rPr>
              <a:t>		</a:t>
            </a:r>
            <a:r>
              <a:rPr lang="en-US" sz="1000" kern="1400" dirty="0">
                <a:solidFill>
                  <a:schemeClr val="bg1"/>
                </a:solidFill>
                <a:ea typeface="Cambria"/>
                <a:cs typeface="Arial"/>
              </a:rPr>
              <a:t>4</a:t>
            </a:r>
            <a:endParaRPr lang="en-US" dirty="0">
              <a:solidFill>
                <a:schemeClr val="bg1"/>
              </a:solidFill>
            </a:endParaRPr>
          </a:p>
        </p:txBody>
      </p:sp>
      <p:sp>
        <p:nvSpPr>
          <p:cNvPr id="19458" name="Text Placeholder 2">
            <a:extLst>
              <a:ext uri="{FF2B5EF4-FFF2-40B4-BE49-F238E27FC236}">
                <a16:creationId xmlns:a16="http://schemas.microsoft.com/office/drawing/2014/main" id="{532F522E-D943-4B80-AAB8-1A58E88A1B62}"/>
              </a:ext>
            </a:extLst>
          </p:cNvPr>
          <p:cNvSpPr>
            <a:spLocks noGrp="1" noChangeArrowheads="1"/>
          </p:cNvSpPr>
          <p:nvPr>
            <p:ph idx="1"/>
          </p:nvPr>
        </p:nvSpPr>
        <p:spPr/>
        <p:txBody>
          <a:bodyPr/>
          <a:lstStyle/>
          <a:p>
            <a:pPr marL="225425" lvl="1" indent="-225425">
              <a:buNone/>
            </a:pPr>
            <a:r>
              <a:rPr lang="en-US" altLang="en-US" dirty="0">
                <a:cs typeface="Times New Roman" panose="02020603050405020304" pitchFamily="18" charset="0"/>
              </a:rPr>
              <a:t>Scotopic: Light intensities that are bright enough to stimulate the rod receptors but too dim to stimulate the cone receptors.</a:t>
            </a:r>
          </a:p>
          <a:p>
            <a:pPr marL="693738" lvl="2">
              <a:spcBef>
                <a:spcPts val="1200"/>
              </a:spcBef>
              <a:buSzPct val="100000"/>
              <a:buFont typeface="Arial" panose="020B0604020202020204" pitchFamily="34" charset="0"/>
              <a:buChar char="•"/>
            </a:pPr>
            <a:r>
              <a:rPr lang="en-US" altLang="en-US" dirty="0">
                <a:cs typeface="Times New Roman" panose="02020603050405020304" pitchFamily="18" charset="0"/>
              </a:rPr>
              <a:t>Moonlight and extremely dim indoor lighting are both scotopic lighting conditions.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9592E4-6CB2-48B5-8011-54277F1C9E80}"/>
              </a:ext>
            </a:extLst>
          </p:cNvPr>
          <p:cNvSpPr>
            <a:spLocks noGrp="1"/>
          </p:cNvSpPr>
          <p:nvPr>
            <p:ph type="title"/>
          </p:nvPr>
        </p:nvSpPr>
        <p:spPr>
          <a:xfrm>
            <a:off x="0" y="0"/>
            <a:ext cx="12192000" cy="758952"/>
          </a:xfrm>
          <a:prstGeom prst="rect">
            <a:avLst/>
          </a:prstGeom>
        </p:spPr>
        <p:txBody>
          <a:bodyPr/>
          <a:lstStyle/>
          <a:p>
            <a:r>
              <a:rPr lang="en-US" dirty="0"/>
              <a:t>5.3  </a:t>
            </a:r>
            <a:r>
              <a:rPr lang="en-US" altLang="en-US" dirty="0">
                <a:cs typeface="Times New Roman" panose="02020603050405020304" pitchFamily="18" charset="0"/>
              </a:rPr>
              <a:t>Step 2: Color Discrimination</a:t>
            </a:r>
            <a:r>
              <a:rPr lang="en-US" kern="1400" dirty="0">
                <a:ea typeface="Cambria"/>
                <a:cs typeface="Arial"/>
              </a:rPr>
              <a:t>		</a:t>
            </a:r>
            <a:r>
              <a:rPr lang="en-US" sz="1000" kern="1400" dirty="0">
                <a:ea typeface="Cambria"/>
                <a:cs typeface="Arial"/>
              </a:rPr>
              <a:t>1</a:t>
            </a:r>
            <a:endParaRPr lang="en-US" dirty="0"/>
          </a:p>
        </p:txBody>
      </p:sp>
      <p:sp>
        <p:nvSpPr>
          <p:cNvPr id="21506" name="Text Placeholder 2">
            <a:extLst>
              <a:ext uri="{FF2B5EF4-FFF2-40B4-BE49-F238E27FC236}">
                <a16:creationId xmlns:a16="http://schemas.microsoft.com/office/drawing/2014/main" id="{E8E416DC-5E61-4D0B-B703-E5D062F38BEE}"/>
              </a:ext>
            </a:extLst>
          </p:cNvPr>
          <p:cNvSpPr>
            <a:spLocks noGrp="1" noChangeArrowheads="1"/>
          </p:cNvSpPr>
          <p:nvPr>
            <p:ph idx="1"/>
          </p:nvPr>
        </p:nvSpPr>
        <p:spPr/>
        <p:txBody>
          <a:bodyPr/>
          <a:lstStyle/>
          <a:p>
            <a:pPr marL="225425" lvl="1" indent="-225425">
              <a:buNone/>
            </a:pPr>
            <a:r>
              <a:rPr lang="en-US" altLang="en-US" dirty="0">
                <a:cs typeface="Times New Roman" panose="02020603050405020304" pitchFamily="18" charset="0"/>
              </a:rPr>
              <a:t>The principle of univariance</a:t>
            </a:r>
          </a:p>
          <a:p>
            <a:pPr marL="225425" lvl="1" indent="-225425">
              <a:spcBef>
                <a:spcPts val="2400"/>
              </a:spcBef>
              <a:buNone/>
            </a:pPr>
            <a:r>
              <a:rPr lang="en-US" altLang="en-US" dirty="0">
                <a:cs typeface="Times New Roman" panose="02020603050405020304" pitchFamily="18" charset="0"/>
              </a:rPr>
              <a:t>An infinite set of different wavelength and intensity combinations can elicit exactly the same response from a single type of photoreceptor.</a:t>
            </a:r>
          </a:p>
          <a:p>
            <a:pPr marL="682625" lvl="2" indent="-220663">
              <a:spcBef>
                <a:spcPts val="1200"/>
              </a:spcBef>
              <a:buSzPct val="100000"/>
              <a:buFont typeface="Arial" panose="020B0604020202020204" pitchFamily="34" charset="0"/>
              <a:buChar char="•"/>
            </a:pPr>
            <a:r>
              <a:rPr lang="en-US" altLang="en-US" dirty="0">
                <a:cs typeface="Times New Roman" panose="02020603050405020304" pitchFamily="18" charset="0"/>
              </a:rPr>
              <a:t>Therefore, one type of photoreceptor cannot make color discriminations based on wavelength.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21F3F-5566-8D45-BAF6-7A6F30D24177}"/>
              </a:ext>
            </a:extLst>
          </p:cNvPr>
          <p:cNvSpPr>
            <a:spLocks noGrp="1"/>
          </p:cNvSpPr>
          <p:nvPr>
            <p:ph type="title"/>
          </p:nvPr>
        </p:nvSpPr>
        <p:spPr/>
        <p:txBody>
          <a:bodyPr/>
          <a:lstStyle/>
          <a:p>
            <a:r>
              <a:rPr lang="en-US" dirty="0"/>
              <a:t>Figure</a:t>
            </a:r>
            <a:r>
              <a:rPr lang="en-US" cap="all" dirty="0"/>
              <a:t> 5.2  </a:t>
            </a:r>
            <a:r>
              <a:rPr lang="en-US" dirty="0"/>
              <a:t>Responding to one wavelength </a:t>
            </a:r>
          </a:p>
        </p:txBody>
      </p:sp>
      <p:pic>
        <p:nvPicPr>
          <p:cNvPr id="6" name="Content Placeholder 5" descr="A graph shows the response of a photoreceptor to a light of a specific wavelength but of the same intensity. The horizontal axis of the graph has the wavelength from 400 to 700 nanometers and the vertical axis has the receptor response. A line curve shows the different responses of a photoreceptor to lights of different wavelengths but of the same intensity. The curve is in the form of an inverted U shape, and the receptor response is minimum at 400 nanometers, maximum at 550 nanometers, and minimum again at 675 nanometers. An arrow is indicated at 625 nanometers, where the receptor response is approximately midway between the minimum and maximum respons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65802" y="479425"/>
            <a:ext cx="6060396" cy="6300788"/>
          </a:xfrm>
        </p:spPr>
      </p:pic>
    </p:spTree>
    <p:extLst>
      <p:ext uri="{BB962C8B-B14F-4D97-AF65-F5344CB8AC3E}">
        <p14:creationId xmlns:p14="http://schemas.microsoft.com/office/powerpoint/2010/main" val="1584249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317FB-3A17-CD45-B6A0-AEAD37E4D60E}"/>
              </a:ext>
            </a:extLst>
          </p:cNvPr>
          <p:cNvSpPr>
            <a:spLocks noGrp="1"/>
          </p:cNvSpPr>
          <p:nvPr>
            <p:ph type="title"/>
          </p:nvPr>
        </p:nvSpPr>
        <p:spPr/>
        <p:txBody>
          <a:bodyPr/>
          <a:lstStyle/>
          <a:p>
            <a:r>
              <a:rPr lang="en-US" dirty="0"/>
              <a:t>Figure</a:t>
            </a:r>
            <a:r>
              <a:rPr lang="en-US" cap="all" dirty="0"/>
              <a:t> 5.3  </a:t>
            </a:r>
            <a:r>
              <a:rPr lang="en-US" dirty="0"/>
              <a:t>Univariance </a:t>
            </a:r>
          </a:p>
        </p:txBody>
      </p:sp>
      <p:pic>
        <p:nvPicPr>
          <p:cNvPr id="6" name="Content Placeholder 5" descr="A graph shows the principle of univariance. The horizontal axis of the graph has the wavelength from 400 to 700 nanometers, and the vertical axis has the receptor response. A line curve shows the different responses of a photoreceptor to different wavelengths of light but of the same intensity. The curve is in the form of an inverted U shape and the receptor response is minimum at 400 nanometers, maximum at 550 nanometers, and minimum again at 675 nanometers. Two arrows indicated the response of a photoreceptor to lights of 450 and 625 nanometers respectively. Both responses are the same, which is approximately midway between the minimum and maximum respons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034172" y="479425"/>
            <a:ext cx="6123657" cy="6300788"/>
          </a:xfrm>
        </p:spPr>
      </p:pic>
    </p:spTree>
    <p:extLst>
      <p:ext uri="{BB962C8B-B14F-4D97-AF65-F5344CB8AC3E}">
        <p14:creationId xmlns:p14="http://schemas.microsoft.com/office/powerpoint/2010/main" val="3732373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C1961D-CEA9-4E9C-920E-D8D6CEB95DF5}"/>
              </a:ext>
            </a:extLst>
          </p:cNvPr>
          <p:cNvSpPr>
            <a:spLocks noGrp="1"/>
          </p:cNvSpPr>
          <p:nvPr>
            <p:ph type="title"/>
          </p:nvPr>
        </p:nvSpPr>
        <p:spPr>
          <a:xfrm>
            <a:off x="0" y="0"/>
            <a:ext cx="12192000" cy="758952"/>
          </a:xfrm>
          <a:prstGeom prst="rect">
            <a:avLst/>
          </a:prstGeom>
        </p:spPr>
        <p:txBody>
          <a:bodyPr/>
          <a:lstStyle/>
          <a:p>
            <a:r>
              <a:rPr lang="en-US" dirty="0"/>
              <a:t>5.3  </a:t>
            </a:r>
            <a:r>
              <a:rPr lang="en-US" altLang="en-US" dirty="0">
                <a:cs typeface="Times New Roman" panose="02020603050405020304" pitchFamily="18" charset="0"/>
              </a:rPr>
              <a:t>Step 2: Color Discrimination</a:t>
            </a:r>
            <a:r>
              <a:rPr lang="en-US" kern="1400" dirty="0">
                <a:ea typeface="Cambria"/>
                <a:cs typeface="Arial"/>
              </a:rPr>
              <a:t>		</a:t>
            </a:r>
            <a:r>
              <a:rPr lang="en-US" sz="1000" kern="1400" dirty="0">
                <a:ea typeface="Cambria"/>
                <a:cs typeface="Arial"/>
              </a:rPr>
              <a:t>2</a:t>
            </a:r>
            <a:endParaRPr lang="en-US" dirty="0"/>
          </a:p>
        </p:txBody>
      </p:sp>
      <p:sp>
        <p:nvSpPr>
          <p:cNvPr id="26626" name="Text Placeholder 2">
            <a:extLst>
              <a:ext uri="{FF2B5EF4-FFF2-40B4-BE49-F238E27FC236}">
                <a16:creationId xmlns:a16="http://schemas.microsoft.com/office/drawing/2014/main" id="{B88FFDF9-601B-4520-B3E0-6E1971B73B31}"/>
              </a:ext>
            </a:extLst>
          </p:cNvPr>
          <p:cNvSpPr>
            <a:spLocks noGrp="1" noChangeArrowheads="1"/>
          </p:cNvSpPr>
          <p:nvPr>
            <p:ph idx="1"/>
          </p:nvPr>
        </p:nvSpPr>
        <p:spPr/>
        <p:txBody>
          <a:bodyPr/>
          <a:lstStyle/>
          <a:p>
            <a:r>
              <a:rPr lang="en-US" altLang="en-US" sz="3000" dirty="0">
                <a:cs typeface="Times New Roman" panose="02020603050405020304" pitchFamily="18" charset="0"/>
              </a:rPr>
              <a:t>Rods are sensitive to scotopic light levels.</a:t>
            </a:r>
          </a:p>
          <a:p>
            <a:pPr lvl="1">
              <a:spcBef>
                <a:spcPts val="1200"/>
              </a:spcBef>
            </a:pPr>
            <a:r>
              <a:rPr lang="en-US" altLang="en-US" sz="3000" dirty="0">
                <a:cs typeface="Times New Roman" panose="02020603050405020304" pitchFamily="18" charset="0"/>
              </a:rPr>
              <a:t>All rods contain the same photopigment molecule: rhodopsin.</a:t>
            </a:r>
          </a:p>
          <a:p>
            <a:pPr lvl="1">
              <a:spcBef>
                <a:spcPts val="1200"/>
              </a:spcBef>
            </a:pPr>
            <a:r>
              <a:rPr lang="en-US" altLang="en-US" sz="3000" dirty="0">
                <a:cs typeface="Times New Roman" panose="02020603050405020304" pitchFamily="18" charset="0"/>
              </a:rPr>
              <a:t>Therefore, all rods have the same sensitivity to different wavelengths of light.</a:t>
            </a:r>
          </a:p>
          <a:p>
            <a:pPr lvl="1">
              <a:spcBef>
                <a:spcPts val="1200"/>
              </a:spcBef>
            </a:pPr>
            <a:r>
              <a:rPr lang="en-US" altLang="en-US" sz="3000" dirty="0">
                <a:cs typeface="Times New Roman" panose="02020603050405020304" pitchFamily="18" charset="0"/>
              </a:rPr>
              <a:t>Consequently, rods obey the principle of univariance and cannot sense differences in color.</a:t>
            </a:r>
          </a:p>
          <a:p>
            <a:pPr lvl="1">
              <a:spcBef>
                <a:spcPts val="1200"/>
              </a:spcBef>
            </a:pPr>
            <a:r>
              <a:rPr lang="en-US" altLang="en-US" sz="3000" dirty="0">
                <a:cs typeface="Times New Roman" panose="02020603050405020304" pitchFamily="18" charset="0"/>
              </a:rPr>
              <a:t>Under scotopic conditions, only rods are active, so that is why the world seems drained of color.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BF57-7128-9647-B10E-774BFFBFBF5A}"/>
              </a:ext>
            </a:extLst>
          </p:cNvPr>
          <p:cNvSpPr>
            <a:spLocks noGrp="1"/>
          </p:cNvSpPr>
          <p:nvPr>
            <p:ph type="title"/>
          </p:nvPr>
        </p:nvSpPr>
        <p:spPr/>
        <p:txBody>
          <a:bodyPr/>
          <a:lstStyle/>
          <a:p>
            <a:r>
              <a:rPr lang="en-US" dirty="0"/>
              <a:t>Figure</a:t>
            </a:r>
            <a:r>
              <a:rPr lang="en-US" cap="all" dirty="0"/>
              <a:t> 5.4  </a:t>
            </a:r>
            <a:r>
              <a:rPr lang="en-US" dirty="0"/>
              <a:t>Rod vision </a:t>
            </a:r>
          </a:p>
        </p:txBody>
      </p:sp>
      <p:pic>
        <p:nvPicPr>
          <p:cNvPr id="6" name="Content Placeholder 5" descr="A photograph of a moonlit night with mountains in the background and a waterbody, and the land in the foreground. The photograph looks basically gray."/>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49975" y="479425"/>
            <a:ext cx="8692050" cy="6300788"/>
          </a:xfrm>
        </p:spPr>
      </p:pic>
    </p:spTree>
    <p:extLst>
      <p:ext uri="{BB962C8B-B14F-4D97-AF65-F5344CB8AC3E}">
        <p14:creationId xmlns:p14="http://schemas.microsoft.com/office/powerpoint/2010/main" val="134922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13D10C-59FE-4C94-B9EF-43C88B38E972}"/>
              </a:ext>
            </a:extLst>
          </p:cNvPr>
          <p:cNvSpPr>
            <a:spLocks noGrp="1"/>
          </p:cNvSpPr>
          <p:nvPr>
            <p:ph type="title"/>
          </p:nvPr>
        </p:nvSpPr>
        <p:spPr>
          <a:xfrm>
            <a:off x="0" y="0"/>
            <a:ext cx="12192000" cy="758952"/>
          </a:xfrm>
          <a:prstGeom prst="rect">
            <a:avLst/>
          </a:prstGeom>
        </p:spPr>
        <p:txBody>
          <a:bodyPr/>
          <a:lstStyle/>
          <a:p>
            <a:r>
              <a:rPr lang="en-US" dirty="0"/>
              <a:t>5.3  </a:t>
            </a:r>
            <a:r>
              <a:rPr lang="en-US" altLang="en-US" dirty="0">
                <a:cs typeface="Times New Roman" panose="02020603050405020304" pitchFamily="18" charset="0"/>
              </a:rPr>
              <a:t>Step 2: Color Discrimination</a:t>
            </a:r>
            <a:r>
              <a:rPr lang="en-US" kern="1400" dirty="0">
                <a:ea typeface="Cambria"/>
                <a:cs typeface="Arial"/>
              </a:rPr>
              <a:t>		</a:t>
            </a:r>
            <a:r>
              <a:rPr lang="en-US" sz="1000" kern="1400" dirty="0">
                <a:solidFill>
                  <a:schemeClr val="bg1"/>
                </a:solidFill>
                <a:ea typeface="Cambria"/>
                <a:cs typeface="Arial"/>
              </a:rPr>
              <a:t>3</a:t>
            </a:r>
            <a:endParaRPr lang="en-US" dirty="0">
              <a:solidFill>
                <a:schemeClr val="bg1"/>
              </a:solidFill>
            </a:endParaRPr>
          </a:p>
        </p:txBody>
      </p:sp>
      <p:sp>
        <p:nvSpPr>
          <p:cNvPr id="29698" name="Text Placeholder 2">
            <a:extLst>
              <a:ext uri="{FF2B5EF4-FFF2-40B4-BE49-F238E27FC236}">
                <a16:creationId xmlns:a16="http://schemas.microsoft.com/office/drawing/2014/main" id="{64E51618-BF81-4DCA-92ED-FD769EF682BB}"/>
              </a:ext>
            </a:extLst>
          </p:cNvPr>
          <p:cNvSpPr>
            <a:spLocks noGrp="1" noChangeArrowheads="1"/>
          </p:cNvSpPr>
          <p:nvPr>
            <p:ph idx="1"/>
          </p:nvPr>
        </p:nvSpPr>
        <p:spPr/>
        <p:txBody>
          <a:bodyPr/>
          <a:lstStyle/>
          <a:p>
            <a:r>
              <a:rPr lang="en-US" altLang="en-US" dirty="0">
                <a:cs typeface="Times New Roman" panose="02020603050405020304" pitchFamily="18" charset="0"/>
              </a:rPr>
              <a:t>With three cone types, we can tell the difference between lights of different wavelengths.</a:t>
            </a:r>
          </a:p>
          <a:p>
            <a:pPr lvl="1">
              <a:spcBef>
                <a:spcPts val="1200"/>
              </a:spcBef>
            </a:pPr>
            <a:r>
              <a:rPr lang="en-US" altLang="en-US" dirty="0">
                <a:cs typeface="Times New Roman" panose="02020603050405020304" pitchFamily="18" charset="0"/>
              </a:rPr>
              <a:t>Under </a:t>
            </a:r>
            <a:r>
              <a:rPr lang="en-US" altLang="en-US" dirty="0" err="1">
                <a:cs typeface="Times New Roman" panose="02020603050405020304" pitchFamily="18" charset="0"/>
              </a:rPr>
              <a:t>photopic</a:t>
            </a:r>
            <a:r>
              <a:rPr lang="en-US" altLang="en-US" dirty="0">
                <a:cs typeface="Times New Roman" panose="02020603050405020304" pitchFamily="18" charset="0"/>
              </a:rPr>
              <a:t> conditions, the S-, M-, and L-cones are all active.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C34C8-952B-8A42-B557-E71488FB26C4}"/>
              </a:ext>
            </a:extLst>
          </p:cNvPr>
          <p:cNvSpPr>
            <a:spLocks noGrp="1"/>
          </p:cNvSpPr>
          <p:nvPr>
            <p:ph type="title"/>
          </p:nvPr>
        </p:nvSpPr>
        <p:spPr/>
        <p:txBody>
          <a:bodyPr/>
          <a:lstStyle/>
          <a:p>
            <a:r>
              <a:rPr lang="en-US" dirty="0"/>
              <a:t>Figure</a:t>
            </a:r>
            <a:r>
              <a:rPr lang="en-US" cap="all" dirty="0"/>
              <a:t> 5.5  </a:t>
            </a:r>
            <a:r>
              <a:rPr lang="en-US" dirty="0"/>
              <a:t>Solving univariance </a:t>
            </a:r>
          </a:p>
        </p:txBody>
      </p:sp>
      <p:pic>
        <p:nvPicPr>
          <p:cNvPr id="7" name="Content Placeholder 6" descr="A graph shows how the S cone, the M cone, and the L cone respond to light with wavelengths of 450 and 625 nanometers, which ultimately solves univariance and provides the trichromatic solution for color vision. In the graph, the horizontal axis has the wavelength from 400 to 700 nanometers and the vertical axis has the receptor response. The line curves have been drawn for receptor responses by the S cone, the M cone, and the L cone. The receptor response by the M cone for a light of wavelengths 450 and 625 nanometers is the same, which is moderate. The L cone's response to 450 nanometers is smaller, and its response to the 625 nanometers is bigger. The S cone's response to 450 nanometers is bigger, and its response to 625 nanometers is absent. Thus, trichromacy produces a unique set of three responses from the three cone types. This combined signal, which has a triplet of numbers for each pixel in the visual field, is the basis for color vision.">
            <a:extLst>
              <a:ext uri="{FF2B5EF4-FFF2-40B4-BE49-F238E27FC236}">
                <a16:creationId xmlns:a16="http://schemas.microsoft.com/office/drawing/2014/main" id="{D47FE163-4A83-F442-96DE-4206BDD1B478}"/>
              </a:ext>
            </a:extLst>
          </p:cNvPr>
          <p:cNvPicPr>
            <a:picLocks noGrp="1" noChangeAspect="1"/>
          </p:cNvPicPr>
          <p:nvPr>
            <p:ph sz="quarter" idx="10"/>
          </p:nvPr>
        </p:nvPicPr>
        <p:blipFill>
          <a:blip r:embed="rId3"/>
          <a:stretch>
            <a:fillRect/>
          </a:stretch>
        </p:blipFill>
        <p:spPr>
          <a:xfrm>
            <a:off x="609600" y="816769"/>
            <a:ext cx="10972800" cy="5626100"/>
          </a:xfrm>
        </p:spPr>
      </p:pic>
    </p:spTree>
    <p:extLst>
      <p:ext uri="{BB962C8B-B14F-4D97-AF65-F5344CB8AC3E}">
        <p14:creationId xmlns:p14="http://schemas.microsoft.com/office/powerpoint/2010/main" val="3451412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48BA-E98F-44F8-B13C-71047B7FEA05}"/>
              </a:ext>
            </a:extLst>
          </p:cNvPr>
          <p:cNvSpPr>
            <a:spLocks noGrp="1"/>
          </p:cNvSpPr>
          <p:nvPr>
            <p:ph type="title"/>
          </p:nvPr>
        </p:nvSpPr>
        <p:spPr>
          <a:xfrm>
            <a:off x="0" y="1"/>
            <a:ext cx="12188952" cy="758825"/>
          </a:xfrm>
          <a:prstGeom prst="rect">
            <a:avLst/>
          </a:prstGeom>
        </p:spPr>
        <p:txBody>
          <a:bodyPr/>
          <a:lstStyle/>
          <a:p>
            <a:pPr>
              <a:defRPr/>
            </a:pPr>
            <a:r>
              <a:rPr lang="en-US" dirty="0"/>
              <a:t>5.3  </a:t>
            </a:r>
            <a:r>
              <a:rPr lang="en-US" altLang="en-US" dirty="0">
                <a:cs typeface="Times New Roman" panose="02020603050405020304" pitchFamily="18" charset="0"/>
              </a:rPr>
              <a:t>Step 2: Color Discrimination</a:t>
            </a:r>
            <a:r>
              <a:rPr lang="en-US" kern="1400" dirty="0">
                <a:ea typeface="Cambria"/>
                <a:cs typeface="Arial"/>
              </a:rPr>
              <a:t>		</a:t>
            </a:r>
            <a:r>
              <a:rPr lang="en-US" sz="1000" kern="1400" dirty="0">
                <a:solidFill>
                  <a:schemeClr val="bg1"/>
                </a:solidFill>
                <a:ea typeface="Cambria"/>
                <a:cs typeface="Arial"/>
              </a:rPr>
              <a:t>4</a:t>
            </a:r>
            <a:endParaRPr lang="en-US" kern="1400" dirty="0">
              <a:solidFill>
                <a:schemeClr val="bg1"/>
              </a:solidFill>
              <a:ea typeface="Times New Roman"/>
              <a:cs typeface="Arial"/>
            </a:endParaRPr>
          </a:p>
        </p:txBody>
      </p:sp>
      <p:sp>
        <p:nvSpPr>
          <p:cNvPr id="33794" name="Text Placeholder 2">
            <a:extLst>
              <a:ext uri="{FF2B5EF4-FFF2-40B4-BE49-F238E27FC236}">
                <a16:creationId xmlns:a16="http://schemas.microsoft.com/office/drawing/2014/main" id="{B5C9D640-B677-4385-A910-9F7A6465E525}"/>
              </a:ext>
            </a:extLst>
          </p:cNvPr>
          <p:cNvSpPr>
            <a:spLocks noGrp="1" noChangeArrowheads="1"/>
          </p:cNvSpPr>
          <p:nvPr>
            <p:ph idx="1"/>
          </p:nvPr>
        </p:nvSpPr>
        <p:spPr/>
        <p:txBody>
          <a:bodyPr/>
          <a:lstStyle/>
          <a:p>
            <a:r>
              <a:rPr lang="en-US" altLang="en-US" dirty="0">
                <a:cs typeface="Times New Roman" panose="02020603050405020304" pitchFamily="18" charset="0"/>
              </a:rPr>
              <a:t>Trichromacy (trichromatic theory of color vision)</a:t>
            </a:r>
          </a:p>
          <a:p>
            <a:r>
              <a:rPr lang="en-US" altLang="en-US" dirty="0">
                <a:cs typeface="Times New Roman" panose="02020603050405020304" pitchFamily="18" charset="0"/>
              </a:rPr>
              <a:t>The theory that the color of any light is defined in our visual system by the relationships of three numbers, the outputs of three receptor types now known to be the three cones.</a:t>
            </a:r>
          </a:p>
          <a:p>
            <a:pPr lvl="1">
              <a:spcBef>
                <a:spcPts val="1200"/>
              </a:spcBef>
            </a:pPr>
            <a:r>
              <a:rPr lang="en-US" altLang="en-US" dirty="0">
                <a:cs typeface="Times New Roman" panose="02020603050405020304" pitchFamily="18" charset="0"/>
              </a:rPr>
              <a:t>Also known as the </a:t>
            </a:r>
            <a:r>
              <a:rPr lang="en-US" altLang="en-US" i="1" dirty="0">
                <a:cs typeface="Times New Roman" panose="02020603050405020304" pitchFamily="18" charset="0"/>
              </a:rPr>
              <a:t>Young-Helmholtz theory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368FE-06AF-4F1C-933F-E0EAB8496D73}"/>
              </a:ext>
            </a:extLst>
          </p:cNvPr>
          <p:cNvSpPr>
            <a:spLocks noGrp="1"/>
          </p:cNvSpPr>
          <p:nvPr>
            <p:ph type="title"/>
          </p:nvPr>
        </p:nvSpPr>
        <p:spPr>
          <a:xfrm>
            <a:off x="0" y="1"/>
            <a:ext cx="12188952" cy="758825"/>
          </a:xfrm>
          <a:prstGeom prst="rect">
            <a:avLst/>
          </a:prstGeom>
        </p:spPr>
        <p:txBody>
          <a:bodyPr/>
          <a:lstStyle/>
          <a:p>
            <a:pPr>
              <a:defRPr/>
            </a:pPr>
            <a:r>
              <a:rPr lang="en-US" dirty="0"/>
              <a:t>5.3  </a:t>
            </a:r>
            <a:r>
              <a:rPr lang="en-US" altLang="en-US" dirty="0">
                <a:cs typeface="Times New Roman" panose="02020603050405020304" pitchFamily="18" charset="0"/>
              </a:rPr>
              <a:t>Step 2: Color Discrimination</a:t>
            </a:r>
            <a:r>
              <a:rPr lang="en-US" kern="1400" dirty="0">
                <a:ea typeface="Cambria"/>
                <a:cs typeface="Arial"/>
              </a:rPr>
              <a:t>		</a:t>
            </a:r>
            <a:r>
              <a:rPr lang="en-US" sz="1000" kern="1400" dirty="0">
                <a:solidFill>
                  <a:schemeClr val="bg1"/>
                </a:solidFill>
                <a:ea typeface="Cambria"/>
                <a:cs typeface="Arial"/>
              </a:rPr>
              <a:t>5</a:t>
            </a:r>
            <a:endParaRPr lang="en-US" kern="1400" dirty="0">
              <a:solidFill>
                <a:schemeClr val="bg1"/>
              </a:solidFill>
              <a:ea typeface="Times New Roman"/>
              <a:cs typeface="Arial"/>
            </a:endParaRPr>
          </a:p>
        </p:txBody>
      </p:sp>
      <p:sp>
        <p:nvSpPr>
          <p:cNvPr id="34818" name="Text Placeholder 2">
            <a:extLst>
              <a:ext uri="{FF2B5EF4-FFF2-40B4-BE49-F238E27FC236}">
                <a16:creationId xmlns:a16="http://schemas.microsoft.com/office/drawing/2014/main" id="{3E95A6AF-0EB4-44D2-8993-7C5380A49B0F}"/>
              </a:ext>
            </a:extLst>
          </p:cNvPr>
          <p:cNvSpPr>
            <a:spLocks noGrp="1" noChangeArrowheads="1"/>
          </p:cNvSpPr>
          <p:nvPr>
            <p:ph idx="1"/>
          </p:nvPr>
        </p:nvSpPr>
        <p:spPr/>
        <p:txBody>
          <a:bodyPr/>
          <a:lstStyle/>
          <a:p>
            <a:r>
              <a:rPr lang="en-US" altLang="en-US" dirty="0">
                <a:cs typeface="Times New Roman" panose="02020603050405020304" pitchFamily="18" charset="0"/>
              </a:rPr>
              <a:t>Metamers</a:t>
            </a:r>
          </a:p>
          <a:p>
            <a:r>
              <a:rPr lang="en-US" altLang="en-US" dirty="0">
                <a:cs typeface="Times New Roman" panose="02020603050405020304" pitchFamily="18" charset="0"/>
              </a:rPr>
              <a:t>Different mixtures of wavelengths that look identical; more generally, any pair of stimuli that are perceived as identical in spite of physical differences.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5C9F0E-CDB4-46BE-8AA1-664C7F0354FE}"/>
              </a:ext>
            </a:extLst>
          </p:cNvPr>
          <p:cNvSpPr>
            <a:spLocks noGrp="1"/>
          </p:cNvSpPr>
          <p:nvPr>
            <p:ph type="title"/>
          </p:nvPr>
        </p:nvSpPr>
        <p:spPr>
          <a:xfrm>
            <a:off x="0" y="0"/>
            <a:ext cx="12192000" cy="758952"/>
          </a:xfrm>
          <a:prstGeom prst="rect">
            <a:avLst/>
          </a:prstGeom>
        </p:spPr>
        <p:txBody>
          <a:bodyPr/>
          <a:lstStyle/>
          <a:p>
            <a:r>
              <a:rPr lang="en-US" dirty="0"/>
              <a:t>Chapter 5  The Perception of Color</a:t>
            </a:r>
          </a:p>
        </p:txBody>
      </p:sp>
      <p:sp>
        <p:nvSpPr>
          <p:cNvPr id="9218" name="Rectangle 3">
            <a:extLst>
              <a:ext uri="{FF2B5EF4-FFF2-40B4-BE49-F238E27FC236}">
                <a16:creationId xmlns:a16="http://schemas.microsoft.com/office/drawing/2014/main" id="{CC51C426-CF02-4926-A132-CB9A0023801C}"/>
              </a:ext>
            </a:extLst>
          </p:cNvPr>
          <p:cNvSpPr>
            <a:spLocks noGrp="1" noChangeArrowheads="1"/>
          </p:cNvSpPr>
          <p:nvPr>
            <p:ph type="body" idx="1"/>
          </p:nvPr>
        </p:nvSpPr>
        <p:spPr>
          <a:xfrm>
            <a:off x="612648" y="1143000"/>
            <a:ext cx="10972800" cy="5486400"/>
          </a:xfrm>
        </p:spPr>
        <p:txBody>
          <a:bodyPr/>
          <a:lstStyle/>
          <a:p>
            <a:pPr marL="0" indent="0">
              <a:spcBef>
                <a:spcPts val="2400"/>
              </a:spcBef>
            </a:pPr>
            <a:r>
              <a:rPr lang="en-US" altLang="en-US" dirty="0"/>
              <a:t>5.1  Basic Principles of Color Perception</a:t>
            </a:r>
          </a:p>
          <a:p>
            <a:pPr marL="0" indent="0">
              <a:spcBef>
                <a:spcPts val="2400"/>
              </a:spcBef>
            </a:pPr>
            <a:r>
              <a:rPr lang="en-US" altLang="en-US" dirty="0"/>
              <a:t>5.2  Step 1: Color Detection</a:t>
            </a:r>
          </a:p>
          <a:p>
            <a:pPr marL="0" indent="0">
              <a:spcBef>
                <a:spcPts val="2400"/>
              </a:spcBef>
            </a:pPr>
            <a:r>
              <a:rPr lang="en-US" altLang="en-US" dirty="0"/>
              <a:t>5.3  Step 2: Color Discrimination</a:t>
            </a:r>
          </a:p>
          <a:p>
            <a:pPr marL="0" indent="0">
              <a:spcBef>
                <a:spcPts val="2400"/>
              </a:spcBef>
            </a:pPr>
            <a:r>
              <a:rPr lang="en-US" altLang="en-US" dirty="0"/>
              <a:t>5.4  Step 3: Color Appearance</a:t>
            </a:r>
          </a:p>
          <a:p>
            <a:pPr marL="0" indent="0">
              <a:spcBef>
                <a:spcPts val="2400"/>
              </a:spcBef>
            </a:pPr>
            <a:r>
              <a:rPr lang="en-US" altLang="en-US" dirty="0"/>
              <a:t>5.5  Individual Differences in Color Perception</a:t>
            </a:r>
          </a:p>
          <a:p>
            <a:pPr marL="0" indent="0">
              <a:spcBef>
                <a:spcPts val="2400"/>
              </a:spcBef>
            </a:pPr>
            <a:r>
              <a:rPr lang="en-US" altLang="en-US" dirty="0"/>
              <a:t>5.6  From the Color of Lights to a World of Color</a:t>
            </a:r>
          </a:p>
          <a:p>
            <a:pPr marL="0" indent="0">
              <a:spcBef>
                <a:spcPts val="2400"/>
              </a:spcBef>
            </a:pPr>
            <a:r>
              <a:rPr lang="en-US" altLang="en-US" dirty="0"/>
              <a:t>5.7  What Is Color Vision Good For?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C3A8-63AE-454D-8C47-1EC35B38E5C2}"/>
              </a:ext>
            </a:extLst>
          </p:cNvPr>
          <p:cNvSpPr>
            <a:spLocks noGrp="1"/>
          </p:cNvSpPr>
          <p:nvPr>
            <p:ph type="title"/>
          </p:nvPr>
        </p:nvSpPr>
        <p:spPr/>
        <p:txBody>
          <a:bodyPr/>
          <a:lstStyle/>
          <a:p>
            <a:r>
              <a:rPr lang="en-US" dirty="0"/>
              <a:t>Figure</a:t>
            </a:r>
            <a:r>
              <a:rPr lang="en-US" cap="all" dirty="0"/>
              <a:t> 5.7</a:t>
            </a:r>
            <a:r>
              <a:rPr lang="en-US" dirty="0"/>
              <a:t>  Metamers (Part 1) </a:t>
            </a:r>
          </a:p>
        </p:txBody>
      </p:sp>
      <p:pic>
        <p:nvPicPr>
          <p:cNvPr id="6" name="Content Placeholder 5" descr="Illustration A shows a graph that indicates the receptor response in M and L cones in the case of green and red light. The graph indicates that the response is equal in both cones for a green and red ligh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01324" y="479425"/>
            <a:ext cx="6389353" cy="6300788"/>
          </a:xfrm>
        </p:spPr>
      </p:pic>
    </p:spTree>
    <p:extLst>
      <p:ext uri="{BB962C8B-B14F-4D97-AF65-F5344CB8AC3E}">
        <p14:creationId xmlns:p14="http://schemas.microsoft.com/office/powerpoint/2010/main" val="2775338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A014-8DE1-1346-8DA5-3AD4D3153434}"/>
              </a:ext>
            </a:extLst>
          </p:cNvPr>
          <p:cNvSpPr>
            <a:spLocks noGrp="1"/>
          </p:cNvSpPr>
          <p:nvPr>
            <p:ph type="title"/>
          </p:nvPr>
        </p:nvSpPr>
        <p:spPr/>
        <p:txBody>
          <a:bodyPr/>
          <a:lstStyle/>
          <a:p>
            <a:r>
              <a:rPr lang="en-US" dirty="0"/>
              <a:t>Figure</a:t>
            </a:r>
            <a:r>
              <a:rPr lang="en-US" cap="all" dirty="0"/>
              <a:t> 5.7</a:t>
            </a:r>
            <a:r>
              <a:rPr lang="en-US" dirty="0"/>
              <a:t>  Metamers (Part 2) </a:t>
            </a:r>
          </a:p>
        </p:txBody>
      </p:sp>
      <p:pic>
        <p:nvPicPr>
          <p:cNvPr id="6" name="Content Placeholder 5" descr="Illustration B shows a graph that indicates the receptor response in M and L cones in the case of yellow light. The graph indicates that the response is the same in M and L cones for a yellow light. The two sets of light that produce the same response are known as metamers. The red and green light also appears yellow."/>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45606" y="479425"/>
            <a:ext cx="6300788" cy="6300788"/>
          </a:xfrm>
        </p:spPr>
      </p:pic>
    </p:spTree>
    <p:extLst>
      <p:ext uri="{BB962C8B-B14F-4D97-AF65-F5344CB8AC3E}">
        <p14:creationId xmlns:p14="http://schemas.microsoft.com/office/powerpoint/2010/main" val="2740413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D80F-0A6B-42B9-A726-C6B90D26CB07}"/>
              </a:ext>
            </a:extLst>
          </p:cNvPr>
          <p:cNvSpPr>
            <a:spLocks noGrp="1"/>
          </p:cNvSpPr>
          <p:nvPr>
            <p:ph type="title"/>
          </p:nvPr>
        </p:nvSpPr>
        <p:spPr>
          <a:xfrm>
            <a:off x="0" y="1"/>
            <a:ext cx="12188952" cy="758825"/>
          </a:xfrm>
          <a:prstGeom prst="rect">
            <a:avLst/>
          </a:prstGeom>
        </p:spPr>
        <p:txBody>
          <a:bodyPr/>
          <a:lstStyle/>
          <a:p>
            <a:pPr>
              <a:defRPr/>
            </a:pPr>
            <a:r>
              <a:rPr lang="en-US" dirty="0"/>
              <a:t>5.3  </a:t>
            </a:r>
            <a:r>
              <a:rPr lang="en-US" altLang="en-US" dirty="0">
                <a:cs typeface="Times New Roman" panose="02020603050405020304" pitchFamily="18" charset="0"/>
              </a:rPr>
              <a:t>Step 2: Color Discrimination</a:t>
            </a:r>
            <a:r>
              <a:rPr lang="en-US" kern="1400" dirty="0">
                <a:ea typeface="Cambria"/>
                <a:cs typeface="Arial"/>
              </a:rPr>
              <a:t>		</a:t>
            </a:r>
            <a:r>
              <a:rPr lang="en-US" sz="1000" kern="1400" dirty="0">
                <a:solidFill>
                  <a:schemeClr val="bg1"/>
                </a:solidFill>
                <a:ea typeface="Cambria"/>
                <a:cs typeface="Arial"/>
              </a:rPr>
              <a:t>6</a:t>
            </a:r>
            <a:endParaRPr lang="en-US" kern="1400" dirty="0">
              <a:solidFill>
                <a:schemeClr val="bg1"/>
              </a:solidFill>
              <a:ea typeface="Times New Roman"/>
              <a:cs typeface="Arial"/>
            </a:endParaRPr>
          </a:p>
        </p:txBody>
      </p:sp>
      <p:sp>
        <p:nvSpPr>
          <p:cNvPr id="37890" name="Text Placeholder 2">
            <a:extLst>
              <a:ext uri="{FF2B5EF4-FFF2-40B4-BE49-F238E27FC236}">
                <a16:creationId xmlns:a16="http://schemas.microsoft.com/office/drawing/2014/main" id="{CAD89551-E81B-451B-B38A-32D11072054C}"/>
              </a:ext>
            </a:extLst>
          </p:cNvPr>
          <p:cNvSpPr>
            <a:spLocks noGrp="1" noChangeArrowheads="1"/>
          </p:cNvSpPr>
          <p:nvPr>
            <p:ph idx="1"/>
          </p:nvPr>
        </p:nvSpPr>
        <p:spPr/>
        <p:txBody>
          <a:bodyPr/>
          <a:lstStyle/>
          <a:p>
            <a:r>
              <a:rPr lang="en-US" altLang="en-US" dirty="0">
                <a:cs typeface="Times New Roman" panose="02020603050405020304" pitchFamily="18" charset="0"/>
              </a:rPr>
              <a:t>History of color vision</a:t>
            </a:r>
          </a:p>
          <a:p>
            <a:pPr lvl="1">
              <a:spcBef>
                <a:spcPts val="1200"/>
              </a:spcBef>
            </a:pPr>
            <a:r>
              <a:rPr lang="en-US" altLang="en-US" dirty="0">
                <a:cs typeface="Times New Roman" panose="02020603050405020304" pitchFamily="18" charset="0"/>
              </a:rPr>
              <a:t>Thomas Young (1773–1829) and Hermann von Helmholtz (1821–1894) independently discovered the trichromatic nature of color perception. </a:t>
            </a:r>
          </a:p>
          <a:p>
            <a:pPr lvl="2">
              <a:spcBef>
                <a:spcPts val="1200"/>
              </a:spcBef>
              <a:buFont typeface="Courier New" panose="02070309020205020404" pitchFamily="49" charset="0"/>
              <a:buChar char="o"/>
            </a:pPr>
            <a:r>
              <a:rPr lang="en-US" altLang="en-US" dirty="0">
                <a:cs typeface="Times New Roman" panose="02020603050405020304" pitchFamily="18" charset="0"/>
              </a:rPr>
              <a:t>This is why trichromatic theory is called the “Young-Helmholtz theory.”</a:t>
            </a:r>
          </a:p>
          <a:p>
            <a:pPr lvl="1">
              <a:spcBef>
                <a:spcPts val="1200"/>
              </a:spcBef>
            </a:pPr>
            <a:r>
              <a:rPr lang="en-US" altLang="en-US" dirty="0">
                <a:cs typeface="Times New Roman" panose="02020603050405020304" pitchFamily="18" charset="0"/>
              </a:rPr>
              <a:t>James Maxwell (1831–1879) developed a color-matching technique that is still being used today.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7B87-31B9-5D47-95CF-54E76C561333}"/>
              </a:ext>
            </a:extLst>
          </p:cNvPr>
          <p:cNvSpPr>
            <a:spLocks noGrp="1"/>
          </p:cNvSpPr>
          <p:nvPr>
            <p:ph type="title"/>
          </p:nvPr>
        </p:nvSpPr>
        <p:spPr/>
        <p:txBody>
          <a:bodyPr/>
          <a:lstStyle/>
          <a:p>
            <a:r>
              <a:rPr lang="en-US" dirty="0"/>
              <a:t>Figure</a:t>
            </a:r>
            <a:r>
              <a:rPr lang="en-US" cap="all" dirty="0"/>
              <a:t> 5.8  </a:t>
            </a:r>
            <a:r>
              <a:rPr lang="en-US" dirty="0"/>
              <a:t>Maxwell’s color-matching experiment </a:t>
            </a:r>
          </a:p>
        </p:txBody>
      </p:sp>
      <p:pic>
        <p:nvPicPr>
          <p:cNvPr id="7" name="Content Placeholder 6" descr="The illustration explains Maxwell's color-matching experiment. On the left, a bluish light is projected. On the right, a combination of blue, green, and red light is projected that produces the same color as seen on the left.">
            <a:extLst>
              <a:ext uri="{FF2B5EF4-FFF2-40B4-BE49-F238E27FC236}">
                <a16:creationId xmlns:a16="http://schemas.microsoft.com/office/drawing/2014/main" id="{E83F551A-4DA7-5D41-8D23-5A8D03E986D9}"/>
              </a:ext>
            </a:extLst>
          </p:cNvPr>
          <p:cNvPicPr>
            <a:picLocks noGrp="1" noChangeAspect="1"/>
          </p:cNvPicPr>
          <p:nvPr>
            <p:ph sz="quarter" idx="10"/>
          </p:nvPr>
        </p:nvPicPr>
        <p:blipFill>
          <a:blip r:embed="rId3"/>
          <a:stretch>
            <a:fillRect/>
          </a:stretch>
        </p:blipFill>
        <p:spPr>
          <a:xfrm>
            <a:off x="609600" y="1077119"/>
            <a:ext cx="10972800" cy="5105400"/>
          </a:xfrm>
        </p:spPr>
      </p:pic>
    </p:spTree>
    <p:extLst>
      <p:ext uri="{BB962C8B-B14F-4D97-AF65-F5344CB8AC3E}">
        <p14:creationId xmlns:p14="http://schemas.microsoft.com/office/powerpoint/2010/main" val="2350792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3C18-BBA9-4FA8-A972-CF425EE9DFCF}"/>
              </a:ext>
            </a:extLst>
          </p:cNvPr>
          <p:cNvSpPr>
            <a:spLocks noGrp="1"/>
          </p:cNvSpPr>
          <p:nvPr>
            <p:ph type="title"/>
          </p:nvPr>
        </p:nvSpPr>
        <p:spPr>
          <a:xfrm>
            <a:off x="0" y="1"/>
            <a:ext cx="12188952" cy="758825"/>
          </a:xfrm>
          <a:prstGeom prst="rect">
            <a:avLst/>
          </a:prstGeom>
        </p:spPr>
        <p:txBody>
          <a:bodyPr/>
          <a:lstStyle/>
          <a:p>
            <a:pPr>
              <a:defRPr/>
            </a:pPr>
            <a:r>
              <a:rPr lang="en-US" dirty="0"/>
              <a:t>5.3  </a:t>
            </a:r>
            <a:r>
              <a:rPr lang="en-US" altLang="en-US" dirty="0">
                <a:cs typeface="Times New Roman" panose="02020603050405020304" pitchFamily="18" charset="0"/>
              </a:rPr>
              <a:t>Step 2: Color Discrimination</a:t>
            </a:r>
            <a:r>
              <a:rPr lang="en-US" kern="1400" dirty="0">
                <a:ea typeface="Cambria"/>
                <a:cs typeface="Arial"/>
              </a:rPr>
              <a:t>		</a:t>
            </a:r>
            <a:r>
              <a:rPr lang="en-US" sz="1000" kern="1400" dirty="0">
                <a:solidFill>
                  <a:schemeClr val="bg1"/>
                </a:solidFill>
                <a:ea typeface="Cambria"/>
                <a:cs typeface="Arial"/>
              </a:rPr>
              <a:t>7</a:t>
            </a:r>
            <a:endParaRPr lang="en-US" kern="1400" dirty="0">
              <a:solidFill>
                <a:schemeClr val="bg1"/>
              </a:solidFill>
              <a:ea typeface="Times New Roman"/>
              <a:cs typeface="Arial"/>
            </a:endParaRPr>
          </a:p>
        </p:txBody>
      </p:sp>
      <p:sp>
        <p:nvSpPr>
          <p:cNvPr id="40962" name="Text Placeholder 2">
            <a:extLst>
              <a:ext uri="{FF2B5EF4-FFF2-40B4-BE49-F238E27FC236}">
                <a16:creationId xmlns:a16="http://schemas.microsoft.com/office/drawing/2014/main" id="{0924EF25-2786-4F5F-9F0D-4C34E018448A}"/>
              </a:ext>
            </a:extLst>
          </p:cNvPr>
          <p:cNvSpPr>
            <a:spLocks noGrp="1" noChangeArrowheads="1"/>
          </p:cNvSpPr>
          <p:nvPr>
            <p:ph idx="1"/>
          </p:nvPr>
        </p:nvSpPr>
        <p:spPr/>
        <p:txBody>
          <a:bodyPr/>
          <a:lstStyle/>
          <a:p>
            <a:r>
              <a:rPr lang="en-US" altLang="en-US" dirty="0">
                <a:cs typeface="Times New Roman" panose="02020603050405020304" pitchFamily="18" charset="0"/>
              </a:rPr>
              <a:t>Additive color mixing: A mixture of lights</a:t>
            </a:r>
          </a:p>
          <a:p>
            <a:pPr lvl="1">
              <a:spcBef>
                <a:spcPts val="1200"/>
              </a:spcBef>
            </a:pPr>
            <a:r>
              <a:rPr lang="en-US" altLang="en-US" dirty="0">
                <a:cs typeface="Times New Roman" panose="02020603050405020304" pitchFamily="18" charset="0"/>
              </a:rPr>
              <a:t>If light A and light B are both reflected from a surface to the eye, in the perception of color, the effects of those two lights add together.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A74D5-A733-E249-B726-5072B1D0C25D}"/>
              </a:ext>
            </a:extLst>
          </p:cNvPr>
          <p:cNvSpPr>
            <a:spLocks noGrp="1"/>
          </p:cNvSpPr>
          <p:nvPr>
            <p:ph type="title"/>
          </p:nvPr>
        </p:nvSpPr>
        <p:spPr/>
        <p:txBody>
          <a:bodyPr/>
          <a:lstStyle/>
          <a:p>
            <a:r>
              <a:rPr lang="en-US" dirty="0"/>
              <a:t>Figure</a:t>
            </a:r>
            <a:r>
              <a:rPr lang="en-US" cap="all" dirty="0"/>
              <a:t> 5.10  </a:t>
            </a:r>
            <a:r>
              <a:rPr lang="en-US" dirty="0"/>
              <a:t>Additive color mixture </a:t>
            </a:r>
          </a:p>
        </p:txBody>
      </p:sp>
      <p:pic>
        <p:nvPicPr>
          <p:cNvPr id="6" name="Content Placeholder 5" descr="Additive color mixture. The illustration shows a blue light source and a yellow light source being projected on a patch of paper. The lights produce an additive color mixture that looks whit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58975" y="479425"/>
            <a:ext cx="9274051" cy="6300788"/>
          </a:xfrm>
        </p:spPr>
      </p:pic>
    </p:spTree>
    <p:extLst>
      <p:ext uri="{BB962C8B-B14F-4D97-AF65-F5344CB8AC3E}">
        <p14:creationId xmlns:p14="http://schemas.microsoft.com/office/powerpoint/2010/main" val="3075269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B9AC-D6F3-664B-B373-F32640C2688E}"/>
              </a:ext>
            </a:extLst>
          </p:cNvPr>
          <p:cNvSpPr>
            <a:spLocks noGrp="1"/>
          </p:cNvSpPr>
          <p:nvPr>
            <p:ph type="title"/>
          </p:nvPr>
        </p:nvSpPr>
        <p:spPr/>
        <p:txBody>
          <a:bodyPr/>
          <a:lstStyle/>
          <a:p>
            <a:r>
              <a:rPr lang="en-US" dirty="0"/>
              <a:t>Figure</a:t>
            </a:r>
            <a:r>
              <a:rPr lang="en-US" cap="all" dirty="0"/>
              <a:t> 5.11  </a:t>
            </a:r>
            <a:r>
              <a:rPr lang="en-US" dirty="0"/>
              <a:t>Pointillism </a:t>
            </a:r>
          </a:p>
        </p:txBody>
      </p:sp>
      <p:pic>
        <p:nvPicPr>
          <p:cNvPr id="7" name="Content Placeholder 6" descr="A painting by Paul Signac along with an inset showing the domes from the painting in close-up. The domes look grayish, but in the close-up, it is seen that they are composed of spots of blue, green, and white.">
            <a:extLst>
              <a:ext uri="{FF2B5EF4-FFF2-40B4-BE49-F238E27FC236}">
                <a16:creationId xmlns:a16="http://schemas.microsoft.com/office/drawing/2014/main" id="{4CD4DFDA-F469-D748-ACB6-9D0333F7C8EE}"/>
              </a:ext>
            </a:extLst>
          </p:cNvPr>
          <p:cNvPicPr>
            <a:picLocks noGrp="1" noChangeAspect="1"/>
          </p:cNvPicPr>
          <p:nvPr>
            <p:ph sz="quarter" idx="10"/>
          </p:nvPr>
        </p:nvPicPr>
        <p:blipFill>
          <a:blip r:embed="rId3"/>
          <a:stretch>
            <a:fillRect/>
          </a:stretch>
        </p:blipFill>
        <p:spPr>
          <a:xfrm>
            <a:off x="609600" y="632619"/>
            <a:ext cx="10972800" cy="5994400"/>
          </a:xfrm>
        </p:spPr>
      </p:pic>
    </p:spTree>
    <p:extLst>
      <p:ext uri="{BB962C8B-B14F-4D97-AF65-F5344CB8AC3E}">
        <p14:creationId xmlns:p14="http://schemas.microsoft.com/office/powerpoint/2010/main" val="2974641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ACE0-17A6-4F66-84BD-DD650F1C4DCD}"/>
              </a:ext>
            </a:extLst>
          </p:cNvPr>
          <p:cNvSpPr>
            <a:spLocks noGrp="1"/>
          </p:cNvSpPr>
          <p:nvPr>
            <p:ph type="title"/>
          </p:nvPr>
        </p:nvSpPr>
        <p:spPr>
          <a:xfrm>
            <a:off x="0" y="1"/>
            <a:ext cx="12188952" cy="758825"/>
          </a:xfrm>
          <a:prstGeom prst="rect">
            <a:avLst/>
          </a:prstGeom>
        </p:spPr>
        <p:txBody>
          <a:bodyPr/>
          <a:lstStyle/>
          <a:p>
            <a:pPr>
              <a:defRPr/>
            </a:pPr>
            <a:r>
              <a:rPr lang="en-US" dirty="0"/>
              <a:t>5.3  </a:t>
            </a:r>
            <a:r>
              <a:rPr lang="en-US" altLang="en-US" dirty="0">
                <a:cs typeface="Times New Roman" panose="02020603050405020304" pitchFamily="18" charset="0"/>
              </a:rPr>
              <a:t>Step 2: Color Discrimination</a:t>
            </a:r>
            <a:r>
              <a:rPr lang="en-US" kern="1400" dirty="0">
                <a:ea typeface="Cambria"/>
                <a:cs typeface="Arial"/>
              </a:rPr>
              <a:t>		</a:t>
            </a:r>
            <a:r>
              <a:rPr lang="en-US" sz="1000" kern="1400" dirty="0">
                <a:solidFill>
                  <a:schemeClr val="bg1"/>
                </a:solidFill>
                <a:ea typeface="Cambria"/>
                <a:cs typeface="Arial"/>
              </a:rPr>
              <a:t>8</a:t>
            </a:r>
            <a:endParaRPr lang="en-US" kern="1400" dirty="0">
              <a:solidFill>
                <a:schemeClr val="bg1"/>
              </a:solidFill>
              <a:ea typeface="Times New Roman"/>
              <a:cs typeface="Arial"/>
            </a:endParaRPr>
          </a:p>
        </p:txBody>
      </p:sp>
      <p:sp>
        <p:nvSpPr>
          <p:cNvPr id="46082" name="Text Placeholder 2">
            <a:extLst>
              <a:ext uri="{FF2B5EF4-FFF2-40B4-BE49-F238E27FC236}">
                <a16:creationId xmlns:a16="http://schemas.microsoft.com/office/drawing/2014/main" id="{33AA3782-4A0F-40EF-AA89-A7F5C42039D7}"/>
              </a:ext>
            </a:extLst>
          </p:cNvPr>
          <p:cNvSpPr>
            <a:spLocks noGrp="1" noChangeArrowheads="1"/>
          </p:cNvSpPr>
          <p:nvPr>
            <p:ph idx="1"/>
          </p:nvPr>
        </p:nvSpPr>
        <p:spPr/>
        <p:txBody>
          <a:bodyPr/>
          <a:lstStyle/>
          <a:p>
            <a:r>
              <a:rPr lang="en-US" altLang="en-US" dirty="0">
                <a:cs typeface="Times New Roman" panose="02020603050405020304" pitchFamily="18" charset="0"/>
              </a:rPr>
              <a:t>Subtractive color mixing: A mixture of pigments.</a:t>
            </a:r>
          </a:p>
          <a:p>
            <a:pPr lvl="1">
              <a:spcBef>
                <a:spcPts val="1200"/>
              </a:spcBef>
            </a:pPr>
            <a:r>
              <a:rPr lang="en-US" altLang="en-US" dirty="0">
                <a:cs typeface="Times New Roman" panose="02020603050405020304" pitchFamily="18" charset="0"/>
              </a:rPr>
              <a:t>If pigment A and B mix, some of the light shining on the surface will be subtracted by A and some by B. Only the remainder contributes to the perception of color.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6A4C4-DA32-7C49-86A3-CFBC381D43C4}"/>
              </a:ext>
            </a:extLst>
          </p:cNvPr>
          <p:cNvSpPr>
            <a:spLocks noGrp="1"/>
          </p:cNvSpPr>
          <p:nvPr>
            <p:ph type="title"/>
          </p:nvPr>
        </p:nvSpPr>
        <p:spPr/>
        <p:txBody>
          <a:bodyPr/>
          <a:lstStyle/>
          <a:p>
            <a:r>
              <a:rPr lang="en-US" dirty="0"/>
              <a:t>Figure</a:t>
            </a:r>
            <a:r>
              <a:rPr lang="en-US" cap="all" dirty="0"/>
              <a:t> 5.9  </a:t>
            </a:r>
            <a:r>
              <a:rPr lang="en-US" dirty="0"/>
              <a:t>Subtractive color mixture </a:t>
            </a:r>
          </a:p>
        </p:txBody>
      </p:sp>
      <p:pic>
        <p:nvPicPr>
          <p:cNvPr id="6" name="Content Placeholder 5" descr="Subtractive color mixture. 1. White light is taken which contains a broad mixture of wavelengths. 2. This light is passed through a filter that absorbs shorter wavelengths. The result looks yellowish. 3. Then, the light is passed through a bluish filter that absorbs all but a middle range of wavelengths. 4. The wavelengths that make it through both filters will be a mix that looks greenish."/>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83324" y="479425"/>
            <a:ext cx="5225352" cy="6300788"/>
          </a:xfrm>
        </p:spPr>
      </p:pic>
    </p:spTree>
    <p:extLst>
      <p:ext uri="{BB962C8B-B14F-4D97-AF65-F5344CB8AC3E}">
        <p14:creationId xmlns:p14="http://schemas.microsoft.com/office/powerpoint/2010/main" val="1073024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CEBD-125C-4B41-A88F-AD5217B869F3}"/>
              </a:ext>
            </a:extLst>
          </p:cNvPr>
          <p:cNvSpPr>
            <a:spLocks noGrp="1"/>
          </p:cNvSpPr>
          <p:nvPr>
            <p:ph type="title"/>
          </p:nvPr>
        </p:nvSpPr>
        <p:spPr>
          <a:xfrm>
            <a:off x="0" y="1"/>
            <a:ext cx="12188952" cy="758825"/>
          </a:xfrm>
          <a:prstGeom prst="rect">
            <a:avLst/>
          </a:prstGeom>
        </p:spPr>
        <p:txBody>
          <a:bodyPr/>
          <a:lstStyle/>
          <a:p>
            <a:pPr>
              <a:defRPr/>
            </a:pPr>
            <a:r>
              <a:rPr lang="en-US" dirty="0"/>
              <a:t>5.3  </a:t>
            </a:r>
            <a:r>
              <a:rPr lang="en-US" altLang="en-US" dirty="0">
                <a:cs typeface="Times New Roman" panose="02020603050405020304" pitchFamily="18" charset="0"/>
              </a:rPr>
              <a:t>Step 2: Color Discrimination</a:t>
            </a:r>
            <a:r>
              <a:rPr lang="en-US" kern="1400" dirty="0">
                <a:ea typeface="Cambria"/>
                <a:cs typeface="Arial"/>
              </a:rPr>
              <a:t>		</a:t>
            </a:r>
            <a:r>
              <a:rPr lang="en-US" sz="1000" kern="1400" dirty="0">
                <a:solidFill>
                  <a:schemeClr val="bg1"/>
                </a:solidFill>
                <a:ea typeface="Cambria"/>
                <a:cs typeface="Arial"/>
              </a:rPr>
              <a:t>9</a:t>
            </a:r>
            <a:endParaRPr lang="en-US" kern="1400" dirty="0">
              <a:solidFill>
                <a:schemeClr val="bg1"/>
              </a:solidFill>
              <a:ea typeface="Times New Roman"/>
              <a:cs typeface="Arial"/>
            </a:endParaRPr>
          </a:p>
        </p:txBody>
      </p:sp>
      <p:sp>
        <p:nvSpPr>
          <p:cNvPr id="3" name="Text Placeholder 2">
            <a:extLst>
              <a:ext uri="{FF2B5EF4-FFF2-40B4-BE49-F238E27FC236}">
                <a16:creationId xmlns:a16="http://schemas.microsoft.com/office/drawing/2014/main" id="{1A57DFEF-BB9A-4426-82FF-806F88319BA5}"/>
              </a:ext>
            </a:extLst>
          </p:cNvPr>
          <p:cNvSpPr>
            <a:spLocks noGrp="1"/>
          </p:cNvSpPr>
          <p:nvPr>
            <p:ph idx="1"/>
          </p:nvPr>
        </p:nvSpPr>
        <p:spPr/>
        <p:txBody>
          <a:bodyPr/>
          <a:lstStyle/>
          <a:p>
            <a:pPr>
              <a:defRPr/>
            </a:pPr>
            <a:r>
              <a:rPr lang="en-US" sz="2950" dirty="0">
                <a:ea typeface="Times New Roman"/>
                <a:cs typeface="Arial"/>
              </a:rPr>
              <a:t>Lateral </a:t>
            </a:r>
            <a:r>
              <a:rPr lang="en-US" sz="2950" dirty="0" err="1">
                <a:ea typeface="Times New Roman"/>
                <a:cs typeface="Arial"/>
              </a:rPr>
              <a:t>geniculate</a:t>
            </a:r>
            <a:r>
              <a:rPr lang="en-US" sz="2950" dirty="0">
                <a:ea typeface="Times New Roman"/>
                <a:cs typeface="Arial"/>
              </a:rPr>
              <a:t> nucleus (</a:t>
            </a:r>
            <a:r>
              <a:rPr lang="en-US" sz="2950" dirty="0" err="1">
                <a:ea typeface="Times New Roman"/>
                <a:cs typeface="Arial"/>
              </a:rPr>
              <a:t>LGN</a:t>
            </a:r>
            <a:r>
              <a:rPr lang="en-US" sz="2950" dirty="0">
                <a:ea typeface="Times New Roman"/>
                <a:cs typeface="Arial"/>
              </a:rPr>
              <a:t>) has cells that are maximally stimulated by spots of light.</a:t>
            </a:r>
          </a:p>
          <a:p>
            <a:pPr lvl="1">
              <a:spcBef>
                <a:spcPts val="1200"/>
              </a:spcBef>
              <a:buFont typeface="Arial" charset="0"/>
              <a:buChar char="•"/>
              <a:defRPr/>
            </a:pPr>
            <a:r>
              <a:rPr lang="en-US" sz="2950" dirty="0">
                <a:ea typeface="Times New Roman"/>
                <a:cs typeface="Arial"/>
              </a:rPr>
              <a:t>Visual pathway stops in </a:t>
            </a:r>
            <a:r>
              <a:rPr lang="en-US" sz="2950" dirty="0" err="1">
                <a:ea typeface="Times New Roman"/>
                <a:cs typeface="Arial"/>
              </a:rPr>
              <a:t>LGN</a:t>
            </a:r>
            <a:r>
              <a:rPr lang="en-US" sz="2950" dirty="0">
                <a:ea typeface="Times New Roman"/>
                <a:cs typeface="Arial"/>
              </a:rPr>
              <a:t> on the way from retina to visual cortex.</a:t>
            </a:r>
          </a:p>
          <a:p>
            <a:pPr lvl="1">
              <a:spcBef>
                <a:spcPts val="1200"/>
              </a:spcBef>
              <a:buFont typeface="Arial" charset="0"/>
              <a:buChar char="•"/>
              <a:defRPr/>
            </a:pPr>
            <a:r>
              <a:rPr lang="en-US" sz="2950" dirty="0" err="1">
                <a:ea typeface="Times New Roman"/>
                <a:cs typeface="Arial"/>
              </a:rPr>
              <a:t>LGN</a:t>
            </a:r>
            <a:r>
              <a:rPr lang="en-US" sz="2950" dirty="0">
                <a:ea typeface="Times New Roman"/>
                <a:cs typeface="Arial"/>
              </a:rPr>
              <a:t> cells have receptive fields with center-surround organization.</a:t>
            </a:r>
          </a:p>
          <a:p>
            <a:pPr>
              <a:defRPr/>
            </a:pPr>
            <a:r>
              <a:rPr lang="en-US" sz="2950" dirty="0">
                <a:ea typeface="Times New Roman"/>
                <a:cs typeface="Arial"/>
              </a:rPr>
              <a:t>Cone-opponent cell: A neuron whose output is based on a difference between sets of cones.</a:t>
            </a:r>
          </a:p>
          <a:p>
            <a:pPr lvl="1">
              <a:spcBef>
                <a:spcPts val="1200"/>
              </a:spcBef>
              <a:buFont typeface="Arial" charset="0"/>
              <a:buChar char="•"/>
              <a:defRPr/>
            </a:pPr>
            <a:r>
              <a:rPr lang="en-US" sz="2950" dirty="0">
                <a:ea typeface="Times New Roman"/>
                <a:cs typeface="Arial"/>
              </a:rPr>
              <a:t>In </a:t>
            </a:r>
            <a:r>
              <a:rPr lang="en-US" sz="2950" dirty="0" err="1">
                <a:ea typeface="Times New Roman"/>
                <a:cs typeface="Arial"/>
              </a:rPr>
              <a:t>LGN</a:t>
            </a:r>
            <a:r>
              <a:rPr lang="en-US" sz="2950" dirty="0">
                <a:ea typeface="Times New Roman"/>
                <a:cs typeface="Arial"/>
              </a:rPr>
              <a:t> there are cone-opponent cells with center-surround organization.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9052E6-472B-452A-95BE-96EB6CA9B614}"/>
              </a:ext>
            </a:extLst>
          </p:cNvPr>
          <p:cNvSpPr>
            <a:spLocks noGrp="1"/>
          </p:cNvSpPr>
          <p:nvPr>
            <p:ph type="title"/>
          </p:nvPr>
        </p:nvSpPr>
        <p:spPr>
          <a:xfrm>
            <a:off x="0" y="0"/>
            <a:ext cx="12192000" cy="758952"/>
          </a:xfrm>
          <a:prstGeom prst="rect">
            <a:avLst/>
          </a:prstGeom>
        </p:spPr>
        <p:txBody>
          <a:bodyPr/>
          <a:lstStyle/>
          <a:p>
            <a:r>
              <a:rPr lang="en-US" kern="1400" dirty="0">
                <a:ea typeface="Cambria"/>
                <a:cs typeface="Arial"/>
              </a:rPr>
              <a:t>5.1  Basic Principles of Color Perception		</a:t>
            </a:r>
            <a:r>
              <a:rPr lang="en-US" sz="1000" kern="1400" dirty="0">
                <a:ea typeface="Cambria"/>
                <a:cs typeface="Arial"/>
              </a:rPr>
              <a:t>1</a:t>
            </a:r>
            <a:endParaRPr lang="en-US" sz="1000" dirty="0"/>
          </a:p>
        </p:txBody>
      </p:sp>
      <p:sp>
        <p:nvSpPr>
          <p:cNvPr id="11266" name="Text Placeholder 2">
            <a:extLst>
              <a:ext uri="{FF2B5EF4-FFF2-40B4-BE49-F238E27FC236}">
                <a16:creationId xmlns:a16="http://schemas.microsoft.com/office/drawing/2014/main" id="{F6E60A9D-7197-414F-A04B-3A10F12A8026}"/>
              </a:ext>
            </a:extLst>
          </p:cNvPr>
          <p:cNvSpPr>
            <a:spLocks noGrp="1" noChangeArrowheads="1"/>
          </p:cNvSpPr>
          <p:nvPr>
            <p:ph idx="1"/>
          </p:nvPr>
        </p:nvSpPr>
        <p:spPr/>
        <p:txBody>
          <a:bodyPr/>
          <a:lstStyle/>
          <a:p>
            <a:r>
              <a:rPr lang="en-US" altLang="en-US" dirty="0">
                <a:latin typeface="Arial" panose="020B0604020202020204" pitchFamily="34" charset="0"/>
                <a:cs typeface="Arial" panose="020B0604020202020204" pitchFamily="34" charset="0"/>
              </a:rPr>
              <a:t>Color is not a physical property but a psychophysical property.</a:t>
            </a:r>
          </a:p>
          <a:p>
            <a:r>
              <a:rPr lang="en-US" altLang="en-US" dirty="0">
                <a:latin typeface="Arial" panose="020B0604020202020204" pitchFamily="34" charset="0"/>
                <a:cs typeface="Arial" panose="020B0604020202020204" pitchFamily="34" charset="0"/>
              </a:rPr>
              <a:t>“There is no red in a 700 nm light, just as there is no pain in the hooves of a kicking horse.” –Steven </a:t>
            </a:r>
            <a:r>
              <a:rPr lang="en-US" altLang="en-US" dirty="0" err="1">
                <a:latin typeface="Arial" panose="020B0604020202020204" pitchFamily="34" charset="0"/>
                <a:cs typeface="Arial" panose="020B0604020202020204" pitchFamily="34" charset="0"/>
              </a:rPr>
              <a:t>Shevell</a:t>
            </a:r>
            <a:r>
              <a:rPr lang="en-US" altLang="en-US" dirty="0">
                <a:latin typeface="Arial" panose="020B0604020202020204" pitchFamily="34" charset="0"/>
                <a:cs typeface="Arial" panose="020B0604020202020204" pitchFamily="34" charset="0"/>
              </a:rPr>
              <a:t> (2003)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4889-0A4D-4802-A1CB-B4CF711CF76C}"/>
              </a:ext>
            </a:extLst>
          </p:cNvPr>
          <p:cNvSpPr>
            <a:spLocks noGrp="1"/>
          </p:cNvSpPr>
          <p:nvPr>
            <p:ph type="title"/>
          </p:nvPr>
        </p:nvSpPr>
        <p:spPr>
          <a:xfrm>
            <a:off x="0" y="1"/>
            <a:ext cx="12188952" cy="758825"/>
          </a:xfrm>
          <a:prstGeom prst="rect">
            <a:avLst/>
          </a:prstGeom>
        </p:spPr>
        <p:txBody>
          <a:bodyPr/>
          <a:lstStyle/>
          <a:p>
            <a:pPr>
              <a:defRPr/>
            </a:pPr>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1</a:t>
            </a:r>
            <a:endParaRPr lang="en-US" kern="1400" dirty="0">
              <a:solidFill>
                <a:schemeClr val="bg1"/>
              </a:solidFill>
              <a:ea typeface="Times New Roman"/>
              <a:cs typeface="Arial"/>
            </a:endParaRPr>
          </a:p>
        </p:txBody>
      </p:sp>
      <p:sp>
        <p:nvSpPr>
          <p:cNvPr id="50178" name="Text Placeholder 2">
            <a:extLst>
              <a:ext uri="{FF2B5EF4-FFF2-40B4-BE49-F238E27FC236}">
                <a16:creationId xmlns:a16="http://schemas.microsoft.com/office/drawing/2014/main" id="{8DDBBB5C-E0A6-4031-9FE5-70B0FF9CE6BD}"/>
              </a:ext>
            </a:extLst>
          </p:cNvPr>
          <p:cNvSpPr>
            <a:spLocks noGrp="1" noChangeArrowheads="1"/>
          </p:cNvSpPr>
          <p:nvPr>
            <p:ph idx="1"/>
          </p:nvPr>
        </p:nvSpPr>
        <p:spPr/>
        <p:txBody>
          <a:bodyPr/>
          <a:lstStyle/>
          <a:p>
            <a:pPr marL="231775" lvl="1" indent="-231775">
              <a:buNone/>
            </a:pPr>
            <a:r>
              <a:rPr lang="en-US" altLang="en-US" dirty="0">
                <a:cs typeface="Times New Roman" panose="02020603050405020304" pitchFamily="18" charset="0"/>
              </a:rPr>
              <a:t>Color space: A three-dimensional space that describes all colors. There are several possible color spaces.</a:t>
            </a:r>
          </a:p>
          <a:p>
            <a:pPr marL="693738" lvl="2">
              <a:spcBef>
                <a:spcPts val="1200"/>
              </a:spcBef>
              <a:buFont typeface="Arial" panose="020B0604020202020204" pitchFamily="34" charset="0"/>
              <a:buChar char="•"/>
            </a:pPr>
            <a:r>
              <a:rPr lang="en-US" altLang="en-US" dirty="0" err="1">
                <a:cs typeface="Times New Roman" panose="02020603050405020304" pitchFamily="18" charset="0"/>
              </a:rPr>
              <a:t>RGB</a:t>
            </a:r>
            <a:r>
              <a:rPr lang="en-US" altLang="en-US" dirty="0">
                <a:cs typeface="Times New Roman" panose="02020603050405020304" pitchFamily="18" charset="0"/>
              </a:rPr>
              <a:t> color space: Defined by the outputs of long, medium, and short wavelength lights (i.e., red, green, and blue).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34C4-9C90-4727-8D3E-4D4854D971AA}"/>
              </a:ext>
            </a:extLst>
          </p:cNvPr>
          <p:cNvSpPr>
            <a:spLocks noGrp="1"/>
          </p:cNvSpPr>
          <p:nvPr>
            <p:ph type="title"/>
          </p:nvPr>
        </p:nvSpPr>
        <p:spPr>
          <a:xfrm>
            <a:off x="0" y="1"/>
            <a:ext cx="12161520" cy="758825"/>
          </a:xfrm>
          <a:prstGeom prst="rect">
            <a:avLst/>
          </a:prstGeom>
        </p:spPr>
        <p:txBody>
          <a:bodyPr/>
          <a:lstStyle/>
          <a:p>
            <a:pPr>
              <a:defRPr/>
            </a:pPr>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2</a:t>
            </a:r>
            <a:endParaRPr lang="en-US" kern="1400" dirty="0">
              <a:solidFill>
                <a:schemeClr val="bg1"/>
              </a:solidFill>
              <a:ea typeface="Times New Roman"/>
              <a:cs typeface="Arial"/>
            </a:endParaRPr>
          </a:p>
        </p:txBody>
      </p:sp>
      <p:sp>
        <p:nvSpPr>
          <p:cNvPr id="51202" name="Text Placeholder 2">
            <a:extLst>
              <a:ext uri="{FF2B5EF4-FFF2-40B4-BE49-F238E27FC236}">
                <a16:creationId xmlns:a16="http://schemas.microsoft.com/office/drawing/2014/main" id="{E9448395-F0CE-4AD6-BEDA-FCBE7F094D1C}"/>
              </a:ext>
            </a:extLst>
          </p:cNvPr>
          <p:cNvSpPr>
            <a:spLocks noGrp="1" noChangeArrowheads="1"/>
          </p:cNvSpPr>
          <p:nvPr>
            <p:ph idx="1"/>
          </p:nvPr>
        </p:nvSpPr>
        <p:spPr/>
        <p:txBody>
          <a:bodyPr/>
          <a:lstStyle/>
          <a:p>
            <a:pPr marL="693738" lvl="2">
              <a:spcBef>
                <a:spcPts val="1200"/>
              </a:spcBef>
              <a:buFont typeface="Arial" panose="020B0604020202020204" pitchFamily="34" charset="0"/>
              <a:buChar char="•"/>
            </a:pPr>
            <a:r>
              <a:rPr lang="en-US" altLang="en-US" dirty="0">
                <a:cs typeface="Times New Roman" panose="02020603050405020304" pitchFamily="18" charset="0"/>
              </a:rPr>
              <a:t>HSB color space: Defined by hue, saturation, and brightness.</a:t>
            </a:r>
          </a:p>
          <a:p>
            <a:pPr marL="1150938" lvl="3" indent="-236538">
              <a:spcBef>
                <a:spcPts val="1200"/>
              </a:spcBef>
            </a:pPr>
            <a:r>
              <a:rPr lang="en-US" altLang="en-US" dirty="0">
                <a:cs typeface="Times New Roman" panose="02020603050405020304" pitchFamily="18" charset="0"/>
              </a:rPr>
              <a:t>Hue: The chromatic (color) aspect of light.</a:t>
            </a:r>
          </a:p>
          <a:p>
            <a:pPr marL="1150938" lvl="3" indent="-236538">
              <a:spcBef>
                <a:spcPts val="1200"/>
              </a:spcBef>
            </a:pPr>
            <a:r>
              <a:rPr lang="en-US" altLang="en-US" dirty="0">
                <a:cs typeface="Times New Roman" panose="02020603050405020304" pitchFamily="18" charset="0"/>
              </a:rPr>
              <a:t>Saturation: The chromatic strength of a hue.</a:t>
            </a:r>
          </a:p>
          <a:p>
            <a:pPr marL="1150938" lvl="3" indent="-236538">
              <a:spcBef>
                <a:spcPts val="1200"/>
              </a:spcBef>
            </a:pPr>
            <a:r>
              <a:rPr lang="en-US" altLang="en-US" dirty="0">
                <a:cs typeface="Times New Roman" panose="02020603050405020304" pitchFamily="18" charset="0"/>
              </a:rPr>
              <a:t>Brightness: The distance from black in color space.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BBC4-7366-454C-B599-9660DE483756}"/>
              </a:ext>
            </a:extLst>
          </p:cNvPr>
          <p:cNvSpPr>
            <a:spLocks noGrp="1"/>
          </p:cNvSpPr>
          <p:nvPr>
            <p:ph type="title"/>
          </p:nvPr>
        </p:nvSpPr>
        <p:spPr/>
        <p:txBody>
          <a:bodyPr/>
          <a:lstStyle/>
          <a:p>
            <a:r>
              <a:rPr lang="en-US" dirty="0"/>
              <a:t>Figure</a:t>
            </a:r>
            <a:r>
              <a:rPr lang="en-US" cap="all" dirty="0"/>
              <a:t> 5.13  </a:t>
            </a:r>
            <a:r>
              <a:rPr lang="en-US" dirty="0"/>
              <a:t>Computer color pickers may offer several ways to specify a color in a three-dimensional color space </a:t>
            </a:r>
          </a:p>
        </p:txBody>
      </p:sp>
      <p:pic>
        <p:nvPicPr>
          <p:cNvPr id="6" name="Content Placeholder 5" descr="The different kinds of color pickers that can be found in computer software that allows the different ways to pick a color. Four different color pickers are shown, all of which are from Microsoft PowerPoint. Illustration A shows a utility that has sliders on it that allow the selection of red, green, and blue shades. Illustration c shows a cube that is red, green, and blue in the corners. Illustration B shows a utility that has sliders that allow the selection of percentages of hue, saturation, and brightness. Illustration C shows a cube that is red, green, and blue in the corners. Illustration D shows a cone. The hue is graded on the circumference of the cone. The saturation is graded on the radius of the cone. The brightness is graded from the bottom to the top of the cone."/>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135389" y="479425"/>
            <a:ext cx="5921222" cy="6300788"/>
          </a:xfrm>
        </p:spPr>
      </p:pic>
    </p:spTree>
    <p:extLst>
      <p:ext uri="{BB962C8B-B14F-4D97-AF65-F5344CB8AC3E}">
        <p14:creationId xmlns:p14="http://schemas.microsoft.com/office/powerpoint/2010/main" val="3379091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8E67-6F34-45BC-930C-3A91A95F48A1}"/>
              </a:ext>
            </a:extLst>
          </p:cNvPr>
          <p:cNvSpPr>
            <a:spLocks noGrp="1"/>
          </p:cNvSpPr>
          <p:nvPr>
            <p:ph type="title"/>
          </p:nvPr>
        </p:nvSpPr>
        <p:spPr>
          <a:xfrm>
            <a:off x="0" y="1"/>
            <a:ext cx="12188952" cy="758825"/>
          </a:xfrm>
          <a:prstGeom prst="rect">
            <a:avLst/>
          </a:prstGeom>
        </p:spPr>
        <p:txBody>
          <a:bodyPr/>
          <a:lstStyle/>
          <a:p>
            <a:pPr>
              <a:defRPr/>
            </a:pPr>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3</a:t>
            </a:r>
            <a:endParaRPr lang="en-US" kern="1400" dirty="0">
              <a:solidFill>
                <a:schemeClr val="bg1"/>
              </a:solidFill>
              <a:ea typeface="Cambria"/>
              <a:cs typeface="Arial"/>
            </a:endParaRPr>
          </a:p>
        </p:txBody>
      </p:sp>
      <p:sp>
        <p:nvSpPr>
          <p:cNvPr id="55298" name="Text Placeholder 2">
            <a:extLst>
              <a:ext uri="{FF2B5EF4-FFF2-40B4-BE49-F238E27FC236}">
                <a16:creationId xmlns:a16="http://schemas.microsoft.com/office/drawing/2014/main" id="{412D8ACF-EB42-407F-B9DC-F768FA6E7903}"/>
              </a:ext>
            </a:extLst>
          </p:cNvPr>
          <p:cNvSpPr>
            <a:spLocks noGrp="1" noChangeArrowheads="1"/>
          </p:cNvSpPr>
          <p:nvPr>
            <p:ph idx="1"/>
          </p:nvPr>
        </p:nvSpPr>
        <p:spPr/>
        <p:txBody>
          <a:bodyPr/>
          <a:lstStyle/>
          <a:p>
            <a:pPr marL="0" lvl="1" indent="0">
              <a:buNone/>
            </a:pPr>
            <a:r>
              <a:rPr lang="en-US" altLang="en-US" dirty="0">
                <a:cs typeface="Times New Roman" panose="02020603050405020304" pitchFamily="18" charset="0"/>
              </a:rPr>
              <a:t>The Limits of the Rainbow</a:t>
            </a:r>
          </a:p>
          <a:p>
            <a:pPr lvl="1">
              <a:spcBef>
                <a:spcPts val="1200"/>
              </a:spcBef>
            </a:pPr>
            <a:r>
              <a:rPr lang="en-US" altLang="en-US" dirty="0" err="1">
                <a:cs typeface="Times New Roman" panose="02020603050405020304" pitchFamily="18" charset="0"/>
              </a:rPr>
              <a:t>Nonspectral</a:t>
            </a:r>
            <a:r>
              <a:rPr lang="en-US" altLang="en-US" dirty="0">
                <a:cs typeface="Times New Roman" panose="02020603050405020304" pitchFamily="18" charset="0"/>
              </a:rPr>
              <a:t> colors: Some colors that we see do not correspond to a single wavelength of light.</a:t>
            </a:r>
          </a:p>
          <a:p>
            <a:pPr lvl="2">
              <a:spcBef>
                <a:spcPts val="1200"/>
              </a:spcBef>
              <a:buFont typeface="Courier New" panose="02070309020205020404" pitchFamily="49" charset="0"/>
              <a:buChar char="o"/>
            </a:pPr>
            <a:r>
              <a:rPr lang="en-US" altLang="en-US" dirty="0">
                <a:cs typeface="Times New Roman" panose="02020603050405020304" pitchFamily="18" charset="0"/>
              </a:rPr>
              <a:t>Purple and magenta are only perceived when both S- and L-cones are stimulated but M-cones are not.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2924F-693B-1B42-B6EC-9EAED2EB75A1}"/>
              </a:ext>
            </a:extLst>
          </p:cNvPr>
          <p:cNvSpPr>
            <a:spLocks noGrp="1"/>
          </p:cNvSpPr>
          <p:nvPr>
            <p:ph type="title"/>
          </p:nvPr>
        </p:nvSpPr>
        <p:spPr/>
        <p:txBody>
          <a:bodyPr/>
          <a:lstStyle/>
          <a:p>
            <a:r>
              <a:rPr lang="en-US" dirty="0"/>
              <a:t>Figure</a:t>
            </a:r>
            <a:r>
              <a:rPr lang="en-US" cap="all" dirty="0"/>
              <a:t> 5.14  </a:t>
            </a:r>
            <a:r>
              <a:rPr lang="en-US" dirty="0" err="1"/>
              <a:t>Nonspectral</a:t>
            </a:r>
            <a:r>
              <a:rPr lang="en-US" dirty="0"/>
              <a:t> colors </a:t>
            </a:r>
          </a:p>
        </p:txBody>
      </p:sp>
      <p:pic>
        <p:nvPicPr>
          <p:cNvPr id="6" name="Content Placeholder 5" descr="An explanation for the non-spectral colors. Illustration A is a graph that shows the spectrum of wavelengths for the S, M, and L cones. A combination of red and blue lights gives a result that looks purple, but this color is not available in the spectrum. Illustration B shows a color circle, where the colors in the wavelength spectrum have been wrapped circularly from 400 to 700 nanometers. Where the red and the blue ends meet, we see a set of colors that are called the non-spectral colo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43410" y="479425"/>
            <a:ext cx="7705180" cy="6300788"/>
          </a:xfrm>
        </p:spPr>
      </p:pic>
    </p:spTree>
    <p:extLst>
      <p:ext uri="{BB962C8B-B14F-4D97-AF65-F5344CB8AC3E}">
        <p14:creationId xmlns:p14="http://schemas.microsoft.com/office/powerpoint/2010/main" val="4193000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8E67-6F34-45BC-930C-3A91A95F48A1}"/>
              </a:ext>
            </a:extLst>
          </p:cNvPr>
          <p:cNvSpPr>
            <a:spLocks noGrp="1"/>
          </p:cNvSpPr>
          <p:nvPr>
            <p:ph type="title"/>
          </p:nvPr>
        </p:nvSpPr>
        <p:spPr>
          <a:xfrm>
            <a:off x="0" y="1"/>
            <a:ext cx="12188952" cy="758825"/>
          </a:xfrm>
          <a:prstGeom prst="rect">
            <a:avLst/>
          </a:prstGeom>
        </p:spPr>
        <p:txBody>
          <a:bodyPr/>
          <a:lstStyle/>
          <a:p>
            <a:pPr>
              <a:defRPr/>
            </a:pPr>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4</a:t>
            </a:r>
            <a:endParaRPr lang="en-US" kern="1400" dirty="0">
              <a:solidFill>
                <a:schemeClr val="bg1"/>
              </a:solidFill>
              <a:ea typeface="Cambria"/>
              <a:cs typeface="Arial"/>
            </a:endParaRPr>
          </a:p>
        </p:txBody>
      </p:sp>
      <p:sp>
        <p:nvSpPr>
          <p:cNvPr id="55298" name="Text Placeholder 2">
            <a:extLst>
              <a:ext uri="{FF2B5EF4-FFF2-40B4-BE49-F238E27FC236}">
                <a16:creationId xmlns:a16="http://schemas.microsoft.com/office/drawing/2014/main" id="{412D8ACF-EB42-407F-B9DC-F768FA6E7903}"/>
              </a:ext>
            </a:extLst>
          </p:cNvPr>
          <p:cNvSpPr>
            <a:spLocks noGrp="1" noChangeArrowheads="1"/>
          </p:cNvSpPr>
          <p:nvPr>
            <p:ph idx="1"/>
          </p:nvPr>
        </p:nvSpPr>
        <p:spPr/>
        <p:txBody>
          <a:bodyPr/>
          <a:lstStyle/>
          <a:p>
            <a:r>
              <a:rPr lang="en-US" altLang="en-US" dirty="0">
                <a:cs typeface="Times New Roman" panose="02020603050405020304" pitchFamily="18" charset="0"/>
              </a:rPr>
              <a:t>Opponent color theory: The theory that perception of color depends on the output of three mechanisms, each of them based on an opponency between two colors: red–green, blue–yellow, and black–white.</a:t>
            </a:r>
          </a:p>
          <a:p>
            <a:pPr lvl="1">
              <a:spcBef>
                <a:spcPts val="1200"/>
              </a:spcBef>
            </a:pPr>
            <a:r>
              <a:rPr lang="en-US" altLang="en-US" dirty="0">
                <a:cs typeface="Times New Roman" panose="02020603050405020304" pitchFamily="18" charset="0"/>
              </a:rPr>
              <a:t>Some </a:t>
            </a:r>
            <a:r>
              <a:rPr lang="en-US" altLang="en-US" dirty="0" err="1">
                <a:cs typeface="Times New Roman" panose="02020603050405020304" pitchFamily="18" charset="0"/>
              </a:rPr>
              <a:t>LGN</a:t>
            </a:r>
            <a:r>
              <a:rPr lang="en-US" altLang="en-US" dirty="0">
                <a:cs typeface="Times New Roman" panose="02020603050405020304" pitchFamily="18" charset="0"/>
              </a:rPr>
              <a:t> cells are excited by L-cone activation in center, inhibited by M-cone activation in their surround (and vice versa).</a:t>
            </a:r>
          </a:p>
          <a:p>
            <a:pPr lvl="2">
              <a:spcBef>
                <a:spcPts val="1200"/>
              </a:spcBef>
              <a:buFont typeface="Courier New" panose="02070309020205020404" pitchFamily="49" charset="0"/>
              <a:buChar char="o"/>
            </a:pPr>
            <a:r>
              <a:rPr lang="en-US" altLang="en-US" dirty="0">
                <a:cs typeface="Times New Roman" panose="02020603050405020304" pitchFamily="18" charset="0"/>
              </a:rPr>
              <a:t>Red versus green</a:t>
            </a:r>
          </a:p>
        </p:txBody>
      </p:sp>
    </p:spTree>
    <p:extLst>
      <p:ext uri="{BB962C8B-B14F-4D97-AF65-F5344CB8AC3E}">
        <p14:creationId xmlns:p14="http://schemas.microsoft.com/office/powerpoint/2010/main" val="1005210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2068-B0CB-4CDD-984C-770CADDF82C9}"/>
              </a:ext>
            </a:extLst>
          </p:cNvPr>
          <p:cNvSpPr>
            <a:spLocks noGrp="1"/>
          </p:cNvSpPr>
          <p:nvPr>
            <p:ph type="title"/>
          </p:nvPr>
        </p:nvSpPr>
        <p:spPr>
          <a:xfrm>
            <a:off x="0" y="1"/>
            <a:ext cx="12188952" cy="758825"/>
          </a:xfrm>
          <a:prstGeom prst="rect">
            <a:avLst/>
          </a:prstGeom>
        </p:spPr>
        <p:txBody>
          <a:bodyPr/>
          <a:lstStyle/>
          <a:p>
            <a:pPr>
              <a:defRPr/>
            </a:pPr>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5</a:t>
            </a:r>
            <a:endParaRPr lang="en-US" kern="1400" dirty="0">
              <a:solidFill>
                <a:schemeClr val="bg1"/>
              </a:solidFill>
              <a:ea typeface="Cambria"/>
              <a:cs typeface="Arial"/>
            </a:endParaRPr>
          </a:p>
        </p:txBody>
      </p:sp>
      <p:sp>
        <p:nvSpPr>
          <p:cNvPr id="56322" name="Text Placeholder 2">
            <a:extLst>
              <a:ext uri="{FF2B5EF4-FFF2-40B4-BE49-F238E27FC236}">
                <a16:creationId xmlns:a16="http://schemas.microsoft.com/office/drawing/2014/main" id="{CF0272D9-A565-4F1D-84A7-61401F61A5EB}"/>
              </a:ext>
            </a:extLst>
          </p:cNvPr>
          <p:cNvSpPr>
            <a:spLocks noGrp="1" noChangeArrowheads="1"/>
          </p:cNvSpPr>
          <p:nvPr>
            <p:ph idx="1"/>
          </p:nvPr>
        </p:nvSpPr>
        <p:spPr/>
        <p:txBody>
          <a:bodyPr/>
          <a:lstStyle/>
          <a:p>
            <a:pPr lvl="1">
              <a:spcBef>
                <a:spcPts val="1200"/>
              </a:spcBef>
            </a:pPr>
            <a:r>
              <a:rPr lang="en-US" altLang="en-US" dirty="0">
                <a:cs typeface="Times New Roman" panose="02020603050405020304" pitchFamily="18" charset="0"/>
              </a:rPr>
              <a:t>Other cells are excited by S-cone activation in center, inhibited by (L + M)-cone activation in their surround (and vice versa).</a:t>
            </a:r>
          </a:p>
          <a:p>
            <a:pPr marL="914400" lvl="2" indent="-220663">
              <a:spcBef>
                <a:spcPts val="1200"/>
              </a:spcBef>
              <a:buFont typeface="Courier New" panose="02070309020205020404" pitchFamily="49" charset="0"/>
              <a:buChar char="o"/>
            </a:pPr>
            <a:r>
              <a:rPr lang="en-US" altLang="en-US" dirty="0">
                <a:cs typeface="Times New Roman" panose="02020603050405020304" pitchFamily="18" charset="0"/>
              </a:rPr>
              <a:t>Blue versus yellow</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99DF-6E57-402F-8CA4-FE59E74F9DE5}"/>
              </a:ext>
            </a:extLst>
          </p:cNvPr>
          <p:cNvSpPr>
            <a:spLocks noGrp="1"/>
          </p:cNvSpPr>
          <p:nvPr>
            <p:ph type="title"/>
          </p:nvPr>
        </p:nvSpPr>
        <p:spPr>
          <a:xfrm>
            <a:off x="0" y="1"/>
            <a:ext cx="12188952" cy="758825"/>
          </a:xfrm>
          <a:prstGeom prst="rect">
            <a:avLst/>
          </a:prstGeom>
        </p:spPr>
        <p:txBody>
          <a:bodyPr/>
          <a:lstStyle/>
          <a:p>
            <a:pPr>
              <a:defRPr/>
            </a:pPr>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6</a:t>
            </a:r>
            <a:endParaRPr lang="en-US" kern="1400" dirty="0">
              <a:solidFill>
                <a:schemeClr val="bg1"/>
              </a:solidFill>
              <a:ea typeface="Times New Roman"/>
              <a:cs typeface="Arial"/>
            </a:endParaRPr>
          </a:p>
        </p:txBody>
      </p:sp>
      <p:sp>
        <p:nvSpPr>
          <p:cNvPr id="57346" name="Text Placeholder 2">
            <a:extLst>
              <a:ext uri="{FF2B5EF4-FFF2-40B4-BE49-F238E27FC236}">
                <a16:creationId xmlns:a16="http://schemas.microsoft.com/office/drawing/2014/main" id="{0C6072FD-B105-4DD3-8E21-6766F4DBBA4C}"/>
              </a:ext>
            </a:extLst>
          </p:cNvPr>
          <p:cNvSpPr>
            <a:spLocks noGrp="1" noChangeArrowheads="1"/>
          </p:cNvSpPr>
          <p:nvPr>
            <p:ph idx="1"/>
          </p:nvPr>
        </p:nvSpPr>
        <p:spPr/>
        <p:txBody>
          <a:bodyPr/>
          <a:lstStyle/>
          <a:p>
            <a:r>
              <a:rPr lang="en-US" altLang="en-US" dirty="0">
                <a:cs typeface="Times New Roman" panose="02020603050405020304" pitchFamily="18" charset="0"/>
              </a:rPr>
              <a:t>Ewald </a:t>
            </a:r>
            <a:r>
              <a:rPr lang="en-US" altLang="en-US" dirty="0" err="1">
                <a:cs typeface="Times New Roman" panose="02020603050405020304" pitchFamily="18" charset="0"/>
              </a:rPr>
              <a:t>Hering</a:t>
            </a:r>
            <a:r>
              <a:rPr lang="en-US" altLang="en-US" dirty="0">
                <a:cs typeface="Times New Roman" panose="02020603050405020304" pitchFamily="18" charset="0"/>
              </a:rPr>
              <a:t> (1834–1918) noticed that some color combinations are “legal” while others are “illegal.”</a:t>
            </a:r>
          </a:p>
          <a:p>
            <a:pPr lvl="1">
              <a:spcBef>
                <a:spcPts val="1200"/>
              </a:spcBef>
            </a:pPr>
            <a:r>
              <a:rPr lang="en-US" altLang="en-US" dirty="0">
                <a:cs typeface="Times New Roman" panose="02020603050405020304" pitchFamily="18" charset="0"/>
              </a:rPr>
              <a:t>We can have bluish green (cyan), reddish yellow (orange), or bluish red (purple).</a:t>
            </a:r>
          </a:p>
          <a:p>
            <a:pPr lvl="1">
              <a:spcBef>
                <a:spcPts val="1200"/>
              </a:spcBef>
            </a:pPr>
            <a:r>
              <a:rPr lang="en-US" altLang="en-US" dirty="0">
                <a:cs typeface="Times New Roman" panose="02020603050405020304" pitchFamily="18" charset="0"/>
              </a:rPr>
              <a:t>We can </a:t>
            </a:r>
            <a:r>
              <a:rPr lang="en-US" altLang="en-US" i="1" dirty="0">
                <a:cs typeface="Times New Roman" panose="02020603050405020304" pitchFamily="18" charset="0"/>
              </a:rPr>
              <a:t>not</a:t>
            </a:r>
            <a:r>
              <a:rPr lang="en-US" altLang="en-US" dirty="0">
                <a:cs typeface="Times New Roman" panose="02020603050405020304" pitchFamily="18" charset="0"/>
              </a:rPr>
              <a:t> have reddish green or bluish yellow.</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A45B7-8B79-5E4D-BE33-3E8477DA65E4}"/>
              </a:ext>
            </a:extLst>
          </p:cNvPr>
          <p:cNvSpPr>
            <a:spLocks noGrp="1"/>
          </p:cNvSpPr>
          <p:nvPr>
            <p:ph type="title"/>
          </p:nvPr>
        </p:nvSpPr>
        <p:spPr/>
        <p:txBody>
          <a:bodyPr/>
          <a:lstStyle/>
          <a:p>
            <a:r>
              <a:rPr lang="en-US" dirty="0"/>
              <a:t>Figure </a:t>
            </a:r>
            <a:r>
              <a:rPr lang="en-US" cap="all" dirty="0"/>
              <a:t>5.15  </a:t>
            </a:r>
            <a:r>
              <a:rPr lang="en-US" dirty="0"/>
              <a:t>Opponent colors </a:t>
            </a:r>
          </a:p>
        </p:txBody>
      </p:sp>
      <p:pic>
        <p:nvPicPr>
          <p:cNvPr id="6" name="Content Placeholder 5" descr="A color wheel that has two concentric rings of color. According to Ewald Hering, all the colors in the inner ring can be represented by two pairs of opposing colors depicted in the outer ring. Accordingly, a color can be reddish yellow, yellowish green, greenish blue, or bluish re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73585" y="479425"/>
            <a:ext cx="6844831" cy="6300788"/>
          </a:xfrm>
        </p:spPr>
      </p:pic>
    </p:spTree>
    <p:extLst>
      <p:ext uri="{BB962C8B-B14F-4D97-AF65-F5344CB8AC3E}">
        <p14:creationId xmlns:p14="http://schemas.microsoft.com/office/powerpoint/2010/main" val="2712146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1CE8-03F1-4321-AB4F-8E501D6234D0}"/>
              </a:ext>
            </a:extLst>
          </p:cNvPr>
          <p:cNvSpPr>
            <a:spLocks noGrp="1"/>
          </p:cNvSpPr>
          <p:nvPr>
            <p:ph type="title"/>
          </p:nvPr>
        </p:nvSpPr>
        <p:spPr>
          <a:xfrm>
            <a:off x="0" y="1"/>
            <a:ext cx="12188952" cy="758825"/>
          </a:xfrm>
          <a:prstGeom prst="rect">
            <a:avLst/>
          </a:prstGeom>
        </p:spPr>
        <p:txBody>
          <a:bodyPr/>
          <a:lstStyle/>
          <a:p>
            <a:pPr>
              <a:defRPr/>
            </a:pPr>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7</a:t>
            </a:r>
            <a:endParaRPr lang="en-US" kern="1400" dirty="0">
              <a:solidFill>
                <a:schemeClr val="bg1"/>
              </a:solidFill>
              <a:ea typeface="Cambria"/>
              <a:cs typeface="Arial"/>
            </a:endParaRPr>
          </a:p>
        </p:txBody>
      </p:sp>
      <p:sp>
        <p:nvSpPr>
          <p:cNvPr id="61442" name="Text Placeholder 2">
            <a:extLst>
              <a:ext uri="{FF2B5EF4-FFF2-40B4-BE49-F238E27FC236}">
                <a16:creationId xmlns:a16="http://schemas.microsoft.com/office/drawing/2014/main" id="{A1BB2F4D-26BF-4252-BA8B-7981B34666C6}"/>
              </a:ext>
            </a:extLst>
          </p:cNvPr>
          <p:cNvSpPr>
            <a:spLocks noGrp="1" noChangeArrowheads="1"/>
          </p:cNvSpPr>
          <p:nvPr>
            <p:ph idx="1"/>
          </p:nvPr>
        </p:nvSpPr>
        <p:spPr/>
        <p:txBody>
          <a:bodyPr/>
          <a:lstStyle/>
          <a:p>
            <a:r>
              <a:rPr lang="en-US" altLang="en-US" dirty="0">
                <a:cs typeface="Times New Roman" panose="02020603050405020304" pitchFamily="18" charset="0"/>
              </a:rPr>
              <a:t>Hue cancellation experiments</a:t>
            </a:r>
          </a:p>
          <a:p>
            <a:pPr lvl="1">
              <a:spcBef>
                <a:spcPts val="1200"/>
              </a:spcBef>
            </a:pPr>
            <a:r>
              <a:rPr lang="en-US" altLang="en-US" dirty="0">
                <a:cs typeface="Times New Roman" panose="02020603050405020304" pitchFamily="18" charset="0"/>
              </a:rPr>
              <a:t>Start with a color, such as bluish green.</a:t>
            </a:r>
          </a:p>
          <a:p>
            <a:pPr lvl="1">
              <a:spcBef>
                <a:spcPts val="1200"/>
              </a:spcBef>
            </a:pPr>
            <a:r>
              <a:rPr lang="en-US" altLang="en-US" dirty="0">
                <a:cs typeface="Times New Roman" panose="02020603050405020304" pitchFamily="18" charset="0"/>
              </a:rPr>
              <a:t>The goal is to end up with pure green with no hints of blue or yellow.</a:t>
            </a:r>
          </a:p>
          <a:p>
            <a:pPr lvl="1">
              <a:spcBef>
                <a:spcPts val="1200"/>
              </a:spcBef>
            </a:pPr>
            <a:r>
              <a:rPr lang="en-US" altLang="en-US" dirty="0">
                <a:cs typeface="Times New Roman" panose="02020603050405020304" pitchFamily="18" charset="0"/>
              </a:rPr>
              <a:t>Shine some yellow light to cancel out the blue light. </a:t>
            </a:r>
          </a:p>
          <a:p>
            <a:pPr marL="917575" lvl="2" indent="-227013">
              <a:spcBef>
                <a:spcPts val="1200"/>
              </a:spcBef>
              <a:buFont typeface="Courier New" panose="02070309020205020404" pitchFamily="49" charset="0"/>
              <a:buChar char="o"/>
            </a:pPr>
            <a:r>
              <a:rPr lang="en-US" altLang="en-US" dirty="0">
                <a:cs typeface="Times New Roman" panose="02020603050405020304" pitchFamily="18" charset="0"/>
              </a:rPr>
              <a:t>Adjust the intensity of the yellow light until there is no sign of either blue or yellow in the green patch.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66C4F8-E74A-4D88-9EB8-1F6524A45645}"/>
              </a:ext>
            </a:extLst>
          </p:cNvPr>
          <p:cNvSpPr>
            <a:spLocks noGrp="1"/>
          </p:cNvSpPr>
          <p:nvPr>
            <p:ph type="title"/>
          </p:nvPr>
        </p:nvSpPr>
        <p:spPr>
          <a:xfrm>
            <a:off x="0" y="0"/>
            <a:ext cx="12192000" cy="758952"/>
          </a:xfrm>
          <a:prstGeom prst="rect">
            <a:avLst/>
          </a:prstGeom>
        </p:spPr>
        <p:txBody>
          <a:bodyPr/>
          <a:lstStyle/>
          <a:p>
            <a:r>
              <a:rPr lang="en-US" kern="1400" dirty="0">
                <a:ea typeface="Cambria"/>
                <a:cs typeface="Arial"/>
              </a:rPr>
              <a:t>5.1  Basic Principles of Color Perception		</a:t>
            </a:r>
            <a:r>
              <a:rPr lang="en-US" sz="1000" kern="1400" dirty="0">
                <a:solidFill>
                  <a:schemeClr val="bg1"/>
                </a:solidFill>
                <a:ea typeface="Cambria"/>
                <a:cs typeface="Arial"/>
              </a:rPr>
              <a:t>2</a:t>
            </a:r>
            <a:endParaRPr lang="en-US" dirty="0">
              <a:solidFill>
                <a:schemeClr val="bg1"/>
              </a:solidFill>
            </a:endParaRPr>
          </a:p>
        </p:txBody>
      </p:sp>
      <p:sp>
        <p:nvSpPr>
          <p:cNvPr id="12290" name="Text Placeholder 2">
            <a:extLst>
              <a:ext uri="{FF2B5EF4-FFF2-40B4-BE49-F238E27FC236}">
                <a16:creationId xmlns:a16="http://schemas.microsoft.com/office/drawing/2014/main" id="{AB694744-CCEA-4E3E-B0D7-C21AFB689402}"/>
              </a:ext>
            </a:extLst>
          </p:cNvPr>
          <p:cNvSpPr>
            <a:spLocks noGrp="1" noChangeArrowheads="1"/>
          </p:cNvSpPr>
          <p:nvPr>
            <p:ph idx="1"/>
          </p:nvPr>
        </p:nvSpPr>
        <p:spPr/>
        <p:txBody>
          <a:bodyPr/>
          <a:lstStyle/>
          <a:p>
            <a:r>
              <a:rPr lang="en-US" altLang="en-US" dirty="0">
                <a:latin typeface="Arial" panose="020B0604020202020204" pitchFamily="34" charset="0"/>
                <a:cs typeface="Arial" panose="020B0604020202020204" pitchFamily="34" charset="0"/>
              </a:rPr>
              <a:t>Most of the light we see is reflected.</a:t>
            </a:r>
          </a:p>
          <a:p>
            <a:pPr lvl="1">
              <a:spcBef>
                <a:spcPts val="1200"/>
              </a:spcBef>
            </a:pPr>
            <a:r>
              <a:rPr lang="en-US" altLang="en-US" dirty="0">
                <a:latin typeface="Arial" panose="020B0604020202020204" pitchFamily="34" charset="0"/>
                <a:cs typeface="Arial" panose="020B0604020202020204" pitchFamily="34" charset="0"/>
              </a:rPr>
              <a:t>Typical light sources: Sun, light bulb, fire</a:t>
            </a:r>
          </a:p>
          <a:p>
            <a:pPr lvl="1">
              <a:spcBef>
                <a:spcPts val="1200"/>
              </a:spcBef>
            </a:pPr>
            <a:r>
              <a:rPr lang="en-US" altLang="en-US" dirty="0">
                <a:latin typeface="Arial" panose="020B0604020202020204" pitchFamily="34" charset="0"/>
                <a:cs typeface="Arial" panose="020B0604020202020204" pitchFamily="34" charset="0"/>
              </a:rPr>
              <a:t>We see only part of the electromagnetic spectrum, between 400 and 700 nm.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C307-9F60-484E-A1CC-5B1AC984F926}"/>
              </a:ext>
            </a:extLst>
          </p:cNvPr>
          <p:cNvSpPr>
            <a:spLocks noGrp="1"/>
          </p:cNvSpPr>
          <p:nvPr>
            <p:ph type="title"/>
          </p:nvPr>
        </p:nvSpPr>
        <p:spPr/>
        <p:txBody>
          <a:bodyPr/>
          <a:lstStyle/>
          <a:p>
            <a:r>
              <a:rPr lang="en-US" dirty="0"/>
              <a:t>Figure</a:t>
            </a:r>
            <a:r>
              <a:rPr lang="en-US" cap="all" dirty="0"/>
              <a:t> 5.16  </a:t>
            </a:r>
            <a:r>
              <a:rPr lang="en-US" dirty="0"/>
              <a:t>Color cancellation method (Example 1) </a:t>
            </a:r>
          </a:p>
        </p:txBody>
      </p:sp>
      <p:pic>
        <p:nvPicPr>
          <p:cNvPr id="7" name="Content Placeholder 6" descr="Illustration A uses color cancellation to measure the opponent processes and hues in a blue-yellow process. Example 1 starts with a blue patch. Blue is combined with varying shades of yellow, from light to dark. The first combination has too little yellow. It looks blue. The second combination also has too little yellow. It looks blue. The third combination also has too little yellow. It is still bluish. The fourth combination looks okay. It is grayish green. There is no blue or yellow. The fifth combination has too much yellow. It looks yellowish. Example 2 starts with a blue-green patch. Blue-green is combined with varying shades of yellow, from light to dark. The first combination has too little yellow. It looks blue. The second combination also has too little yellow. It is still a bit blue. The third combination is just right. It looks green. It doesn’t have blue or yellow. The fourth combination has too much yellow. It looks yellowish. The fifth combination has far too much yellow. It looks very yellow. Example 3 starts with a reddish-yellow or orange patch. Orange is combined with varying shades of blue, from light to dark. The first combination has much too little blue. It looks orange. The second combination has too little blue. It is still orange. The third combination is okay. It is reddish. There is no blue or yellow. The fourth combination looks bluish red. The fifth combination has too much blue. It looks blue. The blue, blue-green, and orange colors from examples 1, 2, and 3 are marked in a graph that has the wavelength along the horizontal axis from 400 to 700 nanometers. Unique green is marked by a vertical line at less than 500 nanometers. A line parallel to the horizontal axis is drawn approximately midway on the vertical axis. The values above the line mean that you are adding blue to cancel yellowness. The color orange from example 3 is above the line at approximately 595 nanometers. The values below the line mean that you are adding yellow to cancel blueness. The colors blue and blue-green are below the line at 425 nanometers and 475 nanometers. Illustration B uses color cancellation to measure the opponent processes and hues in a red-green process. Example 4 starts with a reddish-yellow or orange patch. Orange is combined with varying shades of green, from light to dark. The first combination has much too little green. It looks orange. The second combination is okay. Here, there is no red or green. The third combination looks yellowish green. The fourth combination looks greener. The fifth combination looks much too green. The orange color from example 4 is marked on a graph that has the wavelength along the horizontal axis from 400 to 700 nanometers. Unique blue is marked by a vertical line at approximately 412 nanometers, and unique yellow is marked by a vertical line at approximately 570 nanometers. A line parallel to the horizontal axis is drawn approximately midway on the vertical axis. The values above the line mean that you are adding green to cancel redness. The orange color from example 4 lies above the line at approximately 595 nanometers. The values below the line mean that you are adding red to cancel greenness.">
            <a:extLst>
              <a:ext uri="{FF2B5EF4-FFF2-40B4-BE49-F238E27FC236}">
                <a16:creationId xmlns:a16="http://schemas.microsoft.com/office/drawing/2014/main" id="{BEA3A428-BDD6-4807-BD92-0FE734334E47}"/>
              </a:ext>
            </a:extLst>
          </p:cNvPr>
          <p:cNvPicPr>
            <a:picLocks noGrp="1" noChangeAspect="1"/>
          </p:cNvPicPr>
          <p:nvPr>
            <p:ph sz="quarter" idx="10"/>
          </p:nvPr>
        </p:nvPicPr>
        <p:blipFill>
          <a:blip r:embed="rId3"/>
          <a:stretch>
            <a:fillRect/>
          </a:stretch>
        </p:blipFill>
        <p:spPr>
          <a:xfrm>
            <a:off x="3657600" y="914400"/>
            <a:ext cx="4974772" cy="5486400"/>
          </a:xfrm>
        </p:spPr>
      </p:pic>
    </p:spTree>
    <p:extLst>
      <p:ext uri="{BB962C8B-B14F-4D97-AF65-F5344CB8AC3E}">
        <p14:creationId xmlns:p14="http://schemas.microsoft.com/office/powerpoint/2010/main" val="3368818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C307-9F60-484E-A1CC-5B1AC984F926}"/>
              </a:ext>
            </a:extLst>
          </p:cNvPr>
          <p:cNvSpPr>
            <a:spLocks noGrp="1"/>
          </p:cNvSpPr>
          <p:nvPr>
            <p:ph type="title"/>
          </p:nvPr>
        </p:nvSpPr>
        <p:spPr/>
        <p:txBody>
          <a:bodyPr/>
          <a:lstStyle/>
          <a:p>
            <a:r>
              <a:rPr lang="en-US" dirty="0"/>
              <a:t>Figure</a:t>
            </a:r>
            <a:r>
              <a:rPr lang="en-US" cap="all" dirty="0"/>
              <a:t> 5.16  </a:t>
            </a:r>
            <a:r>
              <a:rPr lang="en-US" dirty="0"/>
              <a:t>Color cancellation method (Example 2) </a:t>
            </a:r>
          </a:p>
        </p:txBody>
      </p:sp>
      <p:pic>
        <p:nvPicPr>
          <p:cNvPr id="6" name="Content Placeholder 5" descr="Illustration A uses color cancellation to measure the opponent processes and hues in a blue-yellow process. Example 1 starts with a blue patch. Blue is combined with varying shades of yellow, from light to dark. The first combination has too little yellow. It looks blue. The second combination also has too little yellow. It looks blue. The third combination also has too little yellow. It is still bluish. The fourth combination looks okay. It is grayish green. There is no blue or yellow. The fifth combination has too much yellow. It looks yellowish. Example 2 starts with a blue-green patch. Blue-green is combined with varying shades of yellow, from light to dark. The first combination has too little yellow. It looks blue. The second combination also has too little yellow. It is still a bit blue. The third combination is just right. It looks green. It doesn’t have blue or yellow. The fourth combination has too much yellow. It looks yellowish. The fifth combination has far too much yellow. It looks very yellow. Example 3 starts with a reddish-yellow or orange patch. Orange is combined with varying shades of blue, from light to dark. The first combination has much too little blue. It looks orange. The second combination has too little blue. It is still orange. The third combination is okay. It is reddish. There is no blue or yellow. The fourth combination looks bluish red. The fifth combination has too much blue. It looks blue. The blue, blue-green, and orange colors from examples 1, 2, and 3 are marked in a graph that has the wavelength along the horizontal axis from 400 to 700 nanometers. Unique green is marked by a vertical line at less than 500 nanometers. A line parallel to the horizontal axis is drawn approximately midway on the vertical axis. The values above the line mean that you are adding blue to cancel yellowness. The color orange from example 3 is above the line at approximately 595 nanometers. The values below the line mean that you are adding yellow to cancel blueness. The colors blue and blue-green are below the line at 425 nanometers and 475 nanometers. Illustration B uses color cancellation to measure the opponent processes and hues in a red-green process. Example 4 starts with a reddish-yellow or orange patch. Orange is combined with varying shades of green, from light to dark. The first combination has much too little green. It looks orange. The second combination is okay. Here, there is no red or green. The third combination looks yellowish green. The fourth combination looks greener. The fifth combination looks much too green. The orange color from example 4 is marked on a graph that has the wavelength along the horizontal axis from 400 to 700 nanometers. Unique blue is marked by a vertical line at approximately 412 nanometers, and unique yellow is marked by a vertical line at approximately 570 nanometers. A line parallel to the horizontal axis is drawn approximately midway on the vertical axis. The values above the line mean that you are adding green to cancel redness. The orange color from example 4 lies above the line at approximately 595 nanometers. The values below the line mean that you are adding red to cancel greenness.">
            <a:extLst>
              <a:ext uri="{FF2B5EF4-FFF2-40B4-BE49-F238E27FC236}">
                <a16:creationId xmlns:a16="http://schemas.microsoft.com/office/drawing/2014/main" id="{E6536203-3C86-4274-9DCB-D1D63B0995A3}"/>
              </a:ext>
            </a:extLst>
          </p:cNvPr>
          <p:cNvPicPr>
            <a:picLocks noGrp="1" noChangeAspect="1"/>
          </p:cNvPicPr>
          <p:nvPr>
            <p:ph sz="quarter" idx="10"/>
          </p:nvPr>
        </p:nvPicPr>
        <p:blipFill>
          <a:blip r:embed="rId3"/>
          <a:stretch>
            <a:fillRect/>
          </a:stretch>
        </p:blipFill>
        <p:spPr>
          <a:xfrm>
            <a:off x="3657600" y="914400"/>
            <a:ext cx="4909457" cy="5486400"/>
          </a:xfrm>
        </p:spPr>
      </p:pic>
    </p:spTree>
    <p:extLst>
      <p:ext uri="{BB962C8B-B14F-4D97-AF65-F5344CB8AC3E}">
        <p14:creationId xmlns:p14="http://schemas.microsoft.com/office/powerpoint/2010/main" val="650482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C307-9F60-484E-A1CC-5B1AC984F926}"/>
              </a:ext>
            </a:extLst>
          </p:cNvPr>
          <p:cNvSpPr>
            <a:spLocks noGrp="1"/>
          </p:cNvSpPr>
          <p:nvPr>
            <p:ph type="title"/>
          </p:nvPr>
        </p:nvSpPr>
        <p:spPr/>
        <p:txBody>
          <a:bodyPr/>
          <a:lstStyle/>
          <a:p>
            <a:r>
              <a:rPr lang="en-US" dirty="0"/>
              <a:t>Figure</a:t>
            </a:r>
            <a:r>
              <a:rPr lang="en-US" cap="all" dirty="0"/>
              <a:t> 5.16  </a:t>
            </a:r>
            <a:r>
              <a:rPr lang="en-US" dirty="0"/>
              <a:t>Color cancellation method (Example 3) </a:t>
            </a:r>
          </a:p>
        </p:txBody>
      </p:sp>
      <p:pic>
        <p:nvPicPr>
          <p:cNvPr id="7" name="Content Placeholder 6" descr="Illustration A uses color cancellation to measure the opponent processes and hues in a blue-yellow process. Example 1 starts with a blue patch. Blue is combined with varying shades of yellow, from light to dark. The first combination has too little yellow. It looks blue. The second combination also has too little yellow. It looks blue. The third combination also has too little yellow. It is still bluish. The fourth combination looks okay. It is grayish green. There is no blue or yellow. The fifth combination has too much yellow. It looks yellowish. Example 2 starts with a blue-green patch. Blue-green is combined with varying shades of yellow, from light to dark. The first combination has too little yellow. It looks blue. The second combination also has too little yellow. It is still a bit blue. The third combination is just right. It looks green. It doesn’t have blue or yellow. The fourth combination has too much yellow. It looks yellowish. The fifth combination has far too much yellow. It looks very yellow. Example 3 starts with a reddish-yellow or orange patch. Orange is combined with varying shades of blue, from light to dark. The first combination has much too little blue. It looks orange. The second combination has too little blue. It is still orange. The third combination is okay. It is reddish. There is no blue or yellow. The fourth combination looks bluish red. The fifth combination has too much blue. It looks blue. The blue, blue-green, and orange colors from examples 1, 2, and 3 are marked in a graph that has the wavelength along the horizontal axis from 400 to 700 nanometers. Unique green is marked by a vertical line at less than 500 nanometers. A line parallel to the horizontal axis is drawn approximately midway on the vertical axis. The values above the line mean that you are adding blue to cancel yellowness. The color orange from example 3 is above the line at approximately 595 nanometers. The values below the line mean that you are adding yellow to cancel blueness. The colors blue and blue-green are below the line at 425 nanometers and 475 nanometers. Illustration B uses color cancellation to measure the opponent processes and hues in a red-green process. Example 4 starts with a reddish-yellow or orange patch. Orange is combined with varying shades of green, from light to dark. The first combination has much too little green. It looks orange. The second combination is okay. Here, there is no red or green. The third combination looks yellowish green. The fourth combination looks greener. The fifth combination looks much too green. The orange color from example 4 is marked on a graph that has the wavelength along the horizontal axis from 400 to 700 nanometers. Unique blue is marked by a vertical line at approximately 412 nanometers, and unique yellow is marked by a vertical line at approximately 570 nanometers. A line parallel to the horizontal axis is drawn approximately midway on the vertical axis. The values above the line mean that you are adding green to cancel redness. The orange color from example 4 lies above the line at approximately 595 nanometers. The values below the line mean that you are adding red to cancel greenness.">
            <a:extLst>
              <a:ext uri="{FF2B5EF4-FFF2-40B4-BE49-F238E27FC236}">
                <a16:creationId xmlns:a16="http://schemas.microsoft.com/office/drawing/2014/main" id="{883C9978-9974-4300-874B-EDDE84D168EC}"/>
              </a:ext>
            </a:extLst>
          </p:cNvPr>
          <p:cNvPicPr>
            <a:picLocks noGrp="1" noChangeAspect="1"/>
          </p:cNvPicPr>
          <p:nvPr>
            <p:ph sz="quarter" idx="10"/>
          </p:nvPr>
        </p:nvPicPr>
        <p:blipFill>
          <a:blip r:embed="rId3"/>
          <a:stretch>
            <a:fillRect/>
          </a:stretch>
        </p:blipFill>
        <p:spPr>
          <a:xfrm>
            <a:off x="3657600" y="914400"/>
            <a:ext cx="4920343" cy="5486400"/>
          </a:xfrm>
        </p:spPr>
      </p:pic>
    </p:spTree>
    <p:extLst>
      <p:ext uri="{BB962C8B-B14F-4D97-AF65-F5344CB8AC3E}">
        <p14:creationId xmlns:p14="http://schemas.microsoft.com/office/powerpoint/2010/main" val="1056785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C307-9F60-484E-A1CC-5B1AC984F926}"/>
              </a:ext>
            </a:extLst>
          </p:cNvPr>
          <p:cNvSpPr>
            <a:spLocks noGrp="1"/>
          </p:cNvSpPr>
          <p:nvPr>
            <p:ph type="title"/>
          </p:nvPr>
        </p:nvSpPr>
        <p:spPr/>
        <p:txBody>
          <a:bodyPr/>
          <a:lstStyle/>
          <a:p>
            <a:r>
              <a:rPr lang="en-US" dirty="0"/>
              <a:t>Figure</a:t>
            </a:r>
            <a:r>
              <a:rPr lang="en-US" cap="all" dirty="0"/>
              <a:t> 5.16  </a:t>
            </a:r>
            <a:r>
              <a:rPr lang="en-US" dirty="0"/>
              <a:t>Color cancellation method (Example 4) </a:t>
            </a:r>
          </a:p>
        </p:txBody>
      </p:sp>
      <p:pic>
        <p:nvPicPr>
          <p:cNvPr id="7" name="Content Placeholder 6" descr="Illustration A uses color cancellation to measure the opponent processes and hues in a blue-yellow process. Example 1 starts with a blue patch. Blue is combined with varying shades of yellow, from light to dark. The first combination has too little yellow. It looks blue. The second combination also has too little yellow. It looks blue. The third combination also has too little yellow. It is still bluish. The fourth combination looks okay. It is grayish green. There is no blue or yellow. The fifth combination has too much yellow. It looks yellowish. Example 2 starts with a blue-green patch. Blue-green is combined with varying shades of yellow, from light to dark. The first combination has too little yellow. It looks blue. The second combination also has too little yellow. It is still a bit blue. The third combination is just right. It looks green. It doesn’t have blue or yellow. The fourth combination has too much yellow. It looks yellowish. The fifth combination has far too much yellow. It looks very yellow. Example 3 starts with a reddish-yellow or orange patch. Orange is combined with varying shades of blue, from light to dark. The first combination has much too little blue. It looks orange. The second combination has too little blue. It is still orange. The third combination is okay. It is reddish. There is no blue or yellow. The fourth combination looks bluish red. The fifth combination has too much blue. It looks blue. The blue, blue-green, and orange colors from examples 1, 2, and 3 are marked in a graph that has the wavelength along the horizontal axis from 400 to 700 nanometers. Unique green is marked by a vertical line at less than 500 nanometers. A line parallel to the horizontal axis is drawn approximately midway on the vertical axis. The values above the line mean that you are adding blue to cancel yellowness. The color orange from example 3 is above the line at approximately 595 nanometers. The values below the line mean that you are adding yellow to cancel blueness. The colors blue and blue-green are below the line at 425 nanometers and 475 nanometers. Illustration B uses color cancellation to measure the opponent processes and hues in a red-green process. Example 4 starts with a reddish-yellow or orange patch. Orange is combined with varying shades of green, from light to dark. The first combination has much too little green. It looks orange. The second combination is okay. Here, there is no red or green. The third combination looks yellowish green. The fourth combination looks greener. The fifth combination looks much too green. The orange color from example 4 is marked on a graph that has the wavelength along the horizontal axis from 400 to 700 nanometers. Unique blue is marked by a vertical line at approximately 412 nanometers, and unique yellow is marked by a vertical line at approximately 570 nanometers. A line parallel to the horizontal axis is drawn approximately midway on the vertical axis. The values above the line mean that you are adding green to cancel redness. The orange color from example 4 lies above the line at approximately 595 nanometers. The values below the line mean that you are adding red to cancel greenness.">
            <a:extLst>
              <a:ext uri="{FF2B5EF4-FFF2-40B4-BE49-F238E27FC236}">
                <a16:creationId xmlns:a16="http://schemas.microsoft.com/office/drawing/2014/main" id="{EC15CFBC-A3F8-42D6-B35C-0CA8427A21F3}"/>
              </a:ext>
            </a:extLst>
          </p:cNvPr>
          <p:cNvPicPr>
            <a:picLocks noGrp="1" noChangeAspect="1"/>
          </p:cNvPicPr>
          <p:nvPr>
            <p:ph sz="quarter" idx="10"/>
          </p:nvPr>
        </p:nvPicPr>
        <p:blipFill>
          <a:blip r:embed="rId3"/>
          <a:stretch>
            <a:fillRect/>
          </a:stretch>
        </p:blipFill>
        <p:spPr>
          <a:xfrm>
            <a:off x="3657600" y="914400"/>
            <a:ext cx="4767492" cy="5486400"/>
          </a:xfrm>
        </p:spPr>
      </p:pic>
    </p:spTree>
    <p:extLst>
      <p:ext uri="{BB962C8B-B14F-4D97-AF65-F5344CB8AC3E}">
        <p14:creationId xmlns:p14="http://schemas.microsoft.com/office/powerpoint/2010/main" val="4032769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C2D4-D1EA-4435-B69B-96E58A3953CF}"/>
              </a:ext>
            </a:extLst>
          </p:cNvPr>
          <p:cNvSpPr>
            <a:spLocks noGrp="1"/>
          </p:cNvSpPr>
          <p:nvPr>
            <p:ph type="title"/>
          </p:nvPr>
        </p:nvSpPr>
        <p:spPr>
          <a:xfrm>
            <a:off x="0" y="1"/>
            <a:ext cx="12188952" cy="758825"/>
          </a:xfrm>
          <a:prstGeom prst="rect">
            <a:avLst/>
          </a:prstGeom>
        </p:spPr>
        <p:txBody>
          <a:bodyPr/>
          <a:lstStyle/>
          <a:p>
            <a:pPr>
              <a:defRPr/>
            </a:pPr>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8</a:t>
            </a:r>
            <a:endParaRPr lang="en-US" kern="1400" dirty="0">
              <a:solidFill>
                <a:schemeClr val="bg1"/>
              </a:solidFill>
              <a:ea typeface="Cambria"/>
              <a:cs typeface="Arial"/>
            </a:endParaRPr>
          </a:p>
        </p:txBody>
      </p:sp>
      <p:sp>
        <p:nvSpPr>
          <p:cNvPr id="64514" name="Text Placeholder 2">
            <a:extLst>
              <a:ext uri="{FF2B5EF4-FFF2-40B4-BE49-F238E27FC236}">
                <a16:creationId xmlns:a16="http://schemas.microsoft.com/office/drawing/2014/main" id="{46FBE683-7F8E-4C31-BDF7-2F3F276007A9}"/>
              </a:ext>
            </a:extLst>
          </p:cNvPr>
          <p:cNvSpPr>
            <a:spLocks noGrp="1" noChangeArrowheads="1"/>
          </p:cNvSpPr>
          <p:nvPr>
            <p:ph idx="1"/>
          </p:nvPr>
        </p:nvSpPr>
        <p:spPr/>
        <p:txBody>
          <a:bodyPr/>
          <a:lstStyle/>
          <a:p>
            <a:r>
              <a:rPr lang="en-US" altLang="en-US" dirty="0">
                <a:cs typeface="Times New Roman" panose="02020603050405020304" pitchFamily="18" charset="0"/>
              </a:rPr>
              <a:t>We can use the hue cancellation paradigm to determine the wavelengths of unique hues.</a:t>
            </a:r>
          </a:p>
          <a:p>
            <a:pPr lvl="1">
              <a:spcBef>
                <a:spcPts val="1200"/>
              </a:spcBef>
            </a:pPr>
            <a:r>
              <a:rPr lang="en-US" altLang="en-US" dirty="0">
                <a:cs typeface="Times New Roman" panose="02020603050405020304" pitchFamily="18" charset="0"/>
              </a:rPr>
              <a:t>Unique hue: Any of four colors that can be described with only a single color term: red, yellow, green, blue.</a:t>
            </a:r>
          </a:p>
          <a:p>
            <a:pPr lvl="1">
              <a:spcBef>
                <a:spcPts val="1200"/>
              </a:spcBef>
            </a:pPr>
            <a:r>
              <a:rPr lang="en-US" altLang="en-US" dirty="0">
                <a:cs typeface="Times New Roman" panose="02020603050405020304" pitchFamily="18" charset="0"/>
              </a:rPr>
              <a:t>For instance, unique blue is a blue that has no red or green tint.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C307-9F60-484E-A1CC-5B1AC984F926}"/>
              </a:ext>
            </a:extLst>
          </p:cNvPr>
          <p:cNvSpPr>
            <a:spLocks noGrp="1"/>
          </p:cNvSpPr>
          <p:nvPr>
            <p:ph type="title"/>
          </p:nvPr>
        </p:nvSpPr>
        <p:spPr/>
        <p:txBody>
          <a:bodyPr/>
          <a:lstStyle/>
          <a:p>
            <a:r>
              <a:rPr lang="en-US" dirty="0"/>
              <a:t>Figure</a:t>
            </a:r>
            <a:r>
              <a:rPr lang="en-US" cap="all" dirty="0"/>
              <a:t> 5.16  </a:t>
            </a:r>
            <a:r>
              <a:rPr lang="en-US" dirty="0"/>
              <a:t>Color cancellation method (Part A) </a:t>
            </a:r>
          </a:p>
        </p:txBody>
      </p:sp>
      <p:pic>
        <p:nvPicPr>
          <p:cNvPr id="7" name="Content Placeholder 6" descr="Illustration A uses color cancellation to measure the opponent processes and hues in a blue-yellow process. Example 1 starts with a blue patch. Blue is combined with varying shades of yellow, from light to dark. The first combination has too little yellow. It looks blue. The second combination also has too little yellow. It looks blue. The third combination also has too little yellow. It is still bluish. The fourth combination looks okay. It is grayish green. There is no blue or yellow. The fifth combination has too much yellow. It looks yellowish. Example 2 starts with a blue-green patch. Blue-green is combined with varying shades of yellow, from light to dark. The first combination has too little yellow. It looks blue. The second combination also has too little yellow. It is still a bit blue. The third combination is just right. It looks green. It doesn’t have blue or yellow. The fourth combination has too much yellow. It looks yellowish. The fifth combination has far too much yellow. It looks very yellow. Example 3 starts with a reddish-yellow or orange patch. Orange is combined with varying shades of blue, from light to dark. The first combination has much too little blue. It looks orange. The second combination has too little blue. It is still orange. The third combination is okay. It is reddish. There is no blue or yellow. The fourth combination looks bluish red. The fifth combination has too much blue. It looks blue. The blue, blue-green, and orange colors from examples 1, 2, and 3 are marked in a graph that has the wavelength along the horizontal axis from 400 to 700 nanometers. Unique green is marked by a vertical line at less than 500 nanometers. A line parallel to the horizontal axis is drawn approximately midway on the vertical axis. The values above the line mean that you are adding blue to cancel yellowness. The color orange from example 3 is above the line at approximately 595 nanometers. The values below the line mean that you are adding yellow to cancel blueness. The colors blue and blue-green are below the line at 425 nanometers and 475 nanometers. Illustration B uses color cancellation to measure the opponent processes and hues in a red-green process. Example 4 starts with a reddish-yellow or orange patch. Orange is combined with varying shades of green, from light to dark. The first combination has much too little green. It looks orange. The second combination is okay. Here, there is no red or green. The third combination looks yellowish green. The fourth combination looks greener. The fifth combination looks much too green. The orange color from example 4 is marked on a graph that has the wavelength along the horizontal axis from 400 to 700 nanometers. Unique blue is marked by a vertical line at approximately 412 nanometers, and unique yellow is marked by a vertical line at approximately 570 nanometers. A line parallel to the horizontal axis is drawn approximately midway on the vertical axis. The values above the line mean that you are adding green to cancel redness. The orange color from example 4 lies above the line at approximately 595 nanometers. The values below the line mean that you are adding red to cancel greenness.">
            <a:extLst>
              <a:ext uri="{FF2B5EF4-FFF2-40B4-BE49-F238E27FC236}">
                <a16:creationId xmlns:a16="http://schemas.microsoft.com/office/drawing/2014/main" id="{AC899041-4666-4B7D-A9FE-AC9F50EB874F}"/>
              </a:ext>
            </a:extLst>
          </p:cNvPr>
          <p:cNvPicPr>
            <a:picLocks noGrp="1" noChangeAspect="1"/>
          </p:cNvPicPr>
          <p:nvPr>
            <p:ph sz="quarter" idx="10"/>
          </p:nvPr>
        </p:nvPicPr>
        <p:blipFill>
          <a:blip r:embed="rId3"/>
          <a:stretch>
            <a:fillRect/>
          </a:stretch>
        </p:blipFill>
        <p:spPr>
          <a:xfrm>
            <a:off x="1371600" y="914400"/>
            <a:ext cx="9459735" cy="5486400"/>
          </a:xfrm>
        </p:spPr>
      </p:pic>
    </p:spTree>
    <p:extLst>
      <p:ext uri="{BB962C8B-B14F-4D97-AF65-F5344CB8AC3E}">
        <p14:creationId xmlns:p14="http://schemas.microsoft.com/office/powerpoint/2010/main" val="1159486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C307-9F60-484E-A1CC-5B1AC984F926}"/>
              </a:ext>
            </a:extLst>
          </p:cNvPr>
          <p:cNvSpPr>
            <a:spLocks noGrp="1"/>
          </p:cNvSpPr>
          <p:nvPr>
            <p:ph type="title"/>
          </p:nvPr>
        </p:nvSpPr>
        <p:spPr/>
        <p:txBody>
          <a:bodyPr/>
          <a:lstStyle/>
          <a:p>
            <a:r>
              <a:rPr lang="en-US" dirty="0"/>
              <a:t>Figure</a:t>
            </a:r>
            <a:r>
              <a:rPr lang="en-US" cap="all" dirty="0"/>
              <a:t> 5.16  </a:t>
            </a:r>
            <a:r>
              <a:rPr lang="en-US" dirty="0"/>
              <a:t>Color cancellation method (Part B) </a:t>
            </a:r>
          </a:p>
        </p:txBody>
      </p:sp>
      <p:pic>
        <p:nvPicPr>
          <p:cNvPr id="7" name="Content Placeholder 6" descr="Illustration A uses color cancellation to measure the opponent processes and hues in a blue-yellow process. Example 1 starts with a blue patch. Blue is combined with varying shades of yellow, from light to dark. The first combination has too little yellow. It looks blue. The second combination also has too little yellow. It looks blue. The third combination also has too little yellow. It is still bluish. The fourth combination looks okay. It is grayish green. There is no blue or yellow. The fifth combination has too much yellow. It looks yellowish. Example 2 starts with a blue-green patch. Blue-green is combined with varying shades of yellow, from light to dark. The first combination has too little yellow. It looks blue. The second combination also has too little yellow. It is still a bit blue. The third combination is just right. It looks green. It doesn’t have blue or yellow. The fourth combination has too much yellow. It looks yellowish. The fifth combination has far too much yellow. It looks very yellow. Example 3 starts with a reddish-yellow or orange patch. Orange is combined with varying shades of blue, from light to dark. The first combination has much too little blue. It looks orange. The second combination has too little blue. It is still orange. The third combination is okay. It is reddish. There is no blue or yellow. The fourth combination looks bluish red. The fifth combination has too much blue. It looks blue. The blue, blue-green, and orange colors from examples 1, 2, and 3 are marked in a graph that has the wavelength along the horizontal axis from 400 to 700 nanometers. Unique green is marked by a vertical line at less than 500 nanometers. A line parallel to the horizontal axis is drawn approximately midway on the vertical axis. The values above the line mean that you are adding blue to cancel yellowness. The color orange from example 3 is above the line at approximately 595 nanometers. The values below the line mean that you are adding yellow to cancel blueness. The colors blue and blue-green are below the line at 425 nanometers and 475 nanometers. Illustration B uses color cancellation to measure the opponent processes and hues in a red-green process. Example 4 starts with a reddish-yellow or orange patch. Orange is combined with varying shades of green, from light to dark. The first combination has much too little green. It looks orange. The second combination is okay. Here, there is no red or green. The third combination looks yellowish green. The fourth combination looks greener. The fifth combination looks much too green. The orange color from example 4 is marked on a graph that has the wavelength along the horizontal axis from 400 to 700 nanometers. Unique blue is marked by a vertical line at approximately 412 nanometers, and unique yellow is marked by a vertical line at approximately 570 nanometers. A line parallel to the horizontal axis is drawn approximately midway on the vertical axis. The values above the line mean that you are adding green to cancel redness. The orange color from example 4 lies above the line at approximately 595 nanometers. The values below the line mean that you are adding red to cancel greenness.">
            <a:extLst>
              <a:ext uri="{FF2B5EF4-FFF2-40B4-BE49-F238E27FC236}">
                <a16:creationId xmlns:a16="http://schemas.microsoft.com/office/drawing/2014/main" id="{946B3A67-09C4-4F68-B9D4-2C5D5C0F5774}"/>
              </a:ext>
            </a:extLst>
          </p:cNvPr>
          <p:cNvPicPr>
            <a:picLocks noGrp="1" noChangeAspect="1"/>
          </p:cNvPicPr>
          <p:nvPr>
            <p:ph sz="quarter" idx="10"/>
          </p:nvPr>
        </p:nvPicPr>
        <p:blipFill>
          <a:blip r:embed="rId3"/>
          <a:stretch>
            <a:fillRect/>
          </a:stretch>
        </p:blipFill>
        <p:spPr>
          <a:xfrm>
            <a:off x="1371600" y="914400"/>
            <a:ext cx="8812227" cy="5486400"/>
          </a:xfrm>
        </p:spPr>
      </p:pic>
    </p:spTree>
    <p:extLst>
      <p:ext uri="{BB962C8B-B14F-4D97-AF65-F5344CB8AC3E}">
        <p14:creationId xmlns:p14="http://schemas.microsoft.com/office/powerpoint/2010/main" val="2496201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2D5A-2BA0-46EC-B016-6A49D80748E2}"/>
              </a:ext>
            </a:extLst>
          </p:cNvPr>
          <p:cNvSpPr>
            <a:spLocks noGrp="1"/>
          </p:cNvSpPr>
          <p:nvPr>
            <p:ph type="title"/>
          </p:nvPr>
        </p:nvSpPr>
        <p:spPr>
          <a:xfrm>
            <a:off x="0" y="0"/>
            <a:ext cx="12192000" cy="758952"/>
          </a:xfrm>
          <a:prstGeom prst="rect">
            <a:avLst/>
          </a:prstGeom>
        </p:spPr>
        <p:txBody>
          <a:bodyPr/>
          <a:lstStyle/>
          <a:p>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9</a:t>
            </a:r>
            <a:endParaRPr lang="en-US" dirty="0">
              <a:solidFill>
                <a:schemeClr val="bg1"/>
              </a:solidFill>
            </a:endParaRPr>
          </a:p>
        </p:txBody>
      </p:sp>
      <p:sp>
        <p:nvSpPr>
          <p:cNvPr id="67586" name="Text Placeholder 2">
            <a:extLst>
              <a:ext uri="{FF2B5EF4-FFF2-40B4-BE49-F238E27FC236}">
                <a16:creationId xmlns:a16="http://schemas.microsoft.com/office/drawing/2014/main" id="{963274AA-27C0-4227-B9F2-B239FA633F6F}"/>
              </a:ext>
            </a:extLst>
          </p:cNvPr>
          <p:cNvSpPr>
            <a:spLocks noGrp="1" noChangeArrowheads="1"/>
          </p:cNvSpPr>
          <p:nvPr>
            <p:ph idx="1"/>
          </p:nvPr>
        </p:nvSpPr>
        <p:spPr/>
        <p:txBody>
          <a:bodyPr/>
          <a:lstStyle/>
          <a:p>
            <a:r>
              <a:rPr lang="en-US" altLang="en-US" dirty="0"/>
              <a:t>The three steps of color perception, revisited</a:t>
            </a:r>
          </a:p>
          <a:p>
            <a:pPr lvl="1">
              <a:spcBef>
                <a:spcPts val="1200"/>
              </a:spcBef>
            </a:pPr>
            <a:r>
              <a:rPr lang="en-US" altLang="en-US" dirty="0"/>
              <a:t>Step 1: Detection</a:t>
            </a:r>
          </a:p>
          <a:p>
            <a:pPr lvl="2">
              <a:spcBef>
                <a:spcPts val="1200"/>
              </a:spcBef>
              <a:buFont typeface="Courier New" panose="02070309020205020404" pitchFamily="49" charset="0"/>
              <a:buChar char="o"/>
            </a:pPr>
            <a:r>
              <a:rPr lang="en-US" altLang="en-US" dirty="0"/>
              <a:t>S-, M-, and L-cones detect light.</a:t>
            </a:r>
          </a:p>
          <a:p>
            <a:pPr lvl="2">
              <a:spcBef>
                <a:spcPts val="1200"/>
              </a:spcBef>
              <a:buFont typeface="Courier New" panose="02070309020205020404" pitchFamily="49" charset="0"/>
              <a:buChar char="o"/>
            </a:pPr>
            <a:r>
              <a:rPr lang="en-US" altLang="en-US" dirty="0"/>
              <a:t>Each cone responds to a different range of wavelengths of light.</a:t>
            </a:r>
          </a:p>
          <a:p>
            <a:pPr lvl="2">
              <a:spcBef>
                <a:spcPts val="1200"/>
              </a:spcBef>
              <a:buFont typeface="Courier New" panose="02070309020205020404" pitchFamily="49" charset="0"/>
              <a:buChar char="o"/>
            </a:pPr>
            <a:endParaRPr lang="en-US" altLang="en-US" sz="3000" dirty="0"/>
          </a:p>
        </p:txBody>
      </p:sp>
    </p:spTree>
    <p:extLst>
      <p:ext uri="{BB962C8B-B14F-4D97-AF65-F5344CB8AC3E}">
        <p14:creationId xmlns:p14="http://schemas.microsoft.com/office/powerpoint/2010/main" val="3440910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2D5A-2BA0-46EC-B016-6A49D80748E2}"/>
              </a:ext>
            </a:extLst>
          </p:cNvPr>
          <p:cNvSpPr>
            <a:spLocks noGrp="1"/>
          </p:cNvSpPr>
          <p:nvPr>
            <p:ph type="title"/>
          </p:nvPr>
        </p:nvSpPr>
        <p:spPr>
          <a:xfrm>
            <a:off x="0" y="0"/>
            <a:ext cx="12192000" cy="758952"/>
          </a:xfrm>
          <a:prstGeom prst="rect">
            <a:avLst/>
          </a:prstGeom>
        </p:spPr>
        <p:txBody>
          <a:bodyPr/>
          <a:lstStyle/>
          <a:p>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10</a:t>
            </a:r>
            <a:endParaRPr lang="en-US" dirty="0">
              <a:solidFill>
                <a:schemeClr val="bg1"/>
              </a:solidFill>
            </a:endParaRPr>
          </a:p>
        </p:txBody>
      </p:sp>
      <p:sp>
        <p:nvSpPr>
          <p:cNvPr id="67586" name="Text Placeholder 2">
            <a:extLst>
              <a:ext uri="{FF2B5EF4-FFF2-40B4-BE49-F238E27FC236}">
                <a16:creationId xmlns:a16="http://schemas.microsoft.com/office/drawing/2014/main" id="{963274AA-27C0-4227-B9F2-B239FA633F6F}"/>
              </a:ext>
            </a:extLst>
          </p:cNvPr>
          <p:cNvSpPr>
            <a:spLocks noGrp="1" noChangeArrowheads="1"/>
          </p:cNvSpPr>
          <p:nvPr>
            <p:ph idx="1"/>
          </p:nvPr>
        </p:nvSpPr>
        <p:spPr/>
        <p:txBody>
          <a:bodyPr/>
          <a:lstStyle/>
          <a:p>
            <a:r>
              <a:rPr lang="en-US" altLang="en-US" dirty="0"/>
              <a:t>The three steps of color perception, revisited</a:t>
            </a:r>
          </a:p>
          <a:p>
            <a:pPr lvl="1">
              <a:spcBef>
                <a:spcPts val="1200"/>
              </a:spcBef>
            </a:pPr>
            <a:r>
              <a:rPr lang="en-US" altLang="en-US" dirty="0"/>
              <a:t>Step 2: Discrimination</a:t>
            </a:r>
          </a:p>
          <a:p>
            <a:pPr lvl="2">
              <a:spcBef>
                <a:spcPts val="1200"/>
              </a:spcBef>
              <a:buFont typeface="Courier New" panose="02070309020205020404" pitchFamily="49" charset="0"/>
              <a:buChar char="o"/>
            </a:pPr>
            <a:r>
              <a:rPr lang="en-US" altLang="en-US" dirty="0"/>
              <a:t>Cone-opponent mechanisms discriminate wavelengths.</a:t>
            </a:r>
          </a:p>
          <a:p>
            <a:pPr lvl="2">
              <a:spcBef>
                <a:spcPts val="1200"/>
              </a:spcBef>
              <a:buFont typeface="Courier New" panose="02070309020205020404" pitchFamily="49" charset="0"/>
              <a:buChar char="o"/>
            </a:pPr>
            <a:r>
              <a:rPr lang="en-US" altLang="en-US" dirty="0"/>
              <a:t>[L – M] and [M – L] compute something like red vs. green.</a:t>
            </a:r>
          </a:p>
          <a:p>
            <a:pPr lvl="2">
              <a:spcBef>
                <a:spcPts val="1200"/>
              </a:spcBef>
              <a:buFont typeface="Courier New" panose="02070309020205020404" pitchFamily="49" charset="0"/>
              <a:buChar char="o"/>
            </a:pPr>
            <a:r>
              <a:rPr lang="en-US" altLang="en-US" dirty="0"/>
              <a:t>[L + M] – S and S – [L + M] compute something like blue vs. yellow.</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2D5A-2BA0-46EC-B016-6A49D80748E2}"/>
              </a:ext>
            </a:extLst>
          </p:cNvPr>
          <p:cNvSpPr>
            <a:spLocks noGrp="1"/>
          </p:cNvSpPr>
          <p:nvPr>
            <p:ph type="title"/>
          </p:nvPr>
        </p:nvSpPr>
        <p:spPr>
          <a:xfrm>
            <a:off x="0" y="0"/>
            <a:ext cx="12192000" cy="758952"/>
          </a:xfrm>
          <a:prstGeom prst="rect">
            <a:avLst/>
          </a:prstGeom>
        </p:spPr>
        <p:txBody>
          <a:bodyPr/>
          <a:lstStyle/>
          <a:p>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11</a:t>
            </a:r>
            <a:endParaRPr lang="en-US" dirty="0">
              <a:solidFill>
                <a:schemeClr val="bg1"/>
              </a:solidFill>
            </a:endParaRPr>
          </a:p>
        </p:txBody>
      </p:sp>
      <p:sp>
        <p:nvSpPr>
          <p:cNvPr id="67586" name="Text Placeholder 2">
            <a:extLst>
              <a:ext uri="{FF2B5EF4-FFF2-40B4-BE49-F238E27FC236}">
                <a16:creationId xmlns:a16="http://schemas.microsoft.com/office/drawing/2014/main" id="{963274AA-27C0-4227-B9F2-B239FA633F6F}"/>
              </a:ext>
            </a:extLst>
          </p:cNvPr>
          <p:cNvSpPr>
            <a:spLocks noGrp="1" noChangeArrowheads="1"/>
          </p:cNvSpPr>
          <p:nvPr>
            <p:ph idx="1"/>
          </p:nvPr>
        </p:nvSpPr>
        <p:spPr/>
        <p:txBody>
          <a:bodyPr/>
          <a:lstStyle/>
          <a:p>
            <a:r>
              <a:rPr lang="en-US" altLang="en-US" dirty="0"/>
              <a:t>The three steps of color perception, revisited</a:t>
            </a:r>
          </a:p>
          <a:p>
            <a:pPr lvl="1">
              <a:spcBef>
                <a:spcPts val="1200"/>
              </a:spcBef>
            </a:pPr>
            <a:r>
              <a:rPr lang="en-US" altLang="en-US" dirty="0"/>
              <a:t>Step 3: Appearance</a:t>
            </a:r>
          </a:p>
          <a:p>
            <a:pPr marL="1150938" lvl="1" indent="-236538">
              <a:spcBef>
                <a:spcPts val="1200"/>
              </a:spcBef>
              <a:buSzPct val="75000"/>
              <a:buFont typeface="Courier New" panose="02070309020205020404" pitchFamily="49" charset="0"/>
              <a:buChar char="o"/>
            </a:pPr>
            <a:r>
              <a:rPr lang="en-US" altLang="en-US" dirty="0"/>
              <a:t>Further transformations of the signals create final color-opponent appearance.</a:t>
            </a:r>
          </a:p>
        </p:txBody>
      </p:sp>
    </p:spTree>
    <p:extLst>
      <p:ext uri="{BB962C8B-B14F-4D97-AF65-F5344CB8AC3E}">
        <p14:creationId xmlns:p14="http://schemas.microsoft.com/office/powerpoint/2010/main" val="102831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21AD99-2F1A-46EF-AC77-2D80BCE53A99}"/>
              </a:ext>
            </a:extLst>
          </p:cNvPr>
          <p:cNvSpPr>
            <a:spLocks noGrp="1"/>
          </p:cNvSpPr>
          <p:nvPr>
            <p:ph type="title"/>
          </p:nvPr>
        </p:nvSpPr>
        <p:spPr/>
        <p:txBody>
          <a:bodyPr/>
          <a:lstStyle/>
          <a:p>
            <a:r>
              <a:rPr lang="en-US" kern="1400" dirty="0">
                <a:ea typeface="Cambria"/>
                <a:cs typeface="Arial"/>
              </a:rPr>
              <a:t>5.1  Basic Principles of Color Perception		</a:t>
            </a:r>
            <a:r>
              <a:rPr lang="en-US" sz="1000" kern="1400" dirty="0">
                <a:solidFill>
                  <a:schemeClr val="bg1"/>
                </a:solidFill>
                <a:ea typeface="Cambria"/>
                <a:cs typeface="Arial"/>
              </a:rPr>
              <a:t>3</a:t>
            </a:r>
            <a:endParaRPr lang="en-US" dirty="0">
              <a:solidFill>
                <a:schemeClr val="bg1"/>
              </a:solidFill>
            </a:endParaRPr>
          </a:p>
        </p:txBody>
      </p:sp>
      <p:sp>
        <p:nvSpPr>
          <p:cNvPr id="16386" name="Text Placeholder 2">
            <a:extLst>
              <a:ext uri="{FF2B5EF4-FFF2-40B4-BE49-F238E27FC236}">
                <a16:creationId xmlns:a16="http://schemas.microsoft.com/office/drawing/2014/main" id="{0FC1C939-88C3-4E64-959C-E7786DBDCC77}"/>
              </a:ext>
            </a:extLst>
          </p:cNvPr>
          <p:cNvSpPr>
            <a:spLocks noGrp="1" noChangeArrowheads="1"/>
          </p:cNvSpPr>
          <p:nvPr>
            <p:ph idx="1"/>
          </p:nvPr>
        </p:nvSpPr>
        <p:spPr/>
        <p:txBody>
          <a:bodyPr/>
          <a:lstStyle/>
          <a:p>
            <a:r>
              <a:rPr lang="en-US" altLang="en-US" sz="3000" dirty="0">
                <a:cs typeface="Times New Roman" panose="02020603050405020304" pitchFamily="18" charset="0"/>
              </a:rPr>
              <a:t>Three steps to color perception:</a:t>
            </a:r>
          </a:p>
          <a:p>
            <a:pPr marL="914400" lvl="1" indent="-449263">
              <a:spcBef>
                <a:spcPts val="1200"/>
              </a:spcBef>
              <a:buNone/>
            </a:pPr>
            <a:r>
              <a:rPr lang="en-US" altLang="en-US" sz="3000" dirty="0">
                <a:cs typeface="Times New Roman" panose="02020603050405020304" pitchFamily="18" charset="0"/>
              </a:rPr>
              <a:t>1. </a:t>
            </a:r>
            <a:r>
              <a:rPr lang="en-US" altLang="en-US" sz="3000" i="1" dirty="0">
                <a:cs typeface="Times New Roman" panose="02020603050405020304" pitchFamily="18" charset="0"/>
              </a:rPr>
              <a:t>Detection</a:t>
            </a:r>
            <a:r>
              <a:rPr lang="en-US" altLang="en-US" sz="3000" dirty="0">
                <a:cs typeface="Times New Roman" panose="02020603050405020304" pitchFamily="18" charset="0"/>
              </a:rPr>
              <a:t>: Wavelengths of light must be detected in the first place.</a:t>
            </a:r>
          </a:p>
          <a:p>
            <a:pPr marL="914400" lvl="1" indent="-449263">
              <a:spcBef>
                <a:spcPts val="1200"/>
              </a:spcBef>
              <a:buNone/>
            </a:pPr>
            <a:r>
              <a:rPr lang="en-US" altLang="en-US" sz="3000" dirty="0">
                <a:cs typeface="Times New Roman" panose="02020603050405020304" pitchFamily="18" charset="0"/>
              </a:rPr>
              <a:t>2. </a:t>
            </a:r>
            <a:r>
              <a:rPr lang="en-US" altLang="en-US" sz="3000" i="1" dirty="0">
                <a:cs typeface="Times New Roman" panose="02020603050405020304" pitchFamily="18" charset="0"/>
              </a:rPr>
              <a:t>Discrimination</a:t>
            </a:r>
            <a:r>
              <a:rPr lang="en-US" altLang="en-US" sz="3000" dirty="0">
                <a:cs typeface="Times New Roman" panose="02020603050405020304" pitchFamily="18" charset="0"/>
              </a:rPr>
              <a:t>: We must be able to tell the difference between one wavelength (or mixture of wavelengths) and another.</a:t>
            </a:r>
          </a:p>
          <a:p>
            <a:pPr marL="914400" lvl="1" indent="-449263">
              <a:spcBef>
                <a:spcPts val="1200"/>
              </a:spcBef>
              <a:buNone/>
            </a:pPr>
            <a:r>
              <a:rPr lang="en-US" altLang="en-US" sz="3000" dirty="0">
                <a:cs typeface="Times New Roman" panose="02020603050405020304" pitchFamily="18" charset="0"/>
              </a:rPr>
              <a:t>3. </a:t>
            </a:r>
            <a:r>
              <a:rPr lang="en-US" altLang="en-US" sz="3000" i="1" dirty="0">
                <a:cs typeface="Times New Roman" panose="02020603050405020304" pitchFamily="18" charset="0"/>
              </a:rPr>
              <a:t>Appearance</a:t>
            </a:r>
            <a:r>
              <a:rPr lang="en-US" altLang="en-US" sz="3000" dirty="0">
                <a:cs typeface="Times New Roman" panose="02020603050405020304" pitchFamily="18" charset="0"/>
              </a:rPr>
              <a:t>: We want to assign perceived colors to lights and surfaces in the world and have those perceived colors be stable over time, regardless of different lighting conditions.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1496-A566-E248-B46E-650A6514DF06}"/>
              </a:ext>
            </a:extLst>
          </p:cNvPr>
          <p:cNvSpPr>
            <a:spLocks noGrp="1"/>
          </p:cNvSpPr>
          <p:nvPr>
            <p:ph type="title"/>
          </p:nvPr>
        </p:nvSpPr>
        <p:spPr/>
        <p:txBody>
          <a:bodyPr/>
          <a:lstStyle/>
          <a:p>
            <a:r>
              <a:rPr lang="en-US" dirty="0"/>
              <a:t>Figure</a:t>
            </a:r>
            <a:r>
              <a:rPr lang="en-US" cap="all" dirty="0"/>
              <a:t> 5.17  </a:t>
            </a:r>
            <a:r>
              <a:rPr lang="en-US" dirty="0"/>
              <a:t>Three steps to color perception (Part 1) </a:t>
            </a:r>
          </a:p>
        </p:txBody>
      </p:sp>
      <p:pic>
        <p:nvPicPr>
          <p:cNvPr id="7" name="Content Placeholder 6" descr="Part one of an illustration showing the three steps that lead to color perception. The illustrations shown for all the steps are graphs that indicate the relative sensitivity of the S, L, and M cones to the wavelengths of light. The graphs have the wavelengths from 400 to 700 nanometers along the horizontal axis and have the relative sensitivity to the wavelength along the vertical axis. In the first step, the S, L, and M cones differentially absorb light through the three photopigments in the cones.">
            <a:extLst>
              <a:ext uri="{FF2B5EF4-FFF2-40B4-BE49-F238E27FC236}">
                <a16:creationId xmlns:a16="http://schemas.microsoft.com/office/drawing/2014/main" id="{A4A05522-8B6A-EF4C-BADB-379F02D75CB4}"/>
              </a:ext>
            </a:extLst>
          </p:cNvPr>
          <p:cNvPicPr>
            <a:picLocks noGrp="1" noChangeAspect="1"/>
          </p:cNvPicPr>
          <p:nvPr>
            <p:ph sz="quarter" idx="10"/>
          </p:nvPr>
        </p:nvPicPr>
        <p:blipFill>
          <a:blip r:embed="rId3"/>
          <a:stretch>
            <a:fillRect/>
          </a:stretch>
        </p:blipFill>
        <p:spPr>
          <a:xfrm>
            <a:off x="2401563" y="479425"/>
            <a:ext cx="7388875" cy="6300788"/>
          </a:xfrm>
        </p:spPr>
      </p:pic>
    </p:spTree>
    <p:extLst>
      <p:ext uri="{BB962C8B-B14F-4D97-AF65-F5344CB8AC3E}">
        <p14:creationId xmlns:p14="http://schemas.microsoft.com/office/powerpoint/2010/main" val="1322745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84AB-A0FD-A442-A71B-A051DFF60A5A}"/>
              </a:ext>
            </a:extLst>
          </p:cNvPr>
          <p:cNvSpPr>
            <a:spLocks noGrp="1"/>
          </p:cNvSpPr>
          <p:nvPr>
            <p:ph type="title"/>
          </p:nvPr>
        </p:nvSpPr>
        <p:spPr/>
        <p:txBody>
          <a:bodyPr/>
          <a:lstStyle/>
          <a:p>
            <a:r>
              <a:rPr lang="en-US" dirty="0"/>
              <a:t>Figure</a:t>
            </a:r>
            <a:r>
              <a:rPr lang="en-US" cap="all" dirty="0"/>
              <a:t> 5.17  </a:t>
            </a:r>
            <a:r>
              <a:rPr lang="en-US" dirty="0"/>
              <a:t>Three steps to color perception (Part 2) </a:t>
            </a:r>
          </a:p>
        </p:txBody>
      </p:sp>
      <p:pic>
        <p:nvPicPr>
          <p:cNvPr id="7" name="Content Placeholder 6" descr="Part two of an illustration showing the three steps that lead to color perception. The illustrations shown for all the steps are graphs that indicate the relative sensitivity of the S, L, and M cones to the wavelengths of light. The graphs have the wavelengths from 400 to 700 nanometers along the horizontal axis and have the relative sensitivity to the wavelength along the vertical axis. In the second step known as discrimination, the cone-opponent mechanisms are created by taking into account the differences between the cone types. In this manner, one graph shows a light of 549 nanometers being distinguished, and another graph shows light of 486 nanometers being distinguished.">
            <a:extLst>
              <a:ext uri="{FF2B5EF4-FFF2-40B4-BE49-F238E27FC236}">
                <a16:creationId xmlns:a16="http://schemas.microsoft.com/office/drawing/2014/main" id="{ABA123D3-36B7-414A-8750-6EC885067779}"/>
              </a:ext>
            </a:extLst>
          </p:cNvPr>
          <p:cNvPicPr>
            <a:picLocks noGrp="1" noChangeAspect="1"/>
          </p:cNvPicPr>
          <p:nvPr>
            <p:ph sz="quarter" idx="10"/>
          </p:nvPr>
        </p:nvPicPr>
        <p:blipFill>
          <a:blip r:embed="rId3"/>
          <a:stretch>
            <a:fillRect/>
          </a:stretch>
        </p:blipFill>
        <p:spPr>
          <a:xfrm>
            <a:off x="407988" y="1060234"/>
            <a:ext cx="11376025" cy="5139169"/>
          </a:xfrm>
        </p:spPr>
      </p:pic>
    </p:spTree>
    <p:extLst>
      <p:ext uri="{BB962C8B-B14F-4D97-AF65-F5344CB8AC3E}">
        <p14:creationId xmlns:p14="http://schemas.microsoft.com/office/powerpoint/2010/main" val="1637126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1337-7E6C-EA47-992B-311C1BF8389A}"/>
              </a:ext>
            </a:extLst>
          </p:cNvPr>
          <p:cNvSpPr>
            <a:spLocks noGrp="1"/>
          </p:cNvSpPr>
          <p:nvPr>
            <p:ph type="title"/>
          </p:nvPr>
        </p:nvSpPr>
        <p:spPr/>
        <p:txBody>
          <a:bodyPr/>
          <a:lstStyle/>
          <a:p>
            <a:r>
              <a:rPr lang="en-US" dirty="0"/>
              <a:t>Figure</a:t>
            </a:r>
            <a:r>
              <a:rPr lang="en-US" cap="all" dirty="0"/>
              <a:t> 5.17  </a:t>
            </a:r>
            <a:r>
              <a:rPr lang="en-US" dirty="0"/>
              <a:t>Three steps to color perception (Part 3) </a:t>
            </a:r>
          </a:p>
        </p:txBody>
      </p:sp>
      <p:pic>
        <p:nvPicPr>
          <p:cNvPr id="7" name="Content Placeholder 6" descr="Part three of an illustration showing the three steps that lead to color perception. The illustrations shown for all the steps are graphs that indicate the relative sensitivity of the S, L, and M cones to the wavelengths of light. The graphs have the wavelengths from 400 to 700 nanometers along the horizontal axis and have the relative sensitivity to the wavelength along the vertical axis. In the third step, known as appearance, the color-opponent processes are created by the further recombination of the signals, which supports the color appearance. In this manner, the first graph shows light of 477 nanometers and 580 nanometers being distinguished, and another graph shows light of 504 and 510 nanometers being distinguished.">
            <a:extLst>
              <a:ext uri="{FF2B5EF4-FFF2-40B4-BE49-F238E27FC236}">
                <a16:creationId xmlns:a16="http://schemas.microsoft.com/office/drawing/2014/main" id="{4A2A44F6-72E4-1F47-A59C-EFCF360AA4E8}"/>
              </a:ext>
            </a:extLst>
          </p:cNvPr>
          <p:cNvPicPr>
            <a:picLocks noGrp="1" noChangeAspect="1"/>
          </p:cNvPicPr>
          <p:nvPr>
            <p:ph sz="quarter" idx="10"/>
          </p:nvPr>
        </p:nvPicPr>
        <p:blipFill>
          <a:blip r:embed="rId3"/>
          <a:stretch>
            <a:fillRect/>
          </a:stretch>
        </p:blipFill>
        <p:spPr>
          <a:xfrm>
            <a:off x="407988" y="1035287"/>
            <a:ext cx="11376025" cy="5189064"/>
          </a:xfrm>
        </p:spPr>
      </p:pic>
    </p:spTree>
    <p:extLst>
      <p:ext uri="{BB962C8B-B14F-4D97-AF65-F5344CB8AC3E}">
        <p14:creationId xmlns:p14="http://schemas.microsoft.com/office/powerpoint/2010/main" val="4095668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CF2-1B7A-47A2-AFAE-F486A2D2AD42}"/>
              </a:ext>
            </a:extLst>
          </p:cNvPr>
          <p:cNvSpPr>
            <a:spLocks noGrp="1"/>
          </p:cNvSpPr>
          <p:nvPr>
            <p:ph type="title"/>
          </p:nvPr>
        </p:nvSpPr>
        <p:spPr>
          <a:xfrm>
            <a:off x="0" y="0"/>
            <a:ext cx="12192000" cy="758952"/>
          </a:xfrm>
          <a:prstGeom prst="rect">
            <a:avLst/>
          </a:prstGeom>
        </p:spPr>
        <p:txBody>
          <a:bodyPr/>
          <a:lstStyle/>
          <a:p>
            <a:r>
              <a:rPr lang="en-US" dirty="0"/>
              <a:t>5.4  </a:t>
            </a:r>
            <a:r>
              <a:rPr lang="en-US" altLang="en-US" dirty="0">
                <a:cs typeface="Times New Roman" panose="02020603050405020304" pitchFamily="18" charset="0"/>
              </a:rPr>
              <a:t>Step 3: Color Appearance</a:t>
            </a:r>
            <a:r>
              <a:rPr lang="en-US" kern="1400" dirty="0">
                <a:ea typeface="Cambria"/>
                <a:cs typeface="Arial"/>
              </a:rPr>
              <a:t>		</a:t>
            </a:r>
            <a:r>
              <a:rPr lang="en-US" sz="1000" kern="1400" dirty="0">
                <a:solidFill>
                  <a:schemeClr val="bg1"/>
                </a:solidFill>
                <a:ea typeface="Cambria"/>
                <a:cs typeface="Arial"/>
              </a:rPr>
              <a:t>12</a:t>
            </a:r>
            <a:endParaRPr lang="en-US" dirty="0">
              <a:solidFill>
                <a:schemeClr val="bg1"/>
              </a:solidFill>
            </a:endParaRPr>
          </a:p>
        </p:txBody>
      </p:sp>
      <p:sp>
        <p:nvSpPr>
          <p:cNvPr id="44034" name="Text Placeholder 2">
            <a:extLst>
              <a:ext uri="{FF2B5EF4-FFF2-40B4-BE49-F238E27FC236}">
                <a16:creationId xmlns:a16="http://schemas.microsoft.com/office/drawing/2014/main" id="{07F46A3E-1BB6-4B2B-AB6C-E5DC67A7DA10}"/>
              </a:ext>
            </a:extLst>
          </p:cNvPr>
          <p:cNvSpPr>
            <a:spLocks noGrp="1"/>
          </p:cNvSpPr>
          <p:nvPr>
            <p:ph idx="1"/>
          </p:nvPr>
        </p:nvSpPr>
        <p:spPr/>
        <p:txBody>
          <a:bodyPr/>
          <a:lstStyle/>
          <a:p>
            <a:r>
              <a:rPr lang="en-US" altLang="en-US" dirty="0"/>
              <a:t>Color in the Visual Cortex</a:t>
            </a:r>
          </a:p>
          <a:p>
            <a:r>
              <a:rPr lang="en-US" altLang="en-US" dirty="0"/>
              <a:t>Is there a particular place in the cortex specialized for color processing?</a:t>
            </a:r>
          </a:p>
          <a:p>
            <a:pPr lvl="1">
              <a:spcBef>
                <a:spcPts val="1200"/>
              </a:spcBef>
            </a:pPr>
            <a:r>
              <a:rPr lang="en-US" altLang="en-US" dirty="0"/>
              <a:t>Not clear: </a:t>
            </a:r>
            <a:r>
              <a:rPr lang="en-US" altLang="en-US" dirty="0" err="1"/>
              <a:t>V1</a:t>
            </a:r>
            <a:r>
              <a:rPr lang="en-US" altLang="en-US" dirty="0"/>
              <a:t>, </a:t>
            </a:r>
            <a:r>
              <a:rPr lang="en-US" altLang="en-US" dirty="0" err="1"/>
              <a:t>V2</a:t>
            </a:r>
            <a:r>
              <a:rPr lang="en-US" altLang="en-US" dirty="0"/>
              <a:t>, and </a:t>
            </a:r>
            <a:r>
              <a:rPr lang="en-US" altLang="en-US" dirty="0" err="1"/>
              <a:t>V4</a:t>
            </a:r>
            <a:r>
              <a:rPr lang="en-US" altLang="en-US" dirty="0"/>
              <a:t> all involved in color perception, but not exclusively.</a:t>
            </a:r>
          </a:p>
          <a:p>
            <a:pPr marL="457200" indent="-225425">
              <a:spcBef>
                <a:spcPts val="1200"/>
              </a:spcBef>
              <a:buFont typeface="Arial" panose="020B0604020202020204" pitchFamily="34" charset="0"/>
              <a:buChar char="•"/>
            </a:pPr>
            <a:r>
              <a:rPr lang="en-US" altLang="en-US" dirty="0"/>
              <a:t>Achromatopsia: Loss of color vision from brain damage.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BE19-3B54-4834-AFBD-B99DA2D3D569}"/>
              </a:ext>
            </a:extLst>
          </p:cNvPr>
          <p:cNvSpPr>
            <a:spLocks noGrp="1"/>
          </p:cNvSpPr>
          <p:nvPr>
            <p:ph type="title"/>
          </p:nvPr>
        </p:nvSpPr>
        <p:spPr>
          <a:xfrm>
            <a:off x="0" y="1"/>
            <a:ext cx="12188952" cy="758825"/>
          </a:xfrm>
          <a:prstGeom prst="rect">
            <a:avLst/>
          </a:prstGeom>
        </p:spPr>
        <p:txBody>
          <a:bodyPr/>
          <a:lstStyle/>
          <a:p>
            <a:pPr>
              <a:defRPr/>
            </a:pPr>
            <a:r>
              <a:rPr lang="en-US" dirty="0"/>
              <a:t>5.5  </a:t>
            </a:r>
            <a:r>
              <a:rPr lang="en-US" altLang="en-US" dirty="0">
                <a:cs typeface="Times New Roman" panose="02020603050405020304" pitchFamily="18" charset="0"/>
              </a:rPr>
              <a:t>Individual Differences in Color Perception</a:t>
            </a:r>
            <a:r>
              <a:rPr lang="en-US" kern="1400" dirty="0">
                <a:ea typeface="Cambria"/>
                <a:cs typeface="Arial"/>
              </a:rPr>
              <a:t>		</a:t>
            </a:r>
            <a:r>
              <a:rPr lang="en-US" sz="1000" kern="1400" dirty="0">
                <a:solidFill>
                  <a:schemeClr val="bg1"/>
                </a:solidFill>
                <a:ea typeface="Cambria"/>
                <a:cs typeface="Arial"/>
              </a:rPr>
              <a:t>1</a:t>
            </a:r>
            <a:endParaRPr lang="en-US" kern="1400" dirty="0">
              <a:solidFill>
                <a:schemeClr val="bg1"/>
              </a:solidFill>
              <a:ea typeface="Times New Roman"/>
              <a:cs typeface="Arial"/>
            </a:endParaRPr>
          </a:p>
        </p:txBody>
      </p:sp>
      <p:sp>
        <p:nvSpPr>
          <p:cNvPr id="74754" name="Text Placeholder 2">
            <a:extLst>
              <a:ext uri="{FF2B5EF4-FFF2-40B4-BE49-F238E27FC236}">
                <a16:creationId xmlns:a16="http://schemas.microsoft.com/office/drawing/2014/main" id="{325C4F65-3B19-4EA1-81CF-26D6E84157B3}"/>
              </a:ext>
            </a:extLst>
          </p:cNvPr>
          <p:cNvSpPr>
            <a:spLocks noGrp="1" noChangeArrowheads="1"/>
          </p:cNvSpPr>
          <p:nvPr>
            <p:ph idx="1"/>
          </p:nvPr>
        </p:nvSpPr>
        <p:spPr/>
        <p:txBody>
          <a:bodyPr/>
          <a:lstStyle/>
          <a:p>
            <a:r>
              <a:rPr lang="en-US" altLang="en-US" dirty="0">
                <a:cs typeface="Times New Roman" panose="02020603050405020304" pitchFamily="18" charset="0"/>
              </a:rPr>
              <a:t>Language and Color</a:t>
            </a:r>
            <a:endParaRPr lang="en-US" altLang="en-US" i="1" dirty="0">
              <a:cs typeface="Times New Roman" panose="02020603050405020304" pitchFamily="18" charset="0"/>
            </a:endParaRPr>
          </a:p>
          <a:p>
            <a:pPr lvl="1">
              <a:spcBef>
                <a:spcPts val="1200"/>
              </a:spcBef>
            </a:pPr>
            <a:r>
              <a:rPr lang="en-US" altLang="en-US" dirty="0">
                <a:cs typeface="Times New Roman" panose="02020603050405020304" pitchFamily="18" charset="0"/>
              </a:rPr>
              <a:t>General agreement on colors</a:t>
            </a:r>
          </a:p>
          <a:p>
            <a:pPr marL="914400" lvl="2" indent="-220663">
              <a:spcBef>
                <a:spcPts val="1200"/>
              </a:spcBef>
              <a:buFont typeface="Courier New" panose="02070309020205020404" pitchFamily="49" charset="0"/>
              <a:buChar char="o"/>
            </a:pPr>
            <a:r>
              <a:rPr lang="en-US" altLang="en-US" dirty="0">
                <a:cs typeface="Times New Roman" panose="02020603050405020304" pitchFamily="18" charset="0"/>
              </a:rPr>
              <a:t>Basic color terms: Single words that describe colors, are used with high frequency, and have meanings that are agreed upon by speakers of a language.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A20AD-28ED-EE47-B465-27E2E996C1DA}"/>
              </a:ext>
            </a:extLst>
          </p:cNvPr>
          <p:cNvSpPr>
            <a:spLocks noGrp="1"/>
          </p:cNvSpPr>
          <p:nvPr>
            <p:ph type="title"/>
          </p:nvPr>
        </p:nvSpPr>
        <p:spPr/>
        <p:txBody>
          <a:bodyPr/>
          <a:lstStyle/>
          <a:p>
            <a:r>
              <a:rPr lang="en-US" dirty="0"/>
              <a:t>Figure</a:t>
            </a:r>
            <a:r>
              <a:rPr lang="en-US" cap="all" dirty="0"/>
              <a:t> 5.18  </a:t>
            </a:r>
            <a:r>
              <a:rPr lang="en-US" dirty="0"/>
              <a:t>Basic color names </a:t>
            </a:r>
          </a:p>
        </p:txBody>
      </p:sp>
      <p:pic>
        <p:nvPicPr>
          <p:cNvPr id="6" name="Content Placeholder 5" descr="A graph of colors. The 11 basic color names mentioned commonly by Americans as found out by Lindsey and Brown in 2014 are Black, White, Red, Yellow, Green, Blue, Brown, Pink, Orange, Purple, and Grey. The other color terms listed further are used by fewer and fewer people going downwards: Peach, Teal, Lavender, Maroon, Tan, Gold, Turquoise, Burgundy, Aqua, Violet, Salmon, Magenta, Olive, Fuchsia, Lime, Periwinkle, Lilac, Mustard, Beige, Brick, Flesh, Forest, Chartreuse, Coral, Rust, Rose, Mauve, Navy, Chocolate, Wine, Sky, and Goldenro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026891" y="479425"/>
            <a:ext cx="2138219" cy="6300788"/>
          </a:xfrm>
        </p:spPr>
      </p:pic>
    </p:spTree>
    <p:extLst>
      <p:ext uri="{BB962C8B-B14F-4D97-AF65-F5344CB8AC3E}">
        <p14:creationId xmlns:p14="http://schemas.microsoft.com/office/powerpoint/2010/main" val="813358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AA9C-89FD-41F9-98D9-8D7EA6EE41EA}"/>
              </a:ext>
            </a:extLst>
          </p:cNvPr>
          <p:cNvSpPr>
            <a:spLocks noGrp="1"/>
          </p:cNvSpPr>
          <p:nvPr>
            <p:ph type="title"/>
          </p:nvPr>
        </p:nvSpPr>
        <p:spPr>
          <a:xfrm>
            <a:off x="0" y="1"/>
            <a:ext cx="12188952" cy="758825"/>
          </a:xfrm>
          <a:prstGeom prst="rect">
            <a:avLst/>
          </a:prstGeom>
        </p:spPr>
        <p:txBody>
          <a:bodyPr/>
          <a:lstStyle/>
          <a:p>
            <a:pPr>
              <a:defRPr/>
            </a:pPr>
            <a:r>
              <a:rPr lang="en-US" dirty="0"/>
              <a:t>5.5  </a:t>
            </a:r>
            <a:r>
              <a:rPr lang="en-US" altLang="en-US" dirty="0">
                <a:cs typeface="Times New Roman" panose="02020603050405020304" pitchFamily="18" charset="0"/>
              </a:rPr>
              <a:t>Individual Differences in Color Perception</a:t>
            </a:r>
            <a:r>
              <a:rPr lang="en-US" kern="1400" dirty="0">
                <a:ea typeface="Cambria"/>
                <a:cs typeface="Arial"/>
              </a:rPr>
              <a:t>		</a:t>
            </a:r>
            <a:r>
              <a:rPr lang="en-US" sz="1000" kern="1400" dirty="0">
                <a:solidFill>
                  <a:schemeClr val="bg1"/>
                </a:solidFill>
                <a:ea typeface="Cambria"/>
                <a:cs typeface="Arial"/>
              </a:rPr>
              <a:t>2</a:t>
            </a:r>
            <a:endParaRPr lang="en-US" kern="1400" dirty="0">
              <a:solidFill>
                <a:schemeClr val="bg1"/>
              </a:solidFill>
              <a:ea typeface="Cambria"/>
              <a:cs typeface="Arial"/>
            </a:endParaRPr>
          </a:p>
        </p:txBody>
      </p:sp>
      <p:sp>
        <p:nvSpPr>
          <p:cNvPr id="77826" name="Text Placeholder 2">
            <a:extLst>
              <a:ext uri="{FF2B5EF4-FFF2-40B4-BE49-F238E27FC236}">
                <a16:creationId xmlns:a16="http://schemas.microsoft.com/office/drawing/2014/main" id="{E56120AD-04B6-4BF8-BE35-167BB7F0DEBB}"/>
              </a:ext>
            </a:extLst>
          </p:cNvPr>
          <p:cNvSpPr>
            <a:spLocks noGrp="1" noChangeArrowheads="1"/>
          </p:cNvSpPr>
          <p:nvPr>
            <p:ph idx="1"/>
          </p:nvPr>
        </p:nvSpPr>
        <p:spPr/>
        <p:txBody>
          <a:bodyPr/>
          <a:lstStyle/>
          <a:p>
            <a:pPr lvl="1">
              <a:spcBef>
                <a:spcPts val="1200"/>
              </a:spcBef>
            </a:pPr>
            <a:r>
              <a:rPr lang="en-US" altLang="en-US" dirty="0">
                <a:cs typeface="Times New Roman" panose="02020603050405020304" pitchFamily="18" charset="0"/>
              </a:rPr>
              <a:t>Various cultures describe color differently.</a:t>
            </a:r>
          </a:p>
          <a:p>
            <a:pPr lvl="1">
              <a:spcBef>
                <a:spcPts val="1200"/>
              </a:spcBef>
            </a:pPr>
            <a:r>
              <a:rPr lang="en-US" altLang="en-US" dirty="0">
                <a:cs typeface="Times New Roman" panose="02020603050405020304" pitchFamily="18" charset="0"/>
              </a:rPr>
              <a:t>Cultural relativism: In sensation and perception, the idea that basic perceptual experiences (e.g., color perception) may be determined in part by the cultural environment.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BA91-5148-4C4D-A7C5-1876AE2BFA85}"/>
              </a:ext>
            </a:extLst>
          </p:cNvPr>
          <p:cNvSpPr>
            <a:spLocks noGrp="1"/>
          </p:cNvSpPr>
          <p:nvPr>
            <p:ph type="title"/>
          </p:nvPr>
        </p:nvSpPr>
        <p:spPr/>
        <p:txBody>
          <a:bodyPr/>
          <a:lstStyle/>
          <a:p>
            <a:r>
              <a:rPr lang="en-US" dirty="0"/>
              <a:t>Figure</a:t>
            </a:r>
            <a:r>
              <a:rPr lang="en-US" cap="all" dirty="0"/>
              <a:t> 5.19  </a:t>
            </a:r>
            <a:r>
              <a:rPr lang="en-US" dirty="0"/>
              <a:t>Color category boundaries</a:t>
            </a:r>
          </a:p>
        </p:txBody>
      </p:sp>
      <p:pic>
        <p:nvPicPr>
          <p:cNvPr id="6" name="Content Placeholder 5" descr="It is easier to remember a color choice from two colors that are categorically different. Illustration A shows a shade of blue, which is the selected choice. Two options are given, which contain the selected choice and another shade of blue. Picking among these two shades of blue is rather hard. Illustration B shows the same blue as the selected choice. The options listed show the selected choice and a shade of green. It is easier to pick the selected choice from these two color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607219"/>
            <a:ext cx="9753600" cy="6045200"/>
          </a:xfrm>
        </p:spPr>
      </p:pic>
    </p:spTree>
    <p:extLst>
      <p:ext uri="{BB962C8B-B14F-4D97-AF65-F5344CB8AC3E}">
        <p14:creationId xmlns:p14="http://schemas.microsoft.com/office/powerpoint/2010/main" val="3915898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507F8-72DD-B648-87C6-287F4E8DEEAE}"/>
              </a:ext>
            </a:extLst>
          </p:cNvPr>
          <p:cNvSpPr>
            <a:spLocks noGrp="1"/>
          </p:cNvSpPr>
          <p:nvPr>
            <p:ph type="title"/>
          </p:nvPr>
        </p:nvSpPr>
        <p:spPr/>
        <p:txBody>
          <a:bodyPr/>
          <a:lstStyle/>
          <a:p>
            <a:r>
              <a:rPr lang="en-US" dirty="0"/>
              <a:t>Figure</a:t>
            </a:r>
            <a:r>
              <a:rPr lang="en-US" cap="all" dirty="0"/>
              <a:t> 5.20  </a:t>
            </a:r>
            <a:r>
              <a:rPr lang="en-US" dirty="0"/>
              <a:t>A color category experiment </a:t>
            </a:r>
          </a:p>
        </p:txBody>
      </p:sp>
      <p:pic>
        <p:nvPicPr>
          <p:cNvPr id="6" name="Content Placeholder 5" descr="An experiment in color category. An observer has to single out a color patch that is different in a four-color patch. The colors used are two shades of red and two shades of brown. The first test uses one patch that is a light shade of red and three other patches that are a dark shade of red. The response time taken by the observer, in this case, is the slowest. It takes 750 milliseconds. The second test uses a single patch of a dark shade of red and three other patches that are a light shade of brown. The response time taken by the observer, in this case, is the fastest. It takes 650 milliseconds. The third test uses a single patch of a light shade of brown and three other patches that are a dark shade of brown. The response time taken by the observer, in this case, is slower. It takes 690 milliseconds. "/>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19562" y="479425"/>
            <a:ext cx="8552876" cy="6300788"/>
          </a:xfrm>
        </p:spPr>
      </p:pic>
    </p:spTree>
    <p:extLst>
      <p:ext uri="{BB962C8B-B14F-4D97-AF65-F5344CB8AC3E}">
        <p14:creationId xmlns:p14="http://schemas.microsoft.com/office/powerpoint/2010/main" val="8491269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54C1D-D931-4F7E-B9E6-CCE7046B5272}"/>
              </a:ext>
            </a:extLst>
          </p:cNvPr>
          <p:cNvSpPr>
            <a:spLocks noGrp="1"/>
          </p:cNvSpPr>
          <p:nvPr>
            <p:ph type="title"/>
          </p:nvPr>
        </p:nvSpPr>
        <p:spPr>
          <a:xfrm>
            <a:off x="0" y="1"/>
            <a:ext cx="12188952" cy="758825"/>
          </a:xfrm>
          <a:prstGeom prst="rect">
            <a:avLst/>
          </a:prstGeom>
        </p:spPr>
        <p:txBody>
          <a:bodyPr/>
          <a:lstStyle/>
          <a:p>
            <a:pPr>
              <a:defRPr/>
            </a:pPr>
            <a:r>
              <a:rPr lang="en-US" dirty="0"/>
              <a:t>5.5  </a:t>
            </a:r>
            <a:r>
              <a:rPr lang="en-US" altLang="en-US" dirty="0">
                <a:cs typeface="Times New Roman" panose="02020603050405020304" pitchFamily="18" charset="0"/>
              </a:rPr>
              <a:t>Individual Differences in Color Perception</a:t>
            </a:r>
            <a:r>
              <a:rPr lang="en-US" kern="1400" dirty="0">
                <a:ea typeface="Cambria"/>
                <a:cs typeface="Arial"/>
              </a:rPr>
              <a:t>		</a:t>
            </a:r>
            <a:r>
              <a:rPr lang="en-US" sz="1000" kern="1400" dirty="0">
                <a:solidFill>
                  <a:schemeClr val="bg1"/>
                </a:solidFill>
                <a:ea typeface="Cambria"/>
                <a:cs typeface="Arial"/>
              </a:rPr>
              <a:t>3</a:t>
            </a:r>
            <a:endParaRPr lang="en-US" kern="1400" dirty="0">
              <a:solidFill>
                <a:schemeClr val="bg1"/>
              </a:solidFill>
              <a:ea typeface="Cambria"/>
              <a:cs typeface="Arial"/>
            </a:endParaRPr>
          </a:p>
        </p:txBody>
      </p:sp>
      <p:sp>
        <p:nvSpPr>
          <p:cNvPr id="80898" name="Text Placeholder 2">
            <a:extLst>
              <a:ext uri="{FF2B5EF4-FFF2-40B4-BE49-F238E27FC236}">
                <a16:creationId xmlns:a16="http://schemas.microsoft.com/office/drawing/2014/main" id="{412ED62A-7FF1-46C5-B2C0-0FB517556772}"/>
              </a:ext>
            </a:extLst>
          </p:cNvPr>
          <p:cNvSpPr>
            <a:spLocks noGrp="1" noChangeArrowheads="1"/>
          </p:cNvSpPr>
          <p:nvPr>
            <p:ph idx="1"/>
          </p:nvPr>
        </p:nvSpPr>
        <p:spPr/>
        <p:txBody>
          <a:bodyPr/>
          <a:lstStyle/>
          <a:p>
            <a:r>
              <a:rPr lang="en-US" altLang="en-US" dirty="0">
                <a:cs typeface="Times New Roman" panose="02020603050405020304" pitchFamily="18" charset="0"/>
              </a:rPr>
              <a:t>Genetic Differences in Color Perception</a:t>
            </a:r>
            <a:endParaRPr lang="en-US" altLang="en-US" i="1" dirty="0">
              <a:cs typeface="Times New Roman" panose="02020603050405020304" pitchFamily="18" charset="0"/>
            </a:endParaRPr>
          </a:p>
          <a:p>
            <a:pPr lvl="1">
              <a:spcBef>
                <a:spcPts val="1200"/>
              </a:spcBef>
            </a:pPr>
            <a:r>
              <a:rPr lang="en-US" altLang="en-US" dirty="0">
                <a:cs typeface="Times New Roman" panose="02020603050405020304" pitchFamily="18" charset="0"/>
              </a:rPr>
              <a:t>About 8% of males and 0.5% of females have some form of color vision deficiency: “color blindness.”</a:t>
            </a:r>
          </a:p>
          <a:p>
            <a:pPr lvl="2">
              <a:spcBef>
                <a:spcPts val="1200"/>
              </a:spcBef>
              <a:buFont typeface="Courier New" panose="02070309020205020404" pitchFamily="49" charset="0"/>
              <a:buChar char="o"/>
            </a:pPr>
            <a:r>
              <a:rPr lang="en-US" altLang="en-US" dirty="0">
                <a:cs typeface="Times New Roman" panose="02020603050405020304" pitchFamily="18" charset="0"/>
              </a:rPr>
              <a:t>Color-anomalous: A term for what is usually called “color blindness.” Most “color-blind” individuals can still make discriminations based on wavelength. Those discriminations are just different from the norm.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B730-B366-FF47-BF60-860A3BAE7189}"/>
              </a:ext>
            </a:extLst>
          </p:cNvPr>
          <p:cNvSpPr>
            <a:spLocks noGrp="1"/>
          </p:cNvSpPr>
          <p:nvPr>
            <p:ph type="title"/>
          </p:nvPr>
        </p:nvSpPr>
        <p:spPr/>
        <p:txBody>
          <a:bodyPr/>
          <a:lstStyle/>
          <a:p>
            <a:r>
              <a:rPr lang="en-US" dirty="0"/>
              <a:t>Figure</a:t>
            </a:r>
            <a:r>
              <a:rPr lang="en-US" cap="all" dirty="0"/>
              <a:t> 5.1  </a:t>
            </a:r>
            <a:r>
              <a:rPr lang="en-US" dirty="0"/>
              <a:t>Photoreceptor types </a:t>
            </a:r>
          </a:p>
        </p:txBody>
      </p:sp>
      <p:pic>
        <p:nvPicPr>
          <p:cNvPr id="6" name="Content Placeholder 5" descr="A graph depicts the sensitivity to light of three cone and rod photoreceptors as a function of wavelength. The horizontal axis has the wavelength of visible light. The horizontal axis begins at 0 nanometers and goes up to 400 nanometers, after which the wavelength of light is marked in intervals of 100 nanometers up to 700 nanometers. The vertical axis has the normalized absorbance from 0 to 100 in intervals of 50. The sensitivity to light of the three cone and rod photoreceptors are depicted as line curves that rise in absorbance, reach a peak, and then come down to almost zero absorbance. One of the cones is maximally sensitive at short wavelengths and has a peak sensitivity for light with a wavelength of 420 nanometers. The second cone is maximally sensitive at medium wavelengths and has a peak sensitivity for light with a wavelength of 535 nanometers. The third cone is maximally sensitive at long wavelengths and has a peak sensitivity for light with a wavelength of 565 nanometers. The line curve for the rod photoreceptor is present in between the cones that are sensitive to short and medium wavelengths and it has a peak sensitivity for light with a wavelength of 498 nanometers. The line curves depicted for the three cones and rod photoreceptors overlap each othe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19200" y="486569"/>
            <a:ext cx="9753600" cy="6286500"/>
          </a:xfrm>
        </p:spPr>
      </p:pic>
    </p:spTree>
    <p:extLst>
      <p:ext uri="{BB962C8B-B14F-4D97-AF65-F5344CB8AC3E}">
        <p14:creationId xmlns:p14="http://schemas.microsoft.com/office/powerpoint/2010/main" val="3418064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E5AD-F6FE-469A-B91B-5D9CEF2C6081}"/>
              </a:ext>
            </a:extLst>
          </p:cNvPr>
          <p:cNvSpPr>
            <a:spLocks noGrp="1"/>
          </p:cNvSpPr>
          <p:nvPr>
            <p:ph type="title"/>
          </p:nvPr>
        </p:nvSpPr>
        <p:spPr>
          <a:xfrm>
            <a:off x="0" y="1"/>
            <a:ext cx="12188952" cy="758825"/>
          </a:xfrm>
          <a:prstGeom prst="rect">
            <a:avLst/>
          </a:prstGeom>
        </p:spPr>
        <p:txBody>
          <a:bodyPr/>
          <a:lstStyle/>
          <a:p>
            <a:pPr>
              <a:defRPr/>
            </a:pPr>
            <a:r>
              <a:rPr lang="en-US" dirty="0"/>
              <a:t>5.5  </a:t>
            </a:r>
            <a:r>
              <a:rPr lang="en-US" altLang="en-US" dirty="0">
                <a:cs typeface="Times New Roman" panose="02020603050405020304" pitchFamily="18" charset="0"/>
              </a:rPr>
              <a:t>Individual Differences in Color Perception</a:t>
            </a:r>
            <a:r>
              <a:rPr lang="en-US" kern="1400" dirty="0">
                <a:ea typeface="Cambria"/>
                <a:cs typeface="Arial"/>
              </a:rPr>
              <a:t>		</a:t>
            </a:r>
            <a:r>
              <a:rPr lang="en-US" sz="1000" kern="1400" dirty="0">
                <a:solidFill>
                  <a:schemeClr val="bg1"/>
                </a:solidFill>
                <a:ea typeface="Cambria"/>
                <a:cs typeface="Arial"/>
              </a:rPr>
              <a:t>4</a:t>
            </a:r>
            <a:endParaRPr lang="en-US" kern="1400" dirty="0">
              <a:solidFill>
                <a:schemeClr val="bg1"/>
              </a:solidFill>
              <a:ea typeface="Times New Roman"/>
              <a:cs typeface="Arial"/>
            </a:endParaRPr>
          </a:p>
        </p:txBody>
      </p:sp>
      <p:sp>
        <p:nvSpPr>
          <p:cNvPr id="81922" name="Text Placeholder 2">
            <a:extLst>
              <a:ext uri="{FF2B5EF4-FFF2-40B4-BE49-F238E27FC236}">
                <a16:creationId xmlns:a16="http://schemas.microsoft.com/office/drawing/2014/main" id="{36399619-A900-4320-9BAA-4629FA148928}"/>
              </a:ext>
            </a:extLst>
          </p:cNvPr>
          <p:cNvSpPr>
            <a:spLocks noGrp="1" noChangeArrowheads="1"/>
          </p:cNvSpPr>
          <p:nvPr>
            <p:ph idx="1"/>
          </p:nvPr>
        </p:nvSpPr>
        <p:spPr/>
        <p:txBody>
          <a:bodyPr/>
          <a:lstStyle/>
          <a:p>
            <a:r>
              <a:rPr lang="en-US" altLang="en-US" dirty="0">
                <a:cs typeface="Times New Roman" panose="02020603050405020304" pitchFamily="18" charset="0"/>
              </a:rPr>
              <a:t>Several types of color-blind/color-</a:t>
            </a:r>
            <a:r>
              <a:rPr lang="en-US" altLang="en-US" dirty="0" err="1">
                <a:cs typeface="Times New Roman" panose="02020603050405020304" pitchFamily="18" charset="0"/>
              </a:rPr>
              <a:t>anamolous</a:t>
            </a:r>
            <a:r>
              <a:rPr lang="en-US" altLang="en-US" dirty="0">
                <a:cs typeface="Times New Roman" panose="02020603050405020304" pitchFamily="18" charset="0"/>
              </a:rPr>
              <a:t> people</a:t>
            </a:r>
          </a:p>
          <a:p>
            <a:pPr lvl="1">
              <a:spcBef>
                <a:spcPts val="1200"/>
              </a:spcBef>
            </a:pPr>
            <a:r>
              <a:rPr lang="en-US" altLang="en-US" dirty="0">
                <a:cs typeface="Times New Roman" panose="02020603050405020304" pitchFamily="18" charset="0"/>
              </a:rPr>
              <a:t>Deuteranope: Due to absence of M-cones.</a:t>
            </a:r>
          </a:p>
          <a:p>
            <a:pPr lvl="1">
              <a:spcBef>
                <a:spcPts val="1200"/>
              </a:spcBef>
            </a:pPr>
            <a:r>
              <a:rPr lang="en-US" altLang="en-US" dirty="0">
                <a:cs typeface="Times New Roman" panose="02020603050405020304" pitchFamily="18" charset="0"/>
              </a:rPr>
              <a:t>Protanope: Due to absence of L-cones.</a:t>
            </a:r>
          </a:p>
          <a:p>
            <a:pPr lvl="1">
              <a:spcBef>
                <a:spcPts val="1200"/>
              </a:spcBef>
            </a:pPr>
            <a:r>
              <a:rPr lang="en-US" altLang="en-US" dirty="0">
                <a:cs typeface="Times New Roman" panose="02020603050405020304" pitchFamily="18" charset="0"/>
              </a:rPr>
              <a:t>Tritanope: Due to absence of S-cones.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6D13-968E-4223-88CA-DCA923478C07}"/>
              </a:ext>
            </a:extLst>
          </p:cNvPr>
          <p:cNvSpPr>
            <a:spLocks noGrp="1"/>
          </p:cNvSpPr>
          <p:nvPr>
            <p:ph type="title"/>
          </p:nvPr>
        </p:nvSpPr>
        <p:spPr>
          <a:xfrm>
            <a:off x="0" y="1"/>
            <a:ext cx="12188952" cy="758825"/>
          </a:xfrm>
          <a:prstGeom prst="rect">
            <a:avLst/>
          </a:prstGeom>
        </p:spPr>
        <p:txBody>
          <a:bodyPr/>
          <a:lstStyle/>
          <a:p>
            <a:pPr>
              <a:defRPr/>
            </a:pPr>
            <a:r>
              <a:rPr lang="en-US" dirty="0"/>
              <a:t>5.5  </a:t>
            </a:r>
            <a:r>
              <a:rPr lang="en-US" altLang="en-US" dirty="0">
                <a:cs typeface="Times New Roman" panose="02020603050405020304" pitchFamily="18" charset="0"/>
              </a:rPr>
              <a:t>Individual Differences in Color Perception</a:t>
            </a:r>
            <a:r>
              <a:rPr lang="en-US" kern="1400" dirty="0">
                <a:ea typeface="Cambria"/>
                <a:cs typeface="Arial"/>
              </a:rPr>
              <a:t>		</a:t>
            </a:r>
            <a:r>
              <a:rPr lang="en-US" sz="1000" kern="1400" dirty="0">
                <a:solidFill>
                  <a:schemeClr val="bg1"/>
                </a:solidFill>
                <a:ea typeface="Cambria"/>
                <a:cs typeface="Arial"/>
              </a:rPr>
              <a:t>5</a:t>
            </a:r>
            <a:endParaRPr lang="en-US" kern="1400" dirty="0">
              <a:solidFill>
                <a:schemeClr val="bg1"/>
              </a:solidFill>
              <a:ea typeface="Times New Roman"/>
              <a:cs typeface="Arial"/>
            </a:endParaRPr>
          </a:p>
        </p:txBody>
      </p:sp>
      <p:sp>
        <p:nvSpPr>
          <p:cNvPr id="83970" name="Text Placeholder 2">
            <a:extLst>
              <a:ext uri="{FF2B5EF4-FFF2-40B4-BE49-F238E27FC236}">
                <a16:creationId xmlns:a16="http://schemas.microsoft.com/office/drawing/2014/main" id="{B7DE8F36-5A97-47F3-A74E-C2C7AB68981C}"/>
              </a:ext>
            </a:extLst>
          </p:cNvPr>
          <p:cNvSpPr>
            <a:spLocks noGrp="1" noChangeArrowheads="1"/>
          </p:cNvSpPr>
          <p:nvPr>
            <p:ph idx="1"/>
          </p:nvPr>
        </p:nvSpPr>
        <p:spPr/>
        <p:txBody>
          <a:bodyPr/>
          <a:lstStyle/>
          <a:p>
            <a:pPr lvl="1">
              <a:spcBef>
                <a:spcPts val="1200"/>
              </a:spcBef>
            </a:pPr>
            <a:r>
              <a:rPr lang="en-US" altLang="en-US" dirty="0">
                <a:cs typeface="Times New Roman" panose="02020603050405020304" pitchFamily="18" charset="0"/>
              </a:rPr>
              <a:t>Cone monochromat: Has only one cone type; truly color-blind.</a:t>
            </a:r>
          </a:p>
          <a:p>
            <a:pPr lvl="1">
              <a:spcBef>
                <a:spcPts val="1200"/>
              </a:spcBef>
            </a:pPr>
            <a:r>
              <a:rPr lang="en-US" altLang="en-US" dirty="0">
                <a:cs typeface="Times New Roman" panose="02020603050405020304" pitchFamily="18" charset="0"/>
              </a:rPr>
              <a:t>Rod monochromat: Has no cones of any type; truly color-blind and very visually impaired in bright light.</a:t>
            </a:r>
          </a:p>
          <a:p>
            <a:pPr lvl="1">
              <a:spcBef>
                <a:spcPts val="1200"/>
              </a:spcBef>
            </a:pPr>
            <a:r>
              <a:rPr lang="en-US" altLang="en-US" dirty="0">
                <a:cs typeface="Times New Roman" panose="02020603050405020304" pitchFamily="18" charset="0"/>
              </a:rPr>
              <a:t>Anomia: Inability to name objects or colors in spite of the ability to see and recognize them. Typically due to brain damage.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6D13-968E-4223-88CA-DCA923478C07}"/>
              </a:ext>
            </a:extLst>
          </p:cNvPr>
          <p:cNvSpPr>
            <a:spLocks noGrp="1"/>
          </p:cNvSpPr>
          <p:nvPr>
            <p:ph type="title"/>
          </p:nvPr>
        </p:nvSpPr>
        <p:spPr>
          <a:xfrm>
            <a:off x="0" y="1"/>
            <a:ext cx="12188952" cy="758825"/>
          </a:xfrm>
          <a:prstGeom prst="rect">
            <a:avLst/>
          </a:prstGeom>
        </p:spPr>
        <p:txBody>
          <a:bodyPr/>
          <a:lstStyle/>
          <a:p>
            <a:pPr>
              <a:defRPr/>
            </a:pPr>
            <a:r>
              <a:rPr lang="en-US" dirty="0"/>
              <a:t>5.5  </a:t>
            </a:r>
            <a:r>
              <a:rPr lang="en-US" altLang="en-US" dirty="0">
                <a:cs typeface="Times New Roman" panose="02020603050405020304" pitchFamily="18" charset="0"/>
              </a:rPr>
              <a:t>Individual Differences in Color Perception</a:t>
            </a:r>
            <a:r>
              <a:rPr lang="en-US" kern="1400" dirty="0">
                <a:ea typeface="Cambria"/>
                <a:cs typeface="Arial"/>
              </a:rPr>
              <a:t>		</a:t>
            </a:r>
            <a:r>
              <a:rPr lang="en-US" sz="1000" kern="1400" dirty="0">
                <a:solidFill>
                  <a:schemeClr val="bg1"/>
                </a:solidFill>
                <a:ea typeface="Cambria"/>
                <a:cs typeface="Arial"/>
              </a:rPr>
              <a:t>6</a:t>
            </a:r>
            <a:endParaRPr lang="en-US" kern="1400" dirty="0">
              <a:solidFill>
                <a:schemeClr val="bg1"/>
              </a:solidFill>
              <a:ea typeface="Times New Roman"/>
              <a:cs typeface="Arial"/>
            </a:endParaRPr>
          </a:p>
        </p:txBody>
      </p:sp>
      <p:sp>
        <p:nvSpPr>
          <p:cNvPr id="83970" name="Text Placeholder 2">
            <a:extLst>
              <a:ext uri="{FF2B5EF4-FFF2-40B4-BE49-F238E27FC236}">
                <a16:creationId xmlns:a16="http://schemas.microsoft.com/office/drawing/2014/main" id="{B7DE8F36-5A97-47F3-A74E-C2C7AB68981C}"/>
              </a:ext>
            </a:extLst>
          </p:cNvPr>
          <p:cNvSpPr>
            <a:spLocks noGrp="1" noChangeArrowheads="1"/>
          </p:cNvSpPr>
          <p:nvPr>
            <p:ph idx="1"/>
          </p:nvPr>
        </p:nvSpPr>
        <p:spPr/>
        <p:txBody>
          <a:bodyPr/>
          <a:lstStyle/>
          <a:p>
            <a:pPr marL="231775" lvl="1" indent="-231775">
              <a:spcBef>
                <a:spcPts val="1200"/>
              </a:spcBef>
              <a:buNone/>
            </a:pPr>
            <a:r>
              <a:rPr lang="en-US" altLang="en-US" dirty="0">
                <a:cs typeface="Times New Roman" panose="02020603050405020304" pitchFamily="18" charset="0"/>
              </a:rPr>
              <a:t>Synesthesia: When one stimulus evokes the experience of another stimulus that is not present.</a:t>
            </a:r>
          </a:p>
          <a:p>
            <a:pPr marL="693738" lvl="2" indent="-233363">
              <a:spcBef>
                <a:spcPts val="1200"/>
              </a:spcBef>
              <a:buSzPct val="100000"/>
              <a:buFont typeface="Arial" panose="020B0604020202020204" pitchFamily="34" charset="0"/>
              <a:buChar char="•"/>
            </a:pPr>
            <a:r>
              <a:rPr lang="en-US" altLang="en-US" dirty="0">
                <a:cs typeface="Times New Roman" panose="02020603050405020304" pitchFamily="18" charset="0"/>
              </a:rPr>
              <a:t>Example: letters appearing to have colors (grapheme-color synesthesia) or sounds having tastes</a:t>
            </a:r>
          </a:p>
          <a:p>
            <a:pPr marL="693738" lvl="2" indent="-233363">
              <a:spcBef>
                <a:spcPts val="1200"/>
              </a:spcBef>
              <a:buSzPct val="100000"/>
              <a:buFont typeface="Arial" panose="020B0604020202020204" pitchFamily="34" charset="0"/>
              <a:buChar char="•"/>
            </a:pPr>
            <a:r>
              <a:rPr lang="en-US" altLang="en-US" dirty="0">
                <a:cs typeface="Times New Roman" panose="02020603050405020304" pitchFamily="18" charset="0"/>
              </a:rPr>
              <a:t>About 4-5% of the population experiences synesthesia</a:t>
            </a:r>
          </a:p>
        </p:txBody>
      </p:sp>
    </p:spTree>
    <p:extLst>
      <p:ext uri="{BB962C8B-B14F-4D97-AF65-F5344CB8AC3E}">
        <p14:creationId xmlns:p14="http://schemas.microsoft.com/office/powerpoint/2010/main" val="38490106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C23AD-A4B7-4F44-817B-F1B715016ABC}"/>
              </a:ext>
            </a:extLst>
          </p:cNvPr>
          <p:cNvSpPr>
            <a:spLocks noGrp="1"/>
          </p:cNvSpPr>
          <p:nvPr>
            <p:ph type="title"/>
          </p:nvPr>
        </p:nvSpPr>
        <p:spPr>
          <a:xfrm>
            <a:off x="0" y="1"/>
            <a:ext cx="12188952" cy="758825"/>
          </a:xfrm>
          <a:prstGeom prst="rect">
            <a:avLst/>
          </a:prstGeom>
        </p:spPr>
        <p:txBody>
          <a:bodyPr/>
          <a:lstStyle/>
          <a:p>
            <a:pPr>
              <a:defRPr/>
            </a:pPr>
            <a:r>
              <a:rPr lang="en-US" kern="1400" dirty="0">
                <a:ea typeface="Times New Roman"/>
                <a:cs typeface="Arial"/>
              </a:rPr>
              <a:t>5.6  From the Color of Lights to a World of Color</a:t>
            </a:r>
            <a:r>
              <a:rPr lang="en-US" kern="1400" dirty="0">
                <a:ea typeface="Cambria"/>
                <a:cs typeface="Arial"/>
              </a:rPr>
              <a:t>		</a:t>
            </a:r>
            <a:r>
              <a:rPr lang="en-US" sz="1000" kern="1400" dirty="0">
                <a:solidFill>
                  <a:schemeClr val="bg1"/>
                </a:solidFill>
                <a:ea typeface="Cambria"/>
                <a:cs typeface="Arial"/>
              </a:rPr>
              <a:t>1</a:t>
            </a:r>
            <a:endParaRPr lang="en-US" kern="1400" dirty="0">
              <a:solidFill>
                <a:schemeClr val="bg1"/>
              </a:solidFill>
              <a:ea typeface="Times New Roman"/>
              <a:cs typeface="Arial"/>
            </a:endParaRPr>
          </a:p>
        </p:txBody>
      </p:sp>
      <p:sp>
        <p:nvSpPr>
          <p:cNvPr id="84994" name="Text Placeholder 2">
            <a:extLst>
              <a:ext uri="{FF2B5EF4-FFF2-40B4-BE49-F238E27FC236}">
                <a16:creationId xmlns:a16="http://schemas.microsoft.com/office/drawing/2014/main" id="{3E8AB7A7-D53B-4E39-9938-46077BF648FD}"/>
              </a:ext>
            </a:extLst>
          </p:cNvPr>
          <p:cNvSpPr>
            <a:spLocks noGrp="1" noChangeArrowheads="1"/>
          </p:cNvSpPr>
          <p:nvPr>
            <p:ph idx="1"/>
          </p:nvPr>
        </p:nvSpPr>
        <p:spPr/>
        <p:txBody>
          <a:bodyPr/>
          <a:lstStyle/>
          <a:p>
            <a:r>
              <a:rPr lang="en-US" altLang="en-US" dirty="0">
                <a:cs typeface="Times New Roman" panose="02020603050405020304" pitchFamily="18" charset="0"/>
              </a:rPr>
              <a:t>Colors very rarely appear in isolation. Usually, many colors are present in a scene.</a:t>
            </a:r>
          </a:p>
          <a:p>
            <a:pPr lvl="1">
              <a:spcBef>
                <a:spcPts val="1200"/>
              </a:spcBef>
            </a:pPr>
            <a:r>
              <a:rPr lang="en-US" altLang="en-US" dirty="0">
                <a:cs typeface="Times New Roman" panose="02020603050405020304" pitchFamily="18" charset="0"/>
              </a:rPr>
              <a:t>When many colors are present, they can influence each other.</a:t>
            </a:r>
          </a:p>
          <a:p>
            <a:pPr marL="693738" indent="-238125">
              <a:spcBef>
                <a:spcPts val="1200"/>
              </a:spcBef>
              <a:buFont typeface="Arial" panose="020B0604020202020204" pitchFamily="34" charset="0"/>
              <a:buChar char="•"/>
            </a:pPr>
            <a:r>
              <a:rPr lang="en-US" altLang="en-US" dirty="0"/>
              <a:t>Color contrast: A color perception effect in which the color of one region induces the opponent color in a neighboring region.</a:t>
            </a:r>
          </a:p>
          <a:p>
            <a:pPr marL="693738" indent="-238125">
              <a:spcBef>
                <a:spcPts val="1200"/>
              </a:spcBef>
              <a:buFont typeface="Arial" panose="020B0604020202020204" pitchFamily="34" charset="0"/>
              <a:buChar char="•"/>
            </a:pPr>
            <a:r>
              <a:rPr lang="en-US" altLang="en-US" dirty="0"/>
              <a:t>Color assimilation: A color perception effect in which two colors bleed into each other, each taking on some of the chromatic quality of the other.</a:t>
            </a:r>
            <a:endParaRPr lang="en-US" altLang="en-US" dirty="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F261-0D6E-004A-AD4B-DCDC2F89D503}"/>
              </a:ext>
            </a:extLst>
          </p:cNvPr>
          <p:cNvSpPr>
            <a:spLocks noGrp="1"/>
          </p:cNvSpPr>
          <p:nvPr>
            <p:ph type="title"/>
          </p:nvPr>
        </p:nvSpPr>
        <p:spPr/>
        <p:txBody>
          <a:bodyPr/>
          <a:lstStyle/>
          <a:p>
            <a:r>
              <a:rPr lang="en-US" dirty="0"/>
              <a:t>Figure</a:t>
            </a:r>
            <a:r>
              <a:rPr lang="en-US" cap="all" dirty="0"/>
              <a:t> 5.22  </a:t>
            </a:r>
            <a:r>
              <a:rPr lang="en-US" dirty="0"/>
              <a:t>Color contrast </a:t>
            </a:r>
          </a:p>
        </p:txBody>
      </p:sp>
      <p:pic>
        <p:nvPicPr>
          <p:cNvPr id="7" name="Content Placeholder 6" descr="Color contrast demonstrated within a color grid that has two rows of four squares. Each square has a central square of another color. The central square assumes the chromatic attributes that are opposite to the surrounding color. A green central square appears greener in a red background than on a green background.">
            <a:extLst>
              <a:ext uri="{FF2B5EF4-FFF2-40B4-BE49-F238E27FC236}">
                <a16:creationId xmlns:a16="http://schemas.microsoft.com/office/drawing/2014/main" id="{C07E09D1-2025-8344-AEFE-BC0CB85CBFD1}"/>
              </a:ext>
            </a:extLst>
          </p:cNvPr>
          <p:cNvPicPr>
            <a:picLocks noGrp="1" noChangeAspect="1"/>
          </p:cNvPicPr>
          <p:nvPr>
            <p:ph sz="quarter" idx="10"/>
          </p:nvPr>
        </p:nvPicPr>
        <p:blipFill>
          <a:blip r:embed="rId3"/>
          <a:stretch>
            <a:fillRect/>
          </a:stretch>
        </p:blipFill>
        <p:spPr>
          <a:xfrm>
            <a:off x="609600" y="486569"/>
            <a:ext cx="10972800" cy="6286500"/>
          </a:xfrm>
        </p:spPr>
      </p:pic>
    </p:spTree>
    <p:extLst>
      <p:ext uri="{BB962C8B-B14F-4D97-AF65-F5344CB8AC3E}">
        <p14:creationId xmlns:p14="http://schemas.microsoft.com/office/powerpoint/2010/main" val="2211258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B07F-0F1E-6E4A-8F91-50582814D664}"/>
              </a:ext>
            </a:extLst>
          </p:cNvPr>
          <p:cNvSpPr>
            <a:spLocks noGrp="1"/>
          </p:cNvSpPr>
          <p:nvPr>
            <p:ph type="title"/>
          </p:nvPr>
        </p:nvSpPr>
        <p:spPr/>
        <p:txBody>
          <a:bodyPr/>
          <a:lstStyle/>
          <a:p>
            <a:r>
              <a:rPr lang="en-US" dirty="0"/>
              <a:t>Figure</a:t>
            </a:r>
            <a:r>
              <a:rPr lang="en-US" cap="all" dirty="0"/>
              <a:t> 5.23  </a:t>
            </a:r>
            <a:r>
              <a:rPr lang="en-US" dirty="0"/>
              <a:t>Color assimilation </a:t>
            </a:r>
          </a:p>
        </p:txBody>
      </p:sp>
      <p:pic>
        <p:nvPicPr>
          <p:cNvPr id="7" name="Content Placeholder 6" descr="A two-part illustration demonstrates color assimilation. The first illustration shows some three-dimensional spheres overlaid with red, green, and blue stripes. The spheres have different colors in this illustration. In the second illustration, the three-dimensional spheres are overlaid on the red, green, and blue stripes. Now, all the spheres have the same color.">
            <a:extLst>
              <a:ext uri="{FF2B5EF4-FFF2-40B4-BE49-F238E27FC236}">
                <a16:creationId xmlns:a16="http://schemas.microsoft.com/office/drawing/2014/main" id="{D475266A-89A0-4C41-9D03-58303799D320}"/>
              </a:ext>
            </a:extLst>
          </p:cNvPr>
          <p:cNvPicPr>
            <a:picLocks noGrp="1" noChangeAspect="1"/>
          </p:cNvPicPr>
          <p:nvPr>
            <p:ph sz="quarter" idx="10"/>
          </p:nvPr>
        </p:nvPicPr>
        <p:blipFill>
          <a:blip r:embed="rId3"/>
          <a:stretch>
            <a:fillRect/>
          </a:stretch>
        </p:blipFill>
        <p:spPr>
          <a:xfrm>
            <a:off x="609600" y="1470819"/>
            <a:ext cx="10972800" cy="4318000"/>
          </a:xfrm>
        </p:spPr>
      </p:pic>
    </p:spTree>
    <p:extLst>
      <p:ext uri="{BB962C8B-B14F-4D97-AF65-F5344CB8AC3E}">
        <p14:creationId xmlns:p14="http://schemas.microsoft.com/office/powerpoint/2010/main" val="1534892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CDE9-B82D-4CEE-A094-9391F91E9132}"/>
              </a:ext>
            </a:extLst>
          </p:cNvPr>
          <p:cNvSpPr>
            <a:spLocks noGrp="1"/>
          </p:cNvSpPr>
          <p:nvPr>
            <p:ph type="title"/>
          </p:nvPr>
        </p:nvSpPr>
        <p:spPr>
          <a:xfrm>
            <a:off x="0" y="1"/>
            <a:ext cx="12188952" cy="758825"/>
          </a:xfrm>
          <a:prstGeom prst="rect">
            <a:avLst/>
          </a:prstGeom>
        </p:spPr>
        <p:txBody>
          <a:bodyPr/>
          <a:lstStyle/>
          <a:p>
            <a:pPr>
              <a:defRPr/>
            </a:pPr>
            <a:r>
              <a:rPr lang="en-US" kern="1400" dirty="0">
                <a:ea typeface="Times New Roman"/>
                <a:cs typeface="Arial"/>
              </a:rPr>
              <a:t>5.6  From the Color of Lights to a World of Color</a:t>
            </a:r>
            <a:r>
              <a:rPr lang="en-US" kern="1400" dirty="0">
                <a:ea typeface="Cambria"/>
                <a:cs typeface="Arial"/>
              </a:rPr>
              <a:t>		</a:t>
            </a:r>
            <a:r>
              <a:rPr lang="en-US" sz="1000" kern="1400" dirty="0">
                <a:solidFill>
                  <a:schemeClr val="bg1"/>
                </a:solidFill>
                <a:ea typeface="Cambria"/>
                <a:cs typeface="Arial"/>
              </a:rPr>
              <a:t>2</a:t>
            </a:r>
            <a:endParaRPr lang="en-US" kern="1400" dirty="0">
              <a:solidFill>
                <a:schemeClr val="bg1"/>
              </a:solidFill>
              <a:ea typeface="Cambria"/>
              <a:cs typeface="Arial"/>
            </a:endParaRPr>
          </a:p>
        </p:txBody>
      </p:sp>
      <p:sp>
        <p:nvSpPr>
          <p:cNvPr id="88066" name="Text Placeholder 2">
            <a:extLst>
              <a:ext uri="{FF2B5EF4-FFF2-40B4-BE49-F238E27FC236}">
                <a16:creationId xmlns:a16="http://schemas.microsoft.com/office/drawing/2014/main" id="{47E16ADE-9F1C-43FD-BDA1-4A1AF858CDA5}"/>
              </a:ext>
            </a:extLst>
          </p:cNvPr>
          <p:cNvSpPr>
            <a:spLocks noGrp="1" noChangeArrowheads="1"/>
          </p:cNvSpPr>
          <p:nvPr>
            <p:ph idx="1"/>
          </p:nvPr>
        </p:nvSpPr>
        <p:spPr/>
        <p:txBody>
          <a:bodyPr/>
          <a:lstStyle/>
          <a:p>
            <a:pPr marL="693738" indent="-236538">
              <a:spcBef>
                <a:spcPts val="1200"/>
              </a:spcBef>
              <a:buFont typeface="Arial" panose="020B0604020202020204" pitchFamily="34" charset="0"/>
              <a:buChar char="•"/>
            </a:pPr>
            <a:r>
              <a:rPr lang="en-US" altLang="en-US" dirty="0">
                <a:cs typeface="Times New Roman" panose="02020603050405020304" pitchFamily="18" charset="0"/>
              </a:rPr>
              <a:t>Unrelated color: A color that can be experienced in isolation.</a:t>
            </a:r>
          </a:p>
          <a:p>
            <a:pPr marL="693738" indent="-236538">
              <a:spcBef>
                <a:spcPts val="1200"/>
              </a:spcBef>
              <a:buFont typeface="Arial" panose="020B0604020202020204" pitchFamily="34" charset="0"/>
              <a:buChar char="•"/>
            </a:pPr>
            <a:r>
              <a:rPr lang="en-US" altLang="en-US" dirty="0">
                <a:cs typeface="Times New Roman" panose="02020603050405020304" pitchFamily="18" charset="0"/>
              </a:rPr>
              <a:t>Related color: A color, such as brown or gray, which is seen only in relation to other colors.</a:t>
            </a:r>
          </a:p>
          <a:p>
            <a:pPr marL="1150938" lvl="1" indent="-236538">
              <a:spcBef>
                <a:spcPts val="1200"/>
              </a:spcBef>
              <a:buSzPct val="75000"/>
              <a:buFont typeface="Courier New" panose="02070309020205020404" pitchFamily="49" charset="0"/>
              <a:buChar char="o"/>
            </a:pPr>
            <a:r>
              <a:rPr lang="en-US" altLang="en-US" dirty="0">
                <a:cs typeface="Times New Roman" panose="02020603050405020304" pitchFamily="18" charset="0"/>
              </a:rPr>
              <a:t>A “gray” patch in complete darkness appears white.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E336-13E0-4BBB-88F7-BEA7D07469E9}"/>
              </a:ext>
            </a:extLst>
          </p:cNvPr>
          <p:cNvSpPr>
            <a:spLocks noGrp="1"/>
          </p:cNvSpPr>
          <p:nvPr>
            <p:ph type="title"/>
          </p:nvPr>
        </p:nvSpPr>
        <p:spPr>
          <a:xfrm>
            <a:off x="0" y="0"/>
            <a:ext cx="12192000" cy="758952"/>
          </a:xfrm>
          <a:prstGeom prst="rect">
            <a:avLst/>
          </a:prstGeom>
        </p:spPr>
        <p:txBody>
          <a:bodyPr/>
          <a:lstStyle/>
          <a:p>
            <a:r>
              <a:rPr lang="en-US" kern="1400" dirty="0">
                <a:ea typeface="Times New Roman"/>
                <a:cs typeface="Arial"/>
              </a:rPr>
              <a:t>5.6  From the Color of Lights to a World of Color</a:t>
            </a:r>
            <a:r>
              <a:rPr lang="en-US" kern="1400" dirty="0">
                <a:ea typeface="Cambria"/>
                <a:cs typeface="Arial"/>
              </a:rPr>
              <a:t>		</a:t>
            </a:r>
            <a:r>
              <a:rPr lang="en-US" sz="1000" kern="1400" dirty="0">
                <a:solidFill>
                  <a:schemeClr val="bg1"/>
                </a:solidFill>
                <a:ea typeface="Cambria"/>
                <a:cs typeface="Arial"/>
              </a:rPr>
              <a:t>3</a:t>
            </a:r>
            <a:endParaRPr lang="en-US" dirty="0">
              <a:solidFill>
                <a:schemeClr val="bg1"/>
              </a:solidFill>
            </a:endParaRPr>
          </a:p>
        </p:txBody>
      </p:sp>
      <p:sp>
        <p:nvSpPr>
          <p:cNvPr id="89090" name="Text Placeholder 2">
            <a:extLst>
              <a:ext uri="{FF2B5EF4-FFF2-40B4-BE49-F238E27FC236}">
                <a16:creationId xmlns:a16="http://schemas.microsoft.com/office/drawing/2014/main" id="{DEB8935A-4399-44D4-93BA-4605DCB63949}"/>
              </a:ext>
            </a:extLst>
          </p:cNvPr>
          <p:cNvSpPr>
            <a:spLocks noGrp="1" noChangeArrowheads="1"/>
          </p:cNvSpPr>
          <p:nvPr>
            <p:ph idx="1"/>
          </p:nvPr>
        </p:nvSpPr>
        <p:spPr>
          <a:xfrm>
            <a:off x="612648" y="1143000"/>
            <a:ext cx="10972800" cy="5486400"/>
          </a:xfrm>
        </p:spPr>
        <p:txBody>
          <a:bodyPr/>
          <a:lstStyle/>
          <a:p>
            <a:r>
              <a:rPr lang="en-US" altLang="en-US" dirty="0"/>
              <a:t>Afterimages: A visual image seen after a stimulus has been removed.</a:t>
            </a:r>
          </a:p>
          <a:p>
            <a:pPr>
              <a:spcBef>
                <a:spcPts val="1200"/>
              </a:spcBef>
            </a:pPr>
            <a:r>
              <a:rPr lang="en-US" altLang="en-US" dirty="0"/>
              <a:t>Negative afterimage: An afterimage whose polarity is the opposite of the original stimulus.</a:t>
            </a:r>
          </a:p>
          <a:p>
            <a:pPr lvl="1">
              <a:spcBef>
                <a:spcPts val="1200"/>
              </a:spcBef>
            </a:pPr>
            <a:r>
              <a:rPr lang="en-US" altLang="en-US" dirty="0"/>
              <a:t>Light stimuli produce dark negative afterimages.</a:t>
            </a:r>
          </a:p>
          <a:p>
            <a:pPr lvl="1">
              <a:spcBef>
                <a:spcPts val="1200"/>
              </a:spcBef>
            </a:pPr>
            <a:r>
              <a:rPr lang="en-US" altLang="en-US" dirty="0"/>
              <a:t>Colors are complementary. Red produces green afterimages and blue produces yellow afterimages (and vice versa).</a:t>
            </a:r>
          </a:p>
          <a:p>
            <a:pPr lvl="1">
              <a:spcBef>
                <a:spcPts val="1200"/>
              </a:spcBef>
            </a:pPr>
            <a:r>
              <a:rPr lang="en-US" altLang="en-US" dirty="0"/>
              <a:t>This is a way to see opponent colors in action.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1F2F7-ECA9-C24B-ABEB-18AD93740308}"/>
              </a:ext>
            </a:extLst>
          </p:cNvPr>
          <p:cNvSpPr>
            <a:spLocks noGrp="1"/>
          </p:cNvSpPr>
          <p:nvPr>
            <p:ph type="title"/>
          </p:nvPr>
        </p:nvSpPr>
        <p:spPr/>
        <p:txBody>
          <a:bodyPr/>
          <a:lstStyle/>
          <a:p>
            <a:r>
              <a:rPr lang="en-US" dirty="0"/>
              <a:t>Figure</a:t>
            </a:r>
            <a:r>
              <a:rPr lang="en-US" cap="all" dirty="0"/>
              <a:t> 5.24  </a:t>
            </a:r>
            <a:r>
              <a:rPr lang="en-US" dirty="0"/>
              <a:t>Negative afterimages (Part 2) </a:t>
            </a:r>
          </a:p>
        </p:txBody>
      </p:sp>
      <p:pic>
        <p:nvPicPr>
          <p:cNvPr id="7" name="Content Placeholder 6" descr="This alt text was created for the whole figure and some of it may not apply to this partial figure.&#10;A demonstration of negative afterimages, part one.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a:extLst>
              <a:ext uri="{FF2B5EF4-FFF2-40B4-BE49-F238E27FC236}">
                <a16:creationId xmlns:a16="http://schemas.microsoft.com/office/drawing/2014/main" id="{B0815FB4-5BE0-7643-AEBD-51CDFDB24AC3}"/>
              </a:ext>
            </a:extLst>
          </p:cNvPr>
          <p:cNvPicPr>
            <a:picLocks noGrp="1" noChangeAspect="1"/>
          </p:cNvPicPr>
          <p:nvPr>
            <p:ph sz="quarter" idx="10"/>
          </p:nvPr>
        </p:nvPicPr>
        <p:blipFill>
          <a:blip r:embed="rId3"/>
          <a:stretch>
            <a:fillRect/>
          </a:stretch>
        </p:blipFill>
        <p:spPr>
          <a:xfrm>
            <a:off x="2926628" y="479425"/>
            <a:ext cx="6338744" cy="6300788"/>
          </a:xfrm>
        </p:spPr>
      </p:pic>
    </p:spTree>
    <p:extLst>
      <p:ext uri="{BB962C8B-B14F-4D97-AF65-F5344CB8AC3E}">
        <p14:creationId xmlns:p14="http://schemas.microsoft.com/office/powerpoint/2010/main" val="2190647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275F8-0EAE-234D-B446-0F5819ECF00D}"/>
              </a:ext>
            </a:extLst>
          </p:cNvPr>
          <p:cNvSpPr>
            <a:spLocks noGrp="1"/>
          </p:cNvSpPr>
          <p:nvPr>
            <p:ph type="title"/>
          </p:nvPr>
        </p:nvSpPr>
        <p:spPr/>
        <p:txBody>
          <a:bodyPr/>
          <a:lstStyle/>
          <a:p>
            <a:r>
              <a:rPr lang="en-US" dirty="0"/>
              <a:t>Figure</a:t>
            </a:r>
            <a:r>
              <a:rPr lang="en-US" cap="all" dirty="0"/>
              <a:t> 5.24  </a:t>
            </a:r>
            <a:r>
              <a:rPr lang="en-US" dirty="0"/>
              <a:t>Negative afterimages (Part 1) </a:t>
            </a:r>
          </a:p>
        </p:txBody>
      </p:sp>
      <p:pic>
        <p:nvPicPr>
          <p:cNvPr id="6" name="Content Placeholder 5" descr="This alt text was created for the whole figure and some of it may not apply to this partial figure.&#10;A demonstration of negative afterimages, part one.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a:extLst>
              <a:ext uri="{FF2B5EF4-FFF2-40B4-BE49-F238E27FC236}">
                <a16:creationId xmlns:a16="http://schemas.microsoft.com/office/drawing/2014/main" id="{A8CBD2D8-69C7-CA45-B24E-30C0744BC403}"/>
              </a:ext>
            </a:extLst>
          </p:cNvPr>
          <p:cNvPicPr>
            <a:picLocks noGrp="1" noChangeAspect="1"/>
          </p:cNvPicPr>
          <p:nvPr>
            <p:ph sz="quarter" idx="10"/>
          </p:nvPr>
        </p:nvPicPr>
        <p:blipFill>
          <a:blip r:embed="rId3"/>
          <a:stretch>
            <a:fillRect/>
          </a:stretch>
        </p:blipFill>
        <p:spPr>
          <a:xfrm>
            <a:off x="2920302" y="479425"/>
            <a:ext cx="6351396" cy="6300788"/>
          </a:xfrm>
        </p:spPr>
      </p:pic>
    </p:spTree>
    <p:extLst>
      <p:ext uri="{BB962C8B-B14F-4D97-AF65-F5344CB8AC3E}">
        <p14:creationId xmlns:p14="http://schemas.microsoft.com/office/powerpoint/2010/main" val="422856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AC6281-5200-4C37-8673-6F9740AABCB8}"/>
              </a:ext>
            </a:extLst>
          </p:cNvPr>
          <p:cNvSpPr>
            <a:spLocks noGrp="1"/>
          </p:cNvSpPr>
          <p:nvPr>
            <p:ph type="title"/>
          </p:nvPr>
        </p:nvSpPr>
        <p:spPr>
          <a:xfrm>
            <a:off x="0" y="0"/>
            <a:ext cx="12192000" cy="758952"/>
          </a:xfrm>
          <a:prstGeom prst="rect">
            <a:avLst/>
          </a:prstGeom>
        </p:spPr>
        <p:txBody>
          <a:bodyPr/>
          <a:lstStyle/>
          <a:p>
            <a:r>
              <a:rPr lang="en-US" kern="1400" dirty="0">
                <a:ea typeface="Cambria"/>
                <a:cs typeface="Arial"/>
              </a:rPr>
              <a:t>5.2  </a:t>
            </a:r>
            <a:r>
              <a:rPr lang="en-US" altLang="en-US" sz="2400" dirty="0">
                <a:cs typeface="Times New Roman" panose="02020603050405020304" pitchFamily="18" charset="0"/>
              </a:rPr>
              <a:t>Step 1: Color Detection</a:t>
            </a:r>
            <a:r>
              <a:rPr lang="en-US" kern="1400" dirty="0">
                <a:ea typeface="Cambria"/>
                <a:cs typeface="Arial"/>
              </a:rPr>
              <a:t>		</a:t>
            </a:r>
            <a:r>
              <a:rPr lang="en-US" sz="1000" kern="1400" dirty="0">
                <a:solidFill>
                  <a:schemeClr val="bg1"/>
                </a:solidFill>
                <a:ea typeface="Cambria"/>
                <a:cs typeface="Arial"/>
              </a:rPr>
              <a:t>1</a:t>
            </a:r>
            <a:endParaRPr lang="en-US" dirty="0">
              <a:solidFill>
                <a:schemeClr val="bg1"/>
              </a:solidFill>
            </a:endParaRPr>
          </a:p>
        </p:txBody>
      </p:sp>
      <p:sp>
        <p:nvSpPr>
          <p:cNvPr id="17410" name="Text Placeholder 2">
            <a:extLst>
              <a:ext uri="{FF2B5EF4-FFF2-40B4-BE49-F238E27FC236}">
                <a16:creationId xmlns:a16="http://schemas.microsoft.com/office/drawing/2014/main" id="{84488E6F-B198-4C7B-A461-915D7122CED6}"/>
              </a:ext>
            </a:extLst>
          </p:cNvPr>
          <p:cNvSpPr>
            <a:spLocks noGrp="1" noChangeArrowheads="1"/>
          </p:cNvSpPr>
          <p:nvPr>
            <p:ph idx="1"/>
          </p:nvPr>
        </p:nvSpPr>
        <p:spPr/>
        <p:txBody>
          <a:bodyPr/>
          <a:lstStyle/>
          <a:p>
            <a:pPr marL="225425" lvl="1" indent="-225425">
              <a:buNone/>
            </a:pPr>
            <a:r>
              <a:rPr lang="en-US" altLang="en-US" dirty="0">
                <a:cs typeface="Times New Roman" panose="02020603050405020304" pitchFamily="18" charset="0"/>
              </a:rPr>
              <a:t>Three types of cone photoreceptors:</a:t>
            </a:r>
          </a:p>
          <a:p>
            <a:pPr marL="682625" lvl="2" indent="-220663">
              <a:spcBef>
                <a:spcPts val="1200"/>
              </a:spcBef>
              <a:buSzPct val="100000"/>
              <a:buFont typeface="Arial" panose="020B0604020202020204" pitchFamily="34" charset="0"/>
              <a:buChar char="•"/>
            </a:pPr>
            <a:r>
              <a:rPr lang="en-US" altLang="en-US" dirty="0">
                <a:cs typeface="Times New Roman" panose="02020603050405020304" pitchFamily="18" charset="0"/>
              </a:rPr>
              <a:t>S-cones detect short wavelengths (blue range).</a:t>
            </a:r>
          </a:p>
          <a:p>
            <a:pPr marL="682625" lvl="2" indent="-220663">
              <a:spcBef>
                <a:spcPts val="1200"/>
              </a:spcBef>
              <a:buSzPct val="100000"/>
              <a:buFont typeface="Arial" panose="020B0604020202020204" pitchFamily="34" charset="0"/>
              <a:buChar char="•"/>
            </a:pPr>
            <a:r>
              <a:rPr lang="en-US" altLang="en-US" dirty="0">
                <a:cs typeface="Times New Roman" panose="02020603050405020304" pitchFamily="18" charset="0"/>
              </a:rPr>
              <a:t>M-cones detect medium wavelengths (green range).</a:t>
            </a:r>
          </a:p>
          <a:p>
            <a:pPr marL="682625" lvl="2" indent="-220663">
              <a:spcBef>
                <a:spcPts val="1200"/>
              </a:spcBef>
              <a:buSzPct val="100000"/>
              <a:buFont typeface="Arial" panose="020B0604020202020204" pitchFamily="34" charset="0"/>
              <a:buChar char="•"/>
            </a:pPr>
            <a:r>
              <a:rPr lang="en-US" altLang="en-US" dirty="0">
                <a:cs typeface="Times New Roman" panose="02020603050405020304" pitchFamily="18" charset="0"/>
              </a:rPr>
              <a:t>L-cones detect long wavelengths (red range).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1449-7952-3741-9742-4E6F63FFFE64}"/>
              </a:ext>
            </a:extLst>
          </p:cNvPr>
          <p:cNvSpPr>
            <a:spLocks noGrp="1"/>
          </p:cNvSpPr>
          <p:nvPr>
            <p:ph type="title"/>
          </p:nvPr>
        </p:nvSpPr>
        <p:spPr/>
        <p:txBody>
          <a:bodyPr/>
          <a:lstStyle/>
          <a:p>
            <a:r>
              <a:rPr lang="en-US" dirty="0"/>
              <a:t>Figure</a:t>
            </a:r>
            <a:r>
              <a:rPr lang="en-US" cap="all" dirty="0"/>
              <a:t> 5.24  </a:t>
            </a:r>
            <a:r>
              <a:rPr lang="en-US" dirty="0"/>
              <a:t>Negative afterimages (Part 3) </a:t>
            </a:r>
          </a:p>
        </p:txBody>
      </p:sp>
      <p:pic>
        <p:nvPicPr>
          <p:cNvPr id="7" name="Content Placeholder 6" descr="This alt text was created for the whole figure and some of it may not apply to this partial figure.&#10;A demonstration of negative afterimages, part one.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a:extLst>
              <a:ext uri="{FF2B5EF4-FFF2-40B4-BE49-F238E27FC236}">
                <a16:creationId xmlns:a16="http://schemas.microsoft.com/office/drawing/2014/main" id="{1E6642D0-1803-D641-B75C-76F20D04265B}"/>
              </a:ext>
            </a:extLst>
          </p:cNvPr>
          <p:cNvPicPr>
            <a:picLocks noGrp="1" noChangeAspect="1"/>
          </p:cNvPicPr>
          <p:nvPr>
            <p:ph sz="quarter" idx="10"/>
          </p:nvPr>
        </p:nvPicPr>
        <p:blipFill>
          <a:blip r:embed="rId3"/>
          <a:stretch>
            <a:fillRect/>
          </a:stretch>
        </p:blipFill>
        <p:spPr>
          <a:xfrm>
            <a:off x="3805955" y="479425"/>
            <a:ext cx="4580090" cy="6300788"/>
          </a:xfrm>
        </p:spPr>
      </p:pic>
    </p:spTree>
    <p:extLst>
      <p:ext uri="{BB962C8B-B14F-4D97-AF65-F5344CB8AC3E}">
        <p14:creationId xmlns:p14="http://schemas.microsoft.com/office/powerpoint/2010/main" val="5882734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D4CE-9DC7-8840-B422-DE5869BCADE1}"/>
              </a:ext>
            </a:extLst>
          </p:cNvPr>
          <p:cNvSpPr>
            <a:spLocks noGrp="1"/>
          </p:cNvSpPr>
          <p:nvPr>
            <p:ph type="title"/>
          </p:nvPr>
        </p:nvSpPr>
        <p:spPr/>
        <p:txBody>
          <a:bodyPr/>
          <a:lstStyle/>
          <a:p>
            <a:r>
              <a:rPr lang="en-US" dirty="0"/>
              <a:t>Figure</a:t>
            </a:r>
            <a:r>
              <a:rPr lang="en-US" cap="all" dirty="0"/>
              <a:t> 5.24  </a:t>
            </a:r>
            <a:r>
              <a:rPr lang="en-US" dirty="0"/>
              <a:t>Negative afterimages (Part 4)</a:t>
            </a:r>
          </a:p>
        </p:txBody>
      </p:sp>
      <p:pic>
        <p:nvPicPr>
          <p:cNvPr id="7" name="Content Placeholder 6" descr="This alt text was created for the whole figure and some of it may not apply to this partial figure.&#10;A demonstration of negative afterimages, part one.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a:extLst>
              <a:ext uri="{FF2B5EF4-FFF2-40B4-BE49-F238E27FC236}">
                <a16:creationId xmlns:a16="http://schemas.microsoft.com/office/drawing/2014/main" id="{BFEEC30F-2DF0-B146-ABDC-422B4A68A568}"/>
              </a:ext>
            </a:extLst>
          </p:cNvPr>
          <p:cNvPicPr>
            <a:picLocks noGrp="1" noChangeAspect="1"/>
          </p:cNvPicPr>
          <p:nvPr>
            <p:ph sz="quarter" idx="10"/>
          </p:nvPr>
        </p:nvPicPr>
        <p:blipFill>
          <a:blip r:embed="rId3"/>
          <a:stretch>
            <a:fillRect/>
          </a:stretch>
        </p:blipFill>
        <p:spPr>
          <a:xfrm>
            <a:off x="3831259" y="479425"/>
            <a:ext cx="4529482" cy="6300788"/>
          </a:xfrm>
        </p:spPr>
      </p:pic>
    </p:spTree>
    <p:extLst>
      <p:ext uri="{BB962C8B-B14F-4D97-AF65-F5344CB8AC3E}">
        <p14:creationId xmlns:p14="http://schemas.microsoft.com/office/powerpoint/2010/main" val="1807795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D84B-CAD2-894C-A1E3-00C3B653522A}"/>
              </a:ext>
            </a:extLst>
          </p:cNvPr>
          <p:cNvSpPr>
            <a:spLocks noGrp="1"/>
          </p:cNvSpPr>
          <p:nvPr>
            <p:ph type="title"/>
          </p:nvPr>
        </p:nvSpPr>
        <p:spPr/>
        <p:txBody>
          <a:bodyPr/>
          <a:lstStyle/>
          <a:p>
            <a:r>
              <a:rPr lang="en-US" dirty="0"/>
              <a:t>Figure</a:t>
            </a:r>
            <a:r>
              <a:rPr lang="en-US" cap="all" dirty="0"/>
              <a:t> 5.24  </a:t>
            </a:r>
            <a:r>
              <a:rPr lang="en-US" dirty="0"/>
              <a:t>Negative afterimages (Part 5) </a:t>
            </a:r>
          </a:p>
        </p:txBody>
      </p:sp>
      <p:pic>
        <p:nvPicPr>
          <p:cNvPr id="7" name="Content Placeholder 6" descr="This alt text was created for the whole figure and some of it may not apply to this partial figure.&#10;A demonstration of negative afterimages, part one. Image A shows a black dot surrounded by a circle of gray dots. Image B shows a black dot surrounded by a circle of multi-colored dots. Image A is first studied and convince yourself that the ring of dots is gray. Then, stare at the black dot in image B. After 10 seconds, shift your gaze to the black dot in image A. The surrounding dots now look colored. This is a negative afterimage. Image C shows a bridge above a stream surrounded by greenery. Image D shows a grayscale version of image C with a star under the bridge. Image E shows the same image as in C, with the colors washed out.">
            <a:extLst>
              <a:ext uri="{FF2B5EF4-FFF2-40B4-BE49-F238E27FC236}">
                <a16:creationId xmlns:a16="http://schemas.microsoft.com/office/drawing/2014/main" id="{1DF45CDE-4F50-C143-ABA8-B43477F2A2ED}"/>
              </a:ext>
            </a:extLst>
          </p:cNvPr>
          <p:cNvPicPr>
            <a:picLocks noGrp="1" noChangeAspect="1"/>
          </p:cNvPicPr>
          <p:nvPr>
            <p:ph sz="quarter" idx="10"/>
          </p:nvPr>
        </p:nvPicPr>
        <p:blipFill>
          <a:blip r:embed="rId3"/>
          <a:stretch>
            <a:fillRect/>
          </a:stretch>
        </p:blipFill>
        <p:spPr>
          <a:xfrm>
            <a:off x="3812281" y="479425"/>
            <a:ext cx="4567438" cy="6300788"/>
          </a:xfrm>
        </p:spPr>
      </p:pic>
    </p:spTree>
    <p:extLst>
      <p:ext uri="{BB962C8B-B14F-4D97-AF65-F5344CB8AC3E}">
        <p14:creationId xmlns:p14="http://schemas.microsoft.com/office/powerpoint/2010/main" val="10458155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20B4-891C-4E52-AD40-E25F21885390}"/>
              </a:ext>
            </a:extLst>
          </p:cNvPr>
          <p:cNvSpPr>
            <a:spLocks noGrp="1"/>
          </p:cNvSpPr>
          <p:nvPr>
            <p:ph type="title"/>
          </p:nvPr>
        </p:nvSpPr>
        <p:spPr>
          <a:xfrm>
            <a:off x="0" y="1"/>
            <a:ext cx="12188952" cy="758825"/>
          </a:xfrm>
          <a:prstGeom prst="rect">
            <a:avLst/>
          </a:prstGeom>
        </p:spPr>
        <p:txBody>
          <a:bodyPr/>
          <a:lstStyle/>
          <a:p>
            <a:pPr>
              <a:defRPr/>
            </a:pPr>
            <a:r>
              <a:rPr lang="en-US" kern="1400" dirty="0">
                <a:ea typeface="Times New Roman"/>
                <a:cs typeface="Arial"/>
              </a:rPr>
              <a:t>5.6  From the Color of Lights to a World of Color</a:t>
            </a:r>
            <a:r>
              <a:rPr lang="en-US" kern="1400" dirty="0">
                <a:ea typeface="Cambria"/>
                <a:cs typeface="Arial"/>
              </a:rPr>
              <a:t>		</a:t>
            </a:r>
            <a:r>
              <a:rPr lang="en-US" sz="1000" kern="1400" dirty="0">
                <a:solidFill>
                  <a:schemeClr val="bg1"/>
                </a:solidFill>
                <a:ea typeface="Cambria"/>
                <a:cs typeface="Arial"/>
              </a:rPr>
              <a:t>4</a:t>
            </a:r>
            <a:endParaRPr lang="en-US" kern="1400" dirty="0">
              <a:solidFill>
                <a:schemeClr val="bg1"/>
              </a:solidFill>
              <a:ea typeface="Cambria"/>
              <a:cs typeface="Arial"/>
            </a:endParaRPr>
          </a:p>
        </p:txBody>
      </p:sp>
      <p:sp>
        <p:nvSpPr>
          <p:cNvPr id="93186" name="Text Placeholder 2">
            <a:extLst>
              <a:ext uri="{FF2B5EF4-FFF2-40B4-BE49-F238E27FC236}">
                <a16:creationId xmlns:a16="http://schemas.microsoft.com/office/drawing/2014/main" id="{98EFC337-FC69-4321-9AE4-4EC0827F0AC0}"/>
              </a:ext>
            </a:extLst>
          </p:cNvPr>
          <p:cNvSpPr>
            <a:spLocks noGrp="1" noChangeArrowheads="1"/>
          </p:cNvSpPr>
          <p:nvPr>
            <p:ph idx="1"/>
          </p:nvPr>
        </p:nvSpPr>
        <p:spPr/>
        <p:txBody>
          <a:bodyPr/>
          <a:lstStyle/>
          <a:p>
            <a:r>
              <a:rPr lang="en-US" altLang="en-US" dirty="0">
                <a:cs typeface="Times New Roman" panose="02020603050405020304" pitchFamily="18" charset="0"/>
              </a:rPr>
              <a:t>Color constancy: The tendency of a surface to appear the same color under a fairly wide range of illuminants.</a:t>
            </a:r>
          </a:p>
          <a:p>
            <a:r>
              <a:rPr lang="en-US" altLang="en-US" dirty="0">
                <a:cs typeface="Times New Roman" panose="02020603050405020304" pitchFamily="18" charset="0"/>
              </a:rPr>
              <a:t>Illuminant: The light that illuminates a surface.</a:t>
            </a:r>
          </a:p>
          <a:p>
            <a:pPr marL="457200" indent="-225425">
              <a:spcBef>
                <a:spcPts val="1200"/>
              </a:spcBef>
              <a:buFont typeface="Arial" panose="020B0604020202020204" pitchFamily="34" charset="0"/>
              <a:buChar char="•"/>
            </a:pPr>
            <a:r>
              <a:rPr lang="en-US" altLang="en-US" dirty="0">
                <a:cs typeface="Times New Roman" panose="02020603050405020304" pitchFamily="18" charset="0"/>
              </a:rPr>
              <a:t>To achieve color constancy, we must estimate how the color of the illuminant changes an object’s color on our retina so that we can determine the true color of the surface out in the world.</a:t>
            </a:r>
          </a:p>
          <a:p>
            <a:endParaRPr lang="en-US" altLang="en-US" dirty="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3AFA-397F-B245-B1C8-9AEB34B930B0}"/>
              </a:ext>
            </a:extLst>
          </p:cNvPr>
          <p:cNvSpPr>
            <a:spLocks noGrp="1"/>
          </p:cNvSpPr>
          <p:nvPr>
            <p:ph type="title"/>
          </p:nvPr>
        </p:nvSpPr>
        <p:spPr/>
        <p:txBody>
          <a:bodyPr/>
          <a:lstStyle/>
          <a:p>
            <a:r>
              <a:rPr lang="en-US" dirty="0"/>
              <a:t>Figure</a:t>
            </a:r>
            <a:r>
              <a:rPr lang="en-US" cap="all" dirty="0"/>
              <a:t> 5.25  </a:t>
            </a:r>
            <a:r>
              <a:rPr lang="en-US" dirty="0"/>
              <a:t>Color constancy </a:t>
            </a:r>
          </a:p>
        </p:txBody>
      </p:sp>
      <p:pic>
        <p:nvPicPr>
          <p:cNvPr id="6" name="Content Placeholder 5" descr="Color constancy is explained. Illustration A shows two graphs that depict the percentage of light reflected when the same surface is illuminated by two different lights as a line curve. A surface in the world reflects different percentages of different wavelengths. Illustration B shows two graphs that depict the energy of light when the same surface is illuminated by sunlight and skylight as a line curve. The yellowish sunlight and the bluish skylight are composed of different mixtures of wavelengths. Illustration C shows two graphs, which depict the relative amount of light reflected by the same surface in sunlight and skylight as a line curve. What reaches the eye is the surface reflectance multiplied by the illuminant. Illustration D shows two graphs that depict the patterns of activity in the S, M, and L cones as line curves when the same surface is illuminated by two different lights. The result is seen by the three cones. Illustration E shows the cone responses when the same surface is illuminated by two different lights. This produces two very different sets of three numbers for blue, green, and red from the same surface. This is how we know what color the surface i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761672" y="479425"/>
            <a:ext cx="4668656" cy="6300788"/>
          </a:xfrm>
        </p:spPr>
      </p:pic>
    </p:spTree>
    <p:extLst>
      <p:ext uri="{BB962C8B-B14F-4D97-AF65-F5344CB8AC3E}">
        <p14:creationId xmlns:p14="http://schemas.microsoft.com/office/powerpoint/2010/main" val="3319054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C837-6C66-4988-B267-1E0FB1987468}"/>
              </a:ext>
            </a:extLst>
          </p:cNvPr>
          <p:cNvSpPr>
            <a:spLocks noGrp="1"/>
          </p:cNvSpPr>
          <p:nvPr>
            <p:ph type="title"/>
          </p:nvPr>
        </p:nvSpPr>
        <p:spPr>
          <a:xfrm>
            <a:off x="0" y="1"/>
            <a:ext cx="12188952" cy="758825"/>
          </a:xfrm>
          <a:prstGeom prst="rect">
            <a:avLst/>
          </a:prstGeom>
        </p:spPr>
        <p:txBody>
          <a:bodyPr/>
          <a:lstStyle/>
          <a:p>
            <a:pPr>
              <a:defRPr/>
            </a:pPr>
            <a:r>
              <a:rPr lang="en-US" kern="1400" dirty="0">
                <a:ea typeface="Times New Roman"/>
                <a:cs typeface="Arial"/>
              </a:rPr>
              <a:t>5.6  From the Color of Lights to a World of Color</a:t>
            </a:r>
            <a:r>
              <a:rPr lang="en-US" kern="1400" dirty="0">
                <a:ea typeface="Cambria"/>
                <a:cs typeface="Arial"/>
              </a:rPr>
              <a:t>		</a:t>
            </a:r>
            <a:r>
              <a:rPr lang="en-US" sz="1000" kern="1400" dirty="0">
                <a:solidFill>
                  <a:schemeClr val="bg1"/>
                </a:solidFill>
                <a:ea typeface="Cambria"/>
                <a:cs typeface="Arial"/>
              </a:rPr>
              <a:t>5</a:t>
            </a:r>
            <a:endParaRPr lang="en-US" kern="1400" dirty="0">
              <a:solidFill>
                <a:schemeClr val="bg1"/>
              </a:solidFill>
              <a:ea typeface="Cambria"/>
              <a:cs typeface="Arial"/>
            </a:endParaRPr>
          </a:p>
        </p:txBody>
      </p:sp>
      <p:sp>
        <p:nvSpPr>
          <p:cNvPr id="100354" name="Text Placeholder 2">
            <a:extLst>
              <a:ext uri="{FF2B5EF4-FFF2-40B4-BE49-F238E27FC236}">
                <a16:creationId xmlns:a16="http://schemas.microsoft.com/office/drawing/2014/main" id="{7250BD23-1E66-4B9D-B7D5-507728AC5935}"/>
              </a:ext>
            </a:extLst>
          </p:cNvPr>
          <p:cNvSpPr>
            <a:spLocks noGrp="1" noChangeArrowheads="1"/>
          </p:cNvSpPr>
          <p:nvPr>
            <p:ph idx="1"/>
          </p:nvPr>
        </p:nvSpPr>
        <p:spPr/>
        <p:txBody>
          <a:bodyPr/>
          <a:lstStyle/>
          <a:p>
            <a:r>
              <a:rPr lang="en-US" altLang="en-US" dirty="0">
                <a:cs typeface="Times New Roman" panose="02020603050405020304" pitchFamily="18" charset="0"/>
              </a:rPr>
              <a:t>Physical constraints make constancy possible.</a:t>
            </a:r>
          </a:p>
          <a:p>
            <a:pPr lvl="1">
              <a:spcBef>
                <a:spcPts val="1200"/>
              </a:spcBef>
            </a:pPr>
            <a:r>
              <a:rPr lang="en-US" altLang="en-US" dirty="0">
                <a:cs typeface="Times New Roman" panose="02020603050405020304" pitchFamily="18" charset="0"/>
              </a:rPr>
              <a:t>Intelligent guesses about the illuminant</a:t>
            </a:r>
          </a:p>
          <a:p>
            <a:pPr lvl="2">
              <a:spcBef>
                <a:spcPts val="1200"/>
              </a:spcBef>
              <a:buFont typeface="Courier New" panose="02070309020205020404" pitchFamily="49" charset="0"/>
              <a:buChar char="o"/>
            </a:pPr>
            <a:r>
              <a:rPr lang="en-US" altLang="en-US" dirty="0">
                <a:cs typeface="Times New Roman" panose="02020603050405020304" pitchFamily="18" charset="0"/>
              </a:rPr>
              <a:t>Most illuminants are “broadband” and contain many different wavelengths</a:t>
            </a:r>
          </a:p>
          <a:p>
            <a:pPr lvl="1">
              <a:spcBef>
                <a:spcPts val="1200"/>
              </a:spcBef>
            </a:pPr>
            <a:r>
              <a:rPr lang="en-US" altLang="en-US" dirty="0">
                <a:cs typeface="Times New Roman" panose="02020603050405020304" pitchFamily="18" charset="0"/>
              </a:rPr>
              <a:t>Assumptions about surfaces</a:t>
            </a:r>
          </a:p>
          <a:p>
            <a:pPr lvl="2">
              <a:spcBef>
                <a:spcPts val="1200"/>
              </a:spcBef>
              <a:buFont typeface="Courier New" panose="02070309020205020404" pitchFamily="49" charset="0"/>
              <a:buChar char="o"/>
            </a:pPr>
            <a:r>
              <a:rPr lang="en-US" altLang="en-US" dirty="0">
                <a:cs typeface="Times New Roman" panose="02020603050405020304" pitchFamily="18" charset="0"/>
              </a:rPr>
              <a:t>Most surfaces are “broadband” and reflect many different wavelengths</a:t>
            </a:r>
          </a:p>
          <a:p>
            <a:pPr lvl="1">
              <a:spcBef>
                <a:spcPts val="1200"/>
              </a:spcBef>
            </a:pPr>
            <a:r>
              <a:rPr lang="en-US" altLang="en-US" dirty="0">
                <a:cs typeface="Times New Roman" panose="02020603050405020304" pitchFamily="18" charset="0"/>
              </a:rPr>
              <a:t>How does the illuminant interact with the surface?</a:t>
            </a:r>
          </a:p>
          <a:p>
            <a:pPr lvl="2"/>
            <a:endParaRPr lang="en-US" altLang="en-US" dirty="0">
              <a:cs typeface="Times New Roman" panose="02020603050405020304"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C241-7581-6943-BA03-F37C487E3F52}"/>
              </a:ext>
            </a:extLst>
          </p:cNvPr>
          <p:cNvSpPr>
            <a:spLocks noGrp="1"/>
          </p:cNvSpPr>
          <p:nvPr>
            <p:ph type="title"/>
          </p:nvPr>
        </p:nvSpPr>
        <p:spPr/>
        <p:txBody>
          <a:bodyPr/>
          <a:lstStyle/>
          <a:p>
            <a:r>
              <a:rPr lang="en-US" dirty="0"/>
              <a:t>Figure</a:t>
            </a:r>
            <a:r>
              <a:rPr lang="en-US" cap="all" dirty="0"/>
              <a:t> 5.6  </a:t>
            </a:r>
            <a:r>
              <a:rPr lang="en-US" dirty="0"/>
              <a:t>Real world reflectance functions </a:t>
            </a:r>
          </a:p>
        </p:txBody>
      </p:sp>
      <p:pic>
        <p:nvPicPr>
          <p:cNvPr id="6" name="Content Placeholder 5" descr="A graph plots the reflectances of the sun injury development in the Granny Smith apples. In the graph, the horizontal axis has the wavelength from 500 to 650 nanometers in intervals of 50 nanometers. The vertical axis has the reflectance in percentage from 0 to 60 percent in intervals of 10 percent. The reflectances of the class 0, class 1, class 2, class 3, and class 4 apples are plotted in the graph as line curves. The classes have been categorized as follows. Class 0: Shaded. Class 1: Exposed. Class 2: Mild. Class 3: Moderate. Class 4: Severe. The appearance of the apples changes as the amount of reflectances changes for these classes of apple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129541" y="479425"/>
            <a:ext cx="7932919" cy="6300788"/>
          </a:xfrm>
        </p:spPr>
      </p:pic>
    </p:spTree>
    <p:extLst>
      <p:ext uri="{BB962C8B-B14F-4D97-AF65-F5344CB8AC3E}">
        <p14:creationId xmlns:p14="http://schemas.microsoft.com/office/powerpoint/2010/main" val="3833671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C837-6C66-4988-B267-1E0FB1987468}"/>
              </a:ext>
            </a:extLst>
          </p:cNvPr>
          <p:cNvSpPr>
            <a:spLocks noGrp="1"/>
          </p:cNvSpPr>
          <p:nvPr>
            <p:ph type="title"/>
          </p:nvPr>
        </p:nvSpPr>
        <p:spPr>
          <a:xfrm>
            <a:off x="0" y="1"/>
            <a:ext cx="12188952" cy="758825"/>
          </a:xfrm>
          <a:prstGeom prst="rect">
            <a:avLst/>
          </a:prstGeom>
        </p:spPr>
        <p:txBody>
          <a:bodyPr/>
          <a:lstStyle/>
          <a:p>
            <a:pPr>
              <a:defRPr/>
            </a:pPr>
            <a:r>
              <a:rPr lang="en-US" kern="1400" dirty="0">
                <a:ea typeface="Times New Roman"/>
                <a:cs typeface="Arial"/>
              </a:rPr>
              <a:t>5.6  From the Color of Lights to a World of Color</a:t>
            </a:r>
            <a:r>
              <a:rPr lang="en-US" kern="1400" dirty="0">
                <a:ea typeface="Cambria"/>
                <a:cs typeface="Arial"/>
              </a:rPr>
              <a:t>		</a:t>
            </a:r>
            <a:r>
              <a:rPr lang="en-US" sz="1000" kern="1400" dirty="0">
                <a:solidFill>
                  <a:schemeClr val="bg1"/>
                </a:solidFill>
                <a:ea typeface="Cambria"/>
                <a:cs typeface="Arial"/>
              </a:rPr>
              <a:t>6</a:t>
            </a:r>
            <a:endParaRPr lang="en-US" kern="1400" dirty="0">
              <a:solidFill>
                <a:schemeClr val="bg1"/>
              </a:solidFill>
              <a:ea typeface="Cambria"/>
              <a:cs typeface="Arial"/>
            </a:endParaRPr>
          </a:p>
        </p:txBody>
      </p:sp>
      <p:sp>
        <p:nvSpPr>
          <p:cNvPr id="100354" name="Text Placeholder 2">
            <a:extLst>
              <a:ext uri="{FF2B5EF4-FFF2-40B4-BE49-F238E27FC236}">
                <a16:creationId xmlns:a16="http://schemas.microsoft.com/office/drawing/2014/main" id="{7250BD23-1E66-4B9D-B7D5-507728AC5935}"/>
              </a:ext>
            </a:extLst>
          </p:cNvPr>
          <p:cNvSpPr>
            <a:spLocks noGrp="1" noChangeArrowheads="1"/>
          </p:cNvSpPr>
          <p:nvPr>
            <p:ph idx="1"/>
          </p:nvPr>
        </p:nvSpPr>
        <p:spPr/>
        <p:txBody>
          <a:bodyPr/>
          <a:lstStyle/>
          <a:p>
            <a:r>
              <a:rPr lang="en-US" altLang="en-US" dirty="0">
                <a:cs typeface="Times New Roman" panose="02020603050405020304" pitchFamily="18" charset="0"/>
              </a:rPr>
              <a:t>“The Dress”</a:t>
            </a:r>
          </a:p>
          <a:p>
            <a:pPr marL="465138" lvl="1" indent="-230188">
              <a:spcBef>
                <a:spcPts val="1200"/>
              </a:spcBef>
            </a:pPr>
            <a:r>
              <a:rPr lang="en-US" altLang="en-US" dirty="0">
                <a:cs typeface="Times New Roman" panose="02020603050405020304" pitchFamily="18" charset="0"/>
              </a:rPr>
              <a:t>Caused controversy because people couldn’t agree on the colors of the dress</a:t>
            </a:r>
          </a:p>
          <a:p>
            <a:pPr lvl="2">
              <a:spcBef>
                <a:spcPts val="1200"/>
              </a:spcBef>
              <a:buFont typeface="Courier New" panose="02070309020205020404" pitchFamily="49" charset="0"/>
              <a:buChar char="o"/>
            </a:pPr>
            <a:r>
              <a:rPr lang="en-US" altLang="en-US" dirty="0">
                <a:cs typeface="Times New Roman" panose="02020603050405020304" pitchFamily="18" charset="0"/>
              </a:rPr>
              <a:t>Black &amp; Blue or White &amp; Gold? </a:t>
            </a:r>
          </a:p>
          <a:p>
            <a:pPr marL="465138" lvl="1" indent="-230188">
              <a:spcBef>
                <a:spcPts val="1200"/>
              </a:spcBef>
            </a:pPr>
            <a:r>
              <a:rPr lang="en-US" altLang="en-US" dirty="0">
                <a:cs typeface="Times New Roman" panose="02020603050405020304" pitchFamily="18" charset="0"/>
              </a:rPr>
              <a:t>People perceived the dress differently, depending on their assumptions about the color of the illuminant</a:t>
            </a:r>
          </a:p>
          <a:p>
            <a:pPr lvl="2">
              <a:spcBef>
                <a:spcPts val="1200"/>
              </a:spcBef>
              <a:buFont typeface="Courier New" panose="02070309020205020404" pitchFamily="49" charset="0"/>
              <a:buChar char="o"/>
            </a:pPr>
            <a:r>
              <a:rPr lang="en-US" altLang="en-US" dirty="0">
                <a:cs typeface="Times New Roman" panose="02020603050405020304" pitchFamily="18" charset="0"/>
              </a:rPr>
              <a:t>Assume yellow illuminant = Black &amp; Blue</a:t>
            </a:r>
          </a:p>
          <a:p>
            <a:pPr lvl="2">
              <a:spcBef>
                <a:spcPts val="1200"/>
              </a:spcBef>
              <a:buFont typeface="Courier New" panose="02070309020205020404" pitchFamily="49" charset="0"/>
              <a:buChar char="o"/>
            </a:pPr>
            <a:r>
              <a:rPr lang="en-US" altLang="en-US" dirty="0">
                <a:cs typeface="Times New Roman" panose="02020603050405020304" pitchFamily="18" charset="0"/>
              </a:rPr>
              <a:t>Assume blue illuminant = White &amp; Gold</a:t>
            </a:r>
          </a:p>
        </p:txBody>
      </p:sp>
    </p:spTree>
    <p:extLst>
      <p:ext uri="{BB962C8B-B14F-4D97-AF65-F5344CB8AC3E}">
        <p14:creationId xmlns:p14="http://schemas.microsoft.com/office/powerpoint/2010/main" val="5094357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28E2-D185-AE46-A7A1-CDEFD8A2C47C}"/>
              </a:ext>
            </a:extLst>
          </p:cNvPr>
          <p:cNvSpPr>
            <a:spLocks noGrp="1"/>
          </p:cNvSpPr>
          <p:nvPr>
            <p:ph type="title"/>
          </p:nvPr>
        </p:nvSpPr>
        <p:spPr/>
        <p:txBody>
          <a:bodyPr/>
          <a:lstStyle/>
          <a:p>
            <a:r>
              <a:rPr lang="en-US" dirty="0"/>
              <a:t>Figure</a:t>
            </a:r>
            <a:r>
              <a:rPr lang="en-US" cap="all" dirty="0"/>
              <a:t> 5.26  </a:t>
            </a:r>
            <a:r>
              <a:rPr lang="en-US" dirty="0"/>
              <a:t>What color is this dress? </a:t>
            </a:r>
          </a:p>
        </p:txBody>
      </p:sp>
      <p:pic>
        <p:nvPicPr>
          <p:cNvPr id="6" name="Content Placeholder 5" descr="The illustration shows a dress that looks different based on the nature of the light shining on it. Under white light, the dress appears to be blue and black. Under blue and yellow light, the dress appears to be white and gold."/>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362651" y="479425"/>
            <a:ext cx="3466698" cy="6300788"/>
          </a:xfrm>
        </p:spPr>
      </p:pic>
    </p:spTree>
    <p:extLst>
      <p:ext uri="{BB962C8B-B14F-4D97-AF65-F5344CB8AC3E}">
        <p14:creationId xmlns:p14="http://schemas.microsoft.com/office/powerpoint/2010/main" val="24455787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B9D2-3937-4516-805A-37244251EA0A}"/>
              </a:ext>
            </a:extLst>
          </p:cNvPr>
          <p:cNvSpPr>
            <a:spLocks noGrp="1"/>
          </p:cNvSpPr>
          <p:nvPr>
            <p:ph type="title"/>
          </p:nvPr>
        </p:nvSpPr>
        <p:spPr>
          <a:xfrm>
            <a:off x="0" y="1"/>
            <a:ext cx="12188952" cy="758825"/>
          </a:xfrm>
          <a:prstGeom prst="rect">
            <a:avLst/>
          </a:prstGeom>
        </p:spPr>
        <p:txBody>
          <a:bodyPr/>
          <a:lstStyle/>
          <a:p>
            <a:pPr>
              <a:defRPr/>
            </a:pPr>
            <a:r>
              <a:rPr lang="en-US" kern="1400" dirty="0">
                <a:ea typeface="Cambria"/>
                <a:cs typeface="Arial"/>
              </a:rPr>
              <a:t>5.7  What Is Color Vision Good For? 		</a:t>
            </a:r>
            <a:r>
              <a:rPr lang="en-US" sz="1000" kern="1400" dirty="0">
                <a:solidFill>
                  <a:schemeClr val="bg1"/>
                </a:solidFill>
                <a:ea typeface="Cambria"/>
                <a:cs typeface="Arial"/>
              </a:rPr>
              <a:t>1</a:t>
            </a:r>
            <a:endParaRPr lang="en-US" kern="1400" dirty="0">
              <a:solidFill>
                <a:schemeClr val="bg1"/>
              </a:solidFill>
              <a:ea typeface="Cambria"/>
              <a:cs typeface="Arial"/>
            </a:endParaRPr>
          </a:p>
        </p:txBody>
      </p:sp>
      <p:sp>
        <p:nvSpPr>
          <p:cNvPr id="103426" name="Text Placeholder 2">
            <a:extLst>
              <a:ext uri="{FF2B5EF4-FFF2-40B4-BE49-F238E27FC236}">
                <a16:creationId xmlns:a16="http://schemas.microsoft.com/office/drawing/2014/main" id="{9424048B-FB44-4F66-8BB7-E79BA55B1522}"/>
              </a:ext>
            </a:extLst>
          </p:cNvPr>
          <p:cNvSpPr>
            <a:spLocks noGrp="1" noChangeArrowheads="1"/>
          </p:cNvSpPr>
          <p:nvPr>
            <p:ph idx="1"/>
          </p:nvPr>
        </p:nvSpPr>
        <p:spPr/>
        <p:txBody>
          <a:bodyPr/>
          <a:lstStyle/>
          <a:p>
            <a:r>
              <a:rPr lang="en-US" altLang="en-US" dirty="0">
                <a:cs typeface="Times New Roman" panose="02020603050405020304" pitchFamily="18" charset="0"/>
              </a:rPr>
              <a:t>Animals provide insight into color perception in humans</a:t>
            </a:r>
          </a:p>
          <a:p>
            <a:pPr lvl="1">
              <a:spcBef>
                <a:spcPts val="1200"/>
              </a:spcBef>
            </a:pPr>
            <a:r>
              <a:rPr lang="en-US" altLang="en-US" dirty="0">
                <a:cs typeface="Times New Roman" panose="02020603050405020304" pitchFamily="18" charset="0"/>
              </a:rPr>
              <a:t>Food</a:t>
            </a:r>
          </a:p>
          <a:p>
            <a:pPr lvl="2">
              <a:spcBef>
                <a:spcPts val="1200"/>
              </a:spcBef>
              <a:buFont typeface="Courier New" panose="02070309020205020404" pitchFamily="49" charset="0"/>
              <a:buChar char="o"/>
            </a:pPr>
            <a:r>
              <a:rPr lang="en-US" altLang="en-US" dirty="0">
                <a:cs typeface="Times New Roman" panose="02020603050405020304" pitchFamily="18" charset="0"/>
              </a:rPr>
              <a:t>It is easier to find berries and determine when they are ripe with color vision.</a:t>
            </a:r>
          </a:p>
          <a:p>
            <a:pPr lvl="2">
              <a:spcBef>
                <a:spcPts val="1200"/>
              </a:spcBef>
              <a:buFont typeface="Courier New" panose="02070309020205020404" pitchFamily="49" charset="0"/>
              <a:buChar char="o"/>
            </a:pPr>
            <a:r>
              <a:rPr lang="en-US" altLang="en-US" dirty="0">
                <a:cs typeface="Times New Roman" panose="02020603050405020304" pitchFamily="18" charset="0"/>
              </a:rPr>
              <a:t>The perceived flavor of food can be affected by its color.</a:t>
            </a:r>
          </a:p>
          <a:p>
            <a:pPr marL="1150938" lvl="3" indent="-236538">
              <a:spcBef>
                <a:spcPts val="1200"/>
              </a:spcBef>
              <a:buSzPct val="75000"/>
            </a:pPr>
            <a:r>
              <a:rPr lang="en-US" altLang="en-US" dirty="0">
                <a:cs typeface="Times New Roman" panose="02020603050405020304" pitchFamily="18" charset="0"/>
              </a:rPr>
              <a:t>White wine dyed to look rosé tastes more like real rosé wine than white wine.</a:t>
            </a:r>
          </a:p>
        </p:txBody>
      </p:sp>
    </p:spTree>
    <p:extLst>
      <p:ext uri="{BB962C8B-B14F-4D97-AF65-F5344CB8AC3E}">
        <p14:creationId xmlns:p14="http://schemas.microsoft.com/office/powerpoint/2010/main" val="2357835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1B92BA-5759-4F45-BC6E-2E90EAF210FE}"/>
              </a:ext>
            </a:extLst>
          </p:cNvPr>
          <p:cNvSpPr>
            <a:spLocks noGrp="1"/>
          </p:cNvSpPr>
          <p:nvPr>
            <p:ph type="title"/>
          </p:nvPr>
        </p:nvSpPr>
        <p:spPr>
          <a:xfrm>
            <a:off x="0" y="0"/>
            <a:ext cx="12192000" cy="758952"/>
          </a:xfrm>
          <a:prstGeom prst="rect">
            <a:avLst/>
          </a:prstGeom>
        </p:spPr>
        <p:txBody>
          <a:bodyPr/>
          <a:lstStyle/>
          <a:p>
            <a:r>
              <a:rPr lang="en-US" kern="1400" dirty="0">
                <a:ea typeface="Cambria"/>
                <a:cs typeface="Arial"/>
              </a:rPr>
              <a:t>5.2  </a:t>
            </a:r>
            <a:r>
              <a:rPr lang="en-US" altLang="en-US" sz="2400" dirty="0">
                <a:cs typeface="Times New Roman" panose="02020603050405020304" pitchFamily="18" charset="0"/>
              </a:rPr>
              <a:t>Step 1: Color Detection</a:t>
            </a:r>
            <a:r>
              <a:rPr lang="en-US" kern="1400" dirty="0">
                <a:ea typeface="Cambria"/>
                <a:cs typeface="Arial"/>
              </a:rPr>
              <a:t>		</a:t>
            </a:r>
            <a:r>
              <a:rPr lang="en-US" sz="1000" kern="1400" dirty="0">
                <a:solidFill>
                  <a:schemeClr val="bg1"/>
                </a:solidFill>
                <a:ea typeface="Cambria"/>
                <a:cs typeface="Arial"/>
              </a:rPr>
              <a:t>2</a:t>
            </a:r>
            <a:endParaRPr lang="en-US" dirty="0">
              <a:solidFill>
                <a:schemeClr val="bg1"/>
              </a:solidFill>
            </a:endParaRPr>
          </a:p>
        </p:txBody>
      </p:sp>
      <p:sp>
        <p:nvSpPr>
          <p:cNvPr id="17410" name="Text Placeholder 2">
            <a:extLst>
              <a:ext uri="{FF2B5EF4-FFF2-40B4-BE49-F238E27FC236}">
                <a16:creationId xmlns:a16="http://schemas.microsoft.com/office/drawing/2014/main" id="{84488E6F-B198-4C7B-A461-915D7122CED6}"/>
              </a:ext>
            </a:extLst>
          </p:cNvPr>
          <p:cNvSpPr>
            <a:spLocks noGrp="1" noChangeArrowheads="1"/>
          </p:cNvSpPr>
          <p:nvPr>
            <p:ph idx="1"/>
          </p:nvPr>
        </p:nvSpPr>
        <p:spPr/>
        <p:txBody>
          <a:bodyPr/>
          <a:lstStyle/>
          <a:p>
            <a:pPr marL="225425" lvl="1" indent="-225425">
              <a:buNone/>
            </a:pPr>
            <a:r>
              <a:rPr lang="en-US" altLang="en-US" dirty="0">
                <a:cs typeface="Times New Roman" panose="02020603050405020304" pitchFamily="18" charset="0"/>
              </a:rPr>
              <a:t>More accurate to refer to the three cones as “short,” “medium,” and “long” rather than “blue,” “green,” and “red,” since they each respond to a variety of wavelengths.</a:t>
            </a:r>
          </a:p>
          <a:p>
            <a:pPr marL="693738" lvl="2">
              <a:spcBef>
                <a:spcPts val="1200"/>
              </a:spcBef>
              <a:buSzPct val="100000"/>
              <a:buFont typeface="Arial" panose="020B0604020202020204" pitchFamily="34" charset="0"/>
              <a:buChar char="•"/>
            </a:pPr>
            <a:r>
              <a:rPr lang="en-US" altLang="en-US" dirty="0">
                <a:cs typeface="Times New Roman" panose="02020603050405020304" pitchFamily="18" charset="0"/>
              </a:rPr>
              <a:t>The L-cone’s peak sensitivity is 565 nm, which corresponds to yellow, not red!</a:t>
            </a:r>
          </a:p>
        </p:txBody>
      </p:sp>
    </p:spTree>
    <p:extLst>
      <p:ext uri="{BB962C8B-B14F-4D97-AF65-F5344CB8AC3E}">
        <p14:creationId xmlns:p14="http://schemas.microsoft.com/office/powerpoint/2010/main" val="37979340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74230-40D9-8D41-BC0D-8BBAC11C91D5}"/>
              </a:ext>
            </a:extLst>
          </p:cNvPr>
          <p:cNvSpPr>
            <a:spLocks noGrp="1"/>
          </p:cNvSpPr>
          <p:nvPr>
            <p:ph type="title"/>
          </p:nvPr>
        </p:nvSpPr>
        <p:spPr/>
        <p:txBody>
          <a:bodyPr/>
          <a:lstStyle/>
          <a:p>
            <a:r>
              <a:rPr lang="en-US" dirty="0"/>
              <a:t>Figure</a:t>
            </a:r>
            <a:r>
              <a:rPr lang="en-US" cap="all" dirty="0"/>
              <a:t> 5.28  </a:t>
            </a:r>
            <a:r>
              <a:rPr lang="en-US" dirty="0"/>
              <a:t>Using color vision </a:t>
            </a:r>
          </a:p>
        </p:txBody>
      </p:sp>
      <p:pic>
        <p:nvPicPr>
          <p:cNvPr id="7" name="Content Placeholder 6" descr="A color and a black-and-white photograph of some raspberries. It is easier to pick a ripe raspberry with color vision.">
            <a:extLst>
              <a:ext uri="{FF2B5EF4-FFF2-40B4-BE49-F238E27FC236}">
                <a16:creationId xmlns:a16="http://schemas.microsoft.com/office/drawing/2014/main" id="{DECFEE43-DE38-9842-9FB7-55AF6D7CCC30}"/>
              </a:ext>
            </a:extLst>
          </p:cNvPr>
          <p:cNvPicPr>
            <a:picLocks noGrp="1" noChangeAspect="1"/>
          </p:cNvPicPr>
          <p:nvPr>
            <p:ph sz="quarter" idx="10"/>
          </p:nvPr>
        </p:nvPicPr>
        <p:blipFill>
          <a:blip r:embed="rId3"/>
          <a:stretch>
            <a:fillRect/>
          </a:stretch>
        </p:blipFill>
        <p:spPr>
          <a:xfrm>
            <a:off x="609600" y="1394619"/>
            <a:ext cx="10972800" cy="4470400"/>
          </a:xfrm>
        </p:spPr>
      </p:pic>
    </p:spTree>
    <p:extLst>
      <p:ext uri="{BB962C8B-B14F-4D97-AF65-F5344CB8AC3E}">
        <p14:creationId xmlns:p14="http://schemas.microsoft.com/office/powerpoint/2010/main" val="31936824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B3A0-6D1F-0A48-8C45-BC2969C96F44}"/>
              </a:ext>
            </a:extLst>
          </p:cNvPr>
          <p:cNvSpPr>
            <a:spLocks noGrp="1"/>
          </p:cNvSpPr>
          <p:nvPr>
            <p:ph type="title"/>
          </p:nvPr>
        </p:nvSpPr>
        <p:spPr/>
        <p:txBody>
          <a:bodyPr/>
          <a:lstStyle/>
          <a:p>
            <a:r>
              <a:rPr lang="en-US" dirty="0"/>
              <a:t>Figure</a:t>
            </a:r>
            <a:r>
              <a:rPr lang="en-US" cap="all" dirty="0"/>
              <a:t> 5.29  </a:t>
            </a:r>
            <a:r>
              <a:rPr lang="en-US" dirty="0"/>
              <a:t>Color and flavor </a:t>
            </a:r>
          </a:p>
        </p:txBody>
      </p:sp>
      <p:pic>
        <p:nvPicPr>
          <p:cNvPr id="6" name="Content Placeholder 5" descr="The relation between color and flavor. The color of food can alter the reported flavor. Three graphs depict the percentage of people saying whether they tasted citrus, white fruit, or red fruit in the case of white wine, white wine that has been dyed with rose color, and real rose wine. In the case of white wine, 32 percent of people said they tasted citrus, 27 percent of people said they tasted white fruit, and 4 percent of people said they tasted red fruit. In the case of white wine that had been dyed with rose color, 24 percent of people said they tasted citrus, 8 percent of people said they tasted white fruit, and 26 percent of people said they tasted red fruit. In the case of real rose wine, 22 percent of people said they tasted citrus, 4 percent of people said they tasted white fruit, and 36 percent of people said they tasted red fruit."/>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521281" y="479425"/>
            <a:ext cx="5149439" cy="6300788"/>
          </a:xfrm>
        </p:spPr>
      </p:pic>
    </p:spTree>
    <p:extLst>
      <p:ext uri="{BB962C8B-B14F-4D97-AF65-F5344CB8AC3E}">
        <p14:creationId xmlns:p14="http://schemas.microsoft.com/office/powerpoint/2010/main" val="10476752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2E257-5264-497B-ABC5-5DB1C322D85C}"/>
              </a:ext>
            </a:extLst>
          </p:cNvPr>
          <p:cNvSpPr>
            <a:spLocks noGrp="1"/>
          </p:cNvSpPr>
          <p:nvPr>
            <p:ph type="title"/>
          </p:nvPr>
        </p:nvSpPr>
        <p:spPr>
          <a:xfrm>
            <a:off x="0" y="1"/>
            <a:ext cx="12188952" cy="758825"/>
          </a:xfrm>
          <a:prstGeom prst="rect">
            <a:avLst/>
          </a:prstGeom>
        </p:spPr>
        <p:txBody>
          <a:bodyPr/>
          <a:lstStyle/>
          <a:p>
            <a:pPr>
              <a:defRPr/>
            </a:pPr>
            <a:r>
              <a:rPr lang="en-US" kern="1400" dirty="0">
                <a:ea typeface="Cambria"/>
                <a:cs typeface="Arial"/>
              </a:rPr>
              <a:t>5.7  What Is Color Vision Good For? 		</a:t>
            </a:r>
            <a:r>
              <a:rPr lang="en-US" sz="1000" kern="1400" dirty="0">
                <a:solidFill>
                  <a:schemeClr val="bg1"/>
                </a:solidFill>
                <a:ea typeface="Cambria"/>
                <a:cs typeface="Arial"/>
              </a:rPr>
              <a:t>2</a:t>
            </a:r>
            <a:endParaRPr lang="en-US" kern="1400" dirty="0">
              <a:solidFill>
                <a:schemeClr val="bg1"/>
              </a:solidFill>
              <a:ea typeface="Cambria"/>
              <a:cs typeface="Arial"/>
            </a:endParaRPr>
          </a:p>
        </p:txBody>
      </p:sp>
      <p:sp>
        <p:nvSpPr>
          <p:cNvPr id="108546" name="Text Placeholder 2">
            <a:extLst>
              <a:ext uri="{FF2B5EF4-FFF2-40B4-BE49-F238E27FC236}">
                <a16:creationId xmlns:a16="http://schemas.microsoft.com/office/drawing/2014/main" id="{F0DACD11-619A-4B09-828F-A301EE3D8EA4}"/>
              </a:ext>
            </a:extLst>
          </p:cNvPr>
          <p:cNvSpPr>
            <a:spLocks noGrp="1" noChangeArrowheads="1"/>
          </p:cNvSpPr>
          <p:nvPr>
            <p:ph idx="1"/>
          </p:nvPr>
        </p:nvSpPr>
        <p:spPr/>
        <p:txBody>
          <a:bodyPr/>
          <a:lstStyle/>
          <a:p>
            <a:pPr lvl="1">
              <a:spcBef>
                <a:spcPts val="1200"/>
              </a:spcBef>
            </a:pPr>
            <a:r>
              <a:rPr lang="en-US" altLang="en-US" dirty="0">
                <a:cs typeface="Times New Roman" panose="02020603050405020304" pitchFamily="18" charset="0"/>
              </a:rPr>
              <a:t>Sex</a:t>
            </a:r>
          </a:p>
          <a:p>
            <a:pPr lvl="2">
              <a:spcBef>
                <a:spcPts val="1200"/>
              </a:spcBef>
              <a:buFont typeface="Courier New" panose="02070309020205020404" pitchFamily="49" charset="0"/>
              <a:buChar char="o"/>
            </a:pPr>
            <a:r>
              <a:rPr lang="en-US" altLang="en-US" dirty="0">
                <a:cs typeface="Times New Roman" panose="02020603050405020304" pitchFamily="18" charset="0"/>
              </a:rPr>
              <a:t>Flower colors are advertisements for bees to trade food for sex (for pollination).</a:t>
            </a:r>
          </a:p>
          <a:p>
            <a:pPr lvl="2">
              <a:spcBef>
                <a:spcPts val="1200"/>
              </a:spcBef>
              <a:buFont typeface="Courier New" panose="02070309020205020404" pitchFamily="49" charset="0"/>
              <a:buChar char="o"/>
            </a:pPr>
            <a:r>
              <a:rPr lang="en-US" altLang="en-US" dirty="0">
                <a:cs typeface="Times New Roman" panose="02020603050405020304" pitchFamily="18" charset="0"/>
              </a:rPr>
              <a:t>Colorful patterns on tropical fish and birds provide sexual signals.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E7E6-7C75-654E-90C7-1A914E5A0329}"/>
              </a:ext>
            </a:extLst>
          </p:cNvPr>
          <p:cNvSpPr>
            <a:spLocks noGrp="1"/>
          </p:cNvSpPr>
          <p:nvPr>
            <p:ph type="title"/>
          </p:nvPr>
        </p:nvSpPr>
        <p:spPr/>
        <p:txBody>
          <a:bodyPr/>
          <a:lstStyle/>
          <a:p>
            <a:r>
              <a:rPr lang="en-US" dirty="0"/>
              <a:t>Figure</a:t>
            </a:r>
            <a:r>
              <a:rPr lang="en-US" cap="all" dirty="0"/>
              <a:t> 5.30  </a:t>
            </a:r>
            <a:r>
              <a:rPr lang="en-US" dirty="0"/>
              <a:t>Color and sex </a:t>
            </a:r>
          </a:p>
        </p:txBody>
      </p:sp>
      <p:pic>
        <p:nvPicPr>
          <p:cNvPr id="7" name="Content Placeholder 6" descr="Photograph of a tropical fish, a peacock, and a Mandrill. The colors of animals are often used to secure potential mates.">
            <a:extLst>
              <a:ext uri="{FF2B5EF4-FFF2-40B4-BE49-F238E27FC236}">
                <a16:creationId xmlns:a16="http://schemas.microsoft.com/office/drawing/2014/main" id="{765C5C21-2C07-3541-A35C-C475F5B73258}"/>
              </a:ext>
            </a:extLst>
          </p:cNvPr>
          <p:cNvPicPr>
            <a:picLocks noGrp="1" noChangeAspect="1"/>
          </p:cNvPicPr>
          <p:nvPr>
            <p:ph sz="quarter" idx="10"/>
          </p:nvPr>
        </p:nvPicPr>
        <p:blipFill>
          <a:blip r:embed="rId3"/>
          <a:stretch>
            <a:fillRect/>
          </a:stretch>
        </p:blipFill>
        <p:spPr>
          <a:xfrm>
            <a:off x="609600" y="1674019"/>
            <a:ext cx="10972800" cy="3911600"/>
          </a:xfrm>
        </p:spPr>
      </p:pic>
    </p:spTree>
    <p:extLst>
      <p:ext uri="{BB962C8B-B14F-4D97-AF65-F5344CB8AC3E}">
        <p14:creationId xmlns:p14="http://schemas.microsoft.com/office/powerpoint/2010/main" val="3590804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AF2B9-B075-4B1A-AC13-9F21D87B7910}"/>
              </a:ext>
            </a:extLst>
          </p:cNvPr>
          <p:cNvSpPr>
            <a:spLocks noGrp="1"/>
          </p:cNvSpPr>
          <p:nvPr>
            <p:ph type="title"/>
          </p:nvPr>
        </p:nvSpPr>
        <p:spPr>
          <a:xfrm>
            <a:off x="0" y="1"/>
            <a:ext cx="12188952" cy="758825"/>
          </a:xfrm>
          <a:prstGeom prst="rect">
            <a:avLst/>
          </a:prstGeom>
        </p:spPr>
        <p:txBody>
          <a:bodyPr/>
          <a:lstStyle/>
          <a:p>
            <a:pPr>
              <a:defRPr/>
            </a:pPr>
            <a:r>
              <a:rPr lang="en-US" kern="1400" dirty="0">
                <a:ea typeface="Cambria"/>
                <a:cs typeface="Arial"/>
              </a:rPr>
              <a:t>5.7  What Is Color Vision Good For? 		</a:t>
            </a:r>
            <a:r>
              <a:rPr lang="en-US" sz="1000" kern="1400" dirty="0">
                <a:solidFill>
                  <a:schemeClr val="bg1"/>
                </a:solidFill>
                <a:ea typeface="Cambria"/>
                <a:cs typeface="Arial"/>
              </a:rPr>
              <a:t>3</a:t>
            </a:r>
            <a:endParaRPr lang="en-US" kern="1400" dirty="0">
              <a:solidFill>
                <a:schemeClr val="bg1"/>
              </a:solidFill>
              <a:ea typeface="Cambria"/>
              <a:cs typeface="Arial"/>
            </a:endParaRPr>
          </a:p>
        </p:txBody>
      </p:sp>
      <p:sp>
        <p:nvSpPr>
          <p:cNvPr id="111618" name="Text Placeholder 2">
            <a:extLst>
              <a:ext uri="{FF2B5EF4-FFF2-40B4-BE49-F238E27FC236}">
                <a16:creationId xmlns:a16="http://schemas.microsoft.com/office/drawing/2014/main" id="{740E2968-481F-4A7F-814D-95DF0942DE21}"/>
              </a:ext>
            </a:extLst>
          </p:cNvPr>
          <p:cNvSpPr>
            <a:spLocks noGrp="1" noChangeArrowheads="1"/>
          </p:cNvSpPr>
          <p:nvPr>
            <p:ph idx="1"/>
          </p:nvPr>
        </p:nvSpPr>
        <p:spPr/>
        <p:txBody>
          <a:bodyPr/>
          <a:lstStyle/>
          <a:p>
            <a:r>
              <a:rPr lang="en-US" altLang="en-US" dirty="0">
                <a:cs typeface="Times New Roman" panose="02020603050405020304" pitchFamily="18" charset="0"/>
              </a:rPr>
              <a:t>Many animals have different color vision systems than humans</a:t>
            </a:r>
          </a:p>
          <a:p>
            <a:pPr lvl="1">
              <a:spcBef>
                <a:spcPts val="1200"/>
              </a:spcBef>
            </a:pPr>
            <a:r>
              <a:rPr lang="en-US" altLang="en-US" dirty="0">
                <a:cs typeface="Times New Roman" panose="02020603050405020304" pitchFamily="18" charset="0"/>
              </a:rPr>
              <a:t>Dogs are dichromats (similar to deuteranopes)</a:t>
            </a:r>
          </a:p>
          <a:p>
            <a:pPr lvl="1">
              <a:spcBef>
                <a:spcPts val="1200"/>
              </a:spcBef>
            </a:pPr>
            <a:r>
              <a:rPr lang="en-US" altLang="en-US" dirty="0">
                <a:cs typeface="Times New Roman" panose="02020603050405020304" pitchFamily="18" charset="0"/>
              </a:rPr>
              <a:t>Chickens are tetrachromats</a:t>
            </a:r>
          </a:p>
          <a:p>
            <a:pPr lvl="1">
              <a:spcBef>
                <a:spcPts val="1200"/>
              </a:spcBef>
            </a:pPr>
            <a:r>
              <a:rPr lang="en-US" altLang="en-US" dirty="0">
                <a:cs typeface="Times New Roman" panose="02020603050405020304" pitchFamily="18" charset="0"/>
              </a:rPr>
              <a:t>Mantis shrimp have 12 types of cones</a:t>
            </a:r>
          </a:p>
          <a:p>
            <a:pPr lvl="1">
              <a:spcBef>
                <a:spcPts val="1200"/>
              </a:spcBef>
            </a:pPr>
            <a:r>
              <a:rPr lang="en-US" altLang="en-US" dirty="0">
                <a:cs typeface="Times New Roman" panose="02020603050405020304" pitchFamily="18" charset="0"/>
              </a:rPr>
              <a:t>The silver </a:t>
            </a:r>
            <a:r>
              <a:rPr lang="en-US" altLang="en-US" dirty="0" err="1">
                <a:cs typeface="Times New Roman" panose="02020603050405020304" pitchFamily="18" charset="0"/>
              </a:rPr>
              <a:t>spinyfin</a:t>
            </a:r>
            <a:r>
              <a:rPr lang="en-US" altLang="en-US" dirty="0">
                <a:cs typeface="Times New Roman" panose="02020603050405020304" pitchFamily="18" charset="0"/>
              </a:rPr>
              <a:t> fish lives in the deep sea and has two cone types and 38 rod types!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8DFA6-931F-5948-B32A-BB7AE4F1594B}"/>
              </a:ext>
            </a:extLst>
          </p:cNvPr>
          <p:cNvSpPr>
            <a:spLocks noGrp="1"/>
          </p:cNvSpPr>
          <p:nvPr>
            <p:ph type="title"/>
          </p:nvPr>
        </p:nvSpPr>
        <p:spPr/>
        <p:txBody>
          <a:bodyPr/>
          <a:lstStyle/>
          <a:p>
            <a:r>
              <a:rPr lang="en-US" dirty="0"/>
              <a:t>Figure</a:t>
            </a:r>
            <a:r>
              <a:rPr lang="en-US" cap="all" dirty="0"/>
              <a:t> 5.31  </a:t>
            </a:r>
            <a:r>
              <a:rPr lang="en-US" dirty="0"/>
              <a:t>Extreme color vision </a:t>
            </a:r>
          </a:p>
        </p:txBody>
      </p:sp>
      <p:pic>
        <p:nvPicPr>
          <p:cNvPr id="7" name="Content Placeholder 6" descr="Illustration A shows the absorption spectra of 38 different rod photopigments present in the silver spinyfin fish that has the scientific name Diretmus argenteus. The graph with the wavelength along the horizontal axis and the normalized absorbance along the vertical axis indicates that these pigments have a peak sensitivity in the short wavelength, which is the blue region. Illustration B shows the threadfin dragonfish, which has the scientific name Echiostoma barbatum, which has many photopigments. The fish described in illustrations A and B exhibit bioluminescence, which means they emit their light almost like fireflies. The light emitted is in the short wavelength.">
            <a:extLst>
              <a:ext uri="{FF2B5EF4-FFF2-40B4-BE49-F238E27FC236}">
                <a16:creationId xmlns:a16="http://schemas.microsoft.com/office/drawing/2014/main" id="{AF07D0D6-6D87-F14F-B801-9B1AB9DC9AF1}"/>
              </a:ext>
            </a:extLst>
          </p:cNvPr>
          <p:cNvPicPr>
            <a:picLocks noGrp="1" noChangeAspect="1"/>
          </p:cNvPicPr>
          <p:nvPr>
            <p:ph sz="quarter" idx="10"/>
          </p:nvPr>
        </p:nvPicPr>
        <p:blipFill>
          <a:blip r:embed="rId3"/>
          <a:stretch>
            <a:fillRect/>
          </a:stretch>
        </p:blipFill>
        <p:spPr>
          <a:xfrm>
            <a:off x="609600" y="1458119"/>
            <a:ext cx="10972800" cy="4343400"/>
          </a:xfrm>
        </p:spPr>
      </p:pic>
    </p:spTree>
    <p:extLst>
      <p:ext uri="{BB962C8B-B14F-4D97-AF65-F5344CB8AC3E}">
        <p14:creationId xmlns:p14="http://schemas.microsoft.com/office/powerpoint/2010/main" val="27987817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AF2B9-B075-4B1A-AC13-9F21D87B7910}"/>
              </a:ext>
            </a:extLst>
          </p:cNvPr>
          <p:cNvSpPr>
            <a:spLocks noGrp="1"/>
          </p:cNvSpPr>
          <p:nvPr>
            <p:ph type="title"/>
          </p:nvPr>
        </p:nvSpPr>
        <p:spPr>
          <a:xfrm>
            <a:off x="0" y="1"/>
            <a:ext cx="12188952" cy="758825"/>
          </a:xfrm>
          <a:prstGeom prst="rect">
            <a:avLst/>
          </a:prstGeom>
        </p:spPr>
        <p:txBody>
          <a:bodyPr/>
          <a:lstStyle/>
          <a:p>
            <a:pPr>
              <a:defRPr/>
            </a:pPr>
            <a:r>
              <a:rPr lang="en-US" kern="1400" dirty="0">
                <a:ea typeface="Cambria"/>
                <a:cs typeface="Arial"/>
              </a:rPr>
              <a:t>5.7  What Is Color Vision Good For? 		</a:t>
            </a:r>
            <a:r>
              <a:rPr lang="en-US" sz="1000" kern="1400" dirty="0">
                <a:solidFill>
                  <a:schemeClr val="bg1"/>
                </a:solidFill>
                <a:ea typeface="Cambria"/>
                <a:cs typeface="Arial"/>
              </a:rPr>
              <a:t>4</a:t>
            </a:r>
            <a:endParaRPr lang="en-US" kern="1400" dirty="0">
              <a:solidFill>
                <a:schemeClr val="bg1"/>
              </a:solidFill>
              <a:ea typeface="Cambria"/>
              <a:cs typeface="Arial"/>
            </a:endParaRPr>
          </a:p>
        </p:txBody>
      </p:sp>
      <p:sp>
        <p:nvSpPr>
          <p:cNvPr id="111618" name="Text Placeholder 2">
            <a:extLst>
              <a:ext uri="{FF2B5EF4-FFF2-40B4-BE49-F238E27FC236}">
                <a16:creationId xmlns:a16="http://schemas.microsoft.com/office/drawing/2014/main" id="{740E2968-481F-4A7F-814D-95DF0942DE21}"/>
              </a:ext>
            </a:extLst>
          </p:cNvPr>
          <p:cNvSpPr>
            <a:spLocks noGrp="1" noChangeArrowheads="1"/>
          </p:cNvSpPr>
          <p:nvPr>
            <p:ph idx="1"/>
          </p:nvPr>
        </p:nvSpPr>
        <p:spPr/>
        <p:txBody>
          <a:bodyPr/>
          <a:lstStyle/>
          <a:p>
            <a:r>
              <a:rPr lang="en-US" altLang="en-US" dirty="0">
                <a:cs typeface="Times New Roman" panose="02020603050405020304" pitchFamily="18" charset="0"/>
              </a:rPr>
              <a:t>Humans and other mammals have color vision due to the different photopigments in our cones.</a:t>
            </a:r>
          </a:p>
          <a:p>
            <a:r>
              <a:rPr lang="en-US" altLang="en-US" dirty="0">
                <a:cs typeface="Times New Roman" panose="02020603050405020304" pitchFamily="18" charset="0"/>
              </a:rPr>
              <a:t>Other animals have evolved a different system for color vision.</a:t>
            </a:r>
          </a:p>
          <a:p>
            <a:pPr lvl="1">
              <a:spcBef>
                <a:spcPts val="1200"/>
              </a:spcBef>
            </a:pPr>
            <a:r>
              <a:rPr lang="en-US" altLang="en-US" dirty="0">
                <a:cs typeface="Times New Roman" panose="02020603050405020304" pitchFamily="18" charset="0"/>
              </a:rPr>
              <a:t>Birds and some reptiles have colored oils over each photoreceptor, which tunes them to different wavelengths.</a:t>
            </a:r>
          </a:p>
        </p:txBody>
      </p:sp>
    </p:spTree>
    <p:extLst>
      <p:ext uri="{BB962C8B-B14F-4D97-AF65-F5344CB8AC3E}">
        <p14:creationId xmlns:p14="http://schemas.microsoft.com/office/powerpoint/2010/main" val="709945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02E1-6B07-7542-B9F8-7040ACA81FCD}"/>
              </a:ext>
            </a:extLst>
          </p:cNvPr>
          <p:cNvSpPr>
            <a:spLocks noGrp="1"/>
          </p:cNvSpPr>
          <p:nvPr>
            <p:ph type="title"/>
          </p:nvPr>
        </p:nvSpPr>
        <p:spPr/>
        <p:txBody>
          <a:bodyPr/>
          <a:lstStyle/>
          <a:p>
            <a:r>
              <a:rPr lang="en-US" dirty="0"/>
              <a:t>Figure</a:t>
            </a:r>
            <a:r>
              <a:rPr lang="en-US" cap="all" dirty="0"/>
              <a:t> 5.32  </a:t>
            </a:r>
            <a:r>
              <a:rPr lang="en-US" dirty="0"/>
              <a:t>Two ways to make photoreceptors with different spectral sensitivities (Part 1) </a:t>
            </a:r>
          </a:p>
        </p:txBody>
      </p:sp>
      <p:pic>
        <p:nvPicPr>
          <p:cNvPr id="7" name="Content Placeholder 6" descr="Two ways in which photoreceptors are found in nature that have different spectral sensitivities, part one. Illustration A shows the S, L, and M cone receptors. S, L, and M cones in human beings are tuned to different wavelengths. A set of 3 graphs shows the three cone types and their sensitivities to the wavelengths of light. These cones are individually tuned to blue, green, and red light. A combination of these three provides color vision.">
            <a:extLst>
              <a:ext uri="{FF2B5EF4-FFF2-40B4-BE49-F238E27FC236}">
                <a16:creationId xmlns:a16="http://schemas.microsoft.com/office/drawing/2014/main" id="{19F94E67-AECA-654B-A2DC-376295B65D1D}"/>
              </a:ext>
            </a:extLst>
          </p:cNvPr>
          <p:cNvPicPr>
            <a:picLocks noGrp="1" noChangeAspect="1"/>
          </p:cNvPicPr>
          <p:nvPr>
            <p:ph sz="quarter" idx="10"/>
          </p:nvPr>
        </p:nvPicPr>
        <p:blipFill>
          <a:blip r:embed="rId3"/>
          <a:stretch>
            <a:fillRect/>
          </a:stretch>
        </p:blipFill>
        <p:spPr>
          <a:xfrm>
            <a:off x="609600" y="1293019"/>
            <a:ext cx="10972800" cy="4673600"/>
          </a:xfrm>
        </p:spPr>
      </p:pic>
    </p:spTree>
    <p:extLst>
      <p:ext uri="{BB962C8B-B14F-4D97-AF65-F5344CB8AC3E}">
        <p14:creationId xmlns:p14="http://schemas.microsoft.com/office/powerpoint/2010/main" val="24678894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83E5B-964C-3046-BBBB-59B348195AF7}"/>
              </a:ext>
            </a:extLst>
          </p:cNvPr>
          <p:cNvSpPr>
            <a:spLocks noGrp="1"/>
          </p:cNvSpPr>
          <p:nvPr>
            <p:ph type="title"/>
          </p:nvPr>
        </p:nvSpPr>
        <p:spPr/>
        <p:txBody>
          <a:bodyPr/>
          <a:lstStyle/>
          <a:p>
            <a:r>
              <a:rPr lang="en-US" dirty="0"/>
              <a:t>Figure</a:t>
            </a:r>
            <a:r>
              <a:rPr lang="en-US" cap="all" dirty="0"/>
              <a:t> 5.32  </a:t>
            </a:r>
            <a:r>
              <a:rPr lang="en-US" dirty="0"/>
              <a:t>Two ways to make photoreceptors with different spectral sensitivities (Part 2) </a:t>
            </a:r>
          </a:p>
        </p:txBody>
      </p:sp>
      <p:pic>
        <p:nvPicPr>
          <p:cNvPr id="7" name="Content Placeholder 6" descr="Two ways in which photoreceptors are found in nature that have different spectral sensitivities, part two. Illustration B shows a single type of photoreceptor that is seen in some animals. Colored oil droplets sitting on top of the photoreceptors make them sensitive to the different wavelengths of light. A set of three graphs shows how these photoreceptors become sensitive to blue, green, and red light because of blue, green, and red oil droplets. A combination of these three provides color vision in such animals.">
            <a:extLst>
              <a:ext uri="{FF2B5EF4-FFF2-40B4-BE49-F238E27FC236}">
                <a16:creationId xmlns:a16="http://schemas.microsoft.com/office/drawing/2014/main" id="{8FDCB2C4-CC77-2947-93A3-4F878F452AF3}"/>
              </a:ext>
            </a:extLst>
          </p:cNvPr>
          <p:cNvPicPr>
            <a:picLocks noGrp="1" noChangeAspect="1"/>
          </p:cNvPicPr>
          <p:nvPr>
            <p:ph sz="quarter" idx="10"/>
          </p:nvPr>
        </p:nvPicPr>
        <p:blipFill>
          <a:blip r:embed="rId3"/>
          <a:stretch>
            <a:fillRect/>
          </a:stretch>
        </p:blipFill>
        <p:spPr>
          <a:xfrm>
            <a:off x="609600" y="734219"/>
            <a:ext cx="10972800" cy="5791200"/>
          </a:xfrm>
        </p:spPr>
      </p:pic>
    </p:spTree>
    <p:extLst>
      <p:ext uri="{BB962C8B-B14F-4D97-AF65-F5344CB8AC3E}">
        <p14:creationId xmlns:p14="http://schemas.microsoft.com/office/powerpoint/2010/main" val="20092911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AF2B9-B075-4B1A-AC13-9F21D87B7910}"/>
              </a:ext>
            </a:extLst>
          </p:cNvPr>
          <p:cNvSpPr>
            <a:spLocks noGrp="1"/>
          </p:cNvSpPr>
          <p:nvPr>
            <p:ph type="title"/>
          </p:nvPr>
        </p:nvSpPr>
        <p:spPr>
          <a:xfrm>
            <a:off x="0" y="1"/>
            <a:ext cx="12188952" cy="758825"/>
          </a:xfrm>
          <a:prstGeom prst="rect">
            <a:avLst/>
          </a:prstGeom>
        </p:spPr>
        <p:txBody>
          <a:bodyPr/>
          <a:lstStyle/>
          <a:p>
            <a:pPr>
              <a:defRPr/>
            </a:pPr>
            <a:r>
              <a:rPr lang="en-US" kern="1400" dirty="0">
                <a:ea typeface="Cambria"/>
                <a:cs typeface="Arial"/>
              </a:rPr>
              <a:t>5.7  What Is Color Vision Good For? 		</a:t>
            </a:r>
            <a:r>
              <a:rPr lang="en-US" sz="1000" kern="1400" dirty="0">
                <a:solidFill>
                  <a:schemeClr val="bg1"/>
                </a:solidFill>
                <a:ea typeface="Cambria"/>
                <a:cs typeface="Arial"/>
              </a:rPr>
              <a:t>5</a:t>
            </a:r>
            <a:endParaRPr lang="en-US" kern="1400" dirty="0">
              <a:solidFill>
                <a:schemeClr val="bg1"/>
              </a:solidFill>
              <a:ea typeface="Cambria"/>
              <a:cs typeface="Arial"/>
            </a:endParaRPr>
          </a:p>
        </p:txBody>
      </p:sp>
      <p:sp>
        <p:nvSpPr>
          <p:cNvPr id="111618" name="Text Placeholder 2">
            <a:extLst>
              <a:ext uri="{FF2B5EF4-FFF2-40B4-BE49-F238E27FC236}">
                <a16:creationId xmlns:a16="http://schemas.microsoft.com/office/drawing/2014/main" id="{740E2968-481F-4A7F-814D-95DF0942DE21}"/>
              </a:ext>
            </a:extLst>
          </p:cNvPr>
          <p:cNvSpPr>
            <a:spLocks noGrp="1" noChangeArrowheads="1"/>
          </p:cNvSpPr>
          <p:nvPr>
            <p:ph idx="1"/>
          </p:nvPr>
        </p:nvSpPr>
        <p:spPr/>
        <p:txBody>
          <a:bodyPr/>
          <a:lstStyle/>
          <a:p>
            <a:r>
              <a:rPr lang="en-US" altLang="en-US" dirty="0">
                <a:cs typeface="Times New Roman" panose="02020603050405020304" pitchFamily="18" charset="0"/>
              </a:rPr>
              <a:t>How well can you direct your attention to one color?</a:t>
            </a:r>
          </a:p>
          <a:p>
            <a:pPr lvl="1">
              <a:spcBef>
                <a:spcPts val="1200"/>
              </a:spcBef>
            </a:pPr>
            <a:r>
              <a:rPr lang="en-US" altLang="en-US" dirty="0">
                <a:cs typeface="Times New Roman" panose="02020603050405020304" pitchFamily="18" charset="0"/>
              </a:rPr>
              <a:t>Can people direct their attention to a specific color of green?</a:t>
            </a:r>
          </a:p>
          <a:p>
            <a:pPr lvl="2">
              <a:spcBef>
                <a:spcPts val="1200"/>
              </a:spcBef>
              <a:buFont typeface="Courier New" panose="02070309020205020404" pitchFamily="49" charset="0"/>
              <a:buChar char="o"/>
            </a:pPr>
            <a:r>
              <a:rPr lang="en-US" altLang="en-US" dirty="0">
                <a:cs typeface="Times New Roman" panose="02020603050405020304" pitchFamily="18" charset="0"/>
              </a:rPr>
              <a:t>When the dots vary in hue, people are accurate.</a:t>
            </a:r>
          </a:p>
          <a:p>
            <a:pPr lvl="2">
              <a:spcBef>
                <a:spcPts val="1200"/>
              </a:spcBef>
              <a:buFont typeface="Courier New" panose="02070309020205020404" pitchFamily="49" charset="0"/>
              <a:buChar char="o"/>
            </a:pPr>
            <a:r>
              <a:rPr lang="en-US" altLang="en-US" dirty="0">
                <a:cs typeface="Times New Roman" panose="02020603050405020304" pitchFamily="18" charset="0"/>
              </a:rPr>
              <a:t>When the dots vary in saturation, people are not very accurate.</a:t>
            </a:r>
          </a:p>
          <a:p>
            <a:pPr lvl="1">
              <a:spcBef>
                <a:spcPts val="1200"/>
              </a:spcBef>
            </a:pPr>
            <a:r>
              <a:rPr lang="en-US" altLang="en-US" dirty="0">
                <a:cs typeface="Times New Roman" panose="02020603050405020304" pitchFamily="18" charset="0"/>
              </a:rPr>
              <a:t>Conclusion: Attention can select a group of items based on hue, not saturation.</a:t>
            </a:r>
          </a:p>
        </p:txBody>
      </p:sp>
    </p:spTree>
    <p:extLst>
      <p:ext uri="{BB962C8B-B14F-4D97-AF65-F5344CB8AC3E}">
        <p14:creationId xmlns:p14="http://schemas.microsoft.com/office/powerpoint/2010/main" val="1909128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ED135F-A907-468A-9AE6-4D7922CD4C4E}"/>
              </a:ext>
            </a:extLst>
          </p:cNvPr>
          <p:cNvSpPr>
            <a:spLocks noGrp="1"/>
          </p:cNvSpPr>
          <p:nvPr>
            <p:ph type="title"/>
          </p:nvPr>
        </p:nvSpPr>
        <p:spPr>
          <a:xfrm>
            <a:off x="0" y="0"/>
            <a:ext cx="12192000" cy="758952"/>
          </a:xfrm>
          <a:prstGeom prst="rect">
            <a:avLst/>
          </a:prstGeom>
        </p:spPr>
        <p:txBody>
          <a:bodyPr/>
          <a:lstStyle/>
          <a:p>
            <a:r>
              <a:rPr lang="en-US" kern="1400" dirty="0">
                <a:ea typeface="Cambria"/>
                <a:cs typeface="Arial"/>
              </a:rPr>
              <a:t>5.2  </a:t>
            </a:r>
            <a:r>
              <a:rPr lang="en-US" altLang="en-US" sz="2400" dirty="0">
                <a:cs typeface="Times New Roman" panose="02020603050405020304" pitchFamily="18" charset="0"/>
              </a:rPr>
              <a:t>Step 1: Color Detection</a:t>
            </a:r>
            <a:r>
              <a:rPr lang="en-US" kern="1400" dirty="0">
                <a:ea typeface="Cambria"/>
                <a:cs typeface="Arial"/>
              </a:rPr>
              <a:t>		</a:t>
            </a:r>
            <a:r>
              <a:rPr lang="en-US" sz="1000" kern="1400" dirty="0">
                <a:solidFill>
                  <a:schemeClr val="bg1"/>
                </a:solidFill>
                <a:ea typeface="Cambria"/>
                <a:cs typeface="Arial"/>
              </a:rPr>
              <a:t>3</a:t>
            </a:r>
            <a:endParaRPr lang="en-US" dirty="0">
              <a:solidFill>
                <a:schemeClr val="bg1"/>
              </a:solidFill>
            </a:endParaRPr>
          </a:p>
        </p:txBody>
      </p:sp>
      <p:sp>
        <p:nvSpPr>
          <p:cNvPr id="18434" name="Text Placeholder 2">
            <a:extLst>
              <a:ext uri="{FF2B5EF4-FFF2-40B4-BE49-F238E27FC236}">
                <a16:creationId xmlns:a16="http://schemas.microsoft.com/office/drawing/2014/main" id="{7DF245DC-EEA1-4AE9-8939-8587D4F3C964}"/>
              </a:ext>
            </a:extLst>
          </p:cNvPr>
          <p:cNvSpPr>
            <a:spLocks noGrp="1" noChangeArrowheads="1"/>
          </p:cNvSpPr>
          <p:nvPr>
            <p:ph idx="1"/>
          </p:nvPr>
        </p:nvSpPr>
        <p:spPr/>
        <p:txBody>
          <a:bodyPr/>
          <a:lstStyle/>
          <a:p>
            <a:pPr marL="225425" lvl="1" indent="-225425">
              <a:buNone/>
            </a:pPr>
            <a:r>
              <a:rPr lang="en-US" altLang="en-US" dirty="0" err="1">
                <a:cs typeface="Times New Roman" panose="02020603050405020304" pitchFamily="18" charset="0"/>
              </a:rPr>
              <a:t>Photopic</a:t>
            </a:r>
            <a:r>
              <a:rPr lang="en-US" altLang="en-US" dirty="0">
                <a:cs typeface="Times New Roman" panose="02020603050405020304" pitchFamily="18" charset="0"/>
              </a:rPr>
              <a:t>: Light intensities that are bright enough to stimulate the </a:t>
            </a:r>
            <a:r>
              <a:rPr lang="en-US" altLang="en-US" dirty="0"/>
              <a:t>cone receptors and bright enough to “saturate” the rod receptors to their maximum responses. </a:t>
            </a:r>
            <a:endParaRPr lang="en-US" altLang="en-US" dirty="0">
              <a:cs typeface="Times New Roman" panose="02020603050405020304" pitchFamily="18" charset="0"/>
            </a:endParaRPr>
          </a:p>
          <a:p>
            <a:pPr marL="693738" lvl="2">
              <a:spcBef>
                <a:spcPts val="1200"/>
              </a:spcBef>
              <a:buSzPct val="100000"/>
              <a:buFont typeface="Arial" panose="020B0604020202020204" pitchFamily="34" charset="0"/>
              <a:buChar char="•"/>
            </a:pPr>
            <a:r>
              <a:rPr lang="en-US" altLang="en-US" dirty="0">
                <a:cs typeface="Times New Roman" panose="02020603050405020304" pitchFamily="18" charset="0"/>
              </a:rPr>
              <a:t>Sunlight and bright indoor lighting are both </a:t>
            </a:r>
            <a:r>
              <a:rPr lang="en-US" altLang="en-US" dirty="0" err="1">
                <a:cs typeface="Times New Roman" panose="02020603050405020304" pitchFamily="18" charset="0"/>
              </a:rPr>
              <a:t>photopic</a:t>
            </a:r>
            <a:r>
              <a:rPr lang="en-US" altLang="en-US" dirty="0">
                <a:cs typeface="Times New Roman" panose="02020603050405020304" pitchFamily="18" charset="0"/>
              </a:rPr>
              <a:t> lighting conditions.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5B6E-93AB-B849-B782-D41674BFF7D0}"/>
              </a:ext>
            </a:extLst>
          </p:cNvPr>
          <p:cNvSpPr>
            <a:spLocks noGrp="1"/>
          </p:cNvSpPr>
          <p:nvPr>
            <p:ph type="title"/>
          </p:nvPr>
        </p:nvSpPr>
        <p:spPr/>
        <p:txBody>
          <a:bodyPr/>
          <a:lstStyle/>
          <a:p>
            <a:r>
              <a:rPr lang="en-US" dirty="0"/>
              <a:t>Figure</a:t>
            </a:r>
            <a:r>
              <a:rPr lang="en-US" cap="all" dirty="0"/>
              <a:t> 5.33  </a:t>
            </a:r>
            <a:r>
              <a:rPr lang="en-US" dirty="0"/>
              <a:t>The Sun et al. attention filter experiment </a:t>
            </a:r>
          </a:p>
        </p:txBody>
      </p:sp>
      <p:pic>
        <p:nvPicPr>
          <p:cNvPr id="6" name="Content Placeholder 5" descr="A demonstration of the Sun et al. attention filter. A sample stimulus shows a patch with different-colored dots. Observers are asked to concentrate on only three dots of a particular color, as suggested in the patch. The attention filter as applied by the observers is displayed in a graph, where the observers seem to be paying attention to the hue. Doing this, the observers concentrate on only the three dots of a particular color, which leaves only the target dots of the same color. Another sample stimulus is shown, which is a patch that contains dots that have different saturations of the same color. A graph depicts the attention filter as applied by the observers when they are asked to concentrate on three dots of the suggested color. The graph indicates that the attention filter has now widened. In this case, the observers see dots of other colors in addition to the target dots."/>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67258" y="479425"/>
            <a:ext cx="6857484" cy="6300788"/>
          </a:xfrm>
        </p:spPr>
      </p:pic>
    </p:spTree>
    <p:extLst>
      <p:ext uri="{BB962C8B-B14F-4D97-AF65-F5344CB8AC3E}">
        <p14:creationId xmlns:p14="http://schemas.microsoft.com/office/powerpoint/2010/main" val="3044249177"/>
      </p:ext>
    </p:extLst>
  </p:cSld>
  <p:clrMapOvr>
    <a:masterClrMapping/>
  </p:clrMapOvr>
</p:sld>
</file>

<file path=ppt/theme/theme1.xml><?xml version="1.0" encoding="utf-8"?>
<a:theme xmlns:a="http://schemas.openxmlformats.org/drawingml/2006/main" name="Azure">
  <a:themeElements>
    <a:clrScheme name="Azure 7">
      <a:dk1>
        <a:srgbClr val="000000"/>
      </a:dk1>
      <a:lt1>
        <a:srgbClr val="FFFFFF"/>
      </a:lt1>
      <a:dk2>
        <a:srgbClr val="FFFFFF"/>
      </a:dk2>
      <a:lt2>
        <a:srgbClr val="000000"/>
      </a:lt2>
      <a:accent1>
        <a:srgbClr val="FFFFFF"/>
      </a:accent1>
      <a:accent2>
        <a:srgbClr val="6666FF"/>
      </a:accent2>
      <a:accent3>
        <a:srgbClr val="FFFFFF"/>
      </a:accent3>
      <a:accent4>
        <a:srgbClr val="000000"/>
      </a:accent4>
      <a:accent5>
        <a:srgbClr val="FFFFFF"/>
      </a:accent5>
      <a:accent6>
        <a:srgbClr val="5C5CE7"/>
      </a:accent6>
      <a:hlink>
        <a:srgbClr val="3333CC"/>
      </a:hlink>
      <a:folHlink>
        <a:srgbClr val="3333CC"/>
      </a:folHlink>
    </a:clrScheme>
    <a:fontScheme name="Azur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zure 4">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3333CC"/>
        </a:hlink>
        <a:folHlink>
          <a:srgbClr val="3333CC"/>
        </a:folHlink>
      </a:clrScheme>
      <a:clrMap bg1="dk2" tx1="lt1" bg2="dk1" tx2="lt2" accent1="accent1" accent2="accent2" accent3="accent3" accent4="accent4" accent5="accent5" accent6="accent6" hlink="hlink" folHlink="folHlink"/>
    </a:extraClrScheme>
    <a:extraClrScheme>
      <a:clrScheme name="Azure 5">
        <a:dk1>
          <a:srgbClr val="000000"/>
        </a:dk1>
        <a:lt1>
          <a:srgbClr val="FFFFFF"/>
        </a:lt1>
        <a:dk2>
          <a:srgbClr val="000000"/>
        </a:dk2>
        <a:lt2>
          <a:srgbClr val="000000"/>
        </a:lt2>
        <a:accent1>
          <a:srgbClr val="00CCCC"/>
        </a:accent1>
        <a:accent2>
          <a:srgbClr val="6666FF"/>
        </a:accent2>
        <a:accent3>
          <a:srgbClr val="FFFFFF"/>
        </a:accent3>
        <a:accent4>
          <a:srgbClr val="000000"/>
        </a:accent4>
        <a:accent5>
          <a:srgbClr val="AAE2E2"/>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
      <a:clrScheme name="Azure 6">
        <a:dk1>
          <a:srgbClr val="000000"/>
        </a:dk1>
        <a:lt1>
          <a:srgbClr val="FFFFFF"/>
        </a:lt1>
        <a:dk2>
          <a:srgbClr val="FFFFFF"/>
        </a:dk2>
        <a:lt2>
          <a:srgbClr val="000000"/>
        </a:lt2>
        <a:accent1>
          <a:srgbClr val="00CCCC"/>
        </a:accent1>
        <a:accent2>
          <a:srgbClr val="6666FF"/>
        </a:accent2>
        <a:accent3>
          <a:srgbClr val="FFFFFF"/>
        </a:accent3>
        <a:accent4>
          <a:srgbClr val="000000"/>
        </a:accent4>
        <a:accent5>
          <a:srgbClr val="AAE2E2"/>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
      <a:clrScheme name="Azure 7">
        <a:dk1>
          <a:srgbClr val="000000"/>
        </a:dk1>
        <a:lt1>
          <a:srgbClr val="FFFFFF"/>
        </a:lt1>
        <a:dk2>
          <a:srgbClr val="FFFFFF"/>
        </a:dk2>
        <a:lt2>
          <a:srgbClr val="000000"/>
        </a:lt2>
        <a:accent1>
          <a:srgbClr val="FFFFFF"/>
        </a:accent1>
        <a:accent2>
          <a:srgbClr val="6666FF"/>
        </a:accent2>
        <a:accent3>
          <a:srgbClr val="FFFFFF"/>
        </a:accent3>
        <a:accent4>
          <a:srgbClr val="000000"/>
        </a:accent4>
        <a:accent5>
          <a:srgbClr val="FFFFFF"/>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Custom 59">
      <a:dk1>
        <a:srgbClr val="000000"/>
      </a:dk1>
      <a:lt1>
        <a:srgbClr val="FFFFFF"/>
      </a:lt1>
      <a:dk2>
        <a:srgbClr val="000000"/>
      </a:dk2>
      <a:lt2>
        <a:srgbClr val="808080"/>
      </a:lt2>
      <a:accent1>
        <a:srgbClr val="404040"/>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17994</TotalTime>
  <Words>9616</Words>
  <Application>Microsoft Office PowerPoint</Application>
  <PresentationFormat>Widescreen</PresentationFormat>
  <Paragraphs>642</Paragraphs>
  <Slides>90</Slides>
  <Notes>59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90</vt:i4>
      </vt:variant>
    </vt:vector>
  </HeadingPairs>
  <TitlesOfParts>
    <vt:vector size="102" baseType="lpstr">
      <vt:lpstr>ＭＳ Ｐゴシック</vt:lpstr>
      <vt:lpstr>Arial</vt:lpstr>
      <vt:lpstr>Arial Unicode MS</vt:lpstr>
      <vt:lpstr>AvenirLTStd-Book</vt:lpstr>
      <vt:lpstr>AvenirLTStd-BookOblique</vt:lpstr>
      <vt:lpstr>Cambria</vt:lpstr>
      <vt:lpstr>Courier New</vt:lpstr>
      <vt:lpstr>Times</vt:lpstr>
      <vt:lpstr>Times New Roman</vt:lpstr>
      <vt:lpstr>Wingdings</vt:lpstr>
      <vt:lpstr>Azure</vt:lpstr>
      <vt:lpstr>1_Blank Presentation</vt:lpstr>
      <vt:lpstr>The Perception of Color</vt:lpstr>
      <vt:lpstr>Chapter 5  The Perception of Color</vt:lpstr>
      <vt:lpstr>5.1  Basic Principles of Color Perception  1</vt:lpstr>
      <vt:lpstr>5.1  Basic Principles of Color Perception  2</vt:lpstr>
      <vt:lpstr>5.1  Basic Principles of Color Perception  3</vt:lpstr>
      <vt:lpstr>Figure 5.1  Photoreceptor types </vt:lpstr>
      <vt:lpstr>5.2  Step 1: Color Detection  1</vt:lpstr>
      <vt:lpstr>5.2  Step 1: Color Detection  2</vt:lpstr>
      <vt:lpstr>5.2  Step 1: Color Detection  3</vt:lpstr>
      <vt:lpstr>5.2  Step 1: Color Detection  4</vt:lpstr>
      <vt:lpstr>5.3  Step 2: Color Discrimination  1</vt:lpstr>
      <vt:lpstr>Figure 5.2  Responding to one wavelength </vt:lpstr>
      <vt:lpstr>Figure 5.3  Univariance </vt:lpstr>
      <vt:lpstr>5.3  Step 2: Color Discrimination  2</vt:lpstr>
      <vt:lpstr>Figure 5.4  Rod vision </vt:lpstr>
      <vt:lpstr>5.3  Step 2: Color Discrimination  3</vt:lpstr>
      <vt:lpstr>Figure 5.5  Solving univariance </vt:lpstr>
      <vt:lpstr>5.3  Step 2: Color Discrimination  4</vt:lpstr>
      <vt:lpstr>5.3  Step 2: Color Discrimination  5</vt:lpstr>
      <vt:lpstr>Figure 5.7  Metamers (Part 1) </vt:lpstr>
      <vt:lpstr>Figure 5.7  Metamers (Part 2) </vt:lpstr>
      <vt:lpstr>5.3  Step 2: Color Discrimination  6</vt:lpstr>
      <vt:lpstr>Figure 5.8  Maxwell’s color-matching experiment </vt:lpstr>
      <vt:lpstr>5.3  Step 2: Color Discrimination  7</vt:lpstr>
      <vt:lpstr>Figure 5.10  Additive color mixture </vt:lpstr>
      <vt:lpstr>Figure 5.11  Pointillism </vt:lpstr>
      <vt:lpstr>5.3  Step 2: Color Discrimination  8</vt:lpstr>
      <vt:lpstr>Figure 5.9  Subtractive color mixture </vt:lpstr>
      <vt:lpstr>5.3  Step 2: Color Discrimination  9</vt:lpstr>
      <vt:lpstr>5.4  Step 3: Color Appearance  1</vt:lpstr>
      <vt:lpstr>5.4  Step 3: Color Appearance  2</vt:lpstr>
      <vt:lpstr>Figure 5.13  Computer color pickers may offer several ways to specify a color in a three-dimensional color space </vt:lpstr>
      <vt:lpstr>5.4  Step 3: Color Appearance  3</vt:lpstr>
      <vt:lpstr>Figure 5.14  Nonspectral colors </vt:lpstr>
      <vt:lpstr>5.4  Step 3: Color Appearance  4</vt:lpstr>
      <vt:lpstr>5.4  Step 3: Color Appearance  5</vt:lpstr>
      <vt:lpstr>5.4  Step 3: Color Appearance  6</vt:lpstr>
      <vt:lpstr>Figure 5.15  Opponent colors </vt:lpstr>
      <vt:lpstr>5.4  Step 3: Color Appearance  7</vt:lpstr>
      <vt:lpstr>Figure 5.16  Color cancellation method (Example 1) </vt:lpstr>
      <vt:lpstr>Figure 5.16  Color cancellation method (Example 2) </vt:lpstr>
      <vt:lpstr>Figure 5.16  Color cancellation method (Example 3) </vt:lpstr>
      <vt:lpstr>Figure 5.16  Color cancellation method (Example 4) </vt:lpstr>
      <vt:lpstr>5.4  Step 3: Color Appearance  8</vt:lpstr>
      <vt:lpstr>Figure 5.16  Color cancellation method (Part A) </vt:lpstr>
      <vt:lpstr>Figure 5.16  Color cancellation method (Part B) </vt:lpstr>
      <vt:lpstr>5.4  Step 3: Color Appearance  9</vt:lpstr>
      <vt:lpstr>5.4  Step 3: Color Appearance  10</vt:lpstr>
      <vt:lpstr>5.4  Step 3: Color Appearance  11</vt:lpstr>
      <vt:lpstr>Figure 5.17  Three steps to color perception (Part 1) </vt:lpstr>
      <vt:lpstr>Figure 5.17  Three steps to color perception (Part 2) </vt:lpstr>
      <vt:lpstr>Figure 5.17  Three steps to color perception (Part 3) </vt:lpstr>
      <vt:lpstr>5.4  Step 3: Color Appearance  12</vt:lpstr>
      <vt:lpstr>5.5  Individual Differences in Color Perception  1</vt:lpstr>
      <vt:lpstr>Figure 5.18  Basic color names </vt:lpstr>
      <vt:lpstr>5.5  Individual Differences in Color Perception  2</vt:lpstr>
      <vt:lpstr>Figure 5.19  Color category boundaries</vt:lpstr>
      <vt:lpstr>Figure 5.20  A color category experiment </vt:lpstr>
      <vt:lpstr>5.5  Individual Differences in Color Perception  3</vt:lpstr>
      <vt:lpstr>5.5  Individual Differences in Color Perception  4</vt:lpstr>
      <vt:lpstr>5.5  Individual Differences in Color Perception  5</vt:lpstr>
      <vt:lpstr>5.5  Individual Differences in Color Perception  6</vt:lpstr>
      <vt:lpstr>5.6  From the Color of Lights to a World of Color  1</vt:lpstr>
      <vt:lpstr>Figure 5.22  Color contrast </vt:lpstr>
      <vt:lpstr>Figure 5.23  Color assimilation </vt:lpstr>
      <vt:lpstr>5.6  From the Color of Lights to a World of Color  2</vt:lpstr>
      <vt:lpstr>5.6  From the Color of Lights to a World of Color  3</vt:lpstr>
      <vt:lpstr>Figure 5.24  Negative afterimages (Part 2) </vt:lpstr>
      <vt:lpstr>Figure 5.24  Negative afterimages (Part 1) </vt:lpstr>
      <vt:lpstr>Figure 5.24  Negative afterimages (Part 3) </vt:lpstr>
      <vt:lpstr>Figure 5.24  Negative afterimages (Part 4)</vt:lpstr>
      <vt:lpstr>Figure 5.24  Negative afterimages (Part 5) </vt:lpstr>
      <vt:lpstr>5.6  From the Color of Lights to a World of Color  4</vt:lpstr>
      <vt:lpstr>Figure 5.25  Color constancy </vt:lpstr>
      <vt:lpstr>5.6  From the Color of Lights to a World of Color  5</vt:lpstr>
      <vt:lpstr>Figure 5.6  Real world reflectance functions </vt:lpstr>
      <vt:lpstr>5.6  From the Color of Lights to a World of Color  6</vt:lpstr>
      <vt:lpstr>Figure 5.26  What color is this dress? </vt:lpstr>
      <vt:lpstr>5.7  What Is Color Vision Good For?   1</vt:lpstr>
      <vt:lpstr>Figure 5.28  Using color vision </vt:lpstr>
      <vt:lpstr>Figure 5.29  Color and flavor </vt:lpstr>
      <vt:lpstr>5.7  What Is Color Vision Good For?   2</vt:lpstr>
      <vt:lpstr>Figure 5.30  Color and sex </vt:lpstr>
      <vt:lpstr>5.7  What Is Color Vision Good For?   3</vt:lpstr>
      <vt:lpstr>Figure 5.31  Extreme color vision </vt:lpstr>
      <vt:lpstr>5.7  What Is Color Vision Good For?   4</vt:lpstr>
      <vt:lpstr>Figure 5.32  Two ways to make photoreceptors with different spectral sensitivities (Part 1) </vt:lpstr>
      <vt:lpstr>Figure 5.32  Two ways to make photoreceptors with different spectral sensitivities (Part 2) </vt:lpstr>
      <vt:lpstr>5.7  What Is Color Vision Good For?   5</vt:lpstr>
      <vt:lpstr>Figure 5.33  The Sun et al. attention filter experiment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Sensation &amp; Perception, 4e</dc:title>
  <dc:creator>Sinauer Associates, Inc.</dc:creator>
  <cp:lastModifiedBy>Carter, Suzanne</cp:lastModifiedBy>
  <cp:revision>572</cp:revision>
  <cp:lastPrinted>1601-01-01T00:00:00Z</cp:lastPrinted>
  <dcterms:created xsi:type="dcterms:W3CDTF">2014-12-15T16:25:27Z</dcterms:created>
  <dcterms:modified xsi:type="dcterms:W3CDTF">2020-12-14T03:36:10Z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2020-10-09T00:14:37Z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1a87d3f7-92f1-4dd8-a9c5-000019475d87</vt:lpwstr>
  </property>
  <property fmtid="{D5CDD505-2E9C-101B-9397-08002B2CF9AE}" pid="8" name="MSIP_Label_89f61502-7731-4690-a118-333634878cc9_ContentBits">
    <vt:lpwstr>0</vt:lpwstr>
  </property>
</Properties>
</file>