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03" r:id="rId2"/>
    <p:sldId id="287" r:id="rId3"/>
    <p:sldId id="270" r:id="rId4"/>
    <p:sldId id="288" r:id="rId5"/>
    <p:sldId id="304" r:id="rId6"/>
    <p:sldId id="305" r:id="rId7"/>
    <p:sldId id="306" r:id="rId8"/>
    <p:sldId id="307" r:id="rId9"/>
    <p:sldId id="308" r:id="rId10"/>
    <p:sldId id="309" r:id="rId11"/>
    <p:sldId id="310" r:id="rId12"/>
    <p:sldId id="311" r:id="rId13"/>
    <p:sldId id="312"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8">
          <p15:clr>
            <a:srgbClr val="A4A3A4"/>
          </p15:clr>
        </p15:guide>
        <p15:guide id="3" orient="horz" pos="3793">
          <p15:clr>
            <a:srgbClr val="A4A3A4"/>
          </p15:clr>
        </p15:guide>
        <p15:guide id="4" orient="horz" pos="636">
          <p15:clr>
            <a:srgbClr val="A4A3A4"/>
          </p15:clr>
        </p15:guide>
        <p15:guide id="5" pos="2880" userDrawn="1">
          <p15:clr>
            <a:srgbClr val="A4A3A4"/>
          </p15:clr>
        </p15:guide>
        <p15:guide id="6" pos="158" userDrawn="1">
          <p15:clr>
            <a:srgbClr val="A4A3A4"/>
          </p15:clr>
        </p15:guide>
        <p15:guide id="7" pos="5602" userDrawn="1">
          <p15:clr>
            <a:srgbClr val="A4A3A4"/>
          </p15:clr>
        </p15:guide>
        <p15:guide id="8" orient="horz" pos="3539" userDrawn="1">
          <p15:clr>
            <a:srgbClr val="A4A3A4"/>
          </p15:clr>
        </p15:guide>
        <p15:guide id="9" orient="horz" pos="3430" userDrawn="1">
          <p15:clr>
            <a:srgbClr val="A4A3A4"/>
          </p15:clr>
        </p15:guide>
        <p15:guide id="10" pos="5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5" autoAdjust="0"/>
    <p:restoredTop sz="86358" autoAdjust="0"/>
  </p:normalViewPr>
  <p:slideViewPr>
    <p:cSldViewPr>
      <p:cViewPr varScale="1">
        <p:scale>
          <a:sx n="83" d="100"/>
          <a:sy n="83" d="100"/>
        </p:scale>
        <p:origin x="90" y="234"/>
      </p:cViewPr>
      <p:guideLst>
        <p:guide orient="horz" pos="2160"/>
        <p:guide orient="horz" pos="418"/>
        <p:guide orient="horz" pos="3793"/>
        <p:guide orient="horz" pos="636"/>
        <p:guide pos="2880"/>
        <p:guide pos="158"/>
        <p:guide pos="5602"/>
        <p:guide orient="horz" pos="3539"/>
        <p:guide orient="horz" pos="3430"/>
        <p:guide pos="5456"/>
      </p:guideLst>
    </p:cSldViewPr>
  </p:slideViewPr>
  <p:outlineViewPr>
    <p:cViewPr>
      <p:scale>
        <a:sx n="33" d="100"/>
        <a:sy n="33" d="100"/>
      </p:scale>
      <p:origin x="0" y="-2640"/>
    </p:cViewPr>
  </p:outlineViewPr>
  <p:notesTextViewPr>
    <p:cViewPr>
      <p:scale>
        <a:sx n="100" d="100"/>
        <a:sy n="100" d="100"/>
      </p:scale>
      <p:origin x="0" y="0"/>
    </p:cViewPr>
  </p:notesText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5AA88AA-0CF7-49AF-9991-219FB5A159B5}" type="datetimeFigureOut">
              <a:rPr lang="en-US" smtClean="0"/>
              <a:t>11/19/2020</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37FE1EA-F46E-40ED-B3D6-EC97718CB608}" type="slidenum">
              <a:rPr lang="en-US" smtClean="0"/>
              <a:t>‹#›</a:t>
            </a:fld>
            <a:endParaRPr lang="en-US" dirty="0"/>
          </a:p>
        </p:txBody>
      </p:sp>
    </p:spTree>
    <p:extLst>
      <p:ext uri="{BB962C8B-B14F-4D97-AF65-F5344CB8AC3E}">
        <p14:creationId xmlns:p14="http://schemas.microsoft.com/office/powerpoint/2010/main" val="20078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2</a:t>
            </a:fld>
            <a:endParaRPr lang="en-US" dirty="0"/>
          </a:p>
        </p:txBody>
      </p:sp>
    </p:spTree>
    <p:extLst>
      <p:ext uri="{BB962C8B-B14F-4D97-AF65-F5344CB8AC3E}">
        <p14:creationId xmlns:p14="http://schemas.microsoft.com/office/powerpoint/2010/main" val="87759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11</a:t>
            </a:fld>
            <a:endParaRPr lang="en-US" dirty="0"/>
          </a:p>
        </p:txBody>
      </p:sp>
    </p:spTree>
    <p:extLst>
      <p:ext uri="{BB962C8B-B14F-4D97-AF65-F5344CB8AC3E}">
        <p14:creationId xmlns:p14="http://schemas.microsoft.com/office/powerpoint/2010/main" val="311612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12</a:t>
            </a:fld>
            <a:endParaRPr lang="en-US" dirty="0"/>
          </a:p>
        </p:txBody>
      </p:sp>
    </p:spTree>
    <p:extLst>
      <p:ext uri="{BB962C8B-B14F-4D97-AF65-F5344CB8AC3E}">
        <p14:creationId xmlns:p14="http://schemas.microsoft.com/office/powerpoint/2010/main" val="186979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13</a:t>
            </a:fld>
            <a:endParaRPr lang="en-US" dirty="0"/>
          </a:p>
        </p:txBody>
      </p:sp>
    </p:spTree>
    <p:extLst>
      <p:ext uri="{BB962C8B-B14F-4D97-AF65-F5344CB8AC3E}">
        <p14:creationId xmlns:p14="http://schemas.microsoft.com/office/powerpoint/2010/main" val="32068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3</a:t>
            </a:fld>
            <a:endParaRPr lang="en-US" dirty="0"/>
          </a:p>
        </p:txBody>
      </p:sp>
    </p:spTree>
    <p:extLst>
      <p:ext uri="{BB962C8B-B14F-4D97-AF65-F5344CB8AC3E}">
        <p14:creationId xmlns:p14="http://schemas.microsoft.com/office/powerpoint/2010/main" val="12745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4</a:t>
            </a:fld>
            <a:endParaRPr lang="en-US" dirty="0"/>
          </a:p>
        </p:txBody>
      </p:sp>
    </p:spTree>
    <p:extLst>
      <p:ext uri="{BB962C8B-B14F-4D97-AF65-F5344CB8AC3E}">
        <p14:creationId xmlns:p14="http://schemas.microsoft.com/office/powerpoint/2010/main" val="411185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5</a:t>
            </a:fld>
            <a:endParaRPr lang="en-US" dirty="0"/>
          </a:p>
        </p:txBody>
      </p:sp>
    </p:spTree>
    <p:extLst>
      <p:ext uri="{BB962C8B-B14F-4D97-AF65-F5344CB8AC3E}">
        <p14:creationId xmlns:p14="http://schemas.microsoft.com/office/powerpoint/2010/main" val="322737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6</a:t>
            </a:fld>
            <a:endParaRPr lang="en-US" dirty="0"/>
          </a:p>
        </p:txBody>
      </p:sp>
    </p:spTree>
    <p:extLst>
      <p:ext uri="{BB962C8B-B14F-4D97-AF65-F5344CB8AC3E}">
        <p14:creationId xmlns:p14="http://schemas.microsoft.com/office/powerpoint/2010/main" val="427555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7</a:t>
            </a:fld>
            <a:endParaRPr lang="en-US" dirty="0"/>
          </a:p>
        </p:txBody>
      </p:sp>
    </p:spTree>
    <p:extLst>
      <p:ext uri="{BB962C8B-B14F-4D97-AF65-F5344CB8AC3E}">
        <p14:creationId xmlns:p14="http://schemas.microsoft.com/office/powerpoint/2010/main" val="276177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8</a:t>
            </a:fld>
            <a:endParaRPr lang="en-US" dirty="0"/>
          </a:p>
        </p:txBody>
      </p:sp>
    </p:spTree>
    <p:extLst>
      <p:ext uri="{BB962C8B-B14F-4D97-AF65-F5344CB8AC3E}">
        <p14:creationId xmlns:p14="http://schemas.microsoft.com/office/powerpoint/2010/main" val="63397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9</a:t>
            </a:fld>
            <a:endParaRPr lang="en-US" dirty="0"/>
          </a:p>
        </p:txBody>
      </p:sp>
    </p:spTree>
    <p:extLst>
      <p:ext uri="{BB962C8B-B14F-4D97-AF65-F5344CB8AC3E}">
        <p14:creationId xmlns:p14="http://schemas.microsoft.com/office/powerpoint/2010/main" val="308960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FE1EA-F46E-40ED-B3D6-EC97718CB608}" type="slidenum">
              <a:rPr lang="en-US" smtClean="0"/>
              <a:t>10</a:t>
            </a:fld>
            <a:endParaRPr lang="en-US" dirty="0"/>
          </a:p>
        </p:txBody>
      </p:sp>
    </p:spTree>
    <p:extLst>
      <p:ext uri="{BB962C8B-B14F-4D97-AF65-F5344CB8AC3E}">
        <p14:creationId xmlns:p14="http://schemas.microsoft.com/office/powerpoint/2010/main" val="207047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11/19/2020</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11/19/2020</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11/19/2020</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231F2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11/19/2020</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11/19/2020</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7" cstate="print"/>
            <a:stretch>
              <a:fillRect/>
            </a:stretch>
          </a:blipFill>
        </p:spPr>
        <p:txBody>
          <a:bodyPr wrap="square" lIns="0" tIns="0" rIns="0" bIns="0" rtlCol="0"/>
          <a:lstStyle/>
          <a:p>
            <a:endParaRPr dirty="0"/>
          </a:p>
        </p:txBody>
      </p:sp>
      <p:sp>
        <p:nvSpPr>
          <p:cNvPr id="17" name="bk object 17"/>
          <p:cNvSpPr/>
          <p:nvPr/>
        </p:nvSpPr>
        <p:spPr>
          <a:xfrm>
            <a:off x="0" y="6330696"/>
            <a:ext cx="1164336" cy="527304"/>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3426589" y="475673"/>
            <a:ext cx="2290821" cy="1057275"/>
          </a:xfrm>
          <a:prstGeom prst="rect">
            <a:avLst/>
          </a:prstGeom>
        </p:spPr>
        <p:txBody>
          <a:bodyPr wrap="square" lIns="0" tIns="0" rIns="0" bIns="0">
            <a:spAutoFit/>
          </a:bodyPr>
          <a:lstStyle>
            <a:lvl1pPr>
              <a:defRPr sz="3200" b="0" i="1">
                <a:solidFill>
                  <a:srgbClr val="231F20"/>
                </a:solidFill>
                <a:latin typeface="Calibri"/>
                <a:cs typeface="Calibri"/>
              </a:defRPr>
            </a:lvl1pPr>
          </a:lstStyle>
          <a:p>
            <a:endParaRPr/>
          </a:p>
        </p:txBody>
      </p:sp>
      <p:sp>
        <p:nvSpPr>
          <p:cNvPr id="3" name="Holder 3"/>
          <p:cNvSpPr>
            <a:spLocks noGrp="1"/>
          </p:cNvSpPr>
          <p:nvPr>
            <p:ph type="body" idx="1"/>
          </p:nvPr>
        </p:nvSpPr>
        <p:spPr>
          <a:xfrm>
            <a:off x="1656909" y="1780922"/>
            <a:ext cx="5830181" cy="3522979"/>
          </a:xfrm>
          <a:prstGeom prst="rect">
            <a:avLst/>
          </a:prstGeom>
        </p:spPr>
        <p:txBody>
          <a:bodyPr wrap="square" lIns="0" tIns="0" rIns="0" bIns="0">
            <a:spAutoFit/>
          </a:bodyPr>
          <a:lstStyle>
            <a:lvl1pPr>
              <a:defRPr sz="3600" b="0" i="1">
                <a:solidFill>
                  <a:srgbClr val="231F20"/>
                </a:solidFill>
                <a:latin typeface="Calibri"/>
                <a:cs typeface="Calibri"/>
              </a:defRPr>
            </a:lvl1pPr>
          </a:lstStyle>
          <a:p>
            <a:endParaRPr/>
          </a:p>
        </p:txBody>
      </p:sp>
      <p:sp>
        <p:nvSpPr>
          <p:cNvPr id="4" name="Holder 4"/>
          <p:cNvSpPr>
            <a:spLocks noGrp="1"/>
          </p:cNvSpPr>
          <p:nvPr>
            <p:ph type="ftr" sz="quarter" idx="5"/>
          </p:nvPr>
        </p:nvSpPr>
        <p:spPr>
          <a:xfrm>
            <a:off x="1244600" y="6540500"/>
            <a:ext cx="1675130" cy="152400"/>
          </a:xfrm>
          <a:prstGeom prst="rect">
            <a:avLst/>
          </a:prstGeom>
        </p:spPr>
        <p:txBody>
          <a:bodyPr wrap="square" lIns="0" tIns="0" rIns="0" bIns="0">
            <a:spAutoFit/>
          </a:bodyPr>
          <a:lstStyle>
            <a:lvl1pPr>
              <a:defRPr sz="1000" b="0" i="0">
                <a:solidFill>
                  <a:schemeClr val="bg1"/>
                </a:solidFill>
                <a:latin typeface="Calibri"/>
                <a:cs typeface="Calibri"/>
              </a:defRPr>
            </a:lvl1pPr>
          </a:lstStyle>
          <a:p>
            <a:pPr marL="12700">
              <a:lnSpc>
                <a:spcPts val="1050"/>
              </a:lnSpc>
            </a:pPr>
            <a:r>
              <a:rPr dirty="0"/>
              <a:t>© </a:t>
            </a:r>
            <a:r>
              <a:rPr spc="-10" dirty="0"/>
              <a:t>Oxford </a:t>
            </a:r>
            <a:r>
              <a:rPr spc="-5" dirty="0"/>
              <a:t>University Press,</a:t>
            </a:r>
            <a:r>
              <a:rPr spc="-70" dirty="0"/>
              <a:t> </a:t>
            </a:r>
            <a:r>
              <a:rPr dirty="0"/>
              <a:t>2020</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11/19/2020</a:t>
            </a:fld>
            <a:endParaRPr lang="en-US" dirty="0"/>
          </a:p>
        </p:txBody>
      </p:sp>
      <p:sp>
        <p:nvSpPr>
          <p:cNvPr id="6" name="Holder 6"/>
          <p:cNvSpPr>
            <a:spLocks noGrp="1"/>
          </p:cNvSpPr>
          <p:nvPr>
            <p:ph type="sldNum" sz="quarter" idx="7"/>
          </p:nvPr>
        </p:nvSpPr>
        <p:spPr>
          <a:xfrm>
            <a:off x="8869993" y="6533642"/>
            <a:ext cx="153670"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263" y="475673"/>
            <a:ext cx="7352578" cy="968855"/>
          </a:xfrm>
          <a:prstGeom prst="rect">
            <a:avLst/>
          </a:prstGeom>
        </p:spPr>
        <p:txBody>
          <a:bodyPr vert="horz" wrap="square" lIns="0" tIns="136525" rIns="0" bIns="0" rtlCol="0">
            <a:spAutoFit/>
          </a:bodyPr>
          <a:lstStyle/>
          <a:p>
            <a:pPr algn="ctr"/>
            <a:r>
              <a:rPr lang="en-US" dirty="0"/>
              <a:t>Living Sociologically </a:t>
            </a:r>
            <a:br>
              <a:rPr lang="en-US" dirty="0"/>
            </a:br>
            <a:r>
              <a:rPr sz="2200" i="0" spc="-10" dirty="0">
                <a:solidFill>
                  <a:srgbClr val="3A6599"/>
                </a:solidFill>
                <a:latin typeface="Calibri"/>
                <a:cs typeface="Calibri"/>
              </a:rPr>
              <a:t>by </a:t>
            </a:r>
            <a:r>
              <a:rPr lang="en-US" sz="2200" i="0" spc="-10" dirty="0">
                <a:solidFill>
                  <a:srgbClr val="3A6599"/>
                </a:solidFill>
              </a:rPr>
              <a:t>Ronald N. Jacobs and Eleanor Townsley</a:t>
            </a:r>
            <a:endParaRPr sz="2200" i="0" spc="-10" dirty="0">
              <a:solidFill>
                <a:srgbClr val="3A6599"/>
              </a:solidFill>
            </a:endParaRPr>
          </a:p>
        </p:txBody>
      </p:sp>
      <p:pic>
        <p:nvPicPr>
          <p:cNvPr id="3" name="Picture 2" title="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7013" y="1789500"/>
            <a:ext cx="3209974" cy="4168953"/>
          </a:xfrm>
          <a:prstGeom prst="rect">
            <a:avLst/>
          </a:prstGeom>
        </p:spPr>
      </p:pic>
    </p:spTree>
    <p:extLst>
      <p:ext uri="{BB962C8B-B14F-4D97-AF65-F5344CB8AC3E}">
        <p14:creationId xmlns:p14="http://schemas.microsoft.com/office/powerpoint/2010/main" val="384927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57210"/>
            <a:ext cx="8686800" cy="861774"/>
          </a:xfrm>
        </p:spPr>
        <p:txBody>
          <a:bodyPr/>
          <a:lstStyle/>
          <a:p>
            <a:r>
              <a:rPr lang="en-US" sz="1400" b="1" i="0" dirty="0"/>
              <a:t>Women marching in Los Angeles at the #MeToo women’s march, November 12, 2017 </a:t>
            </a:r>
            <a:r>
              <a:rPr lang="en-US" sz="1400" i="0" dirty="0"/>
              <a:t>The #MeToo march in November 2017 took aim at sexual abuse and misconduct charges within the entertainment industry and other workplaces. In 2017, an estimated half a million women marched in the United States and an estimated 7 million women marched in 60 countries around the world.</a:t>
            </a:r>
          </a:p>
        </p:txBody>
      </p:sp>
      <p:pic>
        <p:nvPicPr>
          <p:cNvPr id="3" name="Picture 2" title="Women marching in Los Angeles at the #MeToo women’s march, November 12, 2017 The #MeToo march in November 2017 took aim at sexual abuse and misconduct charges within the entertainment industry and other workplaces. In 2017, an estimated half a million women marched in the United States and an estimated 7 million women marched in 60 countries around the wor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407" y="707845"/>
            <a:ext cx="6457187" cy="4306550"/>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10</a:t>
            </a:fld>
            <a:endParaRPr dirty="0"/>
          </a:p>
        </p:txBody>
      </p:sp>
    </p:spTree>
    <p:extLst>
      <p:ext uri="{BB962C8B-B14F-4D97-AF65-F5344CB8AC3E}">
        <p14:creationId xmlns:p14="http://schemas.microsoft.com/office/powerpoint/2010/main" val="104101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Privilege and inequality </a:t>
            </a:r>
            <a:r>
              <a:rPr lang="en-US" sz="1400" i="0" dirty="0"/>
              <a:t>While most privileged people can insulate themselves from the poor by living in different neighborhoods and attending different schools, in these luxury buildings in São Paulo, Brazil, residents can see the Paraisópolis favela from the swimming pools on their balconies.</a:t>
            </a:r>
          </a:p>
        </p:txBody>
      </p:sp>
      <p:pic>
        <p:nvPicPr>
          <p:cNvPr id="3" name="Picture 2" title="Privilege and inequality While most privileged people can insulate themselves from the poor by living in different neighborhoods and attending different schools, in these luxury buildings in São Paulo, Brazil, residents can see the Paraisópolis favela from the swimming pools on their balcon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5339" y="749582"/>
            <a:ext cx="6013323" cy="4511219"/>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11</a:t>
            </a:fld>
            <a:endParaRPr dirty="0"/>
          </a:p>
        </p:txBody>
      </p:sp>
    </p:spTree>
    <p:extLst>
      <p:ext uri="{BB962C8B-B14F-4D97-AF65-F5344CB8AC3E}">
        <p14:creationId xmlns:p14="http://schemas.microsoft.com/office/powerpoint/2010/main" val="212769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57210"/>
            <a:ext cx="8686800" cy="861774"/>
          </a:xfrm>
        </p:spPr>
        <p:txBody>
          <a:bodyPr/>
          <a:lstStyle/>
          <a:p>
            <a:r>
              <a:rPr lang="en-US" sz="1400" b="1" i="0" dirty="0"/>
              <a:t>Global and local </a:t>
            </a:r>
            <a:r>
              <a:rPr lang="en-US" sz="1400" i="0" dirty="0"/>
              <a:t>McDonald’s makes accommodations to local food cultures in different countries. It offers a McFalafel in Egypt, a McArabia in Morocco, a Wasabi Filet-o-Fish in Hong Kong, and a Nasi Lemak burger in Malaysia. This McDonald’s Spicy Korean Burger, sold in Malaysia, is a burger with kimchi on charcoal buns in place of the classic sesame seed-sprinkled buns.</a:t>
            </a:r>
          </a:p>
        </p:txBody>
      </p:sp>
      <p:pic>
        <p:nvPicPr>
          <p:cNvPr id="3" name="Picture 2" title="Global and local McDonald’s makes accommodations to local food cultures in different countries. It offers a McFalafel in Egypt, a McArabia in Morocco, a Wasabi Filet-o-Fish in Hong Kong, and a Nasi Lemak burger in Malaysia. This McDonald’s Spicy Korean Burger, sold in Malaysia, is a burger with kimchi on charcoal buns in place of the classic sesame seed-sprinkled bu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00" y="693360"/>
            <a:ext cx="7762001" cy="4369299"/>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12</a:t>
            </a:fld>
            <a:endParaRPr dirty="0"/>
          </a:p>
        </p:txBody>
      </p:sp>
    </p:spTree>
    <p:extLst>
      <p:ext uri="{BB962C8B-B14F-4D97-AF65-F5344CB8AC3E}">
        <p14:creationId xmlns:p14="http://schemas.microsoft.com/office/powerpoint/2010/main" val="415230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Structure and Contingency </a:t>
            </a:r>
            <a:r>
              <a:rPr lang="en-US" sz="1400" i="0" dirty="0"/>
              <a:t>Economic downturn, ill health, family dysfunction, and natural disaster are all events</a:t>
            </a:r>
            <a:br>
              <a:rPr lang="en-US" sz="1400" i="0" dirty="0"/>
            </a:br>
            <a:r>
              <a:rPr lang="en-US" sz="1400" i="0" dirty="0"/>
              <a:t>that can affect people’s ability to find shelter. The lack of social resources and social care for people affected by such contingencies results in homelessness, with people sleeping on the sidewalk in very cold weather.</a:t>
            </a:r>
          </a:p>
        </p:txBody>
      </p:sp>
      <p:pic>
        <p:nvPicPr>
          <p:cNvPr id="3" name="Picture 2" title="Structure and Contingency Economic downturn, ill health, family dysfunction, and natural disaster are all ev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599" y="742272"/>
            <a:ext cx="6680802" cy="4455687"/>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13</a:t>
            </a:fld>
            <a:endParaRPr dirty="0"/>
          </a:p>
        </p:txBody>
      </p:sp>
    </p:spTree>
    <p:extLst>
      <p:ext uri="{BB962C8B-B14F-4D97-AF65-F5344CB8AC3E}">
        <p14:creationId xmlns:p14="http://schemas.microsoft.com/office/powerpoint/2010/main" val="264515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228600" y="1355148"/>
            <a:ext cx="8686800" cy="3461845"/>
          </a:xfrm>
          <a:prstGeom prst="rect">
            <a:avLst/>
          </a:prstGeom>
        </p:spPr>
        <p:txBody>
          <a:bodyPr vert="horz" wrap="square" lIns="0" tIns="136525" rIns="0" bIns="0" rtlCol="0">
            <a:spAutoFit/>
          </a:bodyPr>
          <a:lstStyle/>
          <a:p>
            <a:pPr marL="1270" algn="ctr">
              <a:lnSpc>
                <a:spcPct val="100000"/>
              </a:lnSpc>
            </a:pPr>
            <a:br>
              <a:rPr lang="en-US" sz="3600" dirty="0"/>
            </a:br>
            <a:r>
              <a:rPr lang="en-US" sz="3600" i="0" spc="-5" dirty="0">
                <a:solidFill>
                  <a:srgbClr val="4D81BE"/>
                </a:solidFill>
              </a:rPr>
              <a:t>Part I: The Basics</a:t>
            </a:r>
            <a:br>
              <a:rPr lang="en-US" sz="3600" spc="-10" dirty="0"/>
            </a:br>
            <a:br>
              <a:rPr lang="en-US" sz="3600" spc="-10" dirty="0"/>
            </a:br>
            <a:r>
              <a:rPr lang="en-US" sz="3600" spc="-10" dirty="0"/>
              <a:t>Chapter 0</a:t>
            </a:r>
            <a:r>
              <a:rPr lang="en-US" sz="3600" dirty="0"/>
              <a:t>1</a:t>
            </a:r>
            <a:br>
              <a:rPr lang="en-US" sz="3600" dirty="0"/>
            </a:br>
            <a:br>
              <a:rPr lang="en-US" sz="3600" dirty="0"/>
            </a:br>
            <a:r>
              <a:rPr lang="en-US" sz="3600" i="0" spc="-5" dirty="0">
                <a:solidFill>
                  <a:srgbClr val="4D81BE"/>
                </a:solidFill>
              </a:rPr>
              <a:t>What Is Sociology?</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7"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r>
              <a:rPr lang="en-US" dirty="0"/>
              <a:t>2</a:t>
            </a:r>
            <a:endParaRPr dirty="0"/>
          </a:p>
        </p:txBody>
      </p:sp>
    </p:spTree>
    <p:extLst>
      <p:ext uri="{BB962C8B-B14F-4D97-AF65-F5344CB8AC3E}">
        <p14:creationId xmlns:p14="http://schemas.microsoft.com/office/powerpoint/2010/main" val="119054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5805871"/>
            <a:ext cx="8686800" cy="215444"/>
          </a:xfrm>
        </p:spPr>
        <p:txBody>
          <a:bodyPr/>
          <a:lstStyle/>
          <a:p>
            <a:r>
              <a:rPr lang="en-US" sz="1400" b="1" i="0" dirty="0"/>
              <a:t> Sociology </a:t>
            </a:r>
          </a:p>
        </p:txBody>
      </p:sp>
      <p:pic>
        <p:nvPicPr>
          <p:cNvPr id="2" name="Picture 1" descr="Image shows three professional football players taking a kne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33" y="836685"/>
            <a:ext cx="8148934" cy="4764253"/>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3</a:t>
            </a:fld>
            <a:endParaRPr dirty="0"/>
          </a:p>
        </p:txBody>
      </p:sp>
    </p:spTree>
    <p:extLst>
      <p:ext uri="{BB962C8B-B14F-4D97-AF65-F5344CB8AC3E}">
        <p14:creationId xmlns:p14="http://schemas.microsoft.com/office/powerpoint/2010/main" val="33976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05871"/>
            <a:ext cx="8686800" cy="215444"/>
          </a:xfrm>
        </p:spPr>
        <p:txBody>
          <a:bodyPr/>
          <a:lstStyle/>
          <a:p>
            <a:r>
              <a:rPr lang="en-US" sz="1400" b="1" i="0" dirty="0"/>
              <a:t>Sociology</a:t>
            </a:r>
            <a:endParaRPr lang="en-US" sz="1400" i="0" dirty="0"/>
          </a:p>
        </p:txBody>
      </p:sp>
      <p:pic>
        <p:nvPicPr>
          <p:cNvPr id="6" name="Picture 5" title="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953" y="761869"/>
            <a:ext cx="2556095" cy="4852929"/>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4</a:t>
            </a:fld>
            <a:endParaRPr dirty="0"/>
          </a:p>
        </p:txBody>
      </p:sp>
    </p:spTree>
    <p:extLst>
      <p:ext uri="{BB962C8B-B14F-4D97-AF65-F5344CB8AC3E}">
        <p14:creationId xmlns:p14="http://schemas.microsoft.com/office/powerpoint/2010/main" val="264498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4984"/>
            <a:ext cx="8686800" cy="646331"/>
          </a:xfrm>
        </p:spPr>
        <p:txBody>
          <a:bodyPr/>
          <a:lstStyle/>
          <a:p>
            <a:r>
              <a:rPr lang="en-US" sz="1400" b="1" i="0" dirty="0"/>
              <a:t>Counting the Homeless in New York City </a:t>
            </a:r>
            <a:r>
              <a:rPr lang="en-US" sz="1400" i="0" dirty="0"/>
              <a:t>Workers from the Robin Hood Foundation, an organization that helps the poor, speak to a homeless person as they take part in a survey of homeless persons on the streets of New York. Hundreds of people fanned out across the city to conduct the survey just after midnight on February 9, 2016.</a:t>
            </a:r>
          </a:p>
        </p:txBody>
      </p:sp>
      <p:pic>
        <p:nvPicPr>
          <p:cNvPr id="3" name="Picture 2" title="Counting the Homeless in New York City Workers from the Robin Hood Foundation, an organization that helps the poor, speak to a homeless person as they take part in a survey of homeless persons on the streets of New York. Hundreds of people fanned out across the city to conduct the survey just after midnight on February 9, 20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673" y="721471"/>
            <a:ext cx="6614655" cy="4508765"/>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5</a:t>
            </a:fld>
            <a:endParaRPr dirty="0"/>
          </a:p>
        </p:txBody>
      </p:sp>
    </p:spTree>
    <p:extLst>
      <p:ext uri="{BB962C8B-B14F-4D97-AF65-F5344CB8AC3E}">
        <p14:creationId xmlns:p14="http://schemas.microsoft.com/office/powerpoint/2010/main" val="131662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Kaepernick, Reid, and Harold kneel during the National Anthem, October 6, 2016 </a:t>
            </a:r>
            <a:r>
              <a:rPr lang="en-US" sz="1400" i="0" dirty="0"/>
              <a:t>San Francisco 49ers Eli Harold, Colin Kaepernick, and Eric Reid kneel during the national anthem before the team’s game against the Arizona Cardinals in Santa Clara, California.</a:t>
            </a:r>
          </a:p>
        </p:txBody>
      </p:sp>
      <p:pic>
        <p:nvPicPr>
          <p:cNvPr id="3" name="Picture 2" title="Kaepernick, Reid, and Harold kneel during the National Anthem, October 6, 2016 San Francisco 49ers Eli Harold, Colin Kaepernick, and Eric Reid kneel during the national anthem before the team’s game against the Arizona Cardinals in Santa Clara, Californ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673" y="677227"/>
            <a:ext cx="6614655" cy="4530363"/>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6</a:t>
            </a:fld>
            <a:endParaRPr dirty="0"/>
          </a:p>
        </p:txBody>
      </p:sp>
    </p:spTree>
    <p:extLst>
      <p:ext uri="{BB962C8B-B14F-4D97-AF65-F5344CB8AC3E}">
        <p14:creationId xmlns:p14="http://schemas.microsoft.com/office/powerpoint/2010/main" val="164825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Honoring a history of athletes’ protest against racism </a:t>
            </a:r>
            <a:r>
              <a:rPr lang="en-US" sz="1400" i="0" dirty="0"/>
              <a:t>Tommie Smith, left, and John Carlos pose for a photo at San Jose State University campus on October 17, 2018. The statue honors their iconic, black-gloved protest celebrating the 50th anniversary of their medal ceremonies at the 1968 Olympic Games in Mexico City.</a:t>
            </a:r>
          </a:p>
        </p:txBody>
      </p:sp>
      <p:pic>
        <p:nvPicPr>
          <p:cNvPr id="3" name="Picture 2" title="Honoring a history of athletes’ protest against racism Tommie Smith, left, and John Carlos pose for a photo at San Jose State University campus on October 17, 2018. The statue honors their iconic, black-gloved protest celebrating the 50th anniversary of their medal ceremonies at the 1968 Olympic Games in Mexico C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018" y="697550"/>
            <a:ext cx="3277965" cy="4552275"/>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7</a:t>
            </a:fld>
            <a:endParaRPr dirty="0"/>
          </a:p>
        </p:txBody>
      </p:sp>
    </p:spTree>
    <p:extLst>
      <p:ext uri="{BB962C8B-B14F-4D97-AF65-F5344CB8AC3E}">
        <p14:creationId xmlns:p14="http://schemas.microsoft.com/office/powerpoint/2010/main" val="421751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72890"/>
            <a:ext cx="8686800" cy="646331"/>
          </a:xfrm>
        </p:spPr>
        <p:txBody>
          <a:bodyPr/>
          <a:lstStyle/>
          <a:p>
            <a:r>
              <a:rPr lang="en-US" sz="1400" b="1" i="0" dirty="0"/>
              <a:t>Classroom organization </a:t>
            </a:r>
            <a:r>
              <a:rPr lang="en-US" sz="1400" i="0" dirty="0"/>
              <a:t>Fourth-grade students in Seattle work on assignments as the teacher helps one child. The children know they are students who are expected to follow directions and sit and do their work when asked by the teacher. The classroom defines roles for both student and teacher behavior.</a:t>
            </a:r>
          </a:p>
        </p:txBody>
      </p:sp>
      <p:pic>
        <p:nvPicPr>
          <p:cNvPr id="3" name="Picture 2" title="Classroom organization Fourth-grade students in Seattle work on assignments as the teacher helps one child. The children know they are students who are expected to follow directions and sit and do their work when asked by the teacher. The classroom defines roles for both student and teacher behavi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195" y="821002"/>
            <a:ext cx="6747610" cy="4445160"/>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8</a:t>
            </a:fld>
            <a:endParaRPr dirty="0"/>
          </a:p>
        </p:txBody>
      </p:sp>
    </p:spTree>
    <p:extLst>
      <p:ext uri="{BB962C8B-B14F-4D97-AF65-F5344CB8AC3E}">
        <p14:creationId xmlns:p14="http://schemas.microsoft.com/office/powerpoint/2010/main" val="175179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89955"/>
            <a:ext cx="8686800" cy="430887"/>
          </a:xfrm>
        </p:spPr>
        <p:txBody>
          <a:bodyPr/>
          <a:lstStyle/>
          <a:p>
            <a:r>
              <a:rPr lang="en-US" sz="1400" b="1" i="0" dirty="0"/>
              <a:t>Greeting an acquaintance or introducing a friend </a:t>
            </a:r>
            <a:r>
              <a:rPr lang="en-US" sz="1400" i="0" dirty="0"/>
              <a:t>When a new person is introduced into an existing group of friends, solidarity is created. Greeting rituals like a handshake provide a patterned format for making the connection.</a:t>
            </a:r>
          </a:p>
        </p:txBody>
      </p:sp>
      <p:pic>
        <p:nvPicPr>
          <p:cNvPr id="3" name="Picture 2" title="Greeting an acquaintance or introducing a friend When a new person is introduced into an existing group of friends, solidarity is created. Greeting rituals like a handshake provide a patterned format for making the connec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636" y="773288"/>
            <a:ext cx="6992209" cy="4663376"/>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50"/>
              </a:lnSpc>
            </a:pPr>
            <a:r>
              <a:rPr dirty="0"/>
              <a:t>© </a:t>
            </a:r>
            <a:r>
              <a:rPr spc="-10" dirty="0"/>
              <a:t>Oxford </a:t>
            </a:r>
            <a:r>
              <a:rPr spc="-5" dirty="0"/>
              <a:t>University Press,</a:t>
            </a:r>
            <a:r>
              <a:rPr spc="-70" dirty="0"/>
              <a:t> </a:t>
            </a:r>
            <a:r>
              <a:rPr dirty="0"/>
              <a:t>2020</a:t>
            </a:r>
          </a:p>
        </p:txBody>
      </p:sp>
      <p:sp>
        <p:nvSpPr>
          <p:cNvPr id="4" name="object 4"/>
          <p:cNvSpPr txBox="1">
            <a:spLocks noGrp="1"/>
          </p:cNvSpPr>
          <p:nvPr>
            <p:ph type="sldNum" sz="quarter" idx="7"/>
          </p:nvPr>
        </p:nvSpPr>
        <p:spPr>
          <a:xfrm>
            <a:off x="8676125" y="6533642"/>
            <a:ext cx="274007" cy="159258"/>
          </a:xfrm>
          <a:prstGeom prst="rect">
            <a:avLst/>
          </a:prstGeom>
        </p:spPr>
        <p:txBody>
          <a:bodyPr vert="horz" wrap="square" lIns="0" tIns="0" rIns="0" bIns="0" rtlCol="0">
            <a:spAutoFit/>
          </a:bodyPr>
          <a:lstStyle/>
          <a:p>
            <a:pPr marL="38100">
              <a:lnSpc>
                <a:spcPts val="1240"/>
              </a:lnSpc>
            </a:pPr>
            <a:fld id="{81D60167-4931-47E6-BA6A-407CBD079E47}" type="slidenum">
              <a:rPr smtClean="0"/>
              <a:t>9</a:t>
            </a:fld>
            <a:endParaRPr dirty="0"/>
          </a:p>
        </p:txBody>
      </p:sp>
    </p:spTree>
    <p:extLst>
      <p:ext uri="{BB962C8B-B14F-4D97-AF65-F5344CB8AC3E}">
        <p14:creationId xmlns:p14="http://schemas.microsoft.com/office/powerpoint/2010/main" val="1738880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623</Words>
  <Application>Microsoft Office PowerPoint</Application>
  <PresentationFormat>On-screen Show (4:3)</PresentationFormat>
  <Paragraphs>49</Paragraphs>
  <Slides>13</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Calibri</vt:lpstr>
      <vt:lpstr>Office Theme</vt:lpstr>
      <vt:lpstr>Living Sociologically  by Ronald N. Jacobs and Eleanor Townsley</vt:lpstr>
      <vt:lpstr> Part I: The Basics  Chapter 01  What Is Sociology?</vt:lpstr>
      <vt:lpstr> Sociology </vt:lpstr>
      <vt:lpstr>Sociology</vt:lpstr>
      <vt:lpstr>Counting the Homeless in New York City Workers from the Robin Hood Foundation, an organization that helps the poor, speak to a homeless person as they take part in a survey of homeless persons on the streets of New York. Hundreds of people fanned out across the city to conduct the survey just after midnight on February 9, 2016.</vt:lpstr>
      <vt:lpstr>Kaepernick, Reid, and Harold kneel during the National Anthem, October 6, 2016 San Francisco 49ers Eli Harold, Colin Kaepernick, and Eric Reid kneel during the national anthem before the team’s game against the Arizona Cardinals in Santa Clara, California.</vt:lpstr>
      <vt:lpstr>Honoring a history of athletes’ protest against racism Tommie Smith, left, and John Carlos pose for a photo at San Jose State University campus on October 17, 2018. The statue honors their iconic, black-gloved protest celebrating the 50th anniversary of their medal ceremonies at the 1968 Olympic Games in Mexico City.</vt:lpstr>
      <vt:lpstr>Classroom organization Fourth-grade students in Seattle work on assignments as the teacher helps one child. The children know they are students who are expected to follow directions and sit and do their work when asked by the teacher. The classroom defines roles for both student and teacher behavior.</vt:lpstr>
      <vt:lpstr>Greeting an acquaintance or introducing a friend When a new person is introduced into an existing group of friends, solidarity is created. Greeting rituals like a handshake provide a patterned format for making the connection.</vt:lpstr>
      <vt:lpstr>Women marching in Los Angeles at the #MeToo women’s march, November 12, 2017 The #MeToo march in November 2017 took aim at sexual abuse and misconduct charges within the entertainment industry and other workplaces. In 2017, an estimated half a million women marched in the United States and an estimated 7 million women marched in 60 countries around the world.</vt:lpstr>
      <vt:lpstr>Privilege and inequality While most privileged people can insulate themselves from the poor by living in different neighborhoods and attending different schools, in these luxury buildings in São Paulo, Brazil, residents can see the Paraisópolis favela from the swimming pools on their balconies.</vt:lpstr>
      <vt:lpstr>Global and local McDonald’s makes accommodations to local food cultures in different countries. It offers a McFalafel in Egypt, a McArabia in Morocco, a Wasabi Filet-o-Fish in Hong Kong, and a Nasi Lemak burger in Malaysia. This McDonald’s Spicy Korean Burger, sold in Malaysia, is a burger with kimchi on charcoal buns in place of the classic sesame seed-sprinkled buns.</vt:lpstr>
      <vt:lpstr>Structure and Contingency Economic downturn, ill health, family dysfunction, and natural disaster are all events that can affect people’s ability to find shelter. The lack of social resources and social care for people affected by such contingencies results in homelessness, with people sleeping on the sidewalk in very cold weather.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Research by Sandra Halperin and Oliver Heath</dc:title>
  <dc:creator>Bala</dc:creator>
  <cp:lastModifiedBy>O'BRIEN, Maeve</cp:lastModifiedBy>
  <cp:revision>113</cp:revision>
  <dcterms:created xsi:type="dcterms:W3CDTF">2020-02-29T09:02:36Z</dcterms:created>
  <dcterms:modified xsi:type="dcterms:W3CDTF">2020-11-19T21:01:55Z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2020-02-29T00:00:00Z</vt:filetime>
  </property>
  <property fmtid="{D5CDD505-2E9C-101B-9397-08002B2CF9AE}" pid="3" name="Creator">
    <vt:lpwstr>Adobe InDesign CC 13.0 (Windows)</vt:lpwstr>
  </property>
  <property fmtid="{D5CDD505-2E9C-101B-9397-08002B2CF9AE}" pid="4" name="LastSaved">
    <vt:filetime>2020-02-29T00:00:00Z</vt:filetime>
  </property>
  <property fmtid="{D5CDD505-2E9C-101B-9397-08002B2CF9AE}" pid="5" name="MSIP_Label_be5cb09a-2992-49d6-8ac9-5f63e7b1ad2f_Enabled">
    <vt:lpwstr>true</vt:lpwstr>
  </property>
  <property fmtid="{D5CDD505-2E9C-101B-9397-08002B2CF9AE}" pid="6" name="MSIP_Label_be5cb09a-2992-49d6-8ac9-5f63e7b1ad2f_SetDate">
    <vt:lpwstr>2020-11-19T20:58:50Z</vt:lpwstr>
  </property>
  <property fmtid="{D5CDD505-2E9C-101B-9397-08002B2CF9AE}" pid="7" name="MSIP_Label_be5cb09a-2992-49d6-8ac9-5f63e7b1ad2f_Method">
    <vt:lpwstr>Standard</vt:lpwstr>
  </property>
  <property fmtid="{D5CDD505-2E9C-101B-9397-08002B2CF9AE}" pid="8" name="MSIP_Label_be5cb09a-2992-49d6-8ac9-5f63e7b1ad2f_Name">
    <vt:lpwstr>Controlled</vt:lpwstr>
  </property>
  <property fmtid="{D5CDD505-2E9C-101B-9397-08002B2CF9AE}" pid="9" name="MSIP_Label_be5cb09a-2992-49d6-8ac9-5f63e7b1ad2f_SiteId">
    <vt:lpwstr>91761b62-4c45-43f5-9f0e-be8ad9b551ff</vt:lpwstr>
  </property>
  <property fmtid="{D5CDD505-2E9C-101B-9397-08002B2CF9AE}" pid="10" name="MSIP_Label_be5cb09a-2992-49d6-8ac9-5f63e7b1ad2f_ActionId">
    <vt:lpwstr>cd442ed9-7af3-47ac-964d-00008d9a9c0d</vt:lpwstr>
  </property>
  <property fmtid="{D5CDD505-2E9C-101B-9397-08002B2CF9AE}" pid="11" name="MSIP_Label_be5cb09a-2992-49d6-8ac9-5f63e7b1ad2f_ContentBits">
    <vt:lpwstr>0</vt:lpwstr>
  </property>
</Properties>
</file>