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8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636">
          <p15:clr>
            <a:srgbClr val="A4A3A4"/>
          </p15:clr>
        </p15:guide>
        <p15:guide id="5" pos="2880">
          <p15:clr>
            <a:srgbClr val="A4A3A4"/>
          </p15:clr>
        </p15:guide>
        <p15:guide id="6" pos="158" userDrawn="1">
          <p15:clr>
            <a:srgbClr val="A4A3A4"/>
          </p15:clr>
        </p15:guide>
        <p15:guide id="7" pos="5602" userDrawn="1">
          <p15:clr>
            <a:srgbClr val="A4A3A4"/>
          </p15:clr>
        </p15:guide>
        <p15:guide id="8" orient="horz" pos="3539" userDrawn="1">
          <p15:clr>
            <a:srgbClr val="A4A3A4"/>
          </p15:clr>
        </p15:guide>
        <p15:guide id="9" orient="horz" pos="3430" userDrawn="1">
          <p15:clr>
            <a:srgbClr val="A4A3A4"/>
          </p15:clr>
        </p15:guide>
        <p15:guide id="10" pos="5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3" autoAdjust="0"/>
    <p:restoredTop sz="94660"/>
  </p:normalViewPr>
  <p:slideViewPr>
    <p:cSldViewPr>
      <p:cViewPr varScale="1">
        <p:scale>
          <a:sx n="65" d="100"/>
          <a:sy n="65" d="100"/>
        </p:scale>
        <p:origin x="342" y="78"/>
      </p:cViewPr>
      <p:guideLst>
        <p:guide orient="horz" pos="2160"/>
        <p:guide orient="horz" pos="418"/>
        <p:guide orient="horz" pos="3793"/>
        <p:guide orient="horz" pos="636"/>
        <p:guide pos="2880"/>
        <p:guide pos="158"/>
        <p:guide pos="5602"/>
        <p:guide orient="horz" pos="3539"/>
        <p:guide orient="horz" pos="3430"/>
        <p:guide pos="5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88AA-0CF7-49AF-9991-219FB5A159B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FE1EA-F46E-40ED-B3D6-EC97718CB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70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92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88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80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1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35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43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96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34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8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6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5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1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79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21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37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8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6" cy="527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6589" y="475673"/>
            <a:ext cx="2290821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6909" y="1780922"/>
            <a:ext cx="5830181" cy="352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822" y="475673"/>
            <a:ext cx="6509591" cy="96885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/>
            <a:r>
              <a:rPr lang="en-US" dirty="0"/>
              <a:t>Accounting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sz="2200" i="0" spc="-10" dirty="0" smtClean="0">
                <a:solidFill>
                  <a:srgbClr val="3A6599"/>
                </a:solidFill>
                <a:latin typeface="Calibri"/>
                <a:cs typeface="Calibri"/>
              </a:rPr>
              <a:t>by </a:t>
            </a:r>
            <a:r>
              <a:rPr lang="en-US" sz="2200" i="0" spc="-10" dirty="0">
                <a:solidFill>
                  <a:srgbClr val="3A6599"/>
                </a:solidFill>
              </a:rPr>
              <a:t>Mary </a:t>
            </a:r>
            <a:r>
              <a:rPr lang="en-US" sz="2200" i="0" spc="-10" dirty="0" smtClean="0">
                <a:solidFill>
                  <a:srgbClr val="3A6599"/>
                </a:solidFill>
              </a:rPr>
              <a:t>Carey and Cathy </a:t>
            </a:r>
            <a:r>
              <a:rPr lang="en-US" sz="2200" i="0" spc="-10" dirty="0">
                <a:solidFill>
                  <a:srgbClr val="3A6599"/>
                </a:solidFill>
              </a:rPr>
              <a:t>Knowles</a:t>
            </a:r>
            <a:endParaRPr sz="2200" i="0" spc="-10" dirty="0">
              <a:solidFill>
                <a:srgbClr val="3A6599"/>
              </a:solidFill>
            </a:endParaRPr>
          </a:p>
        </p:txBody>
      </p:sp>
      <p:pic>
        <p:nvPicPr>
          <p:cNvPr id="3" name="Picture 2" title="Cov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54" y="1680728"/>
            <a:ext cx="3328492" cy="433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10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16.4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6.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13" y="3231743"/>
            <a:ext cx="7957374" cy="238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2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11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16.5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6.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93" y="896126"/>
            <a:ext cx="6648415" cy="472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12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16.6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6.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8" y="1791548"/>
            <a:ext cx="8147505" cy="382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7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16.7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6.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39" y="2999626"/>
            <a:ext cx="8153122" cy="261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MA.1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MA.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08" y="2562947"/>
            <a:ext cx="8146985" cy="305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15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MA.2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MA.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8" y="2341949"/>
            <a:ext cx="8179724" cy="32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16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MA.3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MA.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39" y="2564895"/>
            <a:ext cx="8153122" cy="303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9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17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MA.4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MA.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10" y="3359239"/>
            <a:ext cx="8169981" cy="225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5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18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MA.5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MA.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1" y="4089708"/>
            <a:ext cx="8175599" cy="152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6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1022869"/>
            <a:ext cx="8686800" cy="4015843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lang="en-US" sz="3600" spc="-10" dirty="0"/>
              <a:t>Part </a:t>
            </a:r>
            <a:r>
              <a:rPr lang="en-US" sz="3600" spc="-10" dirty="0" smtClean="0"/>
              <a:t>II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Management Accounting</a:t>
            </a: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>Chapter </a:t>
            </a:r>
            <a:r>
              <a:rPr lang="en-US" sz="3600" dirty="0" smtClean="0"/>
              <a:t>16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Measuring </a:t>
            </a:r>
            <a:r>
              <a:rPr lang="en-US" sz="3600" i="0" spc="-5" dirty="0" smtClean="0">
                <a:solidFill>
                  <a:srgbClr val="4D81BE"/>
                </a:solidFill>
              </a:rPr>
              <a:t>and Reporting </a:t>
            </a:r>
            <a:r>
              <a:rPr lang="en-US" sz="3600" i="0" spc="-5" dirty="0">
                <a:solidFill>
                  <a:srgbClr val="4D81BE"/>
                </a:solidFill>
              </a:rPr>
              <a:t>Performance</a:t>
            </a:r>
            <a:endParaRPr lang="en-US" sz="3600" i="0" spc="-5" dirty="0">
              <a:solidFill>
                <a:srgbClr val="4D81BE"/>
              </a:solidFill>
            </a:endParaRPr>
          </a:p>
        </p:txBody>
      </p:sp>
      <p:sp>
        <p:nvSpPr>
          <p:cNvPr id="7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lang="en-US" dirty="0" smtClean="0"/>
              <a:t>2</a:t>
            </a:r>
            <a:endParaRPr dirty="0"/>
          </a:p>
        </p:txBody>
      </p:sp>
      <p:sp>
        <p:nvSpPr>
          <p:cNvPr id="8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it-IT" sz="1400" b="1" i="0" dirty="0" smtClean="0"/>
              <a:t>  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8" y="1222300"/>
            <a:ext cx="8118564" cy="4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16.1 </a:t>
            </a:r>
            <a:r>
              <a:rPr lang="en-US" sz="1400" i="0" dirty="0"/>
              <a:t>Corporate planning process</a:t>
            </a:r>
            <a:endParaRPr lang="en-US" sz="1400" i="0" dirty="0"/>
          </a:p>
        </p:txBody>
      </p:sp>
      <p:pic>
        <p:nvPicPr>
          <p:cNvPr id="3" name="Picture 2" title="Figure 16.1 Corporate planning proce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159" y="779078"/>
            <a:ext cx="4305683" cy="483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5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16.2 </a:t>
            </a:r>
            <a:r>
              <a:rPr lang="en-US" sz="1400" i="0" dirty="0"/>
              <a:t>Balanced scorecard format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Figure 16.2 Balanced scorecard forma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059" y="836685"/>
            <a:ext cx="4783882" cy="478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6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16.3 </a:t>
            </a:r>
            <a:r>
              <a:rPr lang="en-US" sz="1400" i="0" dirty="0"/>
              <a:t>Example of a balanced scorecard for an airline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Figure 16.3 Example of a balanced scorecard for an airlin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44" y="691975"/>
            <a:ext cx="4864913" cy="492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7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16.1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6.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68" y="2269160"/>
            <a:ext cx="8136264" cy="334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0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8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16.2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6.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94" y="2367106"/>
            <a:ext cx="8113413" cy="325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9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16.3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6.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0" y="1961602"/>
            <a:ext cx="8171940" cy="365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201</Words>
  <Application>Microsoft Office PowerPoint</Application>
  <PresentationFormat>On-screen Show (4:3)</PresentationFormat>
  <Paragraphs>69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Calibri</vt:lpstr>
      <vt:lpstr>Office Theme</vt:lpstr>
      <vt:lpstr>Accounting  by Mary Carey and Cathy Knowles</vt:lpstr>
      <vt:lpstr>Part II  Management Accounting  Chapter 16  Measuring and Reporting Performance</vt:lpstr>
      <vt:lpstr>  </vt:lpstr>
      <vt:lpstr>Figure 16.1 Corporate planning process</vt:lpstr>
      <vt:lpstr>Figure 16.2 Balanced scorecard format</vt:lpstr>
      <vt:lpstr>Figure 16.3 Example of a balanced scorecard for an airline</vt:lpstr>
      <vt:lpstr>Table 16.1</vt:lpstr>
      <vt:lpstr>Table 16.2</vt:lpstr>
      <vt:lpstr>Table 16.3</vt:lpstr>
      <vt:lpstr>Table 16.4</vt:lpstr>
      <vt:lpstr>Table 16.5</vt:lpstr>
      <vt:lpstr>Table 16.6</vt:lpstr>
      <vt:lpstr>Table 16.7</vt:lpstr>
      <vt:lpstr>Table MA.1</vt:lpstr>
      <vt:lpstr>Table MA.2</vt:lpstr>
      <vt:lpstr>Table MA.3</vt:lpstr>
      <vt:lpstr>Table MA.4</vt:lpstr>
      <vt:lpstr>Table MA.5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Research by Sandra Halperin and Oliver Heath</dc:title>
  <dc:creator>Bala</dc:creator>
  <cp:lastModifiedBy>MaleappaneSahayaraj, Candidassane</cp:lastModifiedBy>
  <cp:revision>89</cp:revision>
  <dcterms:created xsi:type="dcterms:W3CDTF">2020-02-29T09:02:36Z</dcterms:created>
  <dcterms:modified xsi:type="dcterms:W3CDTF">2020-10-24T22:52:31Z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2020-02-29T00:00:00Z</vt:filetime>
  </property>
</Properties>
</file>