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12" r:id="rId2"/>
    <p:sldMasterId id="2147483721" r:id="rId3"/>
  </p:sldMasterIdLst>
  <p:notesMasterIdLst>
    <p:notesMasterId r:id="rId26"/>
  </p:notesMasterIdLst>
  <p:sldIdLst>
    <p:sldId id="256" r:id="rId4"/>
    <p:sldId id="266" r:id="rId5"/>
    <p:sldId id="257" r:id="rId6"/>
    <p:sldId id="268" r:id="rId7"/>
    <p:sldId id="262" r:id="rId8"/>
    <p:sldId id="269" r:id="rId9"/>
    <p:sldId id="258" r:id="rId10"/>
    <p:sldId id="270" r:id="rId11"/>
    <p:sldId id="271" r:id="rId12"/>
    <p:sldId id="277" r:id="rId13"/>
    <p:sldId id="259" r:id="rId14"/>
    <p:sldId id="273" r:id="rId15"/>
    <p:sldId id="274" r:id="rId16"/>
    <p:sldId id="260" r:id="rId17"/>
    <p:sldId id="275" r:id="rId18"/>
    <p:sldId id="261" r:id="rId19"/>
    <p:sldId id="280" r:id="rId20"/>
    <p:sldId id="281" r:id="rId21"/>
    <p:sldId id="263" r:id="rId22"/>
    <p:sldId id="264" r:id="rId23"/>
    <p:sldId id="265"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elly" initials="L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893"/>
    <a:srgbClr val="3F3E40"/>
    <a:srgbClr val="EE14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90"/>
  </p:normalViewPr>
  <p:slideViewPr>
    <p:cSldViewPr>
      <p:cViewPr varScale="1">
        <p:scale>
          <a:sx n="56" d="100"/>
          <a:sy n="56" d="100"/>
        </p:scale>
        <p:origin x="58" y="52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F61E9A-B1CA-4D32-95E0-2F19C2F0A5B2}" type="datetimeFigureOut">
              <a:rPr lang="en-US" smtClean="0"/>
              <a:pPr/>
              <a:t>10/1/2020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04D621-EC8C-4CAC-8B77-796535F3BBF0}" type="slidenum">
              <a:rPr lang="en-US" smtClean="0"/>
              <a:pPr/>
              <a:t>‹#›</a:t>
            </a:fld>
            <a:endParaRPr lang="en-US"/>
          </a:p>
        </p:txBody>
      </p:sp>
    </p:spTree>
    <p:extLst>
      <p:ext uri="{BB962C8B-B14F-4D97-AF65-F5344CB8AC3E}">
        <p14:creationId xmlns:p14="http://schemas.microsoft.com/office/powerpoint/2010/main" val="4003894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04D621-EC8C-4CAC-8B77-796535F3BBF0}" type="slidenum">
              <a:rPr lang="en-US" smtClean="0"/>
              <a:pPr/>
              <a:t>3</a:t>
            </a:fld>
            <a:endParaRPr lang="en-US"/>
          </a:p>
        </p:txBody>
      </p:sp>
    </p:spTree>
    <p:extLst>
      <p:ext uri="{BB962C8B-B14F-4D97-AF65-F5344CB8AC3E}">
        <p14:creationId xmlns:p14="http://schemas.microsoft.com/office/powerpoint/2010/main" val="2319418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9804D621-EC8C-4CAC-8B77-796535F3BBF0}" type="slidenum">
              <a:rPr lang="en-US" smtClean="0"/>
              <a:pPr/>
              <a:t>6</a:t>
            </a:fld>
            <a:endParaRPr lang="en-US"/>
          </a:p>
        </p:txBody>
      </p:sp>
    </p:spTree>
    <p:extLst>
      <p:ext uri="{BB962C8B-B14F-4D97-AF65-F5344CB8AC3E}">
        <p14:creationId xmlns:p14="http://schemas.microsoft.com/office/powerpoint/2010/main" val="31240607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337931" y="586409"/>
            <a:ext cx="8488017" cy="566530"/>
          </a:xfrm>
          <a:prstGeom prst="rect">
            <a:avLst/>
          </a:prstGeom>
        </p:spPr>
        <p:txBody>
          <a:bodyPr vert="horz" lIns="91440" tIns="45720" rIns="91440" bIns="45720" rtlCol="0" anchor="t">
            <a:normAutofit/>
          </a:bodyPr>
          <a:lstStyle>
            <a:lvl1pPr algn="ctr">
              <a:defRPr sz="3600" i="1"/>
            </a:lvl1pPr>
          </a:lstStyle>
          <a:p>
            <a:r>
              <a:rPr lang="en-US" dirty="0"/>
              <a:t>Title</a:t>
            </a:r>
          </a:p>
        </p:txBody>
      </p:sp>
      <p:sp>
        <p:nvSpPr>
          <p:cNvPr id="6" name="Picture Placeholder 5"/>
          <p:cNvSpPr>
            <a:spLocks noGrp="1"/>
          </p:cNvSpPr>
          <p:nvPr>
            <p:ph type="pic" sz="quarter" idx="10"/>
          </p:nvPr>
        </p:nvSpPr>
        <p:spPr>
          <a:xfrm>
            <a:off x="2782957" y="1808921"/>
            <a:ext cx="3578088" cy="4283766"/>
          </a:xfrm>
          <a:prstGeom prst="rect">
            <a:avLst/>
          </a:prstGeom>
        </p:spPr>
        <p:txBody>
          <a:bodyPr/>
          <a:lstStyle/>
          <a:p>
            <a:r>
              <a:rPr lang="en-US"/>
              <a:t>Click icon to add picture</a:t>
            </a:r>
            <a:endParaRPr lang="en-US" dirty="0"/>
          </a:p>
        </p:txBody>
      </p:sp>
      <p:sp>
        <p:nvSpPr>
          <p:cNvPr id="11" name="Text Placeholder 10"/>
          <p:cNvSpPr>
            <a:spLocks noGrp="1"/>
          </p:cNvSpPr>
          <p:nvPr>
            <p:ph type="body" sz="quarter" idx="11"/>
          </p:nvPr>
        </p:nvSpPr>
        <p:spPr>
          <a:xfrm>
            <a:off x="338138" y="1152525"/>
            <a:ext cx="8488362" cy="477838"/>
          </a:xfrm>
          <a:prstGeom prst="rect">
            <a:avLst/>
          </a:prstGeom>
        </p:spPr>
        <p:txBody>
          <a:bodyPr/>
          <a:lstStyle>
            <a:lvl1pPr marL="0" indent="0" algn="ctr">
              <a:buNone/>
              <a:defRPr sz="2400">
                <a:solidFill>
                  <a:srgbClr val="3A6598"/>
                </a:solidFill>
              </a:defRPr>
            </a:lvl1pPr>
          </a:lstStyle>
          <a:p>
            <a:pPr lvl="0"/>
            <a:r>
              <a:rPr lang="en-US"/>
              <a:t>Click to edit Master text styles</a:t>
            </a:r>
          </a:p>
        </p:txBody>
      </p:sp>
      <p:pic>
        <p:nvPicPr>
          <p:cNvPr id="7" name="Picture 6">
            <a:extLst>
              <a:ext uri="{FF2B5EF4-FFF2-40B4-BE49-F238E27FC236}">
                <a16:creationId xmlns:a16="http://schemas.microsoft.com/office/drawing/2014/main" id="{1F133E3D-6990-4EF3-A6C3-94D9092AF81F}"/>
              </a:ext>
            </a:extLst>
          </p:cNvPr>
          <p:cNvPicPr>
            <a:picLocks noChangeAspect="1"/>
          </p:cNvPicPr>
          <p:nvPr/>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3751066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10/1/2020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defRPr>
            </a:lvl1pPr>
          </a:lstStyle>
          <a:p>
            <a:r>
              <a:rPr lang="en-US"/>
              <a:t>Click to edit Master title style</a:t>
            </a:r>
            <a:endParaRPr lang="en-US" dirty="0"/>
          </a:p>
        </p:txBody>
      </p:sp>
      <p:sp>
        <p:nvSpPr>
          <p:cNvPr id="4" name="Text Placeholder 3"/>
          <p:cNvSpPr>
            <a:spLocks noGrp="1"/>
          </p:cNvSpPr>
          <p:nvPr>
            <p:ph type="body" sz="quarter" idx="10"/>
          </p:nvPr>
        </p:nvSpPr>
        <p:spPr>
          <a:xfrm>
            <a:off x="457200" y="1600200"/>
            <a:ext cx="8229600" cy="4175125"/>
          </a:xfrm>
        </p:spPr>
        <p:txBody>
          <a:bodyPr/>
          <a:lstStyle>
            <a:lvl1pPr>
              <a:defRPr>
                <a:solidFill>
                  <a:schemeClr val="accent1">
                    <a:lumMod val="7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50434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1274ED4-9F4B-419D-860C-1298080DDD50}" type="datetimeFigureOut">
              <a:rPr lang="en-US" smtClean="0"/>
              <a:t>10/1/2020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10/1/2020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10/1/2020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274ED4-9F4B-419D-860C-1298080DDD50}" type="datetimeFigureOut">
              <a:rPr lang="en-US" smtClean="0"/>
              <a:t>10/1/2020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274ED4-9F4B-419D-860C-1298080DDD50}" type="datetimeFigureOut">
              <a:rPr lang="en-US" smtClean="0"/>
              <a:t>10/1/2020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274ED4-9F4B-419D-860C-1298080DDD50}" type="datetimeFigureOut">
              <a:rPr lang="en-US" smtClean="0"/>
              <a:t>10/1/2020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10/1/2020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10/1/2020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1757986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10/1/2020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10/1/2020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10/1/2020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prstGeom prst="rect">
            <a:avLst/>
          </a:prstGeom>
        </p:spPr>
        <p:txBody>
          <a:bodyPr anchor="ctr"/>
          <a:lstStyle/>
          <a:p>
            <a:r>
              <a:rPr lang="en-US" dirty="0"/>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7696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lvl1pPr>
              <a:defRPr>
                <a:solidFill>
                  <a:schemeClr val="tx2">
                    <a:lumMod val="75000"/>
                  </a:schemeClr>
                </a:solidFill>
              </a:defRPr>
            </a:lvl1pPr>
          </a:lstStyle>
          <a:p>
            <a:r>
              <a:rPr lang="en-US"/>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lvl1pPr>
              <a:defRPr sz="2400">
                <a:solidFill>
                  <a:schemeClr val="accent1">
                    <a:lumMod val="75000"/>
                  </a:schemeClr>
                </a:solidFill>
              </a:defRPr>
            </a:lvl1pPr>
          </a:lstStyle>
          <a:p>
            <a:pPr lvl="0"/>
            <a:r>
              <a:rPr lang="en-US"/>
              <a:t>Click to edit Master text styles</a:t>
            </a:r>
          </a:p>
          <a:p>
            <a:pPr lvl="1"/>
            <a:r>
              <a:rPr lang="en-US"/>
              <a:t>Second level</a:t>
            </a:r>
          </a:p>
        </p:txBody>
      </p:sp>
      <p:pic>
        <p:nvPicPr>
          <p:cNvPr id="4" name="Picture 3">
            <a:extLst>
              <a:ext uri="{FF2B5EF4-FFF2-40B4-BE49-F238E27FC236}">
                <a16:creationId xmlns:a16="http://schemas.microsoft.com/office/drawing/2014/main" id="{BB270461-5061-4414-803B-C583AB6622A7}"/>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600365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Picture 3">
            <a:extLst>
              <a:ext uri="{FF2B5EF4-FFF2-40B4-BE49-F238E27FC236}">
                <a16:creationId xmlns:a16="http://schemas.microsoft.com/office/drawing/2014/main" id="{8C21ADE0-5C6C-4D2E-BA8D-9FAB5A6E626E}"/>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4288875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10/1/2020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10/1/2020</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10/1/2020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image" Target="../media/image2.png"/><Relationship Id="rId5" Type="http://schemas.openxmlformats.org/officeDocument/2006/relationships/slideLayout" Target="../slideLayouts/slideLayout8.xml"/><Relationship Id="rId10" Type="http://schemas.openxmlformats.org/officeDocument/2006/relationships/image" Target="../media/image3.png"/><Relationship Id="rId4" Type="http://schemas.openxmlformats.org/officeDocument/2006/relationships/slideLayout" Target="../slideLayouts/slideLayout7.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98778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10">
            <a:extLst>
              <a:ext uri="{28A0092B-C50C-407E-A947-70E740481C1C}">
                <a14:useLocalDpi xmlns:a14="http://schemas.microsoft.com/office/drawing/2010/main" val="0"/>
              </a:ext>
            </a:extLst>
          </a:blip>
          <a:srcRect l="139" t="208" r="79" b="371"/>
          <a:stretch/>
        </p:blipFill>
        <p:spPr bwMode="auto">
          <a:xfrm>
            <a:off x="5030" y="1063"/>
            <a:ext cx="9154872" cy="6848986"/>
          </a:xfrm>
          <a:prstGeom prst="rect">
            <a:avLst/>
          </a:prstGeom>
          <a:noFill/>
          <a:ln w="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0"/>
            <a:r>
              <a:rPr lang="en-US" dirty="0"/>
              <a:t>Click to edit Master text styles</a:t>
            </a: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pic>
        <p:nvPicPr>
          <p:cNvPr id="9" name="Picture 8">
            <a:extLst>
              <a:ext uri="{FF2B5EF4-FFF2-40B4-BE49-F238E27FC236}">
                <a16:creationId xmlns:a16="http://schemas.microsoft.com/office/drawing/2014/main" id="{DB11EB2B-0846-4623-8B27-CF24A81847A5}"/>
              </a:ext>
            </a:extLst>
          </p:cNvPr>
          <p:cNvPicPr>
            <a:picLocks noChangeAspect="1"/>
          </p:cNvPicPr>
          <p:nvPr/>
        </p:nvPicPr>
        <p:blipFill>
          <a:blip r:embed="rId11"/>
          <a:stretch>
            <a:fillRect/>
          </a:stretch>
        </p:blipFill>
        <p:spPr>
          <a:xfrm>
            <a:off x="0" y="6331318"/>
            <a:ext cx="1163782" cy="526682"/>
          </a:xfrm>
          <a:prstGeom prst="rect">
            <a:avLst/>
          </a:prstGeom>
        </p:spPr>
      </p:pic>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Lst>
  <p:txStyles>
    <p:titleStyle>
      <a:lvl1pPr algn="ctr" defTabSz="914400" rtl="0" eaLnBrk="1" latinLnBrk="0" hangingPunct="1">
        <a:spcBef>
          <a:spcPct val="0"/>
        </a:spcBef>
        <a:buNone/>
        <a:defRPr sz="3600" kern="1200">
          <a:solidFill>
            <a:schemeClr val="tx2">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10/1/2020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Chapter 1</a:t>
            </a:r>
          </a:p>
        </p:txBody>
      </p:sp>
      <p:sp>
        <p:nvSpPr>
          <p:cNvPr id="3" name="Subtitle 2"/>
          <p:cNvSpPr>
            <a:spLocks noGrp="1"/>
          </p:cNvSpPr>
          <p:nvPr>
            <p:ph type="subTitle" idx="1"/>
          </p:nvPr>
        </p:nvSpPr>
        <p:spPr>
          <a:xfrm>
            <a:off x="1371600" y="3505200"/>
            <a:ext cx="6400800" cy="1752600"/>
          </a:xfrm>
        </p:spPr>
        <p:txBody>
          <a:bodyPr/>
          <a:lstStyle/>
          <a:p>
            <a:r>
              <a:rPr lang="en-US" dirty="0"/>
              <a:t>What Is Anthropology?</a:t>
            </a:r>
          </a:p>
        </p:txBody>
      </p:sp>
    </p:spTree>
    <p:extLst>
      <p:ext uri="{BB962C8B-B14F-4D97-AF65-F5344CB8AC3E}">
        <p14:creationId xmlns:p14="http://schemas.microsoft.com/office/powerpoint/2010/main" val="3370054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Biological Anthropology, cont’d</a:t>
            </a:r>
          </a:p>
        </p:txBody>
      </p:sp>
      <p:sp>
        <p:nvSpPr>
          <p:cNvPr id="3" name="Content Placeholder 2"/>
          <p:cNvSpPr>
            <a:spLocks noGrp="1"/>
          </p:cNvSpPr>
          <p:nvPr>
            <p:ph idx="1"/>
          </p:nvPr>
        </p:nvSpPr>
        <p:spPr/>
        <p:txBody>
          <a:bodyPr/>
          <a:lstStyle/>
          <a:p>
            <a:r>
              <a:rPr lang="en-US" dirty="0"/>
              <a:t>Newer specialties focus on such topics as</a:t>
            </a:r>
          </a:p>
          <a:p>
            <a:pPr lvl="1"/>
            <a:r>
              <a:rPr lang="en-US" dirty="0"/>
              <a:t>Human adaptation to various environments;</a:t>
            </a:r>
          </a:p>
          <a:p>
            <a:pPr lvl="1"/>
            <a:r>
              <a:rPr lang="en-US" dirty="0"/>
              <a:t>Human growth and development; and</a:t>
            </a:r>
          </a:p>
          <a:p>
            <a:pPr lvl="1"/>
            <a:r>
              <a:rPr lang="en-US" dirty="0"/>
              <a:t>Connections between the evolutionary history of a population and its susceptibility to disease.</a:t>
            </a:r>
          </a:p>
          <a:p>
            <a:endParaRPr lang="en-US" dirty="0"/>
          </a:p>
        </p:txBody>
      </p:sp>
    </p:spTree>
    <p:extLst>
      <p:ext uri="{BB962C8B-B14F-4D97-AF65-F5344CB8AC3E}">
        <p14:creationId xmlns:p14="http://schemas.microsoft.com/office/powerpoint/2010/main" val="3260174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Cultural Anthropology</a:t>
            </a:r>
          </a:p>
        </p:txBody>
      </p:sp>
      <p:sp>
        <p:nvSpPr>
          <p:cNvPr id="3" name="Content Placeholder 2"/>
          <p:cNvSpPr>
            <a:spLocks noGrp="1"/>
          </p:cNvSpPr>
          <p:nvPr>
            <p:ph idx="1"/>
          </p:nvPr>
        </p:nvSpPr>
        <p:spPr>
          <a:xfrm>
            <a:off x="342900" y="1447800"/>
            <a:ext cx="8458200" cy="4876800"/>
          </a:xfrm>
        </p:spPr>
        <p:txBody>
          <a:bodyPr>
            <a:normAutofit lnSpcReduction="10000"/>
          </a:bodyPr>
          <a:lstStyle/>
          <a:p>
            <a:r>
              <a:rPr lang="en-US" dirty="0"/>
              <a:t>Cultural anthropologists explore cultural diversity among all living societies, including our own. This may include:</a:t>
            </a:r>
          </a:p>
          <a:p>
            <a:pPr lvl="1"/>
            <a:r>
              <a:rPr lang="en-US" sz="2300" dirty="0"/>
              <a:t>How humans organize themselves to carry out collective tasks</a:t>
            </a:r>
          </a:p>
          <a:p>
            <a:pPr lvl="1"/>
            <a:r>
              <a:rPr lang="en-US" sz="2300" dirty="0"/>
              <a:t>Contemporary issues such as gender and sexuality, urbanization, globalization, transnational migration, and human rights</a:t>
            </a:r>
          </a:p>
          <a:p>
            <a:pPr lvl="1"/>
            <a:r>
              <a:rPr lang="en-US" sz="2300" dirty="0"/>
              <a:t>How patterns of cultural expression or material life and technology vary across cultures and over time</a:t>
            </a:r>
          </a:p>
          <a:p>
            <a:pPr lvl="1"/>
            <a:r>
              <a:rPr lang="en-US" sz="2300" dirty="0"/>
              <a:t>How culture shapes variation in the beliefs and behaviors of members of different human groups</a:t>
            </a:r>
          </a:p>
          <a:p>
            <a:pPr lvl="1"/>
            <a:r>
              <a:rPr lang="en-US" sz="2300" dirty="0"/>
              <a:t>The ways local communities respond to challenges of colonialism and capitalism</a:t>
            </a:r>
            <a:endParaRPr lang="en-US" dirty="0"/>
          </a:p>
        </p:txBody>
      </p:sp>
    </p:spTree>
    <p:extLst>
      <p:ext uri="{BB962C8B-B14F-4D97-AF65-F5344CB8AC3E}">
        <p14:creationId xmlns:p14="http://schemas.microsoft.com/office/powerpoint/2010/main" val="67737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Cultural Anthropology, cont’d</a:t>
            </a:r>
            <a:endParaRPr lang="en-US" dirty="0"/>
          </a:p>
        </p:txBody>
      </p:sp>
      <p:sp>
        <p:nvSpPr>
          <p:cNvPr id="3" name="Content Placeholder 2"/>
          <p:cNvSpPr>
            <a:spLocks noGrp="1"/>
          </p:cNvSpPr>
          <p:nvPr>
            <p:ph idx="1"/>
          </p:nvPr>
        </p:nvSpPr>
        <p:spPr>
          <a:xfrm>
            <a:off x="457200" y="1600200"/>
            <a:ext cx="8229600" cy="4572000"/>
          </a:xfrm>
        </p:spPr>
        <p:txBody>
          <a:bodyPr>
            <a:normAutofit/>
          </a:bodyPr>
          <a:lstStyle/>
          <a:p>
            <a:r>
              <a:rPr lang="en-US" dirty="0"/>
              <a:t>Cultural anthropologists collect their data during a period of </a:t>
            </a:r>
            <a:r>
              <a:rPr lang="en-US" dirty="0">
                <a:solidFill>
                  <a:srgbClr val="00A893"/>
                </a:solidFill>
              </a:rPr>
              <a:t>fieldwork</a:t>
            </a:r>
            <a:r>
              <a:rPr lang="en-US" dirty="0"/>
              <a:t>, an extended period of close involvement with the people they study.</a:t>
            </a:r>
          </a:p>
          <a:p>
            <a:pPr lvl="1"/>
            <a:r>
              <a:rPr lang="en-US" dirty="0"/>
              <a:t>Anthropologists carry out participant observation where they both observe and participate in activities along with local people.</a:t>
            </a:r>
          </a:p>
          <a:p>
            <a:pPr lvl="1"/>
            <a:r>
              <a:rPr lang="en-US" dirty="0"/>
              <a:t>Anthropologists engage with </a:t>
            </a:r>
            <a:r>
              <a:rPr lang="en-US" dirty="0">
                <a:solidFill>
                  <a:srgbClr val="00A893"/>
                </a:solidFill>
              </a:rPr>
              <a:t>informants</a:t>
            </a:r>
            <a:r>
              <a:rPr lang="en-US" dirty="0"/>
              <a:t>, local people with knowledge of their culture, to gather information about their way of life.</a:t>
            </a:r>
          </a:p>
          <a:p>
            <a:pPr lvl="1"/>
            <a:r>
              <a:rPr lang="en-CA" dirty="0"/>
              <a:t>Some anthropologists prefer to describe these individuals as respondents, collaborators, teachers,</a:t>
            </a:r>
            <a:endParaRPr lang="en-US" dirty="0"/>
          </a:p>
        </p:txBody>
      </p:sp>
    </p:spTree>
    <p:extLst>
      <p:ext uri="{BB962C8B-B14F-4D97-AF65-F5344CB8AC3E}">
        <p14:creationId xmlns:p14="http://schemas.microsoft.com/office/powerpoint/2010/main" val="2927725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Cultural Anthropology, cont’d</a:t>
            </a:r>
            <a:endParaRPr lang="en-US" dirty="0"/>
          </a:p>
        </p:txBody>
      </p:sp>
      <p:sp>
        <p:nvSpPr>
          <p:cNvPr id="3" name="Content Placeholder 2"/>
          <p:cNvSpPr>
            <a:spLocks noGrp="1"/>
          </p:cNvSpPr>
          <p:nvPr>
            <p:ph idx="1"/>
          </p:nvPr>
        </p:nvSpPr>
        <p:spPr/>
        <p:txBody>
          <a:bodyPr>
            <a:normAutofit fontScale="85000" lnSpcReduction="20000"/>
          </a:bodyPr>
          <a:lstStyle/>
          <a:p>
            <a:r>
              <a:rPr lang="en-US" dirty="0"/>
              <a:t>Cultural anthropologists show how variation between human societies arises out of learned customs and </a:t>
            </a:r>
            <a:r>
              <a:rPr lang="en-US" dirty="0" err="1"/>
              <a:t>behaviours</a:t>
            </a:r>
            <a:r>
              <a:rPr lang="en-US" dirty="0"/>
              <a:t> humans acquire as members of a society.</a:t>
            </a:r>
          </a:p>
          <a:p>
            <a:pPr marL="0" indent="0">
              <a:buNone/>
            </a:pPr>
            <a:endParaRPr lang="en-US" dirty="0"/>
          </a:p>
          <a:p>
            <a:r>
              <a:rPr lang="en-US" dirty="0"/>
              <a:t>With the data they collect during fieldwork, anthropologists produce written or other recorded accounts called </a:t>
            </a:r>
            <a:r>
              <a:rPr lang="en-US" dirty="0">
                <a:solidFill>
                  <a:srgbClr val="00A893"/>
                </a:solidFill>
              </a:rPr>
              <a:t>ethnographies</a:t>
            </a:r>
            <a:r>
              <a:rPr lang="en-US" dirty="0"/>
              <a:t>.</a:t>
            </a:r>
          </a:p>
          <a:p>
            <a:pPr marL="0" indent="0">
              <a:buNone/>
            </a:pPr>
            <a:endParaRPr lang="en-US" dirty="0"/>
          </a:p>
          <a:p>
            <a:r>
              <a:rPr lang="en-US" dirty="0">
                <a:solidFill>
                  <a:srgbClr val="00A893"/>
                </a:solidFill>
              </a:rPr>
              <a:t>Ethnology</a:t>
            </a:r>
            <a:r>
              <a:rPr lang="en-US" dirty="0"/>
              <a:t> is the comparative study of two or more groups, populations, or societies.</a:t>
            </a:r>
          </a:p>
          <a:p>
            <a:pPr lvl="1"/>
            <a:r>
              <a:rPr lang="en-US" dirty="0"/>
              <a:t>Ethnology draws on ethnographic data to make generalizations about society and culture.</a:t>
            </a:r>
          </a:p>
          <a:p>
            <a:pPr lvl="1"/>
            <a:r>
              <a:rPr lang="en-US" dirty="0"/>
              <a:t>Ethnology involves the creation of theories to increase our understanding of how culture and societies work.</a:t>
            </a:r>
          </a:p>
          <a:p>
            <a:endParaRPr lang="en-US" dirty="0"/>
          </a:p>
        </p:txBody>
      </p:sp>
    </p:spTree>
    <p:extLst>
      <p:ext uri="{BB962C8B-B14F-4D97-AF65-F5344CB8AC3E}">
        <p14:creationId xmlns:p14="http://schemas.microsoft.com/office/powerpoint/2010/main" val="1821863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Linguistic Anthropology</a:t>
            </a:r>
            <a:endParaRPr lang="en-US" dirty="0"/>
          </a:p>
        </p:txBody>
      </p:sp>
      <p:sp>
        <p:nvSpPr>
          <p:cNvPr id="3" name="Content Placeholder 2"/>
          <p:cNvSpPr>
            <a:spLocks noGrp="1"/>
          </p:cNvSpPr>
          <p:nvPr>
            <p:ph idx="1"/>
          </p:nvPr>
        </p:nvSpPr>
        <p:spPr/>
        <p:txBody>
          <a:bodyPr>
            <a:normAutofit fontScale="92500"/>
          </a:bodyPr>
          <a:lstStyle/>
          <a:p>
            <a:r>
              <a:rPr lang="en-US" dirty="0">
                <a:solidFill>
                  <a:srgbClr val="00A893"/>
                </a:solidFill>
              </a:rPr>
              <a:t>Linguistic anthropology</a:t>
            </a:r>
            <a:r>
              <a:rPr lang="en-US" dirty="0"/>
              <a:t> studies human language in its cultural and historical contexts to examine diversity.</a:t>
            </a:r>
          </a:p>
          <a:p>
            <a:pPr marL="0" indent="0">
              <a:buNone/>
            </a:pPr>
            <a:endParaRPr lang="en-US" dirty="0"/>
          </a:p>
          <a:p>
            <a:r>
              <a:rPr lang="en-US" dirty="0">
                <a:solidFill>
                  <a:srgbClr val="00A893"/>
                </a:solidFill>
              </a:rPr>
              <a:t>Language</a:t>
            </a:r>
            <a:r>
              <a:rPr lang="en-US" dirty="0"/>
              <a:t> is a system of arbitrary symbols that enables communication and transmission of cultural knowledge.</a:t>
            </a:r>
          </a:p>
          <a:p>
            <a:pPr marL="0" indent="0">
              <a:buNone/>
            </a:pPr>
            <a:endParaRPr lang="en-US" dirty="0"/>
          </a:p>
          <a:p>
            <a:r>
              <a:rPr lang="en-US" dirty="0"/>
              <a:t>Early linguistic anthropologists transcribed and documented the languages of non-Western peoples in order to preserve them.</a:t>
            </a:r>
          </a:p>
          <a:p>
            <a:pPr marL="0" indent="0">
              <a:buNone/>
            </a:pPr>
            <a:endParaRPr lang="en-US" dirty="0"/>
          </a:p>
        </p:txBody>
      </p:sp>
    </p:spTree>
    <p:extLst>
      <p:ext uri="{BB962C8B-B14F-4D97-AF65-F5344CB8AC3E}">
        <p14:creationId xmlns:p14="http://schemas.microsoft.com/office/powerpoint/2010/main" val="4724596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Linguistic Anthropology, cont’d</a:t>
            </a:r>
          </a:p>
        </p:txBody>
      </p:sp>
      <p:sp>
        <p:nvSpPr>
          <p:cNvPr id="3" name="Content Placeholder 2"/>
          <p:cNvSpPr>
            <a:spLocks noGrp="1"/>
          </p:cNvSpPr>
          <p:nvPr>
            <p:ph idx="1"/>
          </p:nvPr>
        </p:nvSpPr>
        <p:spPr/>
        <p:txBody>
          <a:bodyPr>
            <a:normAutofit/>
          </a:bodyPr>
          <a:lstStyle/>
          <a:p>
            <a:r>
              <a:rPr lang="en-US" dirty="0"/>
              <a:t>Contemporary linguistic anthropologists focus on a variety of topics, including</a:t>
            </a:r>
          </a:p>
          <a:p>
            <a:pPr lvl="1"/>
            <a:r>
              <a:rPr lang="en-US" dirty="0"/>
              <a:t>the correlation of language differences with gender, class, race, or ethnicity;</a:t>
            </a:r>
          </a:p>
          <a:p>
            <a:pPr lvl="1"/>
            <a:r>
              <a:rPr lang="en-US" dirty="0"/>
              <a:t>the development of new languages called pidgins;</a:t>
            </a:r>
          </a:p>
          <a:p>
            <a:pPr lvl="1"/>
            <a:r>
              <a:rPr lang="en-US" dirty="0"/>
              <a:t>language learning; and</a:t>
            </a:r>
          </a:p>
          <a:p>
            <a:pPr lvl="1"/>
            <a:r>
              <a:rPr lang="en-US" dirty="0"/>
              <a:t>language and national identity</a:t>
            </a:r>
          </a:p>
          <a:p>
            <a:pPr lvl="1"/>
            <a:r>
              <a:rPr lang="en-US" dirty="0"/>
              <a:t>Identify the causes of the loss of diverse and indigenous languages and contribute to finding ways to preserve these languages. </a:t>
            </a:r>
          </a:p>
        </p:txBody>
      </p:sp>
    </p:spTree>
    <p:extLst>
      <p:ext uri="{BB962C8B-B14F-4D97-AF65-F5344CB8AC3E}">
        <p14:creationId xmlns:p14="http://schemas.microsoft.com/office/powerpoint/2010/main" val="2394651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Archaeology</a:t>
            </a:r>
          </a:p>
        </p:txBody>
      </p:sp>
      <p:sp>
        <p:nvSpPr>
          <p:cNvPr id="3" name="Content Placeholder 2"/>
          <p:cNvSpPr>
            <a:spLocks noGrp="1"/>
          </p:cNvSpPr>
          <p:nvPr>
            <p:ph idx="1"/>
          </p:nvPr>
        </p:nvSpPr>
        <p:spPr>
          <a:xfrm>
            <a:off x="304800" y="1600200"/>
            <a:ext cx="8610600" cy="5105400"/>
          </a:xfrm>
        </p:spPr>
        <p:txBody>
          <a:bodyPr>
            <a:normAutofit fontScale="92500" lnSpcReduction="20000"/>
          </a:bodyPr>
          <a:lstStyle/>
          <a:p>
            <a:r>
              <a:rPr lang="en-US" sz="3400" dirty="0">
                <a:solidFill>
                  <a:srgbClr val="00A893"/>
                </a:solidFill>
              </a:rPr>
              <a:t>Archaeology </a:t>
            </a:r>
            <a:r>
              <a:rPr lang="en-US" sz="3400" dirty="0"/>
              <a:t>studies human culture by analyzing the material remains people leave behind.</a:t>
            </a:r>
          </a:p>
          <a:p>
            <a:r>
              <a:rPr lang="en-US" sz="3400" dirty="0"/>
              <a:t>Material remains allow past cultural activities to be described, reconstructed, and interpreted.</a:t>
            </a:r>
          </a:p>
          <a:p>
            <a:r>
              <a:rPr lang="en-US" sz="3400" dirty="0">
                <a:solidFill>
                  <a:srgbClr val="00A893"/>
                </a:solidFill>
              </a:rPr>
              <a:t>Material culture </a:t>
            </a:r>
            <a:r>
              <a:rPr lang="en-US" sz="3400" dirty="0"/>
              <a:t>includes objects shaped by humans that have cultural meaning, such as:</a:t>
            </a:r>
          </a:p>
          <a:p>
            <a:pPr lvl="1"/>
            <a:r>
              <a:rPr lang="en-US" sz="3400" dirty="0"/>
              <a:t>portable objects made or modified by people, known as artifacts;</a:t>
            </a:r>
          </a:p>
          <a:p>
            <a:pPr lvl="1"/>
            <a:r>
              <a:rPr lang="en-US" sz="3400" dirty="0"/>
              <a:t>plant and animal remains; and</a:t>
            </a:r>
          </a:p>
          <a:p>
            <a:pPr lvl="1"/>
            <a:r>
              <a:rPr lang="en-US" sz="3400" dirty="0"/>
              <a:t>buildings, pits, or other non-portable elements of the cultural landscape.</a:t>
            </a:r>
          </a:p>
          <a:p>
            <a:pPr lvl="1"/>
            <a:endParaRPr lang="en-US" dirty="0"/>
          </a:p>
          <a:p>
            <a:endParaRPr lang="en-US" dirty="0"/>
          </a:p>
        </p:txBody>
      </p:sp>
    </p:spTree>
    <p:extLst>
      <p:ext uri="{BB962C8B-B14F-4D97-AF65-F5344CB8AC3E}">
        <p14:creationId xmlns:p14="http://schemas.microsoft.com/office/powerpoint/2010/main" val="1026927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Archaeology, cont’d</a:t>
            </a:r>
            <a:endParaRPr lang="en-US" dirty="0"/>
          </a:p>
        </p:txBody>
      </p:sp>
      <p:sp>
        <p:nvSpPr>
          <p:cNvPr id="3" name="Content Placeholder 2"/>
          <p:cNvSpPr>
            <a:spLocks noGrp="1"/>
          </p:cNvSpPr>
          <p:nvPr>
            <p:ph idx="1"/>
          </p:nvPr>
        </p:nvSpPr>
        <p:spPr/>
        <p:txBody>
          <a:bodyPr>
            <a:normAutofit lnSpcReduction="10000"/>
          </a:bodyPr>
          <a:lstStyle/>
          <a:p>
            <a:r>
              <a:rPr lang="en-US" dirty="0"/>
              <a:t>Archaeologists reconstruct human cultural past using various methods:</a:t>
            </a:r>
          </a:p>
          <a:p>
            <a:pPr lvl="1"/>
            <a:r>
              <a:rPr lang="en-US" dirty="0"/>
              <a:t>They conduct surveys of geographical areas to locate where people lived.</a:t>
            </a:r>
          </a:p>
          <a:p>
            <a:pPr lvl="1"/>
            <a:r>
              <a:rPr lang="en-US" dirty="0"/>
              <a:t>They reconstruct material items such as houses and tools to see how they were made and used.</a:t>
            </a:r>
          </a:p>
          <a:p>
            <a:pPr lvl="1"/>
            <a:r>
              <a:rPr lang="en-US" dirty="0"/>
              <a:t>They examine garbage to see what people ate.</a:t>
            </a:r>
          </a:p>
          <a:p>
            <a:pPr lvl="1"/>
            <a:r>
              <a:rPr lang="en-US" dirty="0"/>
              <a:t>They excavate archaeological sites to recover artifacts and evidence of material culture.</a:t>
            </a:r>
          </a:p>
          <a:p>
            <a:pPr lvl="1"/>
            <a:r>
              <a:rPr lang="en-US" dirty="0"/>
              <a:t>They seek explanations for social and cultural variability in the ways in which people interact with material culture.</a:t>
            </a:r>
          </a:p>
          <a:p>
            <a:pPr lvl="1"/>
            <a:endParaRPr lang="en-US" dirty="0"/>
          </a:p>
          <a:p>
            <a:pPr lvl="1"/>
            <a:endParaRPr lang="en-US" dirty="0"/>
          </a:p>
        </p:txBody>
      </p:sp>
    </p:spTree>
    <p:extLst>
      <p:ext uri="{BB962C8B-B14F-4D97-AF65-F5344CB8AC3E}">
        <p14:creationId xmlns:p14="http://schemas.microsoft.com/office/powerpoint/2010/main" val="3230496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Archaeology, cont’d</a:t>
            </a:r>
          </a:p>
        </p:txBody>
      </p:sp>
      <p:sp>
        <p:nvSpPr>
          <p:cNvPr id="3" name="Content Placeholder 2"/>
          <p:cNvSpPr>
            <a:spLocks noGrp="1"/>
          </p:cNvSpPr>
          <p:nvPr>
            <p:ph idx="1"/>
          </p:nvPr>
        </p:nvSpPr>
        <p:spPr/>
        <p:txBody>
          <a:bodyPr/>
          <a:lstStyle/>
          <a:p>
            <a:r>
              <a:rPr lang="en-US" dirty="0"/>
              <a:t>Archaeologists may study the material culture of more recent or contemporary people, for example, examining garbage to understand patterns of consumption.</a:t>
            </a:r>
          </a:p>
          <a:p>
            <a:r>
              <a:rPr lang="en-US" dirty="0"/>
              <a:t>Archaeologists must respect ethical responsibilities to maintain and conserve the artifacts of humans.</a:t>
            </a:r>
          </a:p>
        </p:txBody>
      </p:sp>
    </p:spTree>
    <p:extLst>
      <p:ext uri="{BB962C8B-B14F-4D97-AF65-F5344CB8AC3E}">
        <p14:creationId xmlns:p14="http://schemas.microsoft.com/office/powerpoint/2010/main" val="42236994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Applied Anthropology</a:t>
            </a:r>
          </a:p>
        </p:txBody>
      </p:sp>
      <p:sp>
        <p:nvSpPr>
          <p:cNvPr id="3" name="Content Placeholder 2"/>
          <p:cNvSpPr>
            <a:spLocks noGrp="1"/>
          </p:cNvSpPr>
          <p:nvPr>
            <p:ph idx="1"/>
          </p:nvPr>
        </p:nvSpPr>
        <p:spPr>
          <a:xfrm>
            <a:off x="381000" y="1506939"/>
            <a:ext cx="8534400" cy="4741461"/>
          </a:xfrm>
        </p:spPr>
        <p:txBody>
          <a:bodyPr>
            <a:normAutofit/>
          </a:bodyPr>
          <a:lstStyle/>
          <a:p>
            <a:r>
              <a:rPr lang="en-US" sz="2400" dirty="0">
                <a:solidFill>
                  <a:srgbClr val="00A893"/>
                </a:solidFill>
              </a:rPr>
              <a:t>Applied anthropology </a:t>
            </a:r>
            <a:r>
              <a:rPr lang="en-US" sz="2400" dirty="0"/>
              <a:t>uses information gathered in the other anthropological subfields to address and find practical solutions for contemporary cross-cultural problems and issues.</a:t>
            </a:r>
          </a:p>
          <a:p>
            <a:r>
              <a:rPr lang="en-US" sz="2400" dirty="0"/>
              <a:t>Some of the issues:</a:t>
            </a:r>
          </a:p>
          <a:p>
            <a:pPr lvl="1"/>
            <a:r>
              <a:rPr lang="en-US" sz="2400" dirty="0"/>
              <a:t>public health and healthcare</a:t>
            </a:r>
          </a:p>
          <a:p>
            <a:pPr lvl="1"/>
            <a:r>
              <a:rPr lang="en-US" sz="2400" dirty="0"/>
              <a:t>sustainable development</a:t>
            </a:r>
          </a:p>
          <a:p>
            <a:pPr lvl="1"/>
            <a:r>
              <a:rPr lang="en-US" sz="2400" dirty="0"/>
              <a:t>refugee resettlement</a:t>
            </a:r>
          </a:p>
          <a:p>
            <a:pPr lvl="1"/>
            <a:r>
              <a:rPr lang="en-US" sz="2400" dirty="0"/>
              <a:t>adaptation of local communities to climate change</a:t>
            </a:r>
          </a:p>
          <a:p>
            <a:pPr lvl="1"/>
            <a:r>
              <a:rPr lang="en-US" sz="2400" dirty="0"/>
              <a:t>Indigenous land claims</a:t>
            </a:r>
          </a:p>
          <a:p>
            <a:pPr lvl="1"/>
            <a:r>
              <a:rPr lang="en-US" dirty="0"/>
              <a:t>m</a:t>
            </a:r>
            <a:r>
              <a:rPr lang="en-US" sz="2400" dirty="0"/>
              <a:t>anagement of local resources and environmental protections</a:t>
            </a:r>
          </a:p>
        </p:txBody>
      </p:sp>
    </p:spTree>
    <p:extLst>
      <p:ext uri="{BB962C8B-B14F-4D97-AF65-F5344CB8AC3E}">
        <p14:creationId xmlns:p14="http://schemas.microsoft.com/office/powerpoint/2010/main" val="2303360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Outline</a:t>
            </a:r>
          </a:p>
        </p:txBody>
      </p:sp>
      <p:sp>
        <p:nvSpPr>
          <p:cNvPr id="3" name="Content Placeholder 2"/>
          <p:cNvSpPr>
            <a:spLocks noGrp="1"/>
          </p:cNvSpPr>
          <p:nvPr>
            <p:ph idx="1"/>
          </p:nvPr>
        </p:nvSpPr>
        <p:spPr>
          <a:xfrm>
            <a:off x="457200" y="1600201"/>
            <a:ext cx="8229600" cy="4114800"/>
          </a:xfrm>
        </p:spPr>
        <p:txBody>
          <a:bodyPr numCol="1">
            <a:normAutofit/>
          </a:bodyPr>
          <a:lstStyle/>
          <a:p>
            <a:r>
              <a:rPr lang="en-CA" dirty="0"/>
              <a:t>What is Anthropology?</a:t>
            </a:r>
          </a:p>
          <a:p>
            <a:r>
              <a:rPr lang="en-CA" dirty="0"/>
              <a:t>What is the Concept of Culture?</a:t>
            </a:r>
          </a:p>
          <a:p>
            <a:r>
              <a:rPr lang="en-CA" dirty="0"/>
              <a:t>What Makes Anthropology a Cross-disciplinary Discipline?</a:t>
            </a:r>
          </a:p>
          <a:p>
            <a:r>
              <a:rPr lang="en-CA" dirty="0"/>
              <a:t>Anthropology’s Subfields (Biological, Cultural &amp; Linguistic, Archaeology, Applied &amp; Medical Anthropology)</a:t>
            </a:r>
          </a:p>
          <a:p>
            <a:r>
              <a:rPr lang="en-CA" dirty="0"/>
              <a:t>The Uses Of Anthropology</a:t>
            </a:r>
            <a:endParaRPr lang="en-US" dirty="0"/>
          </a:p>
          <a:p>
            <a:endParaRPr lang="en-US" dirty="0"/>
          </a:p>
          <a:p>
            <a:endParaRPr lang="en-US" dirty="0"/>
          </a:p>
        </p:txBody>
      </p:sp>
    </p:spTree>
    <p:extLst>
      <p:ext uri="{BB962C8B-B14F-4D97-AF65-F5344CB8AC3E}">
        <p14:creationId xmlns:p14="http://schemas.microsoft.com/office/powerpoint/2010/main" val="10616420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Anthropology</a:t>
            </a:r>
          </a:p>
        </p:txBody>
      </p:sp>
      <p:sp>
        <p:nvSpPr>
          <p:cNvPr id="3" name="Content Placeholder 2"/>
          <p:cNvSpPr>
            <a:spLocks noGrp="1"/>
          </p:cNvSpPr>
          <p:nvPr>
            <p:ph idx="1"/>
          </p:nvPr>
        </p:nvSpPr>
        <p:spPr/>
        <p:txBody>
          <a:bodyPr>
            <a:normAutofit fontScale="92500" lnSpcReduction="10000"/>
          </a:bodyPr>
          <a:lstStyle/>
          <a:p>
            <a:r>
              <a:rPr lang="en-US" dirty="0"/>
              <a:t>Links biological and cultural anthropology</a:t>
            </a:r>
          </a:p>
          <a:p>
            <a:r>
              <a:rPr lang="en-US" dirty="0"/>
              <a:t>Examines the factors that contribute to disease or illness</a:t>
            </a:r>
          </a:p>
          <a:p>
            <a:r>
              <a:rPr lang="en-US" dirty="0"/>
              <a:t>Explores the ways that human populations react to and handle disease or illness</a:t>
            </a:r>
          </a:p>
          <a:p>
            <a:r>
              <a:rPr lang="en-US" dirty="0"/>
              <a:t>Takes a biocultural perspective, linking health, disease, illness, environment, and culture</a:t>
            </a:r>
          </a:p>
          <a:p>
            <a:r>
              <a:rPr lang="en-US" dirty="0"/>
              <a:t>Takes a critical perspective that links health and illness to social, economic, and political processes and questions contemporary biomedical practices. It also explains how various social structural factors such as gender, ethnicity, race, or class affect human health and wellbeing. </a:t>
            </a:r>
          </a:p>
        </p:txBody>
      </p:sp>
    </p:spTree>
    <p:extLst>
      <p:ext uri="{BB962C8B-B14F-4D97-AF65-F5344CB8AC3E}">
        <p14:creationId xmlns:p14="http://schemas.microsoft.com/office/powerpoint/2010/main" val="3324249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Uses of Anthropology</a:t>
            </a:r>
          </a:p>
        </p:txBody>
      </p:sp>
      <p:sp>
        <p:nvSpPr>
          <p:cNvPr id="3" name="Content Placeholder 2"/>
          <p:cNvSpPr>
            <a:spLocks noGrp="1"/>
          </p:cNvSpPr>
          <p:nvPr>
            <p:ph idx="1"/>
          </p:nvPr>
        </p:nvSpPr>
        <p:spPr/>
        <p:txBody>
          <a:bodyPr>
            <a:normAutofit/>
          </a:bodyPr>
          <a:lstStyle/>
          <a:p>
            <a:r>
              <a:rPr lang="en-US" sz="3200" dirty="0"/>
              <a:t>Anthropology can satisfy your curiosity about </a:t>
            </a:r>
          </a:p>
          <a:p>
            <a:pPr lvl="1"/>
            <a:r>
              <a:rPr lang="en-US" sz="2800" dirty="0"/>
              <a:t>Fossils of humans and their ancestors</a:t>
            </a:r>
          </a:p>
          <a:p>
            <a:pPr lvl="1"/>
            <a:r>
              <a:rPr lang="en-US" sz="2800" dirty="0"/>
              <a:t>Ancient artifacts</a:t>
            </a:r>
          </a:p>
          <a:p>
            <a:pPr lvl="1"/>
            <a:r>
              <a:rPr lang="en-US" sz="2800" dirty="0"/>
              <a:t>Customs of people around the world</a:t>
            </a:r>
          </a:p>
          <a:p>
            <a:pPr lvl="1"/>
            <a:r>
              <a:rPr lang="en-US" sz="2800" dirty="0"/>
              <a:t>Strategies of biocultural adaptations to the ever-changing society</a:t>
            </a:r>
          </a:p>
        </p:txBody>
      </p:sp>
    </p:spTree>
    <p:extLst>
      <p:ext uri="{BB962C8B-B14F-4D97-AF65-F5344CB8AC3E}">
        <p14:creationId xmlns:p14="http://schemas.microsoft.com/office/powerpoint/2010/main" val="29802807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Uses of Anthropology, cont’d</a:t>
            </a:r>
          </a:p>
        </p:txBody>
      </p:sp>
      <p:sp>
        <p:nvSpPr>
          <p:cNvPr id="3" name="Content Placeholder 2"/>
          <p:cNvSpPr>
            <a:spLocks noGrp="1"/>
          </p:cNvSpPr>
          <p:nvPr>
            <p:ph idx="1"/>
          </p:nvPr>
        </p:nvSpPr>
        <p:spPr/>
        <p:txBody>
          <a:bodyPr>
            <a:normAutofit lnSpcReduction="10000"/>
          </a:bodyPr>
          <a:lstStyle/>
          <a:p>
            <a:r>
              <a:rPr lang="en-US" dirty="0"/>
              <a:t>Provides tools that allow you to benefit from encounters with unfamiliar people or places</a:t>
            </a:r>
          </a:p>
          <a:p>
            <a:r>
              <a:rPr lang="en-US" dirty="0"/>
              <a:t>Teaches you how the world is increasingly interconnected by people from diverse cultural backgrounds</a:t>
            </a:r>
          </a:p>
          <a:p>
            <a:r>
              <a:rPr lang="en-US" dirty="0"/>
              <a:t>Allows people to learn, share, and exchange information and knowledge conducive to the progress and development of human society</a:t>
            </a:r>
          </a:p>
          <a:p>
            <a:r>
              <a:rPr lang="en-US" dirty="0"/>
              <a:t>Allows you to become a global citizen through understanding cultural differences</a:t>
            </a:r>
          </a:p>
          <a:p>
            <a:endParaRPr lang="en-US" dirty="0"/>
          </a:p>
        </p:txBody>
      </p:sp>
    </p:spTree>
    <p:extLst>
      <p:ext uri="{BB962C8B-B14F-4D97-AF65-F5344CB8AC3E}">
        <p14:creationId xmlns:p14="http://schemas.microsoft.com/office/powerpoint/2010/main" val="2022090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Anthropology?</a:t>
            </a:r>
            <a:endParaRPr lang="en-US" dirty="0"/>
          </a:p>
        </p:txBody>
      </p:sp>
      <p:sp>
        <p:nvSpPr>
          <p:cNvPr id="3" name="Content Placeholder 2"/>
          <p:cNvSpPr>
            <a:spLocks noGrp="1"/>
          </p:cNvSpPr>
          <p:nvPr>
            <p:ph idx="1"/>
          </p:nvPr>
        </p:nvSpPr>
        <p:spPr>
          <a:xfrm>
            <a:off x="457200" y="1447800"/>
            <a:ext cx="8534400" cy="5181600"/>
          </a:xfrm>
        </p:spPr>
        <p:txBody>
          <a:bodyPr>
            <a:normAutofit fontScale="92500"/>
          </a:bodyPr>
          <a:lstStyle/>
          <a:p>
            <a:r>
              <a:rPr lang="en-US" dirty="0"/>
              <a:t>…. the study of </a:t>
            </a:r>
            <a:r>
              <a:rPr lang="en-CA" dirty="0"/>
              <a:t>human nature, human society, human language, and the human past (Greenwood and </a:t>
            </a:r>
            <a:r>
              <a:rPr lang="en-CA" dirty="0" err="1"/>
              <a:t>Stini</a:t>
            </a:r>
            <a:r>
              <a:rPr lang="en-CA" dirty="0"/>
              <a:t> 1977)</a:t>
            </a:r>
            <a:r>
              <a:rPr lang="en-US" dirty="0"/>
              <a:t>.</a:t>
            </a:r>
          </a:p>
          <a:p>
            <a:r>
              <a:rPr lang="en-US" dirty="0"/>
              <a:t>The anthropologist’s perspective is distinct because it is…</a:t>
            </a:r>
          </a:p>
          <a:p>
            <a:pPr lvl="1"/>
            <a:r>
              <a:rPr lang="en-US" dirty="0">
                <a:solidFill>
                  <a:srgbClr val="00A893"/>
                </a:solidFill>
              </a:rPr>
              <a:t>Holistic</a:t>
            </a:r>
            <a:r>
              <a:rPr lang="en-US" dirty="0"/>
              <a:t>: Anthropologists look at all aspects of human life as complex and integrated.</a:t>
            </a:r>
          </a:p>
          <a:p>
            <a:pPr lvl="1"/>
            <a:r>
              <a:rPr lang="en-US" dirty="0">
                <a:solidFill>
                  <a:srgbClr val="00A893"/>
                </a:solidFill>
              </a:rPr>
              <a:t>Comparative</a:t>
            </a:r>
            <a:r>
              <a:rPr lang="en-US" dirty="0"/>
              <a:t>: Anthropologists examine similarities and differences between human societies in order to draw general conclusions about what it is to be human.</a:t>
            </a:r>
          </a:p>
          <a:p>
            <a:pPr lvl="1"/>
            <a:r>
              <a:rPr lang="en-US" dirty="0">
                <a:solidFill>
                  <a:srgbClr val="00A893"/>
                </a:solidFill>
              </a:rPr>
              <a:t>Field-based</a:t>
            </a:r>
            <a:r>
              <a:rPr lang="en-US" dirty="0"/>
              <a:t>: Anthropologists collect data in direct contact with people, sites, or animals.</a:t>
            </a:r>
          </a:p>
          <a:p>
            <a:pPr lvl="1"/>
            <a:r>
              <a:rPr lang="en-US" dirty="0">
                <a:solidFill>
                  <a:srgbClr val="00A893"/>
                </a:solidFill>
              </a:rPr>
              <a:t>Evolutionary</a:t>
            </a:r>
            <a:r>
              <a:rPr lang="en-US" dirty="0"/>
              <a:t>: Anthropologists examine human biological and cultural change over time.</a:t>
            </a:r>
          </a:p>
          <a:p>
            <a:endParaRPr lang="en-US" dirty="0"/>
          </a:p>
        </p:txBody>
      </p:sp>
    </p:spTree>
    <p:extLst>
      <p:ext uri="{BB962C8B-B14F-4D97-AF65-F5344CB8AC3E}">
        <p14:creationId xmlns:p14="http://schemas.microsoft.com/office/powerpoint/2010/main" val="1965549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the Concept of Culture?</a:t>
            </a:r>
            <a:endParaRPr lang="en-US" dirty="0"/>
          </a:p>
        </p:txBody>
      </p:sp>
      <p:sp>
        <p:nvSpPr>
          <p:cNvPr id="3" name="Content Placeholder 2"/>
          <p:cNvSpPr>
            <a:spLocks noGrp="1"/>
          </p:cNvSpPr>
          <p:nvPr>
            <p:ph idx="1"/>
          </p:nvPr>
        </p:nvSpPr>
        <p:spPr>
          <a:xfrm>
            <a:off x="457200" y="1600200"/>
            <a:ext cx="8458200" cy="4572000"/>
          </a:xfrm>
        </p:spPr>
        <p:txBody>
          <a:bodyPr>
            <a:normAutofit lnSpcReduction="10000"/>
          </a:bodyPr>
          <a:lstStyle/>
          <a:p>
            <a:r>
              <a:rPr lang="en-US" dirty="0">
                <a:solidFill>
                  <a:srgbClr val="00A893"/>
                </a:solidFill>
              </a:rPr>
              <a:t>Culture</a:t>
            </a:r>
            <a:r>
              <a:rPr lang="en-US" dirty="0"/>
              <a:t> defined as </a:t>
            </a:r>
            <a:r>
              <a:rPr lang="en-CA" dirty="0"/>
              <a:t>sets of learned behaviour, ideas, and material goods that human beings share as members of society</a:t>
            </a:r>
            <a:r>
              <a:rPr lang="en-US" dirty="0"/>
              <a:t>.</a:t>
            </a:r>
          </a:p>
          <a:p>
            <a:pPr lvl="1"/>
            <a:r>
              <a:rPr lang="en-US" dirty="0"/>
              <a:t>Culture allows humans to adapt and transform the world around them.</a:t>
            </a:r>
          </a:p>
          <a:p>
            <a:r>
              <a:rPr lang="en-US" dirty="0"/>
              <a:t>Many anthropologists see humans as </a:t>
            </a:r>
            <a:r>
              <a:rPr lang="en-US" dirty="0">
                <a:solidFill>
                  <a:srgbClr val="00A893"/>
                </a:solidFill>
              </a:rPr>
              <a:t>biocultural organisms</a:t>
            </a:r>
            <a:r>
              <a:rPr lang="en-US" dirty="0"/>
              <a:t>.</a:t>
            </a:r>
          </a:p>
          <a:p>
            <a:pPr lvl="1"/>
            <a:r>
              <a:rPr lang="en-US" dirty="0"/>
              <a:t>All humans share the same biological capacity for culture.</a:t>
            </a:r>
          </a:p>
          <a:p>
            <a:pPr lvl="1"/>
            <a:r>
              <a:rPr lang="en-US" dirty="0"/>
              <a:t>Culture is learned by observing and copying others, not inherited.</a:t>
            </a:r>
          </a:p>
          <a:p>
            <a:pPr lvl="1"/>
            <a:r>
              <a:rPr lang="en-US" dirty="0"/>
              <a:t>All humans’ biological survival depends on culture</a:t>
            </a:r>
          </a:p>
          <a:p>
            <a:endParaRPr lang="en-US" dirty="0"/>
          </a:p>
        </p:txBody>
      </p:sp>
    </p:spTree>
    <p:extLst>
      <p:ext uri="{BB962C8B-B14F-4D97-AF65-F5344CB8AC3E}">
        <p14:creationId xmlns:p14="http://schemas.microsoft.com/office/powerpoint/2010/main" val="2191330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Makes Anthropology </a:t>
            </a:r>
            <a:br>
              <a:rPr lang="en-US" dirty="0"/>
            </a:br>
            <a:r>
              <a:rPr lang="en-US" dirty="0"/>
              <a:t>Cross-Disciplinary?</a:t>
            </a:r>
          </a:p>
        </p:txBody>
      </p:sp>
      <p:sp>
        <p:nvSpPr>
          <p:cNvPr id="3" name="Content Placeholder 2"/>
          <p:cNvSpPr>
            <a:spLocks noGrp="1"/>
          </p:cNvSpPr>
          <p:nvPr>
            <p:ph idx="1"/>
          </p:nvPr>
        </p:nvSpPr>
        <p:spPr/>
        <p:txBody>
          <a:bodyPr>
            <a:normAutofit fontScale="92500" lnSpcReduction="10000"/>
          </a:bodyPr>
          <a:lstStyle/>
          <a:p>
            <a:r>
              <a:rPr lang="en-US" dirty="0"/>
              <a:t>Anthropology spans social science, natural science, and humanities.</a:t>
            </a:r>
          </a:p>
          <a:p>
            <a:pPr marL="0" indent="0">
              <a:buNone/>
            </a:pPr>
            <a:endParaRPr lang="en-US" dirty="0"/>
          </a:p>
          <a:p>
            <a:r>
              <a:rPr lang="en-US" dirty="0"/>
              <a:t>Anthropology in North America is traditionally divided into four subfields including:</a:t>
            </a:r>
          </a:p>
          <a:p>
            <a:pPr lvl="1"/>
            <a:r>
              <a:rPr lang="en-US" dirty="0"/>
              <a:t>Biological (or physical) anthropology</a:t>
            </a:r>
          </a:p>
          <a:p>
            <a:pPr lvl="1"/>
            <a:r>
              <a:rPr lang="en-US" dirty="0"/>
              <a:t>Cultural anthropology</a:t>
            </a:r>
          </a:p>
          <a:p>
            <a:pPr lvl="1"/>
            <a:r>
              <a:rPr lang="en-US" dirty="0"/>
              <a:t>Linguistic anthropology</a:t>
            </a:r>
          </a:p>
          <a:p>
            <a:pPr lvl="1"/>
            <a:r>
              <a:rPr lang="en-US" dirty="0"/>
              <a:t>Archaeology</a:t>
            </a:r>
          </a:p>
          <a:p>
            <a:pPr marL="457200" lvl="1" indent="0">
              <a:buNone/>
            </a:pPr>
            <a:endParaRPr lang="en-US" dirty="0"/>
          </a:p>
          <a:p>
            <a:r>
              <a:rPr lang="en-US" dirty="0"/>
              <a:t>Applied anthropology draws on each of the four fields.</a:t>
            </a:r>
          </a:p>
          <a:p>
            <a:endParaRPr lang="en-US" dirty="0"/>
          </a:p>
        </p:txBody>
      </p:sp>
    </p:spTree>
    <p:extLst>
      <p:ext uri="{BB962C8B-B14F-4D97-AF65-F5344CB8AC3E}">
        <p14:creationId xmlns:p14="http://schemas.microsoft.com/office/powerpoint/2010/main" val="1773318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dirty="0"/>
              <a:t>What Makes Anthropology </a:t>
            </a:r>
            <a:br>
              <a:rPr lang="en-US" dirty="0"/>
            </a:br>
            <a:r>
              <a:rPr lang="en-US" dirty="0"/>
              <a:t>Cross-Disciplinary?, cont’d</a:t>
            </a:r>
          </a:p>
        </p:txBody>
      </p:sp>
      <p:pic>
        <p:nvPicPr>
          <p:cNvPr id="8" name="Picture 7">
            <a:extLst>
              <a:ext uri="{FF2B5EF4-FFF2-40B4-BE49-F238E27FC236}">
                <a16:creationId xmlns:a16="http://schemas.microsoft.com/office/drawing/2014/main" id="{85678AFC-A8C3-4AF1-B191-6DB3715692B5}"/>
              </a:ext>
            </a:extLst>
          </p:cNvPr>
          <p:cNvPicPr>
            <a:picLocks noChangeAspect="1"/>
          </p:cNvPicPr>
          <p:nvPr/>
        </p:nvPicPr>
        <p:blipFill rotWithShape="1">
          <a:blip r:embed="rId3"/>
          <a:srcRect t="5353"/>
          <a:stretch/>
        </p:blipFill>
        <p:spPr>
          <a:xfrm>
            <a:off x="838200" y="1607574"/>
            <a:ext cx="7724104" cy="4267200"/>
          </a:xfrm>
          <a:prstGeom prst="rect">
            <a:avLst/>
          </a:prstGeom>
        </p:spPr>
      </p:pic>
    </p:spTree>
    <p:extLst>
      <p:ext uri="{BB962C8B-B14F-4D97-AF65-F5344CB8AC3E}">
        <p14:creationId xmlns:p14="http://schemas.microsoft.com/office/powerpoint/2010/main" val="2763867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Biological Anthropology</a:t>
            </a:r>
            <a:endParaRPr lang="en-US" dirty="0"/>
          </a:p>
        </p:txBody>
      </p:sp>
      <p:sp>
        <p:nvSpPr>
          <p:cNvPr id="3" name="Content Placeholder 2"/>
          <p:cNvSpPr>
            <a:spLocks noGrp="1"/>
          </p:cNvSpPr>
          <p:nvPr>
            <p:ph idx="1"/>
          </p:nvPr>
        </p:nvSpPr>
        <p:spPr/>
        <p:txBody>
          <a:bodyPr>
            <a:normAutofit/>
          </a:bodyPr>
          <a:lstStyle/>
          <a:p>
            <a:r>
              <a:rPr lang="en-US" dirty="0"/>
              <a:t>Early interest anthropology as an academic discipline and the biological variation and diversity a by-product of centuries of exploration and colonial expansion. </a:t>
            </a:r>
          </a:p>
          <a:p>
            <a:r>
              <a:rPr lang="en-US" dirty="0"/>
              <a:t>Examines human biological variation and patterns of adaptation across time and space.</a:t>
            </a:r>
          </a:p>
          <a:p>
            <a:r>
              <a:rPr lang="en-US" dirty="0"/>
              <a:t>Compares humans to other animals to see what makes us similar or different from a biological perspective.</a:t>
            </a:r>
          </a:p>
          <a:p>
            <a:endParaRPr lang="en-US" dirty="0"/>
          </a:p>
        </p:txBody>
      </p:sp>
    </p:spTree>
    <p:extLst>
      <p:ext uri="{BB962C8B-B14F-4D97-AF65-F5344CB8AC3E}">
        <p14:creationId xmlns:p14="http://schemas.microsoft.com/office/powerpoint/2010/main" val="3076013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Biological Anthropology, cont’d</a:t>
            </a:r>
          </a:p>
        </p:txBody>
      </p:sp>
      <p:sp>
        <p:nvSpPr>
          <p:cNvPr id="3" name="Content Placeholder 2"/>
          <p:cNvSpPr>
            <a:spLocks noGrp="1"/>
          </p:cNvSpPr>
          <p:nvPr>
            <p:ph idx="1"/>
          </p:nvPr>
        </p:nvSpPr>
        <p:spPr/>
        <p:txBody>
          <a:bodyPr>
            <a:normAutofit fontScale="92500" lnSpcReduction="20000"/>
          </a:bodyPr>
          <a:lstStyle/>
          <a:p>
            <a:r>
              <a:rPr lang="en-US" dirty="0"/>
              <a:t>The field of biological anthropology:</a:t>
            </a:r>
          </a:p>
          <a:p>
            <a:pPr lvl="1"/>
            <a:r>
              <a:rPr lang="en-US" dirty="0"/>
              <a:t>Began in the 19</a:t>
            </a:r>
            <a:r>
              <a:rPr lang="en-US" baseline="30000" dirty="0"/>
              <a:t>th</a:t>
            </a:r>
            <a:r>
              <a:rPr lang="en-US" dirty="0"/>
              <a:t> century to explain difference in physical appearance of human populations around the world</a:t>
            </a:r>
          </a:p>
          <a:p>
            <a:pPr lvl="1"/>
            <a:r>
              <a:rPr lang="en-US" dirty="0"/>
              <a:t>Sought to measure observable features of human populations in order to classify them into distinctive groups or races, based on skin </a:t>
            </a:r>
            <a:r>
              <a:rPr lang="en-US" dirty="0" err="1"/>
              <a:t>colour</a:t>
            </a:r>
            <a:r>
              <a:rPr lang="en-US" dirty="0"/>
              <a:t>, mental and moral attributes, and skull (brain) size</a:t>
            </a:r>
          </a:p>
          <a:p>
            <a:pPr lvl="1"/>
            <a:r>
              <a:rPr lang="en-US" dirty="0"/>
              <a:t>Used the idea of inherent biological superiority of “white” Europeans to justify domination of supposedly biologically inferior groups and validate the practice of </a:t>
            </a:r>
            <a:r>
              <a:rPr lang="en-US" dirty="0">
                <a:solidFill>
                  <a:srgbClr val="00A893"/>
                </a:solidFill>
              </a:rPr>
              <a:t>racism</a:t>
            </a:r>
          </a:p>
          <a:p>
            <a:pPr lvl="2">
              <a:buFontTx/>
              <a:buChar char="-"/>
            </a:pPr>
            <a:r>
              <a:rPr lang="en-US" sz="2800" dirty="0"/>
              <a:t>E.g. British colonizer’s oppression of Indigenous peoples in Canada</a:t>
            </a:r>
          </a:p>
          <a:p>
            <a:r>
              <a:rPr lang="en-US" dirty="0">
                <a:solidFill>
                  <a:srgbClr val="00A893"/>
                </a:solidFill>
              </a:rPr>
              <a:t>Race</a:t>
            </a:r>
            <a:r>
              <a:rPr lang="en-US" dirty="0"/>
              <a:t> is now understood as a social-cultural construct rather than a biological fact. </a:t>
            </a:r>
          </a:p>
        </p:txBody>
      </p:sp>
    </p:spTree>
    <p:extLst>
      <p:ext uri="{BB962C8B-B14F-4D97-AF65-F5344CB8AC3E}">
        <p14:creationId xmlns:p14="http://schemas.microsoft.com/office/powerpoint/2010/main" val="3424979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Biological Anthropology, cont’d</a:t>
            </a:r>
            <a:endParaRPr lang="en-US" dirty="0"/>
          </a:p>
        </p:txBody>
      </p:sp>
      <p:sp>
        <p:nvSpPr>
          <p:cNvPr id="3" name="Content Placeholder 2"/>
          <p:cNvSpPr>
            <a:spLocks noGrp="1"/>
          </p:cNvSpPr>
          <p:nvPr>
            <p:ph idx="1"/>
          </p:nvPr>
        </p:nvSpPr>
        <p:spPr/>
        <p:txBody>
          <a:bodyPr/>
          <a:lstStyle/>
          <a:p>
            <a:r>
              <a:rPr lang="en-US" dirty="0"/>
              <a:t>Biological anthropology includes many subfield specialties, such as:</a:t>
            </a:r>
          </a:p>
          <a:p>
            <a:pPr lvl="1"/>
            <a:r>
              <a:rPr lang="en-US" dirty="0">
                <a:solidFill>
                  <a:srgbClr val="00A893"/>
                </a:solidFill>
              </a:rPr>
              <a:t>Primatology</a:t>
            </a:r>
            <a:r>
              <a:rPr lang="en-US" dirty="0"/>
              <a:t>, the study of the biology, </a:t>
            </a:r>
            <a:r>
              <a:rPr lang="en-US" dirty="0" err="1"/>
              <a:t>behaviour</a:t>
            </a:r>
            <a:r>
              <a:rPr lang="en-US" dirty="0"/>
              <a:t>, and social life of non-human primates, our closest living relatives; and</a:t>
            </a:r>
          </a:p>
          <a:p>
            <a:pPr lvl="1"/>
            <a:r>
              <a:rPr lang="en-US" dirty="0">
                <a:solidFill>
                  <a:srgbClr val="00A893"/>
                </a:solidFill>
              </a:rPr>
              <a:t>Paleoanthropology</a:t>
            </a:r>
            <a:r>
              <a:rPr lang="en-US" dirty="0"/>
              <a:t>, which examines human and non-human primate evolution, especially as revealed by fossilized remains</a:t>
            </a:r>
          </a:p>
          <a:p>
            <a:pPr lvl="1"/>
            <a:endParaRPr lang="en-US" dirty="0"/>
          </a:p>
          <a:p>
            <a:endParaRPr lang="en-US" dirty="0"/>
          </a:p>
          <a:p>
            <a:pPr lvl="1"/>
            <a:endParaRPr lang="en-US" dirty="0"/>
          </a:p>
          <a:p>
            <a:pPr lvl="1"/>
            <a:endParaRPr lang="en-US" dirty="0"/>
          </a:p>
        </p:txBody>
      </p:sp>
    </p:spTree>
    <p:extLst>
      <p:ext uri="{BB962C8B-B14F-4D97-AF65-F5344CB8AC3E}">
        <p14:creationId xmlns:p14="http://schemas.microsoft.com/office/powerpoint/2010/main" val="1513927258"/>
      </p:ext>
    </p:extLst>
  </p:cSld>
  <p:clrMapOvr>
    <a:masterClrMapping/>
  </p:clrMapOvr>
</p:sld>
</file>

<file path=ppt/theme/theme1.xml><?xml version="1.0" encoding="utf-8"?>
<a:theme xmlns:a="http://schemas.openxmlformats.org/drawingml/2006/main" name="PPT_OUP_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xford template (TH)_2.potx  -  Read-Only" id="{8D574FD2-D363-4ABE-AE09-0FD09556BD74}" vid="{328F76B4-8B4B-4449-B6D0-89D9E6844475}"/>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TH)_2.potx  -  Read-Only" id="{8D574FD2-D363-4ABE-AE09-0FD09556BD74}" vid="{57D5FB25-C71A-4FA0-B2CB-224F648BF6A8}"/>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TH)_2.potx  -  Read-Only" id="{8D574FD2-D363-4ABE-AE09-0FD09556BD74}" vid="{0E03ACEF-5A19-4B88-B2E6-625A1FE4D0E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PPT_OUP_THEME</Template>
  <TotalTime>2801</TotalTime>
  <Words>1370</Words>
  <Application>Microsoft Office PowerPoint</Application>
  <PresentationFormat>On-screen Show (4:3)</PresentationFormat>
  <Paragraphs>133</Paragraphs>
  <Slides>22</Slides>
  <Notes>2</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22</vt:i4>
      </vt:variant>
    </vt:vector>
  </HeadingPairs>
  <TitlesOfParts>
    <vt:vector size="27" baseType="lpstr">
      <vt:lpstr>Arial</vt:lpstr>
      <vt:lpstr>Calibri</vt:lpstr>
      <vt:lpstr>PPT_OUP_THEME</vt:lpstr>
      <vt:lpstr>Custom Design</vt:lpstr>
      <vt:lpstr>1_Custom Design</vt:lpstr>
      <vt:lpstr>Chapter 1</vt:lpstr>
      <vt:lpstr>Chapter Outline</vt:lpstr>
      <vt:lpstr>What Is Anthropology?</vt:lpstr>
      <vt:lpstr>What Is the Concept of Culture?</vt:lpstr>
      <vt:lpstr>What Makes Anthropology  Cross-Disciplinary?</vt:lpstr>
      <vt:lpstr>What Makes Anthropology  Cross-Disciplinary?, cont’d</vt:lpstr>
      <vt:lpstr>Biological Anthropology</vt:lpstr>
      <vt:lpstr>Biological Anthropology, cont’d</vt:lpstr>
      <vt:lpstr>Biological Anthropology, cont’d</vt:lpstr>
      <vt:lpstr>Biological Anthropology, cont’d</vt:lpstr>
      <vt:lpstr>Cultural Anthropology</vt:lpstr>
      <vt:lpstr>Cultural Anthropology, cont’d</vt:lpstr>
      <vt:lpstr>Cultural Anthropology, cont’d</vt:lpstr>
      <vt:lpstr>Linguistic Anthropology</vt:lpstr>
      <vt:lpstr>Linguistic Anthropology, cont’d</vt:lpstr>
      <vt:lpstr>Archaeology</vt:lpstr>
      <vt:lpstr>Archaeology, cont’d</vt:lpstr>
      <vt:lpstr>Archaeology, cont’d</vt:lpstr>
      <vt:lpstr>Applied Anthropology</vt:lpstr>
      <vt:lpstr>Medical Anthropology</vt:lpstr>
      <vt:lpstr>The Uses of Anthropology</vt:lpstr>
      <vt:lpstr>The Uses of Anthropology,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dc:title>
  <dc:creator>H M Ashraf Ali;Robbyn Seller</dc:creator>
  <cp:lastModifiedBy>Kelly</cp:lastModifiedBy>
  <cp:revision>91</cp:revision>
  <dcterms:created xsi:type="dcterms:W3CDTF">2015-11-10T17:43:30Z</dcterms:created>
  <dcterms:modified xsi:type="dcterms:W3CDTF">2020-10-02T23:56:37Z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9f61502-7731-4690-a118-333634878cc9_Enabled">
    <vt:lpwstr>true</vt:lpwstr>
  </property>
  <property fmtid="{D5CDD505-2E9C-101B-9397-08002B2CF9AE}" pid="3" name="MSIP_Label_89f61502-7731-4690-a118-333634878cc9_SetDate">
    <vt:lpwstr>2020-03-18T20:00:18Z</vt:lpwstr>
  </property>
  <property fmtid="{D5CDD505-2E9C-101B-9397-08002B2CF9AE}" pid="4" name="MSIP_Label_89f61502-7731-4690-a118-333634878cc9_Method">
    <vt:lpwstr>Standard</vt:lpwstr>
  </property>
  <property fmtid="{D5CDD505-2E9C-101B-9397-08002B2CF9AE}" pid="5" name="MSIP_Label_89f61502-7731-4690-a118-333634878cc9_Name">
    <vt:lpwstr>Internal</vt:lpwstr>
  </property>
  <property fmtid="{D5CDD505-2E9C-101B-9397-08002B2CF9AE}" pid="6" name="MSIP_Label_89f61502-7731-4690-a118-333634878cc9_SiteId">
    <vt:lpwstr>91761b62-4c45-43f5-9f0e-be8ad9b551ff</vt:lpwstr>
  </property>
  <property fmtid="{D5CDD505-2E9C-101B-9397-08002B2CF9AE}" pid="7" name="MSIP_Label_89f61502-7731-4690-a118-333634878cc9_ActionId">
    <vt:lpwstr>f1b7fd6d-4196-4703-bb76-00000a9ef314</vt:lpwstr>
  </property>
  <property fmtid="{D5CDD505-2E9C-101B-9397-08002B2CF9AE}" pid="8" name="MSIP_Label_89f61502-7731-4690-a118-333634878cc9_ContentBits">
    <vt:lpwstr>0</vt:lpwstr>
  </property>
</Properties>
</file>