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661" r:id="rId2"/>
  </p:sldMasterIdLst>
  <p:notesMasterIdLst>
    <p:notesMasterId r:id="rId49"/>
  </p:notesMasterIdLst>
  <p:sldIdLst>
    <p:sldId id="320" r:id="rId3"/>
    <p:sldId id="270" r:id="rId4"/>
    <p:sldId id="274" r:id="rId5"/>
    <p:sldId id="271" r:id="rId6"/>
    <p:sldId id="280" r:id="rId7"/>
    <p:sldId id="279" r:id="rId8"/>
    <p:sldId id="281" r:id="rId9"/>
    <p:sldId id="282" r:id="rId10"/>
    <p:sldId id="283" r:id="rId11"/>
    <p:sldId id="284" r:id="rId12"/>
    <p:sldId id="286" r:id="rId13"/>
    <p:sldId id="285" r:id="rId14"/>
    <p:sldId id="287" r:id="rId15"/>
    <p:sldId id="288" r:id="rId16"/>
    <p:sldId id="289" r:id="rId17"/>
    <p:sldId id="291" r:id="rId18"/>
    <p:sldId id="290" r:id="rId19"/>
    <p:sldId id="292" r:id="rId20"/>
    <p:sldId id="293" r:id="rId21"/>
    <p:sldId id="294" r:id="rId22"/>
    <p:sldId id="295" r:id="rId23"/>
    <p:sldId id="296" r:id="rId24"/>
    <p:sldId id="297" r:id="rId25"/>
    <p:sldId id="298" r:id="rId26"/>
    <p:sldId id="299" r:id="rId27"/>
    <p:sldId id="300" r:id="rId28"/>
    <p:sldId id="301" r:id="rId29"/>
    <p:sldId id="302" r:id="rId30"/>
    <p:sldId id="303" r:id="rId31"/>
    <p:sldId id="304" r:id="rId32"/>
    <p:sldId id="305" r:id="rId33"/>
    <p:sldId id="306" r:id="rId34"/>
    <p:sldId id="307" r:id="rId35"/>
    <p:sldId id="308" r:id="rId36"/>
    <p:sldId id="309" r:id="rId37"/>
    <p:sldId id="310" r:id="rId38"/>
    <p:sldId id="311" r:id="rId39"/>
    <p:sldId id="312" r:id="rId40"/>
    <p:sldId id="313" r:id="rId41"/>
    <p:sldId id="275" r:id="rId42"/>
    <p:sldId id="314" r:id="rId43"/>
    <p:sldId id="315" r:id="rId44"/>
    <p:sldId id="316" r:id="rId45"/>
    <p:sldId id="317" r:id="rId46"/>
    <p:sldId id="318" r:id="rId47"/>
    <p:sldId id="319"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14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82" autoAdjust="0"/>
    <p:restoredTop sz="94602" autoAdjust="0"/>
  </p:normalViewPr>
  <p:slideViewPr>
    <p:cSldViewPr snapToGrid="0" snapToObjects="1">
      <p:cViewPr varScale="1">
        <p:scale>
          <a:sx n="98" d="100"/>
          <a:sy n="98" d="100"/>
        </p:scale>
        <p:origin x="80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1F5199-F7F4-4FB2-A2CD-22A2CFC87608}" type="datetimeFigureOut">
              <a:rPr lang="en-US" smtClean="0"/>
              <a:t>11/6/2020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6C0744-2FEF-4441-821D-70180A370937}" type="slidenum">
              <a:rPr lang="en-US" smtClean="0"/>
              <a:t>‹#›</a:t>
            </a:fld>
            <a:endParaRPr lang="en-US" dirty="0"/>
          </a:p>
        </p:txBody>
      </p:sp>
    </p:spTree>
    <p:extLst>
      <p:ext uri="{BB962C8B-B14F-4D97-AF65-F5344CB8AC3E}">
        <p14:creationId xmlns:p14="http://schemas.microsoft.com/office/powerpoint/2010/main" val="1271703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6C0744-2FEF-4441-821D-70180A370937}" type="slidenum">
              <a:rPr lang="en-US" smtClean="0"/>
              <a:t>1</a:t>
            </a:fld>
            <a:endParaRPr lang="en-US" dirty="0"/>
          </a:p>
        </p:txBody>
      </p:sp>
    </p:spTree>
    <p:extLst>
      <p:ext uri="{BB962C8B-B14F-4D97-AF65-F5344CB8AC3E}">
        <p14:creationId xmlns:p14="http://schemas.microsoft.com/office/powerpoint/2010/main" val="486279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6" name="Text Placeholder 2"/>
          <p:cNvSpPr>
            <a:spLocks noGrp="1"/>
          </p:cNvSpPr>
          <p:nvPr>
            <p:ph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0"/>
            <a:r>
              <a:rPr lang="en-US" dirty="0"/>
              <a:t>Click to edit Master text styles</a:t>
            </a:r>
          </a:p>
        </p:txBody>
      </p:sp>
    </p:spTree>
    <p:extLst>
      <p:ext uri="{BB962C8B-B14F-4D97-AF65-F5344CB8AC3E}">
        <p14:creationId xmlns:p14="http://schemas.microsoft.com/office/powerpoint/2010/main" val="600365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1274ED4-9F4B-419D-860C-1298080DDD50}" type="datetimeFigureOut">
              <a:rPr lang="en-US" smtClean="0"/>
              <a:t>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2AD481-5BB6-4F80-BDB5-1CA862C1E2D4}" type="slidenum">
              <a:rPr lang="en-US" smtClean="0"/>
              <a:t>‹#›</a:t>
            </a:fld>
            <a:endParaRPr lang="en-US" dirty="0"/>
          </a:p>
        </p:txBody>
      </p:sp>
    </p:spTree>
    <p:extLst>
      <p:ext uri="{BB962C8B-B14F-4D97-AF65-F5344CB8AC3E}">
        <p14:creationId xmlns:p14="http://schemas.microsoft.com/office/powerpoint/2010/main" val="1230662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274ED4-9F4B-419D-860C-1298080DDD50}" type="datetimeFigureOut">
              <a:rPr lang="en-US" smtClean="0"/>
              <a:t>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2AD481-5BB6-4F80-BDB5-1CA862C1E2D4}" type="slidenum">
              <a:rPr lang="en-US" smtClean="0"/>
              <a:t>‹#›</a:t>
            </a:fld>
            <a:endParaRPr lang="en-US" dirty="0"/>
          </a:p>
        </p:txBody>
      </p:sp>
    </p:spTree>
    <p:extLst>
      <p:ext uri="{BB962C8B-B14F-4D97-AF65-F5344CB8AC3E}">
        <p14:creationId xmlns:p14="http://schemas.microsoft.com/office/powerpoint/2010/main" val="97660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274ED4-9F4B-419D-860C-1298080DDD50}" type="datetimeFigureOut">
              <a:rPr lang="en-US" smtClean="0"/>
              <a:t>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2AD481-5BB6-4F80-BDB5-1CA862C1E2D4}" type="slidenum">
              <a:rPr lang="en-US" smtClean="0"/>
              <a:t>‹#›</a:t>
            </a:fld>
            <a:endParaRPr lang="en-US" dirty="0"/>
          </a:p>
        </p:txBody>
      </p:sp>
    </p:spTree>
    <p:extLst>
      <p:ext uri="{BB962C8B-B14F-4D97-AF65-F5344CB8AC3E}">
        <p14:creationId xmlns:p14="http://schemas.microsoft.com/office/powerpoint/2010/main" val="32557067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1274ED4-9F4B-419D-860C-1298080DDD50}" type="datetimeFigureOut">
              <a:rPr lang="en-US" smtClean="0"/>
              <a:t>11/6/2020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A2AD481-5BB6-4F80-BDB5-1CA862C1E2D4}" type="slidenum">
              <a:rPr lang="en-US" smtClean="0"/>
              <a:t>‹#›</a:t>
            </a:fld>
            <a:endParaRPr lang="en-US" dirty="0"/>
          </a:p>
        </p:txBody>
      </p:sp>
    </p:spTree>
    <p:extLst>
      <p:ext uri="{BB962C8B-B14F-4D97-AF65-F5344CB8AC3E}">
        <p14:creationId xmlns:p14="http://schemas.microsoft.com/office/powerpoint/2010/main" val="5728672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274ED4-9F4B-419D-860C-1298080DDD50}" type="datetimeFigureOut">
              <a:rPr lang="en-US" smtClean="0"/>
              <a:t>11/6/2020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A2AD481-5BB6-4F80-BDB5-1CA862C1E2D4}" type="slidenum">
              <a:rPr lang="en-US" smtClean="0"/>
              <a:t>‹#›</a:t>
            </a:fld>
            <a:endParaRPr lang="en-US" dirty="0"/>
          </a:p>
        </p:txBody>
      </p:sp>
    </p:spTree>
    <p:extLst>
      <p:ext uri="{BB962C8B-B14F-4D97-AF65-F5344CB8AC3E}">
        <p14:creationId xmlns:p14="http://schemas.microsoft.com/office/powerpoint/2010/main" val="2383373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1274ED4-9F4B-419D-860C-1298080DDD50}" type="datetimeFigureOut">
              <a:rPr lang="en-US" smtClean="0"/>
              <a:t>11/6/2020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A2AD481-5BB6-4F80-BDB5-1CA862C1E2D4}" type="slidenum">
              <a:rPr lang="en-US" smtClean="0"/>
              <a:t>‹#›</a:t>
            </a:fld>
            <a:endParaRPr lang="en-US" dirty="0"/>
          </a:p>
        </p:txBody>
      </p:sp>
    </p:spTree>
    <p:extLst>
      <p:ext uri="{BB962C8B-B14F-4D97-AF65-F5344CB8AC3E}">
        <p14:creationId xmlns:p14="http://schemas.microsoft.com/office/powerpoint/2010/main" val="513633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274ED4-9F4B-419D-860C-1298080DDD50}" type="datetimeFigureOut">
              <a:rPr lang="en-US" smtClean="0"/>
              <a:t>11/6/2020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A2AD481-5BB6-4F80-BDB5-1CA862C1E2D4}" type="slidenum">
              <a:rPr lang="en-US" smtClean="0"/>
              <a:t>‹#›</a:t>
            </a:fld>
            <a:endParaRPr lang="en-US" dirty="0"/>
          </a:p>
        </p:txBody>
      </p:sp>
    </p:spTree>
    <p:extLst>
      <p:ext uri="{BB962C8B-B14F-4D97-AF65-F5344CB8AC3E}">
        <p14:creationId xmlns:p14="http://schemas.microsoft.com/office/powerpoint/2010/main" val="37822764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274ED4-9F4B-419D-860C-1298080DDD50}" type="datetimeFigureOut">
              <a:rPr lang="en-US" smtClean="0"/>
              <a:t>11/6/2020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A2AD481-5BB6-4F80-BDB5-1CA862C1E2D4}" type="slidenum">
              <a:rPr lang="en-US" smtClean="0"/>
              <a:t>‹#›</a:t>
            </a:fld>
            <a:endParaRPr lang="en-US" dirty="0"/>
          </a:p>
        </p:txBody>
      </p:sp>
    </p:spTree>
    <p:extLst>
      <p:ext uri="{BB962C8B-B14F-4D97-AF65-F5344CB8AC3E}">
        <p14:creationId xmlns:p14="http://schemas.microsoft.com/office/powerpoint/2010/main" val="17490280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274ED4-9F4B-419D-860C-1298080DDD50}" type="datetimeFigureOut">
              <a:rPr lang="en-US" smtClean="0"/>
              <a:t>11/6/2020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A2AD481-5BB6-4F80-BDB5-1CA862C1E2D4}" type="slidenum">
              <a:rPr lang="en-US" smtClean="0"/>
              <a:t>‹#›</a:t>
            </a:fld>
            <a:endParaRPr lang="en-US" dirty="0"/>
          </a:p>
        </p:txBody>
      </p:sp>
    </p:spTree>
    <p:extLst>
      <p:ext uri="{BB962C8B-B14F-4D97-AF65-F5344CB8AC3E}">
        <p14:creationId xmlns:p14="http://schemas.microsoft.com/office/powerpoint/2010/main" val="17471187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274ED4-9F4B-419D-860C-1298080DDD50}" type="datetimeFigureOut">
              <a:rPr lang="en-US" smtClean="0"/>
              <a:t>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2AD481-5BB6-4F80-BDB5-1CA862C1E2D4}" type="slidenum">
              <a:rPr lang="en-US" smtClean="0"/>
              <a:t>‹#›</a:t>
            </a:fld>
            <a:endParaRPr lang="en-US" dirty="0"/>
          </a:p>
        </p:txBody>
      </p:sp>
    </p:spTree>
    <p:extLst>
      <p:ext uri="{BB962C8B-B14F-4D97-AF65-F5344CB8AC3E}">
        <p14:creationId xmlns:p14="http://schemas.microsoft.com/office/powerpoint/2010/main" val="1548602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88756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274ED4-9F4B-419D-860C-1298080DDD50}" type="datetimeFigureOut">
              <a:rPr lang="en-US" smtClean="0"/>
              <a:t>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2AD481-5BB6-4F80-BDB5-1CA862C1E2D4}" type="slidenum">
              <a:rPr lang="en-US" smtClean="0"/>
              <a:t>‹#›</a:t>
            </a:fld>
            <a:endParaRPr lang="en-US" dirty="0"/>
          </a:p>
        </p:txBody>
      </p:sp>
    </p:spTree>
    <p:extLst>
      <p:ext uri="{BB962C8B-B14F-4D97-AF65-F5344CB8AC3E}">
        <p14:creationId xmlns:p14="http://schemas.microsoft.com/office/powerpoint/2010/main" val="3338769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Tree>
    <p:extLst>
      <p:ext uri="{BB962C8B-B14F-4D97-AF65-F5344CB8AC3E}">
        <p14:creationId xmlns:p14="http://schemas.microsoft.com/office/powerpoint/2010/main" val="438668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CEAED55-5527-4FC3-B0D9-1BC4E0FB944D}" type="datetimeFigureOut">
              <a:rPr lang="en-US" smtClean="0"/>
              <a:t>11/6/2020</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036372" y="6356350"/>
            <a:ext cx="2133600" cy="365125"/>
          </a:xfrm>
          <a:prstGeom prst="rect">
            <a:avLst/>
          </a:prstGeom>
        </p:spPr>
        <p:txBody>
          <a:bodyPr/>
          <a:lstStyle/>
          <a:p>
            <a:fld id="{C695C86C-B749-4A3B-89DA-65173622BE54}" type="slidenum">
              <a:rPr lang="en-US" smtClean="0"/>
              <a:t>‹#›</a:t>
            </a:fld>
            <a:endParaRPr lang="en-US" dirty="0"/>
          </a:p>
        </p:txBody>
      </p:sp>
    </p:spTree>
    <p:extLst>
      <p:ext uri="{BB962C8B-B14F-4D97-AF65-F5344CB8AC3E}">
        <p14:creationId xmlns:p14="http://schemas.microsoft.com/office/powerpoint/2010/main" val="4101486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CEAED55-5527-4FC3-B0D9-1BC4E0FB944D}" type="datetimeFigureOut">
              <a:rPr lang="en-US" smtClean="0"/>
              <a:t>11/6/2020</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036372" y="6356350"/>
            <a:ext cx="2133600" cy="365125"/>
          </a:xfrm>
          <a:prstGeom prst="rect">
            <a:avLst/>
          </a:prstGeom>
        </p:spPr>
        <p:txBody>
          <a:bodyPr/>
          <a:lstStyle/>
          <a:p>
            <a:fld id="{C695C86C-B749-4A3B-89DA-65173622BE54}" type="slidenum">
              <a:rPr lang="en-US" smtClean="0"/>
              <a:t>‹#›</a:t>
            </a:fld>
            <a:endParaRPr lang="en-US" dirty="0"/>
          </a:p>
        </p:txBody>
      </p:sp>
    </p:spTree>
    <p:extLst>
      <p:ext uri="{BB962C8B-B14F-4D97-AF65-F5344CB8AC3E}">
        <p14:creationId xmlns:p14="http://schemas.microsoft.com/office/powerpoint/2010/main" val="248111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CEAED55-5527-4FC3-B0D9-1BC4E0FB944D}" type="datetimeFigureOut">
              <a:rPr lang="en-US" smtClean="0"/>
              <a:t>11/6/2020</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036372" y="6356350"/>
            <a:ext cx="2133600" cy="365125"/>
          </a:xfrm>
          <a:prstGeom prst="rect">
            <a:avLst/>
          </a:prstGeom>
        </p:spPr>
        <p:txBody>
          <a:bodyPr/>
          <a:lstStyle/>
          <a:p>
            <a:fld id="{C695C86C-B749-4A3B-89DA-65173622BE54}" type="slidenum">
              <a:rPr lang="en-US" smtClean="0"/>
              <a:t>‹#›</a:t>
            </a:fld>
            <a:endParaRPr lang="en-US" dirty="0"/>
          </a:p>
        </p:txBody>
      </p:sp>
    </p:spTree>
    <p:extLst>
      <p:ext uri="{BB962C8B-B14F-4D97-AF65-F5344CB8AC3E}">
        <p14:creationId xmlns:p14="http://schemas.microsoft.com/office/powerpoint/2010/main" val="1744394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CEAED55-5527-4FC3-B0D9-1BC4E0FB944D}" type="datetimeFigureOut">
              <a:rPr lang="en-US" smtClean="0"/>
              <a:t>11/6/2020</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036372" y="6356350"/>
            <a:ext cx="2133600" cy="365125"/>
          </a:xfrm>
          <a:prstGeom prst="rect">
            <a:avLst/>
          </a:prstGeom>
        </p:spPr>
        <p:txBody>
          <a:bodyPr/>
          <a:lstStyle/>
          <a:p>
            <a:fld id="{C695C86C-B749-4A3B-89DA-65173622BE54}" type="slidenum">
              <a:rPr lang="en-US" smtClean="0"/>
              <a:t>‹#›</a:t>
            </a:fld>
            <a:endParaRPr lang="en-US" dirty="0"/>
          </a:p>
        </p:txBody>
      </p:sp>
    </p:spTree>
    <p:extLst>
      <p:ext uri="{BB962C8B-B14F-4D97-AF65-F5344CB8AC3E}">
        <p14:creationId xmlns:p14="http://schemas.microsoft.com/office/powerpoint/2010/main" val="3793512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457200" y="1600200"/>
            <a:ext cx="8229600" cy="4175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0434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337931" y="586409"/>
            <a:ext cx="8488017" cy="566530"/>
          </a:xfrm>
          <a:prstGeom prst="rect">
            <a:avLst/>
          </a:prstGeom>
        </p:spPr>
        <p:txBody>
          <a:bodyPr vert="horz" lIns="91440" tIns="45720" rIns="91440" bIns="45720" rtlCol="0" anchor="t">
            <a:normAutofit/>
          </a:bodyPr>
          <a:lstStyle>
            <a:lvl1pPr algn="ctr">
              <a:defRPr sz="3600" i="1"/>
            </a:lvl1pPr>
          </a:lstStyle>
          <a:p>
            <a:r>
              <a:rPr lang="en-US" dirty="0"/>
              <a:t>Title</a:t>
            </a:r>
          </a:p>
        </p:txBody>
      </p:sp>
      <p:sp>
        <p:nvSpPr>
          <p:cNvPr id="6" name="Picture Placeholder 5"/>
          <p:cNvSpPr>
            <a:spLocks noGrp="1"/>
          </p:cNvSpPr>
          <p:nvPr>
            <p:ph type="pic" sz="quarter" idx="10"/>
          </p:nvPr>
        </p:nvSpPr>
        <p:spPr>
          <a:xfrm>
            <a:off x="2782957" y="1808921"/>
            <a:ext cx="3578088" cy="4283766"/>
          </a:xfrm>
          <a:prstGeom prst="rect">
            <a:avLst/>
          </a:prstGeom>
        </p:spPr>
        <p:txBody>
          <a:bodyPr/>
          <a:lstStyle/>
          <a:p>
            <a:r>
              <a:rPr lang="en-US" dirty="0"/>
              <a:t>Click icon to add picture</a:t>
            </a:r>
          </a:p>
        </p:txBody>
      </p:sp>
      <p:sp>
        <p:nvSpPr>
          <p:cNvPr id="11" name="Text Placeholder 10"/>
          <p:cNvSpPr>
            <a:spLocks noGrp="1"/>
          </p:cNvSpPr>
          <p:nvPr>
            <p:ph type="body" sz="quarter" idx="11"/>
          </p:nvPr>
        </p:nvSpPr>
        <p:spPr>
          <a:xfrm>
            <a:off x="338138" y="1152525"/>
            <a:ext cx="8488362" cy="477838"/>
          </a:xfrm>
          <a:prstGeom prst="rect">
            <a:avLst/>
          </a:prstGeom>
        </p:spPr>
        <p:txBody>
          <a:bodyPr/>
          <a:lstStyle>
            <a:lvl1pPr marL="0" indent="0" algn="ctr">
              <a:buNone/>
              <a:defRPr sz="24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3195630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50" y="0"/>
            <a:ext cx="9139050" cy="68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0"/>
            <a:r>
              <a:rPr lang="en-US" dirty="0"/>
              <a:t>Click to edit Master text styles</a:t>
            </a:r>
          </a:p>
        </p:txBody>
      </p:sp>
      <p:sp>
        <p:nvSpPr>
          <p:cNvPr id="7" name="Footer Placeholder 3"/>
          <p:cNvSpPr txBox="1">
            <a:spLocks/>
          </p:cNvSpPr>
          <p:nvPr/>
        </p:nvSpPr>
        <p:spPr>
          <a:xfrm>
            <a:off x="7117882" y="6423727"/>
            <a:ext cx="1568918"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 2018</a:t>
            </a:r>
          </a:p>
        </p:txBody>
      </p:sp>
      <p:sp>
        <p:nvSpPr>
          <p:cNvPr id="8" name="Slide Number Placeholder 4"/>
          <p:cNvSpPr txBox="1">
            <a:spLocks/>
          </p:cNvSpPr>
          <p:nvPr/>
        </p:nvSpPr>
        <p:spPr>
          <a:xfrm>
            <a:off x="8686800" y="6423727"/>
            <a:ext cx="38982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03EA47-653C-4D08-BE86-5931AF95F427}"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839490661"/>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 id="2147483656" r:id="rId4"/>
    <p:sldLayoutId id="2147483657" r:id="rId5"/>
    <p:sldLayoutId id="2147483658" r:id="rId6"/>
    <p:sldLayoutId id="2147483659" r:id="rId7"/>
    <p:sldLayoutId id="2147483660" r:id="rId8"/>
    <p:sldLayoutId id="2147483674" r:id="rId9"/>
  </p:sldLayoutIdLst>
  <p:txStyles>
    <p:titleStyle>
      <a:lvl1pPr algn="ctr" defTabSz="914400" rtl="0" eaLnBrk="1" latinLnBrk="0" hangingPunct="1">
        <a:spcBef>
          <a:spcPct val="0"/>
        </a:spcBef>
        <a:buNone/>
        <a:defRPr sz="3600"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accen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274ED4-9F4B-419D-860C-1298080DDD50}" type="datetimeFigureOut">
              <a:rPr lang="en-US" smtClean="0"/>
              <a:t>11/6/2020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2AD481-5BB6-4F80-BDB5-1CA862C1E2D4}" type="slidenum">
              <a:rPr lang="en-US" smtClean="0"/>
              <a:t>‹#›</a:t>
            </a:fld>
            <a:endParaRPr lang="en-US" dirty="0"/>
          </a:p>
        </p:txBody>
      </p:sp>
    </p:spTree>
    <p:extLst>
      <p:ext uri="{BB962C8B-B14F-4D97-AF65-F5344CB8AC3E}">
        <p14:creationId xmlns:p14="http://schemas.microsoft.com/office/powerpoint/2010/main" val="183276268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883" y="481288"/>
            <a:ext cx="8488017" cy="566530"/>
          </a:xfrm>
        </p:spPr>
        <p:txBody>
          <a:bodyPr>
            <a:noAutofit/>
          </a:bodyPr>
          <a:lstStyle/>
          <a:p>
            <a:r>
              <a:rPr lang="en-US" dirty="0"/>
              <a:t>Cultural Anthropology: Asking Questions About Humanity</a:t>
            </a:r>
          </a:p>
        </p:txBody>
      </p:sp>
      <p:sp>
        <p:nvSpPr>
          <p:cNvPr id="4" name="Text Placeholder 3"/>
          <p:cNvSpPr>
            <a:spLocks noGrp="1"/>
          </p:cNvSpPr>
          <p:nvPr>
            <p:ph type="body" sz="quarter" idx="11"/>
          </p:nvPr>
        </p:nvSpPr>
        <p:spPr>
          <a:xfrm>
            <a:off x="311371" y="1570002"/>
            <a:ext cx="8488362" cy="477838"/>
          </a:xfrm>
        </p:spPr>
        <p:txBody>
          <a:bodyPr/>
          <a:lstStyle/>
          <a:p>
            <a:r>
              <a:rPr lang="en-US" dirty="0"/>
              <a:t>By Robert L. Welsch and Luis A. Vivanco </a:t>
            </a:r>
          </a:p>
        </p:txBody>
      </p:sp>
      <p:pic>
        <p:nvPicPr>
          <p:cNvPr id="1027" name="Picture 3" descr="Cover of Cultural Anthropology: Asking Questions About Humanity, third edi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4571" y="2286000"/>
            <a:ext cx="2800751" cy="3618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4554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4150"/>
            <a:ext cx="8229600" cy="895863"/>
          </a:xfrm>
        </p:spPr>
        <p:txBody>
          <a:bodyPr>
            <a:noAutofit/>
          </a:bodyPr>
          <a:lstStyle/>
          <a:p>
            <a:r>
              <a:rPr lang="en-US" dirty="0"/>
              <a:t>Bronislaw Malinowski on the Ethnographic Method (1 of 2)</a:t>
            </a:r>
          </a:p>
        </p:txBody>
      </p:sp>
      <p:sp>
        <p:nvSpPr>
          <p:cNvPr id="3" name="Content Placeholder 2"/>
          <p:cNvSpPr>
            <a:spLocks noGrp="1"/>
          </p:cNvSpPr>
          <p:nvPr>
            <p:ph idx="1"/>
          </p:nvPr>
        </p:nvSpPr>
        <p:spPr>
          <a:xfrm>
            <a:off x="457200" y="1737360"/>
            <a:ext cx="8229600" cy="4326359"/>
          </a:xfrm>
        </p:spPr>
        <p:txBody>
          <a:bodyPr>
            <a:noAutofit/>
          </a:bodyPr>
          <a:lstStyle/>
          <a:p>
            <a:pPr>
              <a:buFont typeface="+mj-lt"/>
              <a:buAutoNum type="arabicPeriod"/>
            </a:pPr>
            <a:r>
              <a:rPr lang="en-US" sz="2600" dirty="0"/>
              <a:t>Up to the time that Malinowski came to stay with them, few of the islanders had had more than a quick glimpse of a white man. What was it about Malinowski’s way of living that led the islanders to begin to take Malinowski for granted and to pay little attention to him?</a:t>
            </a:r>
          </a:p>
          <a:p>
            <a:pPr>
              <a:buFont typeface="+mj-lt"/>
              <a:buAutoNum type="arabicPeriod"/>
            </a:pPr>
            <a:r>
              <a:rPr lang="en-US" sz="2600" dirty="0"/>
              <a:t>As newcomers to any community might do, Malinowski made many mistakes breaching or violating the local etiquette. How do you think he turned this situation to his advantage?</a:t>
            </a:r>
          </a:p>
        </p:txBody>
      </p:sp>
    </p:spTree>
    <p:extLst>
      <p:ext uri="{BB962C8B-B14F-4D97-AF65-F5344CB8AC3E}">
        <p14:creationId xmlns:p14="http://schemas.microsoft.com/office/powerpoint/2010/main" val="1417113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0941"/>
            <a:ext cx="8229600" cy="901444"/>
          </a:xfrm>
        </p:spPr>
        <p:txBody>
          <a:bodyPr>
            <a:noAutofit/>
          </a:bodyPr>
          <a:lstStyle/>
          <a:p>
            <a:r>
              <a:rPr lang="en-US" dirty="0"/>
              <a:t>Bronislaw Malinowski on the Ethnographic Method (2 of 2)</a:t>
            </a:r>
          </a:p>
        </p:txBody>
      </p:sp>
      <p:sp>
        <p:nvSpPr>
          <p:cNvPr id="3" name="Content Placeholder 2"/>
          <p:cNvSpPr>
            <a:spLocks noGrp="1"/>
          </p:cNvSpPr>
          <p:nvPr>
            <p:ph idx="1"/>
          </p:nvPr>
        </p:nvSpPr>
        <p:spPr>
          <a:xfrm>
            <a:off x="457200" y="2182761"/>
            <a:ext cx="8229600" cy="3943402"/>
          </a:xfrm>
        </p:spPr>
        <p:txBody>
          <a:bodyPr/>
          <a:lstStyle/>
          <a:p>
            <a:pPr marL="514350" lvl="0" indent="-514350">
              <a:buFont typeface="+mj-lt"/>
              <a:buAutoNum type="arabicPeriod" startAt="3"/>
            </a:pPr>
            <a:r>
              <a:rPr lang="en-US" sz="2800" dirty="0"/>
              <a:t>How did Malinowski go from simply pitching his tent next to the houses of the islanders to beginning to look at events from the “native’s point of view”?</a:t>
            </a:r>
          </a:p>
          <a:p>
            <a:pPr marL="514350" lvl="0" indent="-514350">
              <a:buFont typeface="+mj-lt"/>
              <a:buAutoNum type="arabicPeriod" startAt="3"/>
            </a:pPr>
            <a:r>
              <a:rPr lang="en-US" sz="2800" dirty="0"/>
              <a:t>Do you think he understood the native’s view completely, on every topic? Why or why not?</a:t>
            </a:r>
          </a:p>
          <a:p>
            <a:pPr marL="0" indent="0">
              <a:buNone/>
            </a:pPr>
            <a:endParaRPr lang="en-US" dirty="0"/>
          </a:p>
        </p:txBody>
      </p:sp>
    </p:spTree>
    <p:extLst>
      <p:ext uri="{BB962C8B-B14F-4D97-AF65-F5344CB8AC3E}">
        <p14:creationId xmlns:p14="http://schemas.microsoft.com/office/powerpoint/2010/main" val="961296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5958" y="4490990"/>
            <a:ext cx="5139059" cy="609783"/>
          </a:xfrm>
        </p:spPr>
        <p:txBody>
          <a:bodyPr>
            <a:noAutofit/>
          </a:bodyPr>
          <a:lstStyle/>
          <a:p>
            <a:r>
              <a:rPr lang="en-US" sz="1800" b="0" dirty="0">
                <a:solidFill>
                  <a:schemeClr val="tx1"/>
                </a:solidFill>
              </a:rPr>
              <a:t>Library of the London School of Economics and Political Science, Malinowski/3/B/18/1</a:t>
            </a:r>
          </a:p>
        </p:txBody>
      </p:sp>
      <p:pic>
        <p:nvPicPr>
          <p:cNvPr id="7" name="Picture Placeholder 6" descr="Photo of Bronislaw Malinowski sitting on a canoe with his informants." title="Bronislaw Malinowski"/>
          <p:cNvPicPr preferRelativeResize="0">
            <a:picLocks noGrp="1" noChangeAspect="1"/>
          </p:cNvPicPr>
          <p:nvPr>
            <p:ph type="pic" idx="1"/>
          </p:nvPr>
        </p:nvPicPr>
        <p:blipFill>
          <a:blip r:embed="rId2">
            <a:extLst>
              <a:ext uri="{28A0092B-C50C-407E-A947-70E740481C1C}">
                <a14:useLocalDpi xmlns:a14="http://schemas.microsoft.com/office/drawing/2010/main" val="0"/>
              </a:ext>
            </a:extLst>
          </a:blip>
          <a:srcRect t="8275" b="8275"/>
          <a:stretch>
            <a:fillRect/>
          </a:stretch>
        </p:blipFill>
        <p:spPr>
          <a:xfrm>
            <a:off x="1965958" y="612775"/>
            <a:ext cx="5139059" cy="3854294"/>
          </a:xfrm>
        </p:spPr>
      </p:pic>
      <p:sp>
        <p:nvSpPr>
          <p:cNvPr id="5" name="Text Placeholder 4"/>
          <p:cNvSpPr>
            <a:spLocks noGrp="1"/>
          </p:cNvSpPr>
          <p:nvPr>
            <p:ph type="body" sz="half" idx="2"/>
          </p:nvPr>
        </p:nvSpPr>
        <p:spPr>
          <a:xfrm>
            <a:off x="1965958" y="5143801"/>
            <a:ext cx="5139059" cy="987176"/>
          </a:xfrm>
        </p:spPr>
        <p:txBody>
          <a:bodyPr>
            <a:noAutofit/>
          </a:bodyPr>
          <a:lstStyle/>
          <a:p>
            <a:r>
              <a:rPr lang="en-US" sz="2000" b="1" dirty="0"/>
              <a:t>Bronislaw Malinowski sits on a canoe chewing betel nuts with a white trader and one of his Trobriand Islander informants, 1918.</a:t>
            </a:r>
          </a:p>
        </p:txBody>
      </p:sp>
    </p:spTree>
    <p:extLst>
      <p:ext uri="{BB962C8B-B14F-4D97-AF65-F5344CB8AC3E}">
        <p14:creationId xmlns:p14="http://schemas.microsoft.com/office/powerpoint/2010/main" val="1944607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5528"/>
            <a:ext cx="8229600" cy="1143000"/>
          </a:xfrm>
        </p:spPr>
        <p:txBody>
          <a:bodyPr>
            <a:noAutofit/>
          </a:bodyPr>
          <a:lstStyle/>
          <a:p>
            <a:r>
              <a:rPr lang="en-US" dirty="0"/>
              <a:t>Thinking Like An Anthropologist:</a:t>
            </a:r>
            <a:br>
              <a:rPr lang="en-US" dirty="0"/>
            </a:br>
            <a:r>
              <a:rPr lang="en-US" dirty="0"/>
              <a:t>Ethnography (1 of )</a:t>
            </a:r>
          </a:p>
        </p:txBody>
      </p:sp>
      <p:sp>
        <p:nvSpPr>
          <p:cNvPr id="3" name="Content Placeholder 2"/>
          <p:cNvSpPr>
            <a:spLocks noGrp="1"/>
          </p:cNvSpPr>
          <p:nvPr>
            <p:ph idx="1"/>
          </p:nvPr>
        </p:nvSpPr>
        <p:spPr>
          <a:xfrm>
            <a:off x="457200" y="1938528"/>
            <a:ext cx="8229600" cy="4187635"/>
          </a:xfrm>
        </p:spPr>
        <p:txBody>
          <a:bodyPr/>
          <a:lstStyle/>
          <a:p>
            <a:pPr marL="0" indent="0">
              <a:buNone/>
            </a:pPr>
            <a:r>
              <a:rPr lang="en-US" dirty="0"/>
              <a:t>Just spending time in the field, making observations, and speaking with locals are not enough to shake an anthropologist out of his or her own cultural tunnel vision. Why not? What are some other ways you can think of for an anthropologist to avoid cultural tunnel vision?</a:t>
            </a:r>
          </a:p>
          <a:p>
            <a:pPr marL="0" indent="0">
              <a:buNone/>
            </a:pPr>
            <a:endParaRPr lang="en-US" dirty="0"/>
          </a:p>
        </p:txBody>
      </p:sp>
    </p:spTree>
    <p:extLst>
      <p:ext uri="{BB962C8B-B14F-4D97-AF65-F5344CB8AC3E}">
        <p14:creationId xmlns:p14="http://schemas.microsoft.com/office/powerpoint/2010/main" val="1715506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2336"/>
            <a:ext cx="8229600" cy="1335024"/>
          </a:xfrm>
        </p:spPr>
        <p:txBody>
          <a:bodyPr>
            <a:noAutofit/>
          </a:bodyPr>
          <a:lstStyle/>
          <a:p>
            <a:r>
              <a:rPr lang="en-US" dirty="0"/>
              <a:t>How Do Anthropologists Actually Do Ethnographic Fieldwork?</a:t>
            </a:r>
          </a:p>
        </p:txBody>
      </p:sp>
      <p:sp>
        <p:nvSpPr>
          <p:cNvPr id="3" name="Content Placeholder 2"/>
          <p:cNvSpPr>
            <a:spLocks noGrp="1"/>
          </p:cNvSpPr>
          <p:nvPr>
            <p:ph idx="1"/>
          </p:nvPr>
        </p:nvSpPr>
        <p:spPr>
          <a:xfrm>
            <a:off x="457200" y="1737360"/>
            <a:ext cx="8229600" cy="4388803"/>
          </a:xfrm>
        </p:spPr>
        <p:txBody>
          <a:bodyPr/>
          <a:lstStyle/>
          <a:p>
            <a:pPr marL="0" indent="0">
              <a:buNone/>
            </a:pPr>
            <a:r>
              <a:rPr lang="en-US" dirty="0"/>
              <a:t>Fieldwork relies less on a set of prescribed technical procedures and is better understood as a range of skills and techniques an anthropologist draws on such as:</a:t>
            </a:r>
          </a:p>
          <a:p>
            <a:r>
              <a:rPr lang="en-US" dirty="0"/>
              <a:t>Participant Observation</a:t>
            </a:r>
          </a:p>
          <a:p>
            <a:r>
              <a:rPr lang="en-US" dirty="0"/>
              <a:t>Interviewing</a:t>
            </a:r>
          </a:p>
          <a:p>
            <a:r>
              <a:rPr lang="en-US" dirty="0"/>
              <a:t>Fieldnotes</a:t>
            </a:r>
          </a:p>
          <a:p>
            <a:endParaRPr lang="en-US" dirty="0"/>
          </a:p>
        </p:txBody>
      </p:sp>
    </p:spTree>
    <p:extLst>
      <p:ext uri="{BB962C8B-B14F-4D97-AF65-F5344CB8AC3E}">
        <p14:creationId xmlns:p14="http://schemas.microsoft.com/office/powerpoint/2010/main" val="1995185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2382"/>
            <a:ext cx="8229600" cy="877506"/>
          </a:xfrm>
        </p:spPr>
        <p:txBody>
          <a:bodyPr/>
          <a:lstStyle/>
          <a:p>
            <a:r>
              <a:rPr lang="en-US" dirty="0"/>
              <a:t>Participant Observation</a:t>
            </a:r>
          </a:p>
        </p:txBody>
      </p:sp>
      <p:sp>
        <p:nvSpPr>
          <p:cNvPr id="3" name="Content Placeholder 2"/>
          <p:cNvSpPr>
            <a:spLocks noGrp="1"/>
          </p:cNvSpPr>
          <p:nvPr>
            <p:ph idx="1"/>
          </p:nvPr>
        </p:nvSpPr>
        <p:spPr>
          <a:xfrm>
            <a:off x="457200" y="1389888"/>
            <a:ext cx="8229600" cy="4882896"/>
          </a:xfrm>
        </p:spPr>
        <p:txBody>
          <a:bodyPr>
            <a:normAutofit/>
          </a:bodyPr>
          <a:lstStyle/>
          <a:p>
            <a:pPr marL="0" indent="0">
              <a:buNone/>
            </a:pPr>
            <a:r>
              <a:rPr lang="en-US" dirty="0"/>
              <a:t>A research method that requires the researcher to live in the community they are studying to observe and participate in day-to-day activities.</a:t>
            </a:r>
          </a:p>
          <a:p>
            <a:r>
              <a:rPr lang="en-US" sz="2800" b="1" dirty="0"/>
              <a:t>Intersubjectivity</a:t>
            </a:r>
            <a:r>
              <a:rPr lang="en-US" sz="2800" dirty="0"/>
              <a:t>: The realization that knowledge about other people emerges out of relationships and perceptions individuals have with each other.</a:t>
            </a:r>
          </a:p>
          <a:p>
            <a:r>
              <a:rPr lang="en-US" sz="2800" b="1" dirty="0"/>
              <a:t>Informants</a:t>
            </a:r>
            <a:r>
              <a:rPr lang="en-US" sz="2800" dirty="0"/>
              <a:t>: Any person an anthropologist gets data from in the study community, </a:t>
            </a:r>
          </a:p>
        </p:txBody>
      </p:sp>
    </p:spTree>
    <p:extLst>
      <p:ext uri="{BB962C8B-B14F-4D97-AF65-F5344CB8AC3E}">
        <p14:creationId xmlns:p14="http://schemas.microsoft.com/office/powerpoint/2010/main" val="3642130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a:t>Building Rapport in the Field.</a:t>
            </a:r>
          </a:p>
        </p:txBody>
      </p:sp>
      <p:sp>
        <p:nvSpPr>
          <p:cNvPr id="7" name="Text Placeholder 6"/>
          <p:cNvSpPr>
            <a:spLocks noGrp="1"/>
          </p:cNvSpPr>
          <p:nvPr>
            <p:ph type="body" sz="half" idx="2"/>
          </p:nvPr>
        </p:nvSpPr>
        <p:spPr/>
        <p:txBody>
          <a:bodyPr>
            <a:normAutofit fontScale="92500" lnSpcReduction="10000"/>
          </a:bodyPr>
          <a:lstStyle/>
          <a:p>
            <a:r>
              <a:rPr lang="en-US" sz="1900" dirty="0"/>
              <a:t>Finding ways to “fit in” is always a key concern of anthropologists, and sometimes wearing appropriate clothing helps. In addition, an anthropologist can build rapport by demonstrating that they respect local customs and culture. Here coauthor Robert L. Welsch wears traditional Mandarese clothing, including a silk sarong, batik shirt, and cap to attend a wedding reception near Majene on the island of Sulawesi in Indonesia.</a:t>
            </a:r>
          </a:p>
          <a:p>
            <a:endParaRPr lang="en-US" dirty="0"/>
          </a:p>
        </p:txBody>
      </p:sp>
      <p:pic>
        <p:nvPicPr>
          <p:cNvPr id="5" name="Content Placeholder 4" descr="Photo of Robert L. Welsch doing fieldwork in Indonesia. " title="Robert L. Welsch"/>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07539" y="1435100"/>
            <a:ext cx="3956809" cy="2830720"/>
          </a:xfrm>
        </p:spPr>
      </p:pic>
      <p:sp>
        <p:nvSpPr>
          <p:cNvPr id="2" name="TextBox 1"/>
          <p:cNvSpPr txBox="1"/>
          <p:nvPr/>
        </p:nvSpPr>
        <p:spPr>
          <a:xfrm>
            <a:off x="4107539" y="4265820"/>
            <a:ext cx="3956809" cy="369332"/>
          </a:xfrm>
          <a:prstGeom prst="rect">
            <a:avLst/>
          </a:prstGeom>
          <a:noFill/>
        </p:spPr>
        <p:txBody>
          <a:bodyPr wrap="square" rtlCol="0">
            <a:spAutoFit/>
          </a:bodyPr>
          <a:lstStyle/>
          <a:p>
            <a:r>
              <a:rPr lang="en-US" dirty="0"/>
              <a:t>Courtesy of Robert L. Welsch</a:t>
            </a:r>
          </a:p>
        </p:txBody>
      </p:sp>
    </p:spTree>
    <p:extLst>
      <p:ext uri="{BB962C8B-B14F-4D97-AF65-F5344CB8AC3E}">
        <p14:creationId xmlns:p14="http://schemas.microsoft.com/office/powerpoint/2010/main" val="1333154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a:t>Interviews: Asking and Listening</a:t>
            </a:r>
          </a:p>
        </p:txBody>
      </p:sp>
      <p:sp>
        <p:nvSpPr>
          <p:cNvPr id="3" name="Content Placeholder 2"/>
          <p:cNvSpPr>
            <a:spLocks noGrp="1"/>
          </p:cNvSpPr>
          <p:nvPr>
            <p:ph idx="1"/>
          </p:nvPr>
        </p:nvSpPr>
        <p:spPr/>
        <p:txBody>
          <a:bodyPr>
            <a:normAutofit/>
          </a:bodyPr>
          <a:lstStyle/>
          <a:p>
            <a:pPr marL="0" indent="0">
              <a:buNone/>
            </a:pPr>
            <a:r>
              <a:rPr lang="en-US" dirty="0"/>
              <a:t>Any systematic conversation with an informant to collect field research data, ranging from a highly structured set of questions to the most open-ended ones.</a:t>
            </a:r>
          </a:p>
          <a:p>
            <a:r>
              <a:rPr lang="en-US" sz="2800" b="1" dirty="0"/>
              <a:t>Open-ended interview</a:t>
            </a:r>
            <a:r>
              <a:rPr lang="en-US" sz="2800" dirty="0"/>
              <a:t>: Any conversation with an informant in which the researcher allows the informant to take the conversation to related topics that the informant rather than the researcher feels are important.</a:t>
            </a:r>
          </a:p>
          <a:p>
            <a:endParaRPr lang="en-US" dirty="0"/>
          </a:p>
        </p:txBody>
      </p:sp>
    </p:spTree>
    <p:extLst>
      <p:ext uri="{BB962C8B-B14F-4D97-AF65-F5344CB8AC3E}">
        <p14:creationId xmlns:p14="http://schemas.microsoft.com/office/powerpoint/2010/main" val="3369784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595025"/>
            <a:ext cx="3008313" cy="1162050"/>
          </a:xfrm>
        </p:spPr>
        <p:txBody>
          <a:bodyPr/>
          <a:lstStyle/>
          <a:p>
            <a:r>
              <a:rPr lang="en-US" dirty="0"/>
              <a:t>Interviews in the Field.</a:t>
            </a:r>
          </a:p>
        </p:txBody>
      </p:sp>
      <p:sp>
        <p:nvSpPr>
          <p:cNvPr id="4" name="Text Placeholder 3"/>
          <p:cNvSpPr>
            <a:spLocks noGrp="1"/>
          </p:cNvSpPr>
          <p:nvPr>
            <p:ph type="body" sz="half" idx="2"/>
          </p:nvPr>
        </p:nvSpPr>
        <p:spPr>
          <a:xfrm>
            <a:off x="457200" y="1948721"/>
            <a:ext cx="3008313" cy="4012550"/>
          </a:xfrm>
        </p:spPr>
        <p:txBody>
          <a:bodyPr>
            <a:noAutofit/>
          </a:bodyPr>
          <a:lstStyle/>
          <a:p>
            <a:r>
              <a:rPr lang="en-US" sz="1800" dirty="0"/>
              <a:t>Interviews take place in all kinds of settings, from the most formal and sterile, such as an office, to informal settings like this one, in which coauthor Luis Vivanco (left, holding plants) interviews an environmental activist in rural Costa Rica who is showing him an agricultural demonstration project.</a:t>
            </a:r>
          </a:p>
        </p:txBody>
      </p:sp>
      <p:pic>
        <p:nvPicPr>
          <p:cNvPr id="5" name="Picture Placeholder 4" descr="Photo of Luis Vivanco doing an interview in the field." title="Luis Vivanc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26070" y="1435100"/>
            <a:ext cx="4275337" cy="2860880"/>
          </a:xfrm>
        </p:spPr>
      </p:pic>
      <p:sp>
        <p:nvSpPr>
          <p:cNvPr id="3" name="TextBox 2"/>
          <p:cNvSpPr txBox="1"/>
          <p:nvPr/>
        </p:nvSpPr>
        <p:spPr>
          <a:xfrm>
            <a:off x="4026070" y="4295980"/>
            <a:ext cx="4275337" cy="369332"/>
          </a:xfrm>
          <a:prstGeom prst="rect">
            <a:avLst/>
          </a:prstGeom>
          <a:noFill/>
        </p:spPr>
        <p:txBody>
          <a:bodyPr wrap="square" rtlCol="0">
            <a:spAutoFit/>
          </a:bodyPr>
          <a:lstStyle/>
          <a:p>
            <a:r>
              <a:rPr lang="en-US" dirty="0"/>
              <a:t>Courtesy of Luis A. Vivanco</a:t>
            </a:r>
          </a:p>
        </p:txBody>
      </p:sp>
    </p:spTree>
    <p:extLst>
      <p:ext uri="{BB962C8B-B14F-4D97-AF65-F5344CB8AC3E}">
        <p14:creationId xmlns:p14="http://schemas.microsoft.com/office/powerpoint/2010/main" val="1007896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8553"/>
            <a:ext cx="8229600" cy="1143000"/>
          </a:xfrm>
        </p:spPr>
        <p:txBody>
          <a:bodyPr/>
          <a:lstStyle/>
          <a:p>
            <a:r>
              <a:rPr lang="en-US" dirty="0"/>
              <a:t>Scribbling: Taking Fieldnotes</a:t>
            </a:r>
          </a:p>
        </p:txBody>
      </p:sp>
      <p:sp>
        <p:nvSpPr>
          <p:cNvPr id="3" name="Content Placeholder 2"/>
          <p:cNvSpPr>
            <a:spLocks noGrp="1"/>
          </p:cNvSpPr>
          <p:nvPr>
            <p:ph idx="1"/>
          </p:nvPr>
        </p:nvSpPr>
        <p:spPr/>
        <p:txBody>
          <a:bodyPr>
            <a:normAutofit/>
          </a:bodyPr>
          <a:lstStyle/>
          <a:p>
            <a:pPr marL="0" indent="0">
              <a:buNone/>
            </a:pPr>
            <a:r>
              <a:rPr lang="en-US" b="1" dirty="0"/>
              <a:t>Fieldnotes </a:t>
            </a:r>
            <a:r>
              <a:rPr lang="en-US" dirty="0"/>
              <a:t> are information the anthropologists collects or transcribes during fieldwork.</a:t>
            </a:r>
          </a:p>
          <a:p>
            <a:r>
              <a:rPr lang="en-US" dirty="0"/>
              <a:t>Includes details about what we did, who we spoke with, what struck us as odd, and the context in which we saw or heard things.</a:t>
            </a:r>
          </a:p>
          <a:p>
            <a:pPr marL="0" indent="0">
              <a:buNone/>
            </a:pPr>
            <a:r>
              <a:rPr lang="en-US" b="1" dirty="0"/>
              <a:t>Headnotes</a:t>
            </a:r>
            <a:r>
              <a:rPr lang="en-US" dirty="0"/>
              <a:t> are the mental notes an anthropologist makes while in the field to express personal frustrations.</a:t>
            </a:r>
          </a:p>
          <a:p>
            <a:endParaRPr lang="en-US" dirty="0"/>
          </a:p>
        </p:txBody>
      </p:sp>
    </p:spTree>
    <p:extLst>
      <p:ext uri="{BB962C8B-B14F-4D97-AF65-F5344CB8AC3E}">
        <p14:creationId xmlns:p14="http://schemas.microsoft.com/office/powerpoint/2010/main" val="3967801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Chapter 3</a:t>
            </a:r>
            <a:br>
              <a:rPr lang="en-US" dirty="0"/>
            </a:br>
            <a:r>
              <a:rPr lang="en-US" dirty="0"/>
              <a:t>Ethnography: Studying Culture</a:t>
            </a:r>
          </a:p>
        </p:txBody>
      </p:sp>
      <p:sp>
        <p:nvSpPr>
          <p:cNvPr id="3" name="Text Placeholder 2"/>
          <p:cNvSpPr>
            <a:spLocks noGrp="1"/>
          </p:cNvSpPr>
          <p:nvPr>
            <p:ph type="body" sz="quarter" idx="10"/>
          </p:nvPr>
        </p:nvSpPr>
        <p:spPr/>
        <p:txBody>
          <a:bodyPr>
            <a:normAutofit/>
          </a:bodyPr>
          <a:lstStyle/>
          <a:p>
            <a:r>
              <a:rPr lang="en-US" sz="2800" dirty="0"/>
              <a:t>What Distinguishes Ethnographic Fieldwork from Other Types of Social Research?</a:t>
            </a:r>
          </a:p>
          <a:p>
            <a:r>
              <a:rPr lang="en-US" sz="2800" dirty="0"/>
              <a:t>How Do Anthropologists Actually Do Ethnographic Fieldwork?</a:t>
            </a:r>
          </a:p>
          <a:p>
            <a:r>
              <a:rPr lang="en-US" sz="2800" dirty="0"/>
              <a:t>What Other Methods Do Cultural Anthropolgists Use?</a:t>
            </a:r>
          </a:p>
          <a:p>
            <a:r>
              <a:rPr lang="en-US" sz="2800" dirty="0"/>
              <a:t>What Unique Ethical Dilemmas Do Ethnographers Face?</a:t>
            </a:r>
          </a:p>
        </p:txBody>
      </p:sp>
    </p:spTree>
    <p:extLst>
      <p:ext uri="{BB962C8B-B14F-4D97-AF65-F5344CB8AC3E}">
        <p14:creationId xmlns:p14="http://schemas.microsoft.com/office/powerpoint/2010/main" val="7291119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527883"/>
            <a:ext cx="3008313" cy="1162050"/>
          </a:xfrm>
        </p:spPr>
        <p:txBody>
          <a:bodyPr/>
          <a:lstStyle/>
          <a:p>
            <a:r>
              <a:rPr lang="en-US" dirty="0"/>
              <a:t>An Anthropologist’s Fieldnotes.</a:t>
            </a:r>
          </a:p>
        </p:txBody>
      </p:sp>
      <p:sp>
        <p:nvSpPr>
          <p:cNvPr id="4" name="Text Placeholder 3"/>
          <p:cNvSpPr>
            <a:spLocks noGrp="1"/>
          </p:cNvSpPr>
          <p:nvPr>
            <p:ph type="body" sz="half" idx="2"/>
          </p:nvPr>
        </p:nvSpPr>
        <p:spPr>
          <a:xfrm>
            <a:off x="457200" y="1794864"/>
            <a:ext cx="3008313" cy="4691063"/>
          </a:xfrm>
        </p:spPr>
        <p:txBody>
          <a:bodyPr>
            <a:normAutofit/>
          </a:bodyPr>
          <a:lstStyle/>
          <a:p>
            <a:r>
              <a:rPr lang="en-US" sz="2000" dirty="0"/>
              <a:t>Pictured here is a page of fieldnotes from Luis Vivanco’s fieldwork in Costa Rica during the 1990s and early 2000s. Every anthropologist develops their own particular way of taking notes.</a:t>
            </a:r>
          </a:p>
        </p:txBody>
      </p:sp>
      <p:pic>
        <p:nvPicPr>
          <p:cNvPr id="5" name="Content Placeholder 4" descr="Image taken from Luis Vivanco's fieldnotes." title="FIeldnotes"/>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42502" y="1038377"/>
            <a:ext cx="2782941" cy="4272561"/>
          </a:xfrm>
        </p:spPr>
      </p:pic>
    </p:spTree>
    <p:extLst>
      <p:ext uri="{BB962C8B-B14F-4D97-AF65-F5344CB8AC3E}">
        <p14:creationId xmlns:p14="http://schemas.microsoft.com/office/powerpoint/2010/main" val="1848714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0942"/>
            <a:ext cx="8229600" cy="1069258"/>
          </a:xfrm>
        </p:spPr>
        <p:txBody>
          <a:bodyPr>
            <a:noAutofit/>
          </a:bodyPr>
          <a:lstStyle/>
          <a:p>
            <a:r>
              <a:rPr lang="en-US" dirty="0"/>
              <a:t>Thinking Like An Anthropologist:</a:t>
            </a:r>
            <a:br>
              <a:rPr lang="en-US" dirty="0"/>
            </a:br>
            <a:r>
              <a:rPr lang="en-US" dirty="0"/>
              <a:t>Ethnography (2 of )</a:t>
            </a:r>
          </a:p>
        </p:txBody>
      </p:sp>
      <p:sp>
        <p:nvSpPr>
          <p:cNvPr id="3" name="Content Placeholder 2"/>
          <p:cNvSpPr>
            <a:spLocks noGrp="1"/>
          </p:cNvSpPr>
          <p:nvPr>
            <p:ph idx="1"/>
          </p:nvPr>
        </p:nvSpPr>
        <p:spPr>
          <a:xfrm>
            <a:off x="457200" y="1740310"/>
            <a:ext cx="8229600" cy="4385853"/>
          </a:xfrm>
        </p:spPr>
        <p:txBody>
          <a:bodyPr>
            <a:normAutofit fontScale="92500"/>
          </a:bodyPr>
          <a:lstStyle/>
          <a:p>
            <a:pPr marL="0" indent="0">
              <a:buNone/>
            </a:pPr>
            <a:r>
              <a:rPr lang="en-US" dirty="0"/>
              <a:t>Fieldwork can be conducted in any social setting in which people are doing things and interacting with each other—even online, as we saw with Gabriella Coleman’s work. In your own “backyard” (college campus, hometown, or city) there are countless opportunities to conduct fieldwork. Can you identify three “backyard” social settings in which you would like to conduct fieldwork? Why do those settings interest you?</a:t>
            </a:r>
          </a:p>
          <a:p>
            <a:pPr marL="0" indent="0">
              <a:buNone/>
            </a:pPr>
            <a:endParaRPr lang="en-US" dirty="0"/>
          </a:p>
        </p:txBody>
      </p:sp>
    </p:spTree>
    <p:extLst>
      <p:ext uri="{BB962C8B-B14F-4D97-AF65-F5344CB8AC3E}">
        <p14:creationId xmlns:p14="http://schemas.microsoft.com/office/powerpoint/2010/main" val="2177091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361"/>
            <a:ext cx="8229600" cy="1143000"/>
          </a:xfrm>
        </p:spPr>
        <p:txBody>
          <a:bodyPr>
            <a:noAutofit/>
          </a:bodyPr>
          <a:lstStyle/>
          <a:p>
            <a:r>
              <a:rPr lang="en-US" dirty="0"/>
              <a:t>What Other Methods Do Cultural Anthropologists Use?</a:t>
            </a:r>
          </a:p>
        </p:txBody>
      </p:sp>
      <p:sp>
        <p:nvSpPr>
          <p:cNvPr id="3" name="Content Placeholder 2"/>
          <p:cNvSpPr>
            <a:spLocks noGrp="1"/>
          </p:cNvSpPr>
          <p:nvPr>
            <p:ph idx="1"/>
          </p:nvPr>
        </p:nvSpPr>
        <p:spPr>
          <a:xfrm>
            <a:off x="457200" y="1784555"/>
            <a:ext cx="8229600" cy="4341608"/>
          </a:xfrm>
        </p:spPr>
        <p:txBody>
          <a:bodyPr>
            <a:normAutofit lnSpcReduction="10000"/>
          </a:bodyPr>
          <a:lstStyle/>
          <a:p>
            <a:r>
              <a:rPr lang="en-US" dirty="0"/>
              <a:t>Comparative Method</a:t>
            </a:r>
          </a:p>
          <a:p>
            <a:r>
              <a:rPr lang="en-US" dirty="0"/>
              <a:t>Genealogical Method</a:t>
            </a:r>
          </a:p>
          <a:p>
            <a:r>
              <a:rPr lang="en-US" dirty="0"/>
              <a:t>Life Histories</a:t>
            </a:r>
          </a:p>
          <a:p>
            <a:r>
              <a:rPr lang="en-US" dirty="0"/>
              <a:t>Ethnohistory</a:t>
            </a:r>
          </a:p>
          <a:p>
            <a:r>
              <a:rPr lang="en-US" dirty="0"/>
              <a:t>Rapid Appraisals</a:t>
            </a:r>
          </a:p>
          <a:p>
            <a:r>
              <a:rPr lang="en-US" dirty="0"/>
              <a:t>Action Research</a:t>
            </a:r>
          </a:p>
          <a:p>
            <a:r>
              <a:rPr lang="en-US" dirty="0"/>
              <a:t>Anthropology at a Distance</a:t>
            </a:r>
          </a:p>
          <a:p>
            <a:r>
              <a:rPr lang="en-US" dirty="0"/>
              <a:t>Analysis of Secondary Materials</a:t>
            </a:r>
          </a:p>
        </p:txBody>
      </p:sp>
    </p:spTree>
    <p:extLst>
      <p:ext uri="{BB962C8B-B14F-4D97-AF65-F5344CB8AC3E}">
        <p14:creationId xmlns:p14="http://schemas.microsoft.com/office/powerpoint/2010/main" val="23774558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Comparative Method</a:t>
            </a:r>
          </a:p>
        </p:txBody>
      </p:sp>
      <p:sp>
        <p:nvSpPr>
          <p:cNvPr id="3" name="Content Placeholder 2"/>
          <p:cNvSpPr>
            <a:spLocks noGrp="1"/>
          </p:cNvSpPr>
          <p:nvPr>
            <p:ph idx="1"/>
          </p:nvPr>
        </p:nvSpPr>
        <p:spPr/>
        <p:txBody>
          <a:bodyPr>
            <a:normAutofit/>
          </a:bodyPr>
          <a:lstStyle/>
          <a:p>
            <a:pPr marL="0" indent="0">
              <a:buNone/>
            </a:pPr>
            <a:r>
              <a:rPr lang="en-US" dirty="0"/>
              <a:t>Involves making a systematic comparison of aspects of two or more societies</a:t>
            </a:r>
          </a:p>
          <a:p>
            <a:r>
              <a:rPr lang="en-US" sz="3000" b="1" dirty="0"/>
              <a:t>Human Relations Area Files (HRAF): </a:t>
            </a:r>
            <a:r>
              <a:rPr lang="en-US" sz="3000" dirty="0"/>
              <a:t>A comparative anthropological database that allows easy reference to coded information about several hundred cultural traits for more than 350 societies. The HRAF facilitate statistical analysis of the relationship between the presence of one trait and the occurrence of other traits. </a:t>
            </a:r>
          </a:p>
        </p:txBody>
      </p:sp>
    </p:spTree>
    <p:extLst>
      <p:ext uri="{BB962C8B-B14F-4D97-AF65-F5344CB8AC3E}">
        <p14:creationId xmlns:p14="http://schemas.microsoft.com/office/powerpoint/2010/main" val="16265970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Genealogical Method</a:t>
            </a:r>
          </a:p>
        </p:txBody>
      </p:sp>
      <p:sp>
        <p:nvSpPr>
          <p:cNvPr id="6" name="Content Placeholder 5"/>
          <p:cNvSpPr>
            <a:spLocks noGrp="1"/>
          </p:cNvSpPr>
          <p:nvPr>
            <p:ph idx="1"/>
          </p:nvPr>
        </p:nvSpPr>
        <p:spPr/>
        <p:txBody>
          <a:bodyPr>
            <a:normAutofit lnSpcReduction="10000"/>
          </a:bodyPr>
          <a:lstStyle/>
          <a:p>
            <a:pPr marL="0" indent="0">
              <a:buNone/>
            </a:pPr>
            <a:r>
              <a:rPr lang="en-US" dirty="0"/>
              <a:t>A systematic methodology for recording kinship relations and how kin terms are used in different societies.</a:t>
            </a:r>
          </a:p>
          <a:p>
            <a:r>
              <a:rPr lang="en-US" dirty="0"/>
              <a:t>Developed by W.H.R. Rivers during Cambridge Anthropological Torres Straits Expedition in 1898</a:t>
            </a:r>
          </a:p>
          <a:p>
            <a:r>
              <a:rPr lang="en-US" dirty="0"/>
              <a:t>Solved the problem of how to classify kin relations that do not correspond to Euro-American understandings of kin relations</a:t>
            </a:r>
          </a:p>
          <a:p>
            <a:endParaRPr lang="en-US" dirty="0"/>
          </a:p>
        </p:txBody>
      </p:sp>
    </p:spTree>
    <p:extLst>
      <p:ext uri="{BB962C8B-B14F-4D97-AF65-F5344CB8AC3E}">
        <p14:creationId xmlns:p14="http://schemas.microsoft.com/office/powerpoint/2010/main" val="38106197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457200"/>
            <a:ext cx="8229600" cy="960438"/>
          </a:xfrm>
        </p:spPr>
        <p:txBody>
          <a:bodyPr>
            <a:normAutofit/>
          </a:bodyPr>
          <a:lstStyle/>
          <a:p>
            <a:r>
              <a:rPr lang="en-US" sz="2800" b="1" dirty="0"/>
              <a:t>Members of the Cambridge Anthropological Expedition to the Torres Strait Islands.</a:t>
            </a:r>
            <a:endParaRPr lang="en-US" sz="2800" dirty="0"/>
          </a:p>
        </p:txBody>
      </p:sp>
      <p:sp>
        <p:nvSpPr>
          <p:cNvPr id="12" name="TextBox 11"/>
          <p:cNvSpPr txBox="1"/>
          <p:nvPr/>
        </p:nvSpPr>
        <p:spPr>
          <a:xfrm>
            <a:off x="309717" y="1417638"/>
            <a:ext cx="4136710" cy="5078313"/>
          </a:xfrm>
          <a:prstGeom prst="rect">
            <a:avLst/>
          </a:prstGeom>
          <a:noFill/>
        </p:spPr>
        <p:txBody>
          <a:bodyPr wrap="square" rtlCol="0">
            <a:spAutoFit/>
          </a:bodyPr>
          <a:lstStyle/>
          <a:p>
            <a:r>
              <a:rPr lang="en-US" dirty="0">
                <a:solidFill>
                  <a:schemeClr val="accent1"/>
                </a:solidFill>
              </a:rPr>
              <a:t>(</a:t>
            </a:r>
            <a:r>
              <a:rPr lang="en-US" i="1" dirty="0">
                <a:solidFill>
                  <a:schemeClr val="accent1"/>
                </a:solidFill>
              </a:rPr>
              <a:t>Top</a:t>
            </a:r>
            <a:r>
              <a:rPr lang="en-US" dirty="0">
                <a:solidFill>
                  <a:schemeClr val="accent1"/>
                </a:solidFill>
              </a:rPr>
              <a:t>) W. H. R. Rivers (</a:t>
            </a:r>
            <a:r>
              <a:rPr lang="en-US" i="1" dirty="0">
                <a:solidFill>
                  <a:schemeClr val="accent1"/>
                </a:solidFill>
              </a:rPr>
              <a:t>standing left, wearing glasses</a:t>
            </a:r>
            <a:r>
              <a:rPr lang="en-US" dirty="0">
                <a:solidFill>
                  <a:schemeClr val="accent1"/>
                </a:solidFill>
              </a:rPr>
              <a:t>), A. C. Haddon (</a:t>
            </a:r>
            <a:r>
              <a:rPr lang="en-US" i="1" dirty="0">
                <a:solidFill>
                  <a:schemeClr val="accent1"/>
                </a:solidFill>
              </a:rPr>
              <a:t>standing in front of Rivers, looking down</a:t>
            </a:r>
            <a:r>
              <a:rPr lang="en-US" dirty="0">
                <a:solidFill>
                  <a:schemeClr val="accent1"/>
                </a:solidFill>
              </a:rPr>
              <a:t>), C. G. Seligman (</a:t>
            </a:r>
            <a:r>
              <a:rPr lang="en-US" i="1" dirty="0">
                <a:solidFill>
                  <a:schemeClr val="accent1"/>
                </a:solidFill>
              </a:rPr>
              <a:t>top right, with a pipe and glasses</a:t>
            </a:r>
            <a:r>
              <a:rPr lang="en-US" dirty="0">
                <a:solidFill>
                  <a:schemeClr val="accent1"/>
                </a:solidFill>
              </a:rPr>
              <a:t>), linguist Sidney Ray (</a:t>
            </a:r>
            <a:r>
              <a:rPr lang="en-US" i="1" dirty="0">
                <a:solidFill>
                  <a:schemeClr val="accent1"/>
                </a:solidFill>
              </a:rPr>
              <a:t>standing center, holding a pipe</a:t>
            </a:r>
            <a:r>
              <a:rPr lang="en-US" dirty="0">
                <a:solidFill>
                  <a:schemeClr val="accent1"/>
                </a:solidFill>
              </a:rPr>
              <a:t>), and Charles Wilkin (</a:t>
            </a:r>
            <a:r>
              <a:rPr lang="en-US" i="1" dirty="0">
                <a:solidFill>
                  <a:schemeClr val="accent1"/>
                </a:solidFill>
              </a:rPr>
              <a:t>standing front right</a:t>
            </a:r>
            <a:r>
              <a:rPr lang="en-US" dirty="0">
                <a:solidFill>
                  <a:schemeClr val="accent1"/>
                </a:solidFill>
              </a:rPr>
              <a:t>). Each studied different aspects of life on the Torres Strait Islands, but their conversations provided a holistic view of the culture. (</a:t>
            </a:r>
            <a:r>
              <a:rPr lang="en-US" i="1" dirty="0">
                <a:solidFill>
                  <a:schemeClr val="accent1"/>
                </a:solidFill>
              </a:rPr>
              <a:t>Bottom</a:t>
            </a:r>
            <a:r>
              <a:rPr lang="en-US" dirty="0">
                <a:solidFill>
                  <a:schemeClr val="accent1"/>
                </a:solidFill>
              </a:rPr>
              <a:t>) An anthropological record card used in the 1898 Cambridge expedition to the Torres Straits. Anthropological guides such as this asked for anthropometric measurements, general assessments about how a particular community did things, or what they believed.</a:t>
            </a:r>
          </a:p>
          <a:p>
            <a:endParaRPr lang="en-US" dirty="0"/>
          </a:p>
        </p:txBody>
      </p:sp>
      <p:pic>
        <p:nvPicPr>
          <p:cNvPr id="8" name="Content Placeholder 7" descr="Photo of the Members of the Cambridge Anthropological Expedition to the Torres Strait Islands." title="Members of the Cambridge Anthropological Expedition to the Torres Strait Islands"/>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4852219" y="1417637"/>
            <a:ext cx="2218467" cy="3072093"/>
          </a:xfrm>
        </p:spPr>
      </p:pic>
      <p:sp>
        <p:nvSpPr>
          <p:cNvPr id="3" name="TextBox 2"/>
          <p:cNvSpPr txBox="1"/>
          <p:nvPr/>
        </p:nvSpPr>
        <p:spPr>
          <a:xfrm>
            <a:off x="7097916" y="1356245"/>
            <a:ext cx="1743530" cy="2585323"/>
          </a:xfrm>
          <a:prstGeom prst="rect">
            <a:avLst/>
          </a:prstGeom>
          <a:noFill/>
        </p:spPr>
        <p:txBody>
          <a:bodyPr wrap="square" rtlCol="0">
            <a:spAutoFit/>
          </a:bodyPr>
          <a:lstStyle/>
          <a:p>
            <a:r>
              <a:rPr lang="en-US" dirty="0"/>
              <a:t>Left: Reproduced by permission of University of Cambridge Museum of Archaeology &amp; Anthropology, N.22900.ACH2</a:t>
            </a:r>
          </a:p>
        </p:txBody>
      </p:sp>
      <p:pic>
        <p:nvPicPr>
          <p:cNvPr id="10" name="Picture 9" descr="Image of an Anthropological Record Card circa 1898." title="Anthropological Record Car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2257" y="3918014"/>
            <a:ext cx="1933402" cy="2083340"/>
          </a:xfrm>
          <a:prstGeom prst="rect">
            <a:avLst/>
          </a:prstGeom>
        </p:spPr>
      </p:pic>
      <p:sp>
        <p:nvSpPr>
          <p:cNvPr id="2" name="TextBox 1"/>
          <p:cNvSpPr txBox="1"/>
          <p:nvPr/>
        </p:nvSpPr>
        <p:spPr>
          <a:xfrm>
            <a:off x="4572000" y="4691921"/>
            <a:ext cx="1925830" cy="646331"/>
          </a:xfrm>
          <a:prstGeom prst="rect">
            <a:avLst/>
          </a:prstGeom>
          <a:noFill/>
        </p:spPr>
        <p:txBody>
          <a:bodyPr wrap="square" rtlCol="0">
            <a:spAutoFit/>
          </a:bodyPr>
          <a:lstStyle/>
          <a:p>
            <a:r>
              <a:rPr lang="en-US" dirty="0"/>
              <a:t>Right: Cambridge University Library</a:t>
            </a:r>
          </a:p>
        </p:txBody>
      </p:sp>
    </p:spTree>
    <p:extLst>
      <p:ext uri="{BB962C8B-B14F-4D97-AF65-F5344CB8AC3E}">
        <p14:creationId xmlns:p14="http://schemas.microsoft.com/office/powerpoint/2010/main" val="36337216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Histories and Ethnohistory</a:t>
            </a:r>
          </a:p>
        </p:txBody>
      </p:sp>
      <p:sp>
        <p:nvSpPr>
          <p:cNvPr id="3" name="Content Placeholder 2"/>
          <p:cNvSpPr>
            <a:spLocks noGrp="1"/>
          </p:cNvSpPr>
          <p:nvPr>
            <p:ph idx="1"/>
          </p:nvPr>
        </p:nvSpPr>
        <p:spPr/>
        <p:txBody>
          <a:bodyPr>
            <a:normAutofit/>
          </a:bodyPr>
          <a:lstStyle/>
          <a:p>
            <a:r>
              <a:rPr lang="en-US" sz="3000" b="1" dirty="0"/>
              <a:t>Life history</a:t>
            </a:r>
            <a:r>
              <a:rPr lang="en-US" sz="3000" dirty="0"/>
              <a:t>: Any survey of an informant’s life, including such topics as residence, occupation, marriage, family, and difficulties, usually collected to reveal patterns that cannot be observed today.</a:t>
            </a:r>
          </a:p>
          <a:p>
            <a:r>
              <a:rPr lang="en-US" sz="3000" b="1" dirty="0"/>
              <a:t>Ethnohistory:</a:t>
            </a:r>
            <a:r>
              <a:rPr lang="en-US" sz="3000" dirty="0"/>
              <a:t> The study of cultural change in societies for which the community had no written histories. May also refer to a view of history from the insider’s point of view.</a:t>
            </a:r>
          </a:p>
          <a:p>
            <a:endParaRPr lang="en-US" dirty="0"/>
          </a:p>
        </p:txBody>
      </p:sp>
    </p:spTree>
    <p:extLst>
      <p:ext uri="{BB962C8B-B14F-4D97-AF65-F5344CB8AC3E}">
        <p14:creationId xmlns:p14="http://schemas.microsoft.com/office/powerpoint/2010/main" val="39424778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93723"/>
          </a:xfrm>
        </p:spPr>
        <p:txBody>
          <a:bodyPr/>
          <a:lstStyle/>
          <a:p>
            <a:r>
              <a:rPr lang="en-US" dirty="0"/>
              <a:t>Rapid Appraisals and Action Research</a:t>
            </a:r>
          </a:p>
        </p:txBody>
      </p:sp>
      <p:sp>
        <p:nvSpPr>
          <p:cNvPr id="3" name="Content Placeholder 2"/>
          <p:cNvSpPr>
            <a:spLocks noGrp="1"/>
          </p:cNvSpPr>
          <p:nvPr>
            <p:ph idx="1"/>
          </p:nvPr>
        </p:nvSpPr>
        <p:spPr>
          <a:xfrm>
            <a:off x="457200" y="1268362"/>
            <a:ext cx="8229600" cy="4970206"/>
          </a:xfrm>
        </p:spPr>
        <p:txBody>
          <a:bodyPr>
            <a:normAutofit/>
          </a:bodyPr>
          <a:lstStyle/>
          <a:p>
            <a:r>
              <a:rPr lang="en-US" sz="2800" b="1" dirty="0"/>
              <a:t>Rapid appraisal: </a:t>
            </a:r>
            <a:r>
              <a:rPr lang="en-US" sz="2800" dirty="0"/>
              <a:t>Short-term, focused ethnographic research, typically lasting no more than a few weeks, about narrow research questions or problems.</a:t>
            </a:r>
          </a:p>
          <a:p>
            <a:r>
              <a:rPr lang="en-US" sz="2800" b="1" dirty="0"/>
              <a:t>Participatory action research:</a:t>
            </a:r>
            <a:r>
              <a:rPr lang="en-US" sz="2800" dirty="0"/>
              <a:t> A research method in which the research questions, data collection and analysis are defined through collaboration between the researcher and the subjects of research.</a:t>
            </a:r>
          </a:p>
        </p:txBody>
      </p:sp>
    </p:spTree>
    <p:extLst>
      <p:ext uri="{BB962C8B-B14F-4D97-AF65-F5344CB8AC3E}">
        <p14:creationId xmlns:p14="http://schemas.microsoft.com/office/powerpoint/2010/main" val="141977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792287" y="4332338"/>
            <a:ext cx="5486400" cy="534629"/>
          </a:xfrm>
        </p:spPr>
        <p:txBody>
          <a:bodyPr>
            <a:normAutofit/>
          </a:bodyPr>
          <a:lstStyle/>
          <a:p>
            <a:r>
              <a:rPr lang="en-US" sz="2200" dirty="0"/>
              <a:t>Short-Term Ethnography. </a:t>
            </a:r>
          </a:p>
        </p:txBody>
      </p:sp>
      <p:pic>
        <p:nvPicPr>
          <p:cNvPr id="5" name="Content Placeholder 4" descr="Photo of Anthony Oliver-Smith investigating the impact of an earthquake in Peru." title="Peruvian Earthquake"/>
          <p:cNvPicPr>
            <a:picLocks noGrp="1" noChangeAspect="1"/>
          </p:cNvPicPr>
          <p:nvPr>
            <p:ph type="pic" idx="1"/>
          </p:nvPr>
        </p:nvPicPr>
        <p:blipFill>
          <a:blip r:embed="rId2">
            <a:extLst>
              <a:ext uri="{28A0092B-C50C-407E-A947-70E740481C1C}">
                <a14:useLocalDpi xmlns:a14="http://schemas.microsoft.com/office/drawing/2010/main" val="0"/>
              </a:ext>
            </a:extLst>
          </a:blip>
          <a:srcRect l="7576" r="7576"/>
          <a:stretch>
            <a:fillRect/>
          </a:stretch>
        </p:blipFill>
        <p:spPr>
          <a:xfrm>
            <a:off x="2337266" y="619067"/>
            <a:ext cx="4396439" cy="3297329"/>
          </a:xfrm>
        </p:spPr>
      </p:pic>
      <p:sp>
        <p:nvSpPr>
          <p:cNvPr id="2" name="TextBox 1"/>
          <p:cNvSpPr txBox="1"/>
          <p:nvPr/>
        </p:nvSpPr>
        <p:spPr>
          <a:xfrm>
            <a:off x="2337267" y="3941545"/>
            <a:ext cx="4396439" cy="369332"/>
          </a:xfrm>
          <a:prstGeom prst="rect">
            <a:avLst/>
          </a:prstGeom>
          <a:noFill/>
        </p:spPr>
        <p:txBody>
          <a:bodyPr wrap="square" rtlCol="0">
            <a:spAutoFit/>
          </a:bodyPr>
          <a:lstStyle/>
          <a:p>
            <a:r>
              <a:rPr lang="en-US" dirty="0"/>
              <a:t>AP Photo</a:t>
            </a:r>
          </a:p>
        </p:txBody>
      </p:sp>
      <p:sp>
        <p:nvSpPr>
          <p:cNvPr id="8" name="Text Placeholder 7"/>
          <p:cNvSpPr>
            <a:spLocks noGrp="1"/>
          </p:cNvSpPr>
          <p:nvPr>
            <p:ph type="body" sz="half" idx="2"/>
          </p:nvPr>
        </p:nvSpPr>
        <p:spPr>
          <a:xfrm>
            <a:off x="1792288" y="4763729"/>
            <a:ext cx="5486400" cy="1408471"/>
          </a:xfrm>
        </p:spPr>
        <p:txBody>
          <a:bodyPr>
            <a:normAutofit/>
          </a:bodyPr>
          <a:lstStyle/>
          <a:p>
            <a:r>
              <a:rPr lang="en-US" sz="2000" dirty="0"/>
              <a:t>Some projects have no time for long-term field research. Applied anthropologist Anthony Oliver-Smith investigates the impact of an earthquake in Peru.</a:t>
            </a:r>
          </a:p>
          <a:p>
            <a:endParaRPr lang="en-US" dirty="0"/>
          </a:p>
        </p:txBody>
      </p:sp>
    </p:spTree>
    <p:extLst>
      <p:ext uri="{BB962C8B-B14F-4D97-AF65-F5344CB8AC3E}">
        <p14:creationId xmlns:p14="http://schemas.microsoft.com/office/powerpoint/2010/main" val="3112175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Anthropology at a Distance</a:t>
            </a:r>
          </a:p>
        </p:txBody>
      </p:sp>
      <p:sp>
        <p:nvSpPr>
          <p:cNvPr id="3" name="Content Placeholder 2"/>
          <p:cNvSpPr>
            <a:spLocks noGrp="1"/>
          </p:cNvSpPr>
          <p:nvPr>
            <p:ph idx="1"/>
          </p:nvPr>
        </p:nvSpPr>
        <p:spPr/>
        <p:txBody>
          <a:bodyPr/>
          <a:lstStyle/>
          <a:p>
            <a:r>
              <a:rPr lang="en-US" dirty="0"/>
              <a:t>In times of war or political repression, an anthropologist may not be able to do fieldwork in a certain place.</a:t>
            </a:r>
          </a:p>
          <a:p>
            <a:r>
              <a:rPr lang="en-US" dirty="0"/>
              <a:t>Instead they may conduct interviews with people who are from the community but live elsewhere</a:t>
            </a:r>
          </a:p>
          <a:p>
            <a:pPr lvl="1"/>
            <a:r>
              <a:rPr lang="en-US" dirty="0"/>
              <a:t>Ruth Benedict’s </a:t>
            </a:r>
            <a:r>
              <a:rPr lang="en-US" i="1" dirty="0"/>
              <a:t>Chrysanthemum and the Sword</a:t>
            </a:r>
            <a:r>
              <a:rPr lang="en-US" dirty="0"/>
              <a:t> (1946) on Japanese society and culture is one example</a:t>
            </a:r>
          </a:p>
        </p:txBody>
      </p:sp>
    </p:spTree>
    <p:extLst>
      <p:ext uri="{BB962C8B-B14F-4D97-AF65-F5344CB8AC3E}">
        <p14:creationId xmlns:p14="http://schemas.microsoft.com/office/powerpoint/2010/main" val="4045738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Chapter 3</a:t>
            </a:r>
            <a:br>
              <a:rPr lang="en-US" dirty="0"/>
            </a:br>
            <a:r>
              <a:rPr lang="en-US" dirty="0"/>
              <a:t>Learning Objectives</a:t>
            </a:r>
          </a:p>
        </p:txBody>
      </p:sp>
      <p:sp>
        <p:nvSpPr>
          <p:cNvPr id="3" name="Text Placeholder 2"/>
          <p:cNvSpPr>
            <a:spLocks noGrp="1"/>
          </p:cNvSpPr>
          <p:nvPr>
            <p:ph type="body" sz="quarter" idx="10"/>
          </p:nvPr>
        </p:nvSpPr>
        <p:spPr/>
        <p:txBody>
          <a:bodyPr>
            <a:normAutofit lnSpcReduction="10000"/>
          </a:bodyPr>
          <a:lstStyle/>
          <a:p>
            <a:r>
              <a:rPr lang="en-US" dirty="0"/>
              <a:t>3.1 Identify the features of ethnographic fieldwork that distinguish it from other types of social research.</a:t>
            </a:r>
          </a:p>
          <a:p>
            <a:r>
              <a:rPr lang="en-US" dirty="0"/>
              <a:t>3.2 Explain how anthropologists do fieldwork.</a:t>
            </a:r>
          </a:p>
          <a:p>
            <a:r>
              <a:rPr lang="en-US" dirty="0"/>
              <a:t>3.3 Identify other methods used by cultural anthropologists.</a:t>
            </a:r>
          </a:p>
          <a:p>
            <a:r>
              <a:rPr lang="en-US" dirty="0"/>
              <a:t>3.4 Understand the ethical dilemmas ethnographers face while doing research.</a:t>
            </a:r>
          </a:p>
        </p:txBody>
      </p:sp>
    </p:spTree>
    <p:extLst>
      <p:ext uri="{BB962C8B-B14F-4D97-AF65-F5344CB8AC3E}">
        <p14:creationId xmlns:p14="http://schemas.microsoft.com/office/powerpoint/2010/main" val="14606864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Analysis of Secondary Material</a:t>
            </a:r>
          </a:p>
        </p:txBody>
      </p:sp>
      <p:sp>
        <p:nvSpPr>
          <p:cNvPr id="3" name="Content Placeholder 2"/>
          <p:cNvSpPr>
            <a:spLocks noGrp="1"/>
          </p:cNvSpPr>
          <p:nvPr>
            <p:ph idx="1"/>
          </p:nvPr>
        </p:nvSpPr>
        <p:spPr/>
        <p:txBody>
          <a:bodyPr>
            <a:normAutofit lnSpcReduction="10000"/>
          </a:bodyPr>
          <a:lstStyle/>
          <a:p>
            <a:pPr lvl="0"/>
            <a:r>
              <a:rPr lang="en-US" b="1" dirty="0"/>
              <a:t>Secondary materials:</a:t>
            </a:r>
            <a:r>
              <a:rPr lang="en-US" dirty="0"/>
              <a:t> Sources such as censuses, regional surveys, or historical reports that are compiled from data collected by someone other than the field researcher.</a:t>
            </a:r>
          </a:p>
          <a:p>
            <a:pPr lvl="0"/>
            <a:r>
              <a:rPr lang="en-US" b="1" dirty="0"/>
              <a:t>Primary materials:</a:t>
            </a:r>
            <a:r>
              <a:rPr lang="en-US" dirty="0"/>
              <a:t> Original sources such as fieldnotes that are prepared by someone who is directly involved in the research project and has direct personal knowledge of the research subjects.</a:t>
            </a:r>
          </a:p>
          <a:p>
            <a:endParaRPr lang="en-US" dirty="0"/>
          </a:p>
        </p:txBody>
      </p:sp>
    </p:spTree>
    <p:extLst>
      <p:ext uri="{BB962C8B-B14F-4D97-AF65-F5344CB8AC3E}">
        <p14:creationId xmlns:p14="http://schemas.microsoft.com/office/powerpoint/2010/main" val="21921898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National Anthropological Archives.</a:t>
            </a:r>
          </a:p>
        </p:txBody>
      </p:sp>
      <p:sp>
        <p:nvSpPr>
          <p:cNvPr id="4" name="Text Placeholder 3"/>
          <p:cNvSpPr>
            <a:spLocks noGrp="1"/>
          </p:cNvSpPr>
          <p:nvPr>
            <p:ph type="body" sz="half" idx="2"/>
          </p:nvPr>
        </p:nvSpPr>
        <p:spPr/>
        <p:txBody>
          <a:bodyPr>
            <a:normAutofit fontScale="92500" lnSpcReduction="20000"/>
          </a:bodyPr>
          <a:lstStyle/>
          <a:p>
            <a:r>
              <a:rPr lang="en-US" sz="1900" dirty="0"/>
              <a:t>Besides fieldnotes written by anthropologists, the National Anthropological Archives hold many things collected by anthropologists in the past. Here, anthropologist Jake Homiak (</a:t>
            </a:r>
            <a:r>
              <a:rPr lang="en-US" sz="1900" i="1" dirty="0"/>
              <a:t>right</a:t>
            </a:r>
            <a:r>
              <a:rPr lang="en-US" sz="1900" dirty="0"/>
              <a:t>) and Achu Kantule from the San Blas Kuna community of Panama (</a:t>
            </a:r>
            <a:r>
              <a:rPr lang="en-US" sz="1900" i="1" dirty="0"/>
              <a:t>left</a:t>
            </a:r>
            <a:r>
              <a:rPr lang="en-US" sz="1900" dirty="0"/>
              <a:t>) examine a map of the Kuna sacred landscape drawn around 1925 by Kantule’s grandfather. It was collected by anthropologist John Peabody Harrington, who was a field ethnologist for the Smithsonian’s Bureau of American Ethnology during the early 1900s.</a:t>
            </a:r>
          </a:p>
          <a:p>
            <a:endParaRPr lang="en-US" dirty="0"/>
          </a:p>
        </p:txBody>
      </p:sp>
      <p:pic>
        <p:nvPicPr>
          <p:cNvPr id="5" name="Picture Placeholder 4" descr="Photo of Jake Homiak and Achu Kantule at the National Anthropological Archives." title="National Anthropological Archives."/>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21169" y="1435100"/>
            <a:ext cx="4343559" cy="3226645"/>
          </a:xfrm>
        </p:spPr>
      </p:pic>
      <p:sp>
        <p:nvSpPr>
          <p:cNvPr id="3" name="TextBox 2"/>
          <p:cNvSpPr txBox="1"/>
          <p:nvPr/>
        </p:nvSpPr>
        <p:spPr>
          <a:xfrm>
            <a:off x="3821169" y="4661745"/>
            <a:ext cx="4343559" cy="646331"/>
          </a:xfrm>
          <a:prstGeom prst="rect">
            <a:avLst/>
          </a:prstGeom>
          <a:noFill/>
        </p:spPr>
        <p:txBody>
          <a:bodyPr wrap="square" rtlCol="0">
            <a:spAutoFit/>
          </a:bodyPr>
          <a:lstStyle/>
          <a:p>
            <a:r>
              <a:rPr lang="en-US" dirty="0"/>
              <a:t>Smithsonian Institution, National Anthropological Archives</a:t>
            </a:r>
          </a:p>
        </p:txBody>
      </p:sp>
    </p:spTree>
    <p:extLst>
      <p:ext uri="{BB962C8B-B14F-4D97-AF65-F5344CB8AC3E}">
        <p14:creationId xmlns:p14="http://schemas.microsoft.com/office/powerpoint/2010/main" val="8968128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1093" y="3995738"/>
            <a:ext cx="5486400" cy="566738"/>
          </a:xfrm>
        </p:spPr>
        <p:txBody>
          <a:bodyPr/>
          <a:lstStyle/>
          <a:p>
            <a:r>
              <a:rPr lang="en-US" dirty="0"/>
              <a:t>Preservation of Ethnographic Data.</a:t>
            </a:r>
          </a:p>
        </p:txBody>
      </p:sp>
      <p:pic>
        <p:nvPicPr>
          <p:cNvPr id="5" name="Content Placeholder 4" descr="Photo of Margaret Mead and Gregory Bateson typing their fieldnotes." title="Preservation of Ethnographic Data"/>
          <p:cNvPicPr>
            <a:picLocks noGrp="1" noChangeAspect="1"/>
          </p:cNvPicPr>
          <p:nvPr>
            <p:ph type="pic" idx="1"/>
          </p:nvPr>
        </p:nvPicPr>
        <p:blipFill>
          <a:blip r:embed="rId2">
            <a:extLst>
              <a:ext uri="{28A0092B-C50C-407E-A947-70E740481C1C}">
                <a14:useLocalDpi xmlns:a14="http://schemas.microsoft.com/office/drawing/2010/main" val="0"/>
              </a:ext>
            </a:extLst>
          </a:blip>
          <a:srcRect l="7079" r="7079"/>
          <a:stretch>
            <a:fillRect/>
          </a:stretch>
        </p:blipFill>
        <p:spPr>
          <a:xfrm>
            <a:off x="2554377" y="612776"/>
            <a:ext cx="3959832" cy="2969874"/>
          </a:xfrm>
        </p:spPr>
      </p:pic>
      <p:sp>
        <p:nvSpPr>
          <p:cNvPr id="3" name="TextBox 2"/>
          <p:cNvSpPr txBox="1"/>
          <p:nvPr/>
        </p:nvSpPr>
        <p:spPr>
          <a:xfrm>
            <a:off x="2554377" y="3582650"/>
            <a:ext cx="3959832" cy="369332"/>
          </a:xfrm>
          <a:prstGeom prst="rect">
            <a:avLst/>
          </a:prstGeom>
          <a:noFill/>
        </p:spPr>
        <p:txBody>
          <a:bodyPr wrap="square" rtlCol="0">
            <a:spAutoFit/>
          </a:bodyPr>
          <a:lstStyle/>
          <a:p>
            <a:r>
              <a:rPr lang="en-US" dirty="0"/>
              <a:t>Bateson Idea Group</a:t>
            </a:r>
          </a:p>
        </p:txBody>
      </p:sp>
      <p:sp>
        <p:nvSpPr>
          <p:cNvPr id="4" name="Text Placeholder 3"/>
          <p:cNvSpPr>
            <a:spLocks noGrp="1"/>
          </p:cNvSpPr>
          <p:nvPr>
            <p:ph type="body" sz="half" idx="2"/>
          </p:nvPr>
        </p:nvSpPr>
        <p:spPr>
          <a:xfrm>
            <a:off x="1792288" y="4562476"/>
            <a:ext cx="5486400" cy="1609724"/>
          </a:xfrm>
        </p:spPr>
        <p:txBody>
          <a:bodyPr>
            <a:normAutofit/>
          </a:bodyPr>
          <a:lstStyle/>
          <a:p>
            <a:r>
              <a:rPr lang="en-US" sz="1900" dirty="0"/>
              <a:t>Anthropologists Margaret Mead and Gregory Bateson, who were married at the time, typing up their fieldnotes in their quarters on the Sepik River of Papua New Guinea. Most of Mead’s fieldnotes are at the Library of Congress.</a:t>
            </a:r>
          </a:p>
          <a:p>
            <a:endParaRPr lang="en-US" dirty="0"/>
          </a:p>
        </p:txBody>
      </p:sp>
    </p:spTree>
    <p:extLst>
      <p:ext uri="{BB962C8B-B14F-4D97-AF65-F5344CB8AC3E}">
        <p14:creationId xmlns:p14="http://schemas.microsoft.com/office/powerpoint/2010/main" val="6926868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360"/>
            <a:ext cx="8229600" cy="1143000"/>
          </a:xfrm>
        </p:spPr>
        <p:txBody>
          <a:bodyPr>
            <a:noAutofit/>
          </a:bodyPr>
          <a:lstStyle/>
          <a:p>
            <a:r>
              <a:rPr lang="en-US" dirty="0"/>
              <a:t>Special Issues Facing Anthropologists Studying Their Own Societies</a:t>
            </a:r>
          </a:p>
        </p:txBody>
      </p:sp>
      <p:sp>
        <p:nvSpPr>
          <p:cNvPr id="3" name="Content Placeholder 2"/>
          <p:cNvSpPr>
            <a:spLocks noGrp="1"/>
          </p:cNvSpPr>
          <p:nvPr>
            <p:ph idx="1"/>
          </p:nvPr>
        </p:nvSpPr>
        <p:spPr>
          <a:xfrm>
            <a:off x="457200" y="1843548"/>
            <a:ext cx="8229600" cy="4282615"/>
          </a:xfrm>
        </p:spPr>
        <p:txBody>
          <a:bodyPr/>
          <a:lstStyle/>
          <a:p>
            <a:r>
              <a:rPr lang="en-US" dirty="0"/>
              <a:t>Being a “professional stranger” is more difficult when we already have well-formed views about people’s behaviors and attitudes.</a:t>
            </a:r>
          </a:p>
          <a:p>
            <a:r>
              <a:rPr lang="en-US" dirty="0"/>
              <a:t>Indigenous peoples practice anthropology themselves as a way not just of speaking about their societies but for their societies.</a:t>
            </a:r>
          </a:p>
        </p:txBody>
      </p:sp>
    </p:spTree>
    <p:extLst>
      <p:ext uri="{BB962C8B-B14F-4D97-AF65-F5344CB8AC3E}">
        <p14:creationId xmlns:p14="http://schemas.microsoft.com/office/powerpoint/2010/main" val="6118247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4673"/>
            <a:ext cx="3008313" cy="759337"/>
          </a:xfrm>
        </p:spPr>
        <p:txBody>
          <a:bodyPr/>
          <a:lstStyle/>
          <a:p>
            <a:r>
              <a:rPr lang="en-US" dirty="0"/>
              <a:t>The Yanomami of Brazil. </a:t>
            </a:r>
          </a:p>
        </p:txBody>
      </p:sp>
      <p:sp>
        <p:nvSpPr>
          <p:cNvPr id="4" name="Text Placeholder 3"/>
          <p:cNvSpPr>
            <a:spLocks noGrp="1"/>
          </p:cNvSpPr>
          <p:nvPr>
            <p:ph type="body" sz="half" idx="2"/>
          </p:nvPr>
        </p:nvSpPr>
        <p:spPr/>
        <p:txBody>
          <a:bodyPr>
            <a:normAutofit/>
          </a:bodyPr>
          <a:lstStyle/>
          <a:p>
            <a:r>
              <a:rPr lang="en-US" sz="2000" dirty="0"/>
              <a:t>Yanomami Indians have suffered a great deal from the steady intrusion of more than 50,000 Brazilian peasants onto their traditional territory. The top photo shows Yanomami villagers; the bottom photo shows an example of land encroachment by Brazilian peasants.</a:t>
            </a:r>
          </a:p>
        </p:txBody>
      </p:sp>
      <p:pic>
        <p:nvPicPr>
          <p:cNvPr id="5" name="Content Placeholder 4" descr="Photo of Yanomami Indians." title="Yanomami of Brazil"/>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18108" y="684674"/>
            <a:ext cx="3283658" cy="2118488"/>
          </a:xfrm>
        </p:spPr>
      </p:pic>
      <p:sp>
        <p:nvSpPr>
          <p:cNvPr id="3" name="TextBox 2"/>
          <p:cNvSpPr txBox="1"/>
          <p:nvPr/>
        </p:nvSpPr>
        <p:spPr>
          <a:xfrm>
            <a:off x="4818108" y="2803162"/>
            <a:ext cx="3283658" cy="369332"/>
          </a:xfrm>
          <a:prstGeom prst="rect">
            <a:avLst/>
          </a:prstGeom>
          <a:noFill/>
        </p:spPr>
        <p:txBody>
          <a:bodyPr wrap="square" rtlCol="0">
            <a:spAutoFit/>
          </a:bodyPr>
          <a:lstStyle/>
          <a:p>
            <a:r>
              <a:rPr lang="en-US" dirty="0"/>
              <a:t>©Fiona Watson/Survival</a:t>
            </a:r>
          </a:p>
        </p:txBody>
      </p:sp>
      <p:pic>
        <p:nvPicPr>
          <p:cNvPr id="6" name="Picture 5" descr="Photo of Brazilian peasants." title="Brazilian Peasant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8108" y="3419398"/>
            <a:ext cx="3344035" cy="2153200"/>
          </a:xfrm>
          <a:prstGeom prst="rect">
            <a:avLst/>
          </a:prstGeom>
        </p:spPr>
      </p:pic>
      <p:sp>
        <p:nvSpPr>
          <p:cNvPr id="7" name="TextBox 6"/>
          <p:cNvSpPr txBox="1"/>
          <p:nvPr/>
        </p:nvSpPr>
        <p:spPr>
          <a:xfrm>
            <a:off x="4818108" y="5572598"/>
            <a:ext cx="3344035" cy="378497"/>
          </a:xfrm>
          <a:prstGeom prst="rect">
            <a:avLst/>
          </a:prstGeom>
          <a:noFill/>
        </p:spPr>
        <p:txBody>
          <a:bodyPr wrap="square" rtlCol="0">
            <a:spAutoFit/>
          </a:bodyPr>
          <a:lstStyle/>
          <a:p>
            <a:r>
              <a:rPr lang="en-US" dirty="0"/>
              <a:t>©Survival International</a:t>
            </a:r>
          </a:p>
        </p:txBody>
      </p:sp>
    </p:spTree>
    <p:extLst>
      <p:ext uri="{BB962C8B-B14F-4D97-AF65-F5344CB8AC3E}">
        <p14:creationId xmlns:p14="http://schemas.microsoft.com/office/powerpoint/2010/main" val="40066282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0940"/>
            <a:ext cx="8229600" cy="1069260"/>
          </a:xfrm>
        </p:spPr>
        <p:txBody>
          <a:bodyPr>
            <a:noAutofit/>
          </a:bodyPr>
          <a:lstStyle/>
          <a:p>
            <a:r>
              <a:rPr lang="en-US" dirty="0"/>
              <a:t>Alcida Rita Ramos and Indigenous Rights in Brazil</a:t>
            </a:r>
          </a:p>
        </p:txBody>
      </p:sp>
      <p:sp>
        <p:nvSpPr>
          <p:cNvPr id="3" name="Content Placeholder 2"/>
          <p:cNvSpPr>
            <a:spLocks noGrp="1"/>
          </p:cNvSpPr>
          <p:nvPr>
            <p:ph idx="1"/>
          </p:nvPr>
        </p:nvSpPr>
        <p:spPr>
          <a:xfrm>
            <a:off x="457200" y="1600200"/>
            <a:ext cx="8229600" cy="4785852"/>
          </a:xfrm>
        </p:spPr>
        <p:txBody>
          <a:bodyPr>
            <a:normAutofit fontScale="85000" lnSpcReduction="10000"/>
          </a:bodyPr>
          <a:lstStyle/>
          <a:p>
            <a:pPr marL="514350" lvl="0" indent="-514350">
              <a:buFont typeface="+mj-lt"/>
              <a:buAutoNum type="arabicPeriod"/>
            </a:pPr>
            <a:r>
              <a:rPr lang="en-US" sz="3300" dirty="0"/>
              <a:t>How might an activist anthropologist justify his or her approach to more theoretically minded anthropologists?</a:t>
            </a:r>
          </a:p>
          <a:p>
            <a:pPr marL="514350" lvl="0" indent="-514350">
              <a:buFont typeface="+mj-lt"/>
              <a:buAutoNum type="arabicPeriod"/>
            </a:pPr>
            <a:r>
              <a:rPr lang="en-US" sz="3300" dirty="0"/>
              <a:t>Given that she lacked government support for her views and had no direct power to control the situation among the Yanomami, what kinds of tools and strategies do you think Ramos might have used to influence conditions among the Yanomami?</a:t>
            </a:r>
          </a:p>
          <a:p>
            <a:pPr marL="514350" lvl="0" indent="-514350">
              <a:buFont typeface="+mj-lt"/>
              <a:buAutoNum type="arabicPeriod"/>
            </a:pPr>
            <a:r>
              <a:rPr lang="en-US" sz="3300" dirty="0"/>
              <a:t>If a researcher practices activist anthropology, should she or he maintain a teaching position at a university? Are the two roles compatible? How?</a:t>
            </a:r>
          </a:p>
          <a:p>
            <a:pPr marL="0" indent="0">
              <a:buNone/>
            </a:pPr>
            <a:endParaRPr lang="en-US" dirty="0"/>
          </a:p>
        </p:txBody>
      </p:sp>
    </p:spTree>
    <p:extLst>
      <p:ext uri="{BB962C8B-B14F-4D97-AF65-F5344CB8AC3E}">
        <p14:creationId xmlns:p14="http://schemas.microsoft.com/office/powerpoint/2010/main" val="31256300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1444"/>
            <a:ext cx="8229600" cy="1098756"/>
          </a:xfrm>
        </p:spPr>
        <p:txBody>
          <a:bodyPr>
            <a:noAutofit/>
          </a:bodyPr>
          <a:lstStyle/>
          <a:p>
            <a:r>
              <a:rPr lang="en-US" dirty="0"/>
              <a:t>Thinking Like An Anthropologist:</a:t>
            </a:r>
            <a:br>
              <a:rPr lang="en-US" dirty="0"/>
            </a:br>
            <a:r>
              <a:rPr lang="en-US" dirty="0"/>
              <a:t>Ethnography (3 of )</a:t>
            </a:r>
          </a:p>
        </p:txBody>
      </p:sp>
      <p:sp>
        <p:nvSpPr>
          <p:cNvPr id="3" name="Content Placeholder 2"/>
          <p:cNvSpPr>
            <a:spLocks noGrp="1"/>
          </p:cNvSpPr>
          <p:nvPr>
            <p:ph idx="1"/>
          </p:nvPr>
        </p:nvSpPr>
        <p:spPr/>
        <p:txBody>
          <a:bodyPr/>
          <a:lstStyle/>
          <a:p>
            <a:pPr marL="0" indent="0">
              <a:buNone/>
            </a:pPr>
            <a:r>
              <a:rPr lang="en-US" dirty="0"/>
              <a:t>Because the methods associated with action anthropology involve explicitly political commitments, some critics view them as less “objective” than some of the other methods described in this chapter. How would you respond to such a claim?</a:t>
            </a:r>
          </a:p>
          <a:p>
            <a:pPr marL="0" indent="0">
              <a:buNone/>
            </a:pPr>
            <a:endParaRPr lang="en-US" dirty="0"/>
          </a:p>
        </p:txBody>
      </p:sp>
    </p:spTree>
    <p:extLst>
      <p:ext uri="{BB962C8B-B14F-4D97-AF65-F5344CB8AC3E}">
        <p14:creationId xmlns:p14="http://schemas.microsoft.com/office/powerpoint/2010/main" val="30961112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5864"/>
            <a:ext cx="8229600" cy="1143000"/>
          </a:xfrm>
        </p:spPr>
        <p:txBody>
          <a:bodyPr>
            <a:noAutofit/>
          </a:bodyPr>
          <a:lstStyle/>
          <a:p>
            <a:r>
              <a:rPr lang="en-US" dirty="0"/>
              <a:t>What Unique Ethical Dilemmas Do Ethnographers Face?</a:t>
            </a:r>
          </a:p>
        </p:txBody>
      </p:sp>
      <p:sp>
        <p:nvSpPr>
          <p:cNvPr id="3" name="Content Placeholder 2"/>
          <p:cNvSpPr>
            <a:spLocks noGrp="1"/>
          </p:cNvSpPr>
          <p:nvPr>
            <p:ph idx="1"/>
          </p:nvPr>
        </p:nvSpPr>
        <p:spPr>
          <a:xfrm>
            <a:off x="457200" y="1755058"/>
            <a:ext cx="8229600" cy="4371105"/>
          </a:xfrm>
        </p:spPr>
        <p:txBody>
          <a:bodyPr/>
          <a:lstStyle/>
          <a:p>
            <a:pPr marL="0" indent="0">
              <a:buNone/>
            </a:pPr>
            <a:r>
              <a:rPr lang="en-US" dirty="0"/>
              <a:t>Anthropologists face certain common ethical dilemmas including:</a:t>
            </a:r>
          </a:p>
          <a:p>
            <a:r>
              <a:rPr lang="en-US" dirty="0"/>
              <a:t>Commitment to do no harm</a:t>
            </a:r>
          </a:p>
          <a:p>
            <a:r>
              <a:rPr lang="en-US" dirty="0"/>
              <a:t>Considerations about to whom anthropologists are responsible</a:t>
            </a:r>
          </a:p>
          <a:p>
            <a:r>
              <a:rPr lang="en-US" dirty="0"/>
              <a:t>Questions about who should control anthropology’s findings</a:t>
            </a:r>
          </a:p>
        </p:txBody>
      </p:sp>
    </p:spTree>
    <p:extLst>
      <p:ext uri="{BB962C8B-B14F-4D97-AF65-F5344CB8AC3E}">
        <p14:creationId xmlns:p14="http://schemas.microsoft.com/office/powerpoint/2010/main" val="5797213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Protecting Informant Identity</a:t>
            </a:r>
          </a:p>
        </p:txBody>
      </p:sp>
      <p:sp>
        <p:nvSpPr>
          <p:cNvPr id="3" name="Content Placeholder 2"/>
          <p:cNvSpPr>
            <a:spLocks noGrp="1"/>
          </p:cNvSpPr>
          <p:nvPr>
            <p:ph idx="1"/>
          </p:nvPr>
        </p:nvSpPr>
        <p:spPr/>
        <p:txBody>
          <a:bodyPr>
            <a:normAutofit/>
          </a:bodyPr>
          <a:lstStyle/>
          <a:p>
            <a:pPr marL="0" indent="0">
              <a:buNone/>
            </a:pPr>
            <a:r>
              <a:rPr lang="en-US" dirty="0"/>
              <a:t>In order to do no harm, anthropologists conceal the identities of everyone they have interviewed by using pseudonyms and changing details about their informants.</a:t>
            </a:r>
          </a:p>
          <a:p>
            <a:r>
              <a:rPr lang="en-US" sz="2800" dirty="0"/>
              <a:t>Unlike journalists, anthropologists have no First Amendment protections that allows them to conceal the sources of their data</a:t>
            </a:r>
          </a:p>
          <a:p>
            <a:r>
              <a:rPr lang="en-US" sz="2800" dirty="0"/>
              <a:t>Some informants insist they should have access to and control of anthropological fieldnotes</a:t>
            </a:r>
          </a:p>
        </p:txBody>
      </p:sp>
    </p:spTree>
    <p:extLst>
      <p:ext uri="{BB962C8B-B14F-4D97-AF65-F5344CB8AC3E}">
        <p14:creationId xmlns:p14="http://schemas.microsoft.com/office/powerpoint/2010/main" val="21504294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1619"/>
            <a:ext cx="8229600" cy="1143000"/>
          </a:xfrm>
        </p:spPr>
        <p:txBody>
          <a:bodyPr>
            <a:normAutofit fontScale="90000"/>
          </a:bodyPr>
          <a:lstStyle/>
          <a:p>
            <a:r>
              <a:rPr lang="en-US" cap="all" dirty="0"/>
              <a:t>THINKING LIKE AN ANTHROPOLOGIST: ETHNOGRAPHY</a:t>
            </a:r>
            <a:r>
              <a:rPr lang="en-US" dirty="0"/>
              <a:t> (4 of 4)</a:t>
            </a:r>
          </a:p>
        </p:txBody>
      </p:sp>
      <p:sp>
        <p:nvSpPr>
          <p:cNvPr id="3" name="Content Placeholder 2"/>
          <p:cNvSpPr>
            <a:spLocks noGrp="1"/>
          </p:cNvSpPr>
          <p:nvPr>
            <p:ph idx="1"/>
          </p:nvPr>
        </p:nvSpPr>
        <p:spPr>
          <a:xfrm>
            <a:off x="457200" y="1740310"/>
            <a:ext cx="8229600" cy="4385853"/>
          </a:xfrm>
        </p:spPr>
        <p:txBody>
          <a:bodyPr/>
          <a:lstStyle/>
          <a:p>
            <a:pPr marL="0" indent="0">
              <a:buNone/>
            </a:pPr>
            <a:r>
              <a:rPr lang="en-US" dirty="0"/>
              <a:t>In addition to disguising the identity of specific informants, anthropologists often disguise the identity of a village or community to protect it from scrutiny by outsiders. But individuals and even whole communities sometimes object to anthropologists’ efforts to maintain their anonymity. How do you think an anthropologist should respond to such a situation?</a:t>
            </a:r>
          </a:p>
          <a:p>
            <a:pPr marL="0" indent="0">
              <a:buNone/>
            </a:pPr>
            <a:endParaRPr lang="en-US" dirty="0"/>
          </a:p>
        </p:txBody>
      </p:sp>
    </p:spTree>
    <p:extLst>
      <p:ext uri="{BB962C8B-B14F-4D97-AF65-F5344CB8AC3E}">
        <p14:creationId xmlns:p14="http://schemas.microsoft.com/office/powerpoint/2010/main" val="3009282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4464"/>
            <a:ext cx="8229600" cy="1143000"/>
          </a:xfrm>
        </p:spPr>
        <p:txBody>
          <a:bodyPr>
            <a:noAutofit/>
          </a:bodyPr>
          <a:lstStyle/>
          <a:p>
            <a:r>
              <a:rPr lang="en-US" dirty="0"/>
              <a:t>What Distinguishes Ethnographic Fieldwork from Other Types of Social Research?</a:t>
            </a:r>
          </a:p>
        </p:txBody>
      </p:sp>
      <p:sp>
        <p:nvSpPr>
          <p:cNvPr id="3" name="Text Placeholder 2"/>
          <p:cNvSpPr>
            <a:spLocks noGrp="1"/>
          </p:cNvSpPr>
          <p:nvPr>
            <p:ph type="body" sz="quarter" idx="10"/>
          </p:nvPr>
        </p:nvSpPr>
        <p:spPr>
          <a:xfrm>
            <a:off x="457200" y="2160639"/>
            <a:ext cx="8229600" cy="4175125"/>
          </a:xfrm>
        </p:spPr>
        <p:txBody>
          <a:bodyPr>
            <a:normAutofit/>
          </a:bodyPr>
          <a:lstStyle/>
          <a:p>
            <a:pPr marL="0" indent="0">
              <a:buNone/>
            </a:pPr>
            <a:r>
              <a:rPr lang="en-US" dirty="0"/>
              <a:t>Anthropologists take a more holistic approach, studying all aspects of social life simultaneously.</a:t>
            </a:r>
          </a:p>
          <a:p>
            <a:r>
              <a:rPr lang="en-US" dirty="0">
                <a:solidFill>
                  <a:schemeClr val="accent1"/>
                </a:solidFill>
              </a:rPr>
              <a:t>Cultural anthropologists build personal relationships over time through long-term immersion in a community.</a:t>
            </a:r>
            <a:endParaRPr lang="en-US" dirty="0"/>
          </a:p>
          <a:p>
            <a:endParaRPr lang="en-US" dirty="0"/>
          </a:p>
        </p:txBody>
      </p:sp>
    </p:spTree>
    <p:extLst>
      <p:ext uri="{BB962C8B-B14F-4D97-AF65-F5344CB8AC3E}">
        <p14:creationId xmlns:p14="http://schemas.microsoft.com/office/powerpoint/2010/main" val="26660090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of Learning Objectives</a:t>
            </a:r>
          </a:p>
        </p:txBody>
      </p:sp>
      <p:sp>
        <p:nvSpPr>
          <p:cNvPr id="3" name="Text Placeholder 2"/>
          <p:cNvSpPr>
            <a:spLocks noGrp="1"/>
          </p:cNvSpPr>
          <p:nvPr>
            <p:ph type="body" sz="quarter" idx="10"/>
          </p:nvPr>
        </p:nvSpPr>
        <p:spPr>
          <a:xfrm>
            <a:off x="457200" y="1600200"/>
            <a:ext cx="8229600" cy="4175125"/>
          </a:xfrm>
        </p:spPr>
        <p:txBody>
          <a:bodyPr>
            <a:normAutofit fontScale="92500" lnSpcReduction="20000"/>
          </a:bodyPr>
          <a:lstStyle/>
          <a:p>
            <a:r>
              <a:rPr lang="en-US" dirty="0"/>
              <a:t>3.1 While fieldwork is anthropology’s dominant methodology, other social sciences are skeptical of its objectivity.</a:t>
            </a:r>
          </a:p>
          <a:p>
            <a:r>
              <a:rPr lang="en-US" dirty="0"/>
              <a:t>3.2 Intersubjective reflection is crucial for interpreting a fieldwork experience.</a:t>
            </a:r>
          </a:p>
          <a:p>
            <a:r>
              <a:rPr lang="en-US" dirty="0"/>
              <a:t>3.3 While anthropologists prioritize ethnographic fieldwork, other methods are used.</a:t>
            </a:r>
          </a:p>
          <a:p>
            <a:r>
              <a:rPr lang="en-US" dirty="0"/>
              <a:t>3.4 Many disagree about whether anthropologists can take on dual roles of academic and applied researcher.</a:t>
            </a:r>
          </a:p>
          <a:p>
            <a:endParaRPr lang="en-US" dirty="0"/>
          </a:p>
          <a:p>
            <a:endParaRPr lang="en-US" dirty="0"/>
          </a:p>
        </p:txBody>
      </p:sp>
    </p:spTree>
    <p:extLst>
      <p:ext uri="{BB962C8B-B14F-4D97-AF65-F5344CB8AC3E}">
        <p14:creationId xmlns:p14="http://schemas.microsoft.com/office/powerpoint/2010/main" val="5326463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Terms (1 of )</a:t>
            </a:r>
          </a:p>
        </p:txBody>
      </p:sp>
      <p:sp>
        <p:nvSpPr>
          <p:cNvPr id="3" name="Content Placeholder 2"/>
          <p:cNvSpPr>
            <a:spLocks noGrp="1"/>
          </p:cNvSpPr>
          <p:nvPr>
            <p:ph idx="1"/>
          </p:nvPr>
        </p:nvSpPr>
        <p:spPr>
          <a:xfrm>
            <a:off x="457200" y="1600200"/>
            <a:ext cx="8229600" cy="4785852"/>
          </a:xfrm>
        </p:spPr>
        <p:txBody>
          <a:bodyPr>
            <a:normAutofit lnSpcReduction="10000"/>
          </a:bodyPr>
          <a:lstStyle/>
          <a:p>
            <a:r>
              <a:rPr lang="en-US" sz="2400" b="1" dirty="0"/>
              <a:t>Fieldwork.</a:t>
            </a:r>
            <a:r>
              <a:rPr lang="en-US" sz="2400" dirty="0"/>
              <a:t> Long-term immersion in a community, normally involving firsthand research in a specific study community or research setting where the researcher can observe people’s behavior and have conversations or interviews with members of the community.</a:t>
            </a:r>
          </a:p>
          <a:p>
            <a:pPr lvl="0"/>
            <a:r>
              <a:rPr lang="en-US" sz="2400" b="1" dirty="0"/>
              <a:t>Etic perspective.</a:t>
            </a:r>
            <a:r>
              <a:rPr lang="en-US" sz="2400" dirty="0"/>
              <a:t> An outside observer’s perspective on a culture. </a:t>
            </a:r>
          </a:p>
          <a:p>
            <a:pPr lvl="0"/>
            <a:r>
              <a:rPr lang="en-US" sz="2400" b="1" dirty="0"/>
              <a:t>Emic perspective.</a:t>
            </a:r>
            <a:r>
              <a:rPr lang="en-US" sz="2400" dirty="0"/>
              <a:t> A cultural insider’s perspective on his or her culture.</a:t>
            </a:r>
          </a:p>
          <a:p>
            <a:r>
              <a:rPr lang="en-US" sz="2400" b="1" dirty="0"/>
              <a:t>Participant observation.</a:t>
            </a:r>
            <a:r>
              <a:rPr lang="en-US" sz="2400" dirty="0"/>
              <a:t> The standard research method used by cultural anthropologists that requires the researcher to live in the community he or she is studying to observe and participate in day-to-day activities.</a:t>
            </a:r>
          </a:p>
        </p:txBody>
      </p:sp>
    </p:spTree>
    <p:extLst>
      <p:ext uri="{BB962C8B-B14F-4D97-AF65-F5344CB8AC3E}">
        <p14:creationId xmlns:p14="http://schemas.microsoft.com/office/powerpoint/2010/main" val="28124571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Terms (2 of )</a:t>
            </a:r>
          </a:p>
        </p:txBody>
      </p:sp>
      <p:sp>
        <p:nvSpPr>
          <p:cNvPr id="3" name="Content Placeholder 2"/>
          <p:cNvSpPr>
            <a:spLocks noGrp="1"/>
          </p:cNvSpPr>
          <p:nvPr>
            <p:ph idx="1"/>
          </p:nvPr>
        </p:nvSpPr>
        <p:spPr/>
        <p:txBody>
          <a:bodyPr>
            <a:normAutofit/>
          </a:bodyPr>
          <a:lstStyle/>
          <a:p>
            <a:pPr lvl="0"/>
            <a:r>
              <a:rPr lang="en-US" sz="2400" b="1" dirty="0"/>
              <a:t>Intersubjectivity</a:t>
            </a:r>
            <a:r>
              <a:rPr lang="en-US" sz="2400" dirty="0"/>
              <a:t>. The realization that knowledge about other people emerges out of relationships and perceptions individuals have with each other.</a:t>
            </a:r>
          </a:p>
          <a:p>
            <a:r>
              <a:rPr lang="en-US" sz="2400" b="1" dirty="0"/>
              <a:t>Informants</a:t>
            </a:r>
            <a:r>
              <a:rPr lang="en-US" sz="2400" dirty="0"/>
              <a:t>. Any person an anthropologist gets data from in the study community, especially a person who is interviewed or who provides information about what the anthropologist has observed or heard.</a:t>
            </a:r>
          </a:p>
          <a:p>
            <a:r>
              <a:rPr lang="en-US" sz="2400" b="1" dirty="0"/>
              <a:t>Interview</a:t>
            </a:r>
            <a:r>
              <a:rPr lang="en-US" sz="2400" dirty="0"/>
              <a:t>. Any systematic conversation with an informant to collect field research data, ranging from a highly structured set of questions to the most open-ended ones.</a:t>
            </a:r>
          </a:p>
        </p:txBody>
      </p:sp>
    </p:spTree>
    <p:extLst>
      <p:ext uri="{BB962C8B-B14F-4D97-AF65-F5344CB8AC3E}">
        <p14:creationId xmlns:p14="http://schemas.microsoft.com/office/powerpoint/2010/main" val="33469527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Terms (3 of )</a:t>
            </a:r>
          </a:p>
        </p:txBody>
      </p:sp>
      <p:sp>
        <p:nvSpPr>
          <p:cNvPr id="3" name="Content Placeholder 2"/>
          <p:cNvSpPr>
            <a:spLocks noGrp="1"/>
          </p:cNvSpPr>
          <p:nvPr>
            <p:ph idx="1"/>
          </p:nvPr>
        </p:nvSpPr>
        <p:spPr>
          <a:xfrm>
            <a:off x="457200" y="1417638"/>
            <a:ext cx="8229600" cy="5012659"/>
          </a:xfrm>
        </p:spPr>
        <p:txBody>
          <a:bodyPr>
            <a:normAutofit fontScale="92500"/>
          </a:bodyPr>
          <a:lstStyle/>
          <a:p>
            <a:r>
              <a:rPr lang="en-US" sz="2400" b="1" dirty="0"/>
              <a:t>Open-ended interview</a:t>
            </a:r>
            <a:r>
              <a:rPr lang="en-US" sz="2400" dirty="0"/>
              <a:t>. Any conversation with an informant in which the researcher allows the informant to take the conversation to related topics that the informant rather than the researcher feels are important.</a:t>
            </a:r>
          </a:p>
          <a:p>
            <a:r>
              <a:rPr lang="en-US" sz="2400" b="1" dirty="0"/>
              <a:t>Fieldnotes.</a:t>
            </a:r>
            <a:r>
              <a:rPr lang="en-US" sz="2400" dirty="0"/>
              <a:t> Information the anthropologist collects or transcribes during fieldwork.</a:t>
            </a:r>
          </a:p>
          <a:p>
            <a:r>
              <a:rPr lang="en-US" sz="2400" b="1" dirty="0"/>
              <a:t>Headnotes</a:t>
            </a:r>
            <a:r>
              <a:rPr lang="en-US" sz="2400" dirty="0"/>
              <a:t>. The mental notes an anthropologist makes while in the field, which may or may not end up in formal fieldnotes or journals.</a:t>
            </a:r>
          </a:p>
          <a:p>
            <a:r>
              <a:rPr lang="en-US" sz="2400" b="1" dirty="0"/>
              <a:t>Human Relations Area Files (HRAF).</a:t>
            </a:r>
            <a:r>
              <a:rPr lang="en-US" sz="2400" dirty="0"/>
              <a:t> A comparative anthropological database that allows easy reference to coded information about several hundred cultural traits for more than 350 societies. The HRAF facilitate statistical analysis of the relationship between the presence of one trait and the occurrence of other traits. </a:t>
            </a:r>
          </a:p>
          <a:p>
            <a:endParaRPr lang="en-US" sz="2400" dirty="0"/>
          </a:p>
        </p:txBody>
      </p:sp>
    </p:spTree>
    <p:extLst>
      <p:ext uri="{BB962C8B-B14F-4D97-AF65-F5344CB8AC3E}">
        <p14:creationId xmlns:p14="http://schemas.microsoft.com/office/powerpoint/2010/main" val="8681169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Terms (4 of )</a:t>
            </a:r>
          </a:p>
        </p:txBody>
      </p:sp>
      <p:sp>
        <p:nvSpPr>
          <p:cNvPr id="3" name="Content Placeholder 2"/>
          <p:cNvSpPr>
            <a:spLocks noGrp="1"/>
          </p:cNvSpPr>
          <p:nvPr>
            <p:ph idx="1"/>
          </p:nvPr>
        </p:nvSpPr>
        <p:spPr/>
        <p:txBody>
          <a:bodyPr>
            <a:normAutofit lnSpcReduction="10000"/>
          </a:bodyPr>
          <a:lstStyle/>
          <a:p>
            <a:r>
              <a:rPr lang="en-US" sz="2400" b="1" dirty="0"/>
              <a:t>Genealogical method.</a:t>
            </a:r>
            <a:r>
              <a:rPr lang="en-US" sz="2400" dirty="0"/>
              <a:t> A systematic methodology for recording kinship relations and how kin terms are used in different societies.</a:t>
            </a:r>
          </a:p>
          <a:p>
            <a:r>
              <a:rPr lang="en-US" sz="2400" b="1" dirty="0"/>
              <a:t>Life history</a:t>
            </a:r>
            <a:r>
              <a:rPr lang="en-US" sz="2400" dirty="0"/>
              <a:t>. Any survey of an informant’s life, including such topics as residence, occupation, marriage, family, and difficulties, usually collected to reveal patterns that cannot be observed today.</a:t>
            </a:r>
          </a:p>
          <a:p>
            <a:r>
              <a:rPr lang="en-US" sz="2400" b="1" dirty="0"/>
              <a:t>Ethnohistory.</a:t>
            </a:r>
            <a:r>
              <a:rPr lang="en-US" sz="2400" dirty="0"/>
              <a:t> The study of cultural change in societies and periods for which the community had no written histories or historical documents, usually relying heavily on oral history for data. “Ethnohistory” may also refer to a view of history from the cultural insider’s point of view, which often differs from an outsider’s view.</a:t>
            </a:r>
          </a:p>
          <a:p>
            <a:endParaRPr lang="en-US" sz="2400" dirty="0"/>
          </a:p>
        </p:txBody>
      </p:sp>
    </p:spTree>
    <p:extLst>
      <p:ext uri="{BB962C8B-B14F-4D97-AF65-F5344CB8AC3E}">
        <p14:creationId xmlns:p14="http://schemas.microsoft.com/office/powerpoint/2010/main" val="15473544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Terms (5 of )</a:t>
            </a:r>
          </a:p>
        </p:txBody>
      </p:sp>
      <p:sp>
        <p:nvSpPr>
          <p:cNvPr id="3" name="Content Placeholder 2"/>
          <p:cNvSpPr>
            <a:spLocks noGrp="1"/>
          </p:cNvSpPr>
          <p:nvPr>
            <p:ph idx="1"/>
          </p:nvPr>
        </p:nvSpPr>
        <p:spPr/>
        <p:txBody>
          <a:bodyPr>
            <a:normAutofit lnSpcReduction="10000"/>
          </a:bodyPr>
          <a:lstStyle/>
          <a:p>
            <a:r>
              <a:rPr lang="en-US" sz="2400" b="1" dirty="0"/>
              <a:t>Rapid appraisal.</a:t>
            </a:r>
            <a:r>
              <a:rPr lang="en-US" sz="2400" dirty="0"/>
              <a:t> Short-term, focused ethnographic research, typically lasting no more than a few weeks, about narrow research questions or problems.</a:t>
            </a:r>
          </a:p>
          <a:p>
            <a:r>
              <a:rPr lang="en-US" sz="2400" b="1" dirty="0"/>
              <a:t>Short-Term Ethnography. </a:t>
            </a:r>
            <a:r>
              <a:rPr lang="en-US" sz="2400" dirty="0"/>
              <a:t>Some projects have no time for long-term field research. Applied anthropologist Anthony Oliver-Smith investigates the impact of an earthquake in Peru.</a:t>
            </a:r>
          </a:p>
          <a:p>
            <a:r>
              <a:rPr lang="en-US" sz="2400" b="1" dirty="0"/>
              <a:t>Participatory action research.</a:t>
            </a:r>
            <a:r>
              <a:rPr lang="en-US" sz="2400" dirty="0"/>
              <a:t> A research method in which the research questions, data collection, and data analysis are defined through collaboration between the researcher and the subjects of research. A major goal is for the research subjects to develop the capacity to investigate and take action on their primary political, economic, or social problems.</a:t>
            </a:r>
          </a:p>
        </p:txBody>
      </p:sp>
    </p:spTree>
    <p:extLst>
      <p:ext uri="{BB962C8B-B14F-4D97-AF65-F5344CB8AC3E}">
        <p14:creationId xmlns:p14="http://schemas.microsoft.com/office/powerpoint/2010/main" val="1781548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Terms (6 of )</a:t>
            </a:r>
          </a:p>
        </p:txBody>
      </p:sp>
      <p:sp>
        <p:nvSpPr>
          <p:cNvPr id="3" name="Content Placeholder 2"/>
          <p:cNvSpPr>
            <a:spLocks noGrp="1"/>
          </p:cNvSpPr>
          <p:nvPr>
            <p:ph idx="1"/>
          </p:nvPr>
        </p:nvSpPr>
        <p:spPr/>
        <p:txBody>
          <a:bodyPr>
            <a:normAutofit/>
          </a:bodyPr>
          <a:lstStyle/>
          <a:p>
            <a:pPr lvl="0"/>
            <a:r>
              <a:rPr lang="en-US" sz="2400" b="1" dirty="0"/>
              <a:t>Secondary materials.</a:t>
            </a:r>
            <a:r>
              <a:rPr lang="en-US" sz="2400" dirty="0"/>
              <a:t> Sources such as censuses, regional surveys, or historical reports that are compiled from data collected by someone other than the field researcher.</a:t>
            </a:r>
          </a:p>
          <a:p>
            <a:pPr lvl="0"/>
            <a:r>
              <a:rPr lang="en-US" sz="2400" b="1" dirty="0"/>
              <a:t>Primary materials.</a:t>
            </a:r>
            <a:r>
              <a:rPr lang="en-US" sz="2400" dirty="0"/>
              <a:t> Original sources such as fieldnotes that are prepared by someone who is directly involved in the research project and has direct personal knowledge of the research subjects.</a:t>
            </a:r>
          </a:p>
        </p:txBody>
      </p:sp>
    </p:spTree>
    <p:extLst>
      <p:ext uri="{BB962C8B-B14F-4D97-AF65-F5344CB8AC3E}">
        <p14:creationId xmlns:p14="http://schemas.microsoft.com/office/powerpoint/2010/main" val="3918596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Doing Fieldwork with Anonymous</a:t>
            </a:r>
          </a:p>
        </p:txBody>
      </p:sp>
      <p:sp>
        <p:nvSpPr>
          <p:cNvPr id="7" name="Text Placeholder 6"/>
          <p:cNvSpPr>
            <a:spLocks noGrp="1"/>
          </p:cNvSpPr>
          <p:nvPr>
            <p:ph type="body" sz="half" idx="2"/>
          </p:nvPr>
        </p:nvSpPr>
        <p:spPr/>
        <p:txBody>
          <a:bodyPr>
            <a:noAutofit/>
          </a:bodyPr>
          <a:lstStyle/>
          <a:p>
            <a:r>
              <a:rPr lang="en-US" sz="1800" dirty="0"/>
              <a:t>Anthropologist Gabriella Coleman set out to do fieldwork amongst Anonymous, a secretive, leaderless, hacktivist collective known for its disruptive political actions. While Coleman’s choice to study internet hacktivists does not conform to stereotypes about anthropologists studying far-flung, non-Western people, Coleman used the same methods as anthropologists working 50 years ago in small villages in remote settings. </a:t>
            </a:r>
          </a:p>
        </p:txBody>
      </p:sp>
      <p:sp>
        <p:nvSpPr>
          <p:cNvPr id="2" name="TextBox 1"/>
          <p:cNvSpPr txBox="1"/>
          <p:nvPr/>
        </p:nvSpPr>
        <p:spPr>
          <a:xfrm>
            <a:off x="4154487" y="3934519"/>
            <a:ext cx="4145003" cy="307777"/>
          </a:xfrm>
          <a:prstGeom prst="rect">
            <a:avLst/>
          </a:prstGeom>
          <a:noFill/>
        </p:spPr>
        <p:txBody>
          <a:bodyPr wrap="square" rtlCol="0">
            <a:spAutoFit/>
          </a:bodyPr>
          <a:lstStyle/>
          <a:p>
            <a:r>
              <a:rPr lang="en-US" sz="1400" dirty="0"/>
              <a:t>NY Daily News </a:t>
            </a:r>
          </a:p>
        </p:txBody>
      </p:sp>
      <p:pic>
        <p:nvPicPr>
          <p:cNvPr id="9" name="Content Placeholder 8">
            <a:extLst>
              <a:ext uri="{FF2B5EF4-FFF2-40B4-BE49-F238E27FC236}">
                <a16:creationId xmlns:a16="http://schemas.microsoft.com/office/drawing/2014/main" id="{A06B9173-A40E-4FD1-B5EB-52D81E77A98A}"/>
              </a:ext>
            </a:extLst>
          </p:cNvPr>
          <p:cNvPicPr>
            <a:picLocks noGrp="1" noChangeAspect="1"/>
          </p:cNvPicPr>
          <p:nvPr>
            <p:ph idx="1"/>
          </p:nvPr>
        </p:nvPicPr>
        <p:blipFill>
          <a:blip r:embed="rId2"/>
          <a:stretch>
            <a:fillRect/>
          </a:stretch>
        </p:blipFill>
        <p:spPr>
          <a:xfrm>
            <a:off x="4154487" y="1351250"/>
            <a:ext cx="4494592" cy="2588452"/>
          </a:xfrm>
        </p:spPr>
      </p:pic>
    </p:spTree>
    <p:extLst>
      <p:ext uri="{BB962C8B-B14F-4D97-AF65-F5344CB8AC3E}">
        <p14:creationId xmlns:p14="http://schemas.microsoft.com/office/powerpoint/2010/main" val="3459414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Fieldwork</a:t>
            </a:r>
          </a:p>
        </p:txBody>
      </p:sp>
      <p:sp>
        <p:nvSpPr>
          <p:cNvPr id="3" name="Content Placeholder 2"/>
          <p:cNvSpPr>
            <a:spLocks noGrp="1"/>
          </p:cNvSpPr>
          <p:nvPr>
            <p:ph idx="1"/>
          </p:nvPr>
        </p:nvSpPr>
        <p:spPr>
          <a:xfrm>
            <a:off x="457200" y="1417638"/>
            <a:ext cx="8229600" cy="4525963"/>
          </a:xfrm>
        </p:spPr>
        <p:txBody>
          <a:bodyPr>
            <a:normAutofit fontScale="92500"/>
          </a:bodyPr>
          <a:lstStyle/>
          <a:p>
            <a:pPr marL="0" indent="0">
              <a:buNone/>
            </a:pPr>
            <a:r>
              <a:rPr lang="en-US" dirty="0"/>
              <a:t>Long-term immersion in a community, normally involving firsthand research in a specific community where the researcher can observe people’s behavior and have conversations with members of the community.</a:t>
            </a:r>
          </a:p>
          <a:p>
            <a:r>
              <a:rPr lang="en-US" dirty="0"/>
              <a:t>Allows anthropologists to understand the implicit assumptions and tacit rules people live by</a:t>
            </a:r>
          </a:p>
          <a:p>
            <a:r>
              <a:rPr lang="en-US" dirty="0"/>
              <a:t>Long-term Immersion enables the anthropologist to observe what is important to the community</a:t>
            </a:r>
          </a:p>
        </p:txBody>
      </p:sp>
    </p:spTree>
    <p:extLst>
      <p:ext uri="{BB962C8B-B14F-4D97-AF65-F5344CB8AC3E}">
        <p14:creationId xmlns:p14="http://schemas.microsoft.com/office/powerpoint/2010/main" val="3168930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4075"/>
            <a:ext cx="3008313" cy="1162050"/>
          </a:xfrm>
        </p:spPr>
        <p:txBody>
          <a:bodyPr/>
          <a:lstStyle/>
          <a:p>
            <a:r>
              <a:rPr lang="en-US" dirty="0"/>
              <a:t>Inside an American Shopping Mall</a:t>
            </a:r>
          </a:p>
        </p:txBody>
      </p:sp>
      <p:sp>
        <p:nvSpPr>
          <p:cNvPr id="4" name="Text Placeholder 3"/>
          <p:cNvSpPr>
            <a:spLocks noGrp="1"/>
          </p:cNvSpPr>
          <p:nvPr>
            <p:ph type="body" sz="half" idx="2"/>
          </p:nvPr>
        </p:nvSpPr>
        <p:spPr>
          <a:xfrm>
            <a:off x="457200" y="2098623"/>
            <a:ext cx="3008313" cy="4027540"/>
          </a:xfrm>
        </p:spPr>
        <p:txBody>
          <a:bodyPr>
            <a:normAutofit/>
          </a:bodyPr>
          <a:lstStyle/>
          <a:p>
            <a:r>
              <a:rPr lang="en-US" sz="1800" dirty="0"/>
              <a:t>Anthropologist Paco Underhill conducted fieldwork in American Shopping Malls and concluded that visiting a shopping mall is a socially patterned experience organized around the goal of getting people inside to begin spending money.</a:t>
            </a:r>
          </a:p>
        </p:txBody>
      </p:sp>
      <p:pic>
        <p:nvPicPr>
          <p:cNvPr id="5" name="Picture Placeholder 4" descr="Photo of the inside of an American Shopping Mall." title="Inside an American Shopping Mall"/>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23093" y="1638405"/>
            <a:ext cx="3707181" cy="2473988"/>
          </a:xfrm>
        </p:spPr>
      </p:pic>
      <p:sp>
        <p:nvSpPr>
          <p:cNvPr id="3" name="TextBox 2"/>
          <p:cNvSpPr txBox="1"/>
          <p:nvPr/>
        </p:nvSpPr>
        <p:spPr>
          <a:xfrm>
            <a:off x="4323093" y="4112393"/>
            <a:ext cx="3707181" cy="369332"/>
          </a:xfrm>
          <a:prstGeom prst="rect">
            <a:avLst/>
          </a:prstGeom>
          <a:noFill/>
        </p:spPr>
        <p:txBody>
          <a:bodyPr wrap="square" rtlCol="0">
            <a:spAutoFit/>
          </a:bodyPr>
          <a:lstStyle/>
          <a:p>
            <a:r>
              <a:rPr lang="en-US" dirty="0"/>
              <a:t>AP Photo/Brian Kersey</a:t>
            </a:r>
          </a:p>
        </p:txBody>
      </p:sp>
    </p:spTree>
    <p:extLst>
      <p:ext uri="{BB962C8B-B14F-4D97-AF65-F5344CB8AC3E}">
        <p14:creationId xmlns:p14="http://schemas.microsoft.com/office/powerpoint/2010/main" val="1273592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5806"/>
            <a:ext cx="8229600" cy="1143000"/>
          </a:xfrm>
        </p:spPr>
        <p:txBody>
          <a:bodyPr>
            <a:noAutofit/>
          </a:bodyPr>
          <a:lstStyle/>
          <a:p>
            <a:r>
              <a:rPr lang="en-US" dirty="0"/>
              <a:t>Seeing the World from</a:t>
            </a:r>
            <a:br>
              <a:rPr lang="en-US" dirty="0"/>
            </a:br>
            <a:r>
              <a:rPr lang="en-US" dirty="0"/>
              <a:t> “the Native’s Point of View”</a:t>
            </a:r>
          </a:p>
        </p:txBody>
      </p:sp>
      <p:sp>
        <p:nvSpPr>
          <p:cNvPr id="3" name="Content Placeholder 2"/>
          <p:cNvSpPr>
            <a:spLocks noGrp="1"/>
          </p:cNvSpPr>
          <p:nvPr>
            <p:ph idx="1"/>
          </p:nvPr>
        </p:nvSpPr>
        <p:spPr/>
        <p:txBody>
          <a:bodyPr/>
          <a:lstStyle/>
          <a:p>
            <a:pPr marL="0" indent="0">
              <a:buNone/>
            </a:pPr>
            <a:r>
              <a:rPr lang="en-US" dirty="0"/>
              <a:t>Long-term immersion in another culture increases the likelihood, but does not itself guarantee that the anthropologist will understand a native culture in its own terms.</a:t>
            </a:r>
          </a:p>
          <a:p>
            <a:r>
              <a:rPr lang="en-US" sz="2800" b="1" dirty="0"/>
              <a:t>Etic perspective:</a:t>
            </a:r>
            <a:r>
              <a:rPr lang="en-US" sz="2800" dirty="0"/>
              <a:t> An outside observer’s perspective on a culture. </a:t>
            </a:r>
          </a:p>
          <a:p>
            <a:r>
              <a:rPr lang="en-US" sz="2800" b="1" dirty="0"/>
              <a:t>Emic perspective:</a:t>
            </a:r>
            <a:r>
              <a:rPr lang="en-US" sz="2800" dirty="0"/>
              <a:t> A cultural insider’s perspective on his or her culture.</a:t>
            </a:r>
          </a:p>
          <a:p>
            <a:endParaRPr lang="en-US" dirty="0"/>
          </a:p>
        </p:txBody>
      </p:sp>
    </p:spTree>
    <p:extLst>
      <p:ext uri="{BB962C8B-B14F-4D97-AF65-F5344CB8AC3E}">
        <p14:creationId xmlns:p14="http://schemas.microsoft.com/office/powerpoint/2010/main" val="1423784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683910" cy="1162050"/>
          </a:xfrm>
        </p:spPr>
        <p:txBody>
          <a:bodyPr/>
          <a:lstStyle/>
          <a:p>
            <a:r>
              <a:rPr lang="en-US" dirty="0"/>
              <a:t>Avoiding Cultural “Tunnel Vision”: “The Native’s Point of View.”</a:t>
            </a:r>
          </a:p>
        </p:txBody>
      </p:sp>
      <p:sp>
        <p:nvSpPr>
          <p:cNvPr id="4" name="Text Placeholder 3"/>
          <p:cNvSpPr>
            <a:spLocks noGrp="1"/>
          </p:cNvSpPr>
          <p:nvPr>
            <p:ph type="body" sz="half" idx="2"/>
          </p:nvPr>
        </p:nvSpPr>
        <p:spPr>
          <a:xfrm>
            <a:off x="294968" y="1435100"/>
            <a:ext cx="3713257" cy="4691063"/>
          </a:xfrm>
        </p:spPr>
        <p:txBody>
          <a:bodyPr>
            <a:noAutofit/>
          </a:bodyPr>
          <a:lstStyle/>
          <a:p>
            <a:r>
              <a:rPr lang="en-US" sz="1800" dirty="0"/>
              <a:t>The unquestioned tacit meanings and perspectives drawn from our own culture prevent us from seeing and thinking in terms of another culture’s perspective and  can lead to ethnocentrism. Bronislaw Malinowski (1884-1942) asserted that adopting an emic perspective, or what he called “the native’s point of view” lay at the heart of the ethnographic method. We can see Malinowski’s tent on the beach of Nu’agasi in the Trobriand Islands in the photo to the right, where he first developed his ideas about ethnographic fieldwork.</a:t>
            </a:r>
          </a:p>
        </p:txBody>
      </p:sp>
      <p:pic>
        <p:nvPicPr>
          <p:cNvPr id="5" name="Content Placeholder 4" descr="Photo of Malinoski's Tent on the beach of Nu'agasi in the Trobriand Islands." title="Malinowski's Tent"/>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70457" y="1810096"/>
            <a:ext cx="3970653" cy="2328943"/>
          </a:xfrm>
        </p:spPr>
      </p:pic>
      <p:sp>
        <p:nvSpPr>
          <p:cNvPr id="3" name="TextBox 2"/>
          <p:cNvSpPr txBox="1"/>
          <p:nvPr/>
        </p:nvSpPr>
        <p:spPr>
          <a:xfrm>
            <a:off x="4170457" y="4139039"/>
            <a:ext cx="3970653" cy="646331"/>
          </a:xfrm>
          <a:prstGeom prst="rect">
            <a:avLst/>
          </a:prstGeom>
          <a:noFill/>
        </p:spPr>
        <p:txBody>
          <a:bodyPr wrap="square" rtlCol="0">
            <a:spAutoFit/>
          </a:bodyPr>
          <a:lstStyle/>
          <a:p>
            <a:r>
              <a:rPr lang="en-US" dirty="0"/>
              <a:t>London School of Economics and Political Science, MALINOWSKI/3/ARG/1</a:t>
            </a:r>
          </a:p>
        </p:txBody>
      </p:sp>
    </p:spTree>
    <p:extLst>
      <p:ext uri="{BB962C8B-B14F-4D97-AF65-F5344CB8AC3E}">
        <p14:creationId xmlns:p14="http://schemas.microsoft.com/office/powerpoint/2010/main" val="343678268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Oxford template (TH) (1)</Template>
  <TotalTime>401</TotalTime>
  <Words>3104</Words>
  <Application>Microsoft Office PowerPoint</Application>
  <PresentationFormat>On-screen Show (4:3)</PresentationFormat>
  <Paragraphs>165</Paragraphs>
  <Slides>46</Slides>
  <Notes>1</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46</vt:i4>
      </vt:variant>
    </vt:vector>
  </HeadingPairs>
  <TitlesOfParts>
    <vt:vector size="50" baseType="lpstr">
      <vt:lpstr>Arial</vt:lpstr>
      <vt:lpstr>Calibri</vt:lpstr>
      <vt:lpstr>Custom Design</vt:lpstr>
      <vt:lpstr>1_Custom Design</vt:lpstr>
      <vt:lpstr>Cultural Anthropology: Asking Questions About Humanity</vt:lpstr>
      <vt:lpstr>Chapter 3 Ethnography: Studying Culture</vt:lpstr>
      <vt:lpstr>Chapter 3 Learning Objectives</vt:lpstr>
      <vt:lpstr>What Distinguishes Ethnographic Fieldwork from Other Types of Social Research?</vt:lpstr>
      <vt:lpstr>Doing Fieldwork with Anonymous</vt:lpstr>
      <vt:lpstr>Fieldwork</vt:lpstr>
      <vt:lpstr>Inside an American Shopping Mall</vt:lpstr>
      <vt:lpstr>Seeing the World from  “the Native’s Point of View”</vt:lpstr>
      <vt:lpstr>Avoiding Cultural “Tunnel Vision”: “The Native’s Point of View.”</vt:lpstr>
      <vt:lpstr>Bronislaw Malinowski on the Ethnographic Method (1 of 2)</vt:lpstr>
      <vt:lpstr>Bronislaw Malinowski on the Ethnographic Method (2 of 2)</vt:lpstr>
      <vt:lpstr>Library of the London School of Economics and Political Science, Malinowski/3/B/18/1</vt:lpstr>
      <vt:lpstr>Thinking Like An Anthropologist: Ethnography (1 of )</vt:lpstr>
      <vt:lpstr>How Do Anthropologists Actually Do Ethnographic Fieldwork?</vt:lpstr>
      <vt:lpstr>Participant Observation</vt:lpstr>
      <vt:lpstr>Building Rapport in the Field.</vt:lpstr>
      <vt:lpstr>Interviews: Asking and Listening</vt:lpstr>
      <vt:lpstr>Interviews in the Field.</vt:lpstr>
      <vt:lpstr>Scribbling: Taking Fieldnotes</vt:lpstr>
      <vt:lpstr>An Anthropologist’s Fieldnotes.</vt:lpstr>
      <vt:lpstr>Thinking Like An Anthropologist: Ethnography (2 of )</vt:lpstr>
      <vt:lpstr>What Other Methods Do Cultural Anthropologists Use?</vt:lpstr>
      <vt:lpstr>Comparative Method</vt:lpstr>
      <vt:lpstr>Genealogical Method</vt:lpstr>
      <vt:lpstr>Members of the Cambridge Anthropological Expedition to the Torres Strait Islands.</vt:lpstr>
      <vt:lpstr>Life Histories and Ethnohistory</vt:lpstr>
      <vt:lpstr>Rapid Appraisals and Action Research</vt:lpstr>
      <vt:lpstr>Short-Term Ethnography. </vt:lpstr>
      <vt:lpstr>Anthropology at a Distance</vt:lpstr>
      <vt:lpstr>Analysis of Secondary Material</vt:lpstr>
      <vt:lpstr>The National Anthropological Archives.</vt:lpstr>
      <vt:lpstr>Preservation of Ethnographic Data.</vt:lpstr>
      <vt:lpstr>Special Issues Facing Anthropologists Studying Their Own Societies</vt:lpstr>
      <vt:lpstr>The Yanomami of Brazil. </vt:lpstr>
      <vt:lpstr>Alcida Rita Ramos and Indigenous Rights in Brazil</vt:lpstr>
      <vt:lpstr>Thinking Like An Anthropologist: Ethnography (3 of )</vt:lpstr>
      <vt:lpstr>What Unique Ethical Dilemmas Do Ethnographers Face?</vt:lpstr>
      <vt:lpstr>Protecting Informant Identity</vt:lpstr>
      <vt:lpstr>THINKING LIKE AN ANTHROPOLOGIST: ETHNOGRAPHY (4 of 4)</vt:lpstr>
      <vt:lpstr>Review of Learning Objectives</vt:lpstr>
      <vt:lpstr>Key Terms (1 of )</vt:lpstr>
      <vt:lpstr>Key Terms (2 of )</vt:lpstr>
      <vt:lpstr>Key Terms (3 of )</vt:lpstr>
      <vt:lpstr>Key Terms (4 of )</vt:lpstr>
      <vt:lpstr>Key Terms (5 of )</vt:lpstr>
      <vt:lpstr>Key Terms (6 of )</vt:lpstr>
    </vt:vector>
  </TitlesOfParts>
  <Company>Oxford University Press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Interplay</dc:title>
  <dc:creator>Steven Kensinger</dc:creator>
  <cp:lastModifiedBy>O'BRIEN, Maeve</cp:lastModifiedBy>
  <cp:revision>32</cp:revision>
  <dcterms:created xsi:type="dcterms:W3CDTF">2020-02-28T12:14:33Z</dcterms:created>
  <dcterms:modified xsi:type="dcterms:W3CDTF">2020-11-06T22:01:06Z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e5cb09a-2992-49d6-8ac9-5f63e7b1ad2f_Enabled">
    <vt:lpwstr>true</vt:lpwstr>
  </property>
  <property fmtid="{D5CDD505-2E9C-101B-9397-08002B2CF9AE}" pid="3" name="MSIP_Label_be5cb09a-2992-49d6-8ac9-5f63e7b1ad2f_SetDate">
    <vt:lpwstr>2020-11-06T17:03:17Z</vt:lpwstr>
  </property>
  <property fmtid="{D5CDD505-2E9C-101B-9397-08002B2CF9AE}" pid="4" name="MSIP_Label_be5cb09a-2992-49d6-8ac9-5f63e7b1ad2f_Method">
    <vt:lpwstr>Standard</vt:lpwstr>
  </property>
  <property fmtid="{D5CDD505-2E9C-101B-9397-08002B2CF9AE}" pid="5" name="MSIP_Label_be5cb09a-2992-49d6-8ac9-5f63e7b1ad2f_Name">
    <vt:lpwstr>Controlled</vt:lpwstr>
  </property>
  <property fmtid="{D5CDD505-2E9C-101B-9397-08002B2CF9AE}" pid="6" name="MSIP_Label_be5cb09a-2992-49d6-8ac9-5f63e7b1ad2f_SiteId">
    <vt:lpwstr>91761b62-4c45-43f5-9f0e-be8ad9b551ff</vt:lpwstr>
  </property>
  <property fmtid="{D5CDD505-2E9C-101B-9397-08002B2CF9AE}" pid="7" name="MSIP_Label_be5cb09a-2992-49d6-8ac9-5f63e7b1ad2f_ActionId">
    <vt:lpwstr>d9f2998f-f204-40d0-82fe-00003b16351b</vt:lpwstr>
  </property>
  <property fmtid="{D5CDD505-2E9C-101B-9397-08002B2CF9AE}" pid="8" name="MSIP_Label_be5cb09a-2992-49d6-8ac9-5f63e7b1ad2f_ContentBits">
    <vt:lpwstr>0</vt:lpwstr>
  </property>
</Properties>
</file>