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0" r:id="rId2"/>
    <p:sldMasterId id="2147483709" r:id="rId3"/>
  </p:sldMasterIdLst>
  <p:notesMasterIdLst>
    <p:notesMasterId r:id="rId35"/>
  </p:notesMasterIdLst>
  <p:sldIdLst>
    <p:sldId id="267" r:id="rId4"/>
    <p:sldId id="256" r:id="rId5"/>
    <p:sldId id="257" r:id="rId6"/>
    <p:sldId id="258" r:id="rId7"/>
    <p:sldId id="259" r:id="rId8"/>
    <p:sldId id="282" r:id="rId9"/>
    <p:sldId id="283" r:id="rId10"/>
    <p:sldId id="260" r:id="rId11"/>
    <p:sldId id="284" r:id="rId12"/>
    <p:sldId id="261" r:id="rId13"/>
    <p:sldId id="280" r:id="rId14"/>
    <p:sldId id="281" r:id="rId15"/>
    <p:sldId id="262" r:id="rId16"/>
    <p:sldId id="276" r:id="rId17"/>
    <p:sldId id="285" r:id="rId18"/>
    <p:sldId id="286" r:id="rId19"/>
    <p:sldId id="288" r:id="rId20"/>
    <p:sldId id="277" r:id="rId21"/>
    <p:sldId id="287" r:id="rId22"/>
    <p:sldId id="278" r:id="rId23"/>
    <p:sldId id="289" r:id="rId24"/>
    <p:sldId id="279" r:id="rId25"/>
    <p:sldId id="263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6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C38D1-873F-49C1-80DD-B0C9CCE0E9FC}" type="datetimeFigureOut">
              <a:rPr lang="en-CA" smtClean="0"/>
              <a:t>2020-11-06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81105-3297-4B4D-A371-DA05B31C0E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559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0575" y="586409"/>
            <a:ext cx="11317356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i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10609" y="1808921"/>
            <a:ext cx="4770784" cy="42837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0851" y="1152525"/>
            <a:ext cx="11317816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3A6598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133E3D-6990-4EF3-A6C3-94D9092AF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31318"/>
            <a:ext cx="1551709" cy="52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6608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8496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9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600201"/>
            <a:ext cx="10972800" cy="417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05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9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36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29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73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3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74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90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060116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25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97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2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22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270461-5061-4414-803B-C583AB6622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31318"/>
            <a:ext cx="1551709" cy="52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21ADE0-5C6C-4D2E-BA8D-9FAB5A6E62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31318"/>
            <a:ext cx="1551709" cy="52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8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625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48496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9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48496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42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8496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0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63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t="208" r="79" b="371"/>
          <a:stretch/>
        </p:blipFill>
        <p:spPr bwMode="auto">
          <a:xfrm>
            <a:off x="6707" y="1063"/>
            <a:ext cx="12206496" cy="6848986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11582401" y="6423728"/>
            <a:ext cx="5197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11EB2B-0846-4623-8B27-CF24A81847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331318"/>
            <a:ext cx="1551709" cy="52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9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74ED4-9F4B-419D-860C-1298080DDD5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9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7FD8C-9963-452F-B872-A1319ABD4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96A2D605-E0A3-4175-9E3B-A67C1CBCF2C6}" type="slidenum">
              <a:rPr lang="en-CA" smtClean="0"/>
              <a:t>1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4F1431-7E4F-4B7F-B99D-9CD6F9808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52" y="385065"/>
            <a:ext cx="4695695" cy="586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8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7A9A8-9FA8-4A96-B5EA-0E78514C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0310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en-C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Purpose of the Canadian Correctional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9EC76-A7A3-4A2E-9DC6-0386782E7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64154"/>
            <a:ext cx="10972800" cy="4525963"/>
          </a:xfrm>
        </p:spPr>
        <p:txBody>
          <a:bodyPr/>
          <a:lstStyle/>
          <a:p>
            <a:r>
              <a:rPr lang="en-CA" dirty="0"/>
              <a:t>To administer the sentences of all individuals who have been sentenced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Acknowledge pubic safety and rehabilitation of offenders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Two key areas:</a:t>
            </a:r>
          </a:p>
          <a:p>
            <a:pPr lvl="1"/>
            <a:r>
              <a:rPr lang="en-CA" dirty="0"/>
              <a:t>Mandate</a:t>
            </a:r>
          </a:p>
          <a:p>
            <a:pPr lvl="1"/>
            <a:r>
              <a:rPr lang="en-CA" dirty="0"/>
              <a:t>Programming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77119-7B61-4DCA-8716-A4329E855D6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2D605-E0A3-4175-9E3B-A67C1CBCF2C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168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6A5F6-F01F-40A9-8269-23A108229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>
                <a:latin typeface="Arial" panose="020B0604020202020204" pitchFamily="34" charset="0"/>
                <a:cs typeface="Arial" panose="020B0604020202020204" pitchFamily="34" charset="0"/>
              </a:rPr>
              <a:t>Mandate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24995-5F90-465B-AB58-0F124530F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federal correctional system acknowledges its role in contributing to the safety of the Canadian public through its control of offenders and assistance in their rehabilitation. 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This mandate is upheld through the use of reasonable, safe, secure, and humane control of the offenders under its supervision.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EBF17-335F-478A-924D-315FCA264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2D605-E0A3-4175-9E3B-A67C1CBCF2C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2225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B9D91-9571-4AA9-9DEF-C5B80AF5E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9ABC7-E533-426F-81DD-5D8BB1C7A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417638"/>
            <a:ext cx="11458575" cy="5154611"/>
          </a:xfrm>
        </p:spPr>
        <p:txBody>
          <a:bodyPr>
            <a:normAutofit/>
          </a:bodyPr>
          <a:lstStyle/>
          <a:p>
            <a:r>
              <a:rPr lang="en-CA" dirty="0"/>
              <a:t>Federal, provincial and territorial correctional systems acknowledge responsibility in aiding offenders rehabilitation through the use of programming.</a:t>
            </a:r>
          </a:p>
          <a:p>
            <a:r>
              <a:rPr lang="en-CA" dirty="0"/>
              <a:t>A correctional plan is created for each offender with recommendations for treatment and rehabilitation.</a:t>
            </a:r>
          </a:p>
          <a:p>
            <a:r>
              <a:rPr lang="en-CA" dirty="0"/>
              <a:t>CORCAN offers prisoners on-the-job and third-party certified vocational training.</a:t>
            </a:r>
          </a:p>
          <a:p>
            <a:pPr lvl="1"/>
            <a:r>
              <a:rPr lang="en-CA" dirty="0"/>
              <a:t>Training falls along 4 business lines: manufacturing, textiles, construction, and services</a:t>
            </a:r>
          </a:p>
          <a:p>
            <a:r>
              <a:rPr lang="en-CA" dirty="0"/>
              <a:t>Reducing criminogenic risk factors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26856-694A-440A-B8CD-7D4B71760B8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2D605-E0A3-4175-9E3B-A67C1CBCF2C6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4344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DC658-BF39-484F-864F-941B9A228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9737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Structure of the Correctional System of Canada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CDB1F-6646-4586-BAEE-D62048344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0209"/>
            <a:ext cx="10515600" cy="4775200"/>
          </a:xfrm>
        </p:spPr>
        <p:txBody>
          <a:bodyPr>
            <a:normAutofit/>
          </a:bodyPr>
          <a:lstStyle/>
          <a:p>
            <a:r>
              <a:rPr lang="en-CA" dirty="0"/>
              <a:t>The Canadian correctional system is divided into two levels: </a:t>
            </a:r>
          </a:p>
          <a:p>
            <a:pPr lvl="1"/>
            <a:r>
              <a:rPr lang="en-CA" dirty="0"/>
              <a:t>Federal</a:t>
            </a:r>
          </a:p>
          <a:p>
            <a:pPr lvl="1"/>
            <a:r>
              <a:rPr lang="en-CA" dirty="0"/>
              <a:t>Provincial and Territorial</a:t>
            </a:r>
          </a:p>
          <a:p>
            <a:pPr marL="0" indent="0">
              <a:buNone/>
            </a:pPr>
            <a:endParaRPr lang="en-CA" sz="2600" dirty="0"/>
          </a:p>
          <a:p>
            <a:r>
              <a:rPr lang="en-CA" dirty="0"/>
              <a:t>Adult corrections in Canada cost over $4.7 billion in 2016-2017.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An average of 39,873 adult offender are incarcerated on any given day.</a:t>
            </a:r>
          </a:p>
          <a:p>
            <a:pPr marL="0" indent="0">
              <a:buNone/>
            </a:pPr>
            <a:endParaRPr lang="en-CA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6B578-A803-4F49-B0FA-1235A789DBF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2D605-E0A3-4175-9E3B-A67C1CBCF2C6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168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D091-CF68-4579-BAFF-0C1211AB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6357"/>
            <a:ext cx="10972800" cy="1143000"/>
          </a:xfrm>
        </p:spPr>
        <p:txBody>
          <a:bodyPr>
            <a:normAutofit/>
          </a:bodyPr>
          <a:lstStyle/>
          <a:p>
            <a:r>
              <a:rPr lang="en-C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Incarceration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AD644-C4B7-4849-BB6B-B41F7E04D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3941"/>
            <a:ext cx="10515600" cy="5153005"/>
          </a:xfrm>
        </p:spPr>
        <p:txBody>
          <a:bodyPr>
            <a:normAutofit lnSpcReduction="10000"/>
          </a:bodyPr>
          <a:lstStyle/>
          <a:p>
            <a:r>
              <a:rPr lang="en-CA" sz="2600" dirty="0"/>
              <a:t>Operated by the CSC to administer court-imposed sentences that are two years or longer</a:t>
            </a:r>
          </a:p>
          <a:p>
            <a:pPr marL="0" indent="0">
              <a:buNone/>
            </a:pPr>
            <a:endParaRPr lang="en-CA" sz="2600" dirty="0"/>
          </a:p>
          <a:p>
            <a:r>
              <a:rPr lang="en-CA" sz="2600" dirty="0"/>
              <a:t>Supervision of offenders who are in the community</a:t>
            </a:r>
          </a:p>
          <a:p>
            <a:pPr marL="0" indent="0">
              <a:buNone/>
            </a:pPr>
            <a:endParaRPr lang="en-CA" sz="2600" dirty="0"/>
          </a:p>
          <a:p>
            <a:r>
              <a:rPr lang="en-CA" sz="2600" dirty="0"/>
              <a:t>As of 2019, the CSC operates 43 federal correctional institutions in five regions across the country.</a:t>
            </a:r>
          </a:p>
          <a:p>
            <a:pPr lvl="1"/>
            <a:r>
              <a:rPr lang="en-CA" dirty="0"/>
              <a:t>11 clustered sites</a:t>
            </a:r>
          </a:p>
          <a:p>
            <a:pPr lvl="1"/>
            <a:r>
              <a:rPr lang="en-CA" dirty="0"/>
              <a:t>5 minimum security</a:t>
            </a:r>
          </a:p>
          <a:p>
            <a:pPr lvl="1"/>
            <a:r>
              <a:rPr lang="en-CA" dirty="0"/>
              <a:t>9 medium security</a:t>
            </a:r>
          </a:p>
          <a:p>
            <a:pPr lvl="1"/>
            <a:r>
              <a:rPr lang="en-CA" dirty="0"/>
              <a:t>6 maximum security</a:t>
            </a:r>
          </a:p>
          <a:p>
            <a:pPr lvl="1"/>
            <a:r>
              <a:rPr lang="en-CA" dirty="0"/>
              <a:t>12 multi-level security (5 for women and 4 Aboriginal healing lodges)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01D48-8B5A-4332-8959-E9FD8CBC6C3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2D605-E0A3-4175-9E3B-A67C1CBCF2C6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381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428A3-8C92-4FCA-8F6F-8666C8D44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41"/>
            <a:ext cx="10972800" cy="1143000"/>
          </a:xfrm>
        </p:spPr>
        <p:txBody>
          <a:bodyPr/>
          <a:lstStyle/>
          <a:p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Incarceration, cont’d</a:t>
            </a:r>
            <a:endParaRPr lang="en-CA" dirty="0">
              <a:solidFill>
                <a:srgbClr val="00206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61FE1A3-96C4-4070-8817-2FE319418F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49240" y="1012351"/>
            <a:ext cx="4900870" cy="526590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1FDC2-984E-4DCA-B2E7-C2D39DBBA31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2D605-E0A3-4175-9E3B-A67C1CBCF2C6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0379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34169-8A89-4B7B-9DC2-31156E1F0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Incarceration, cont’d</a:t>
            </a:r>
            <a:endParaRPr lang="en-CA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F49FA-AFF4-4F26-9649-2FED5C55B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8798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en-CA" dirty="0"/>
              <a:t>Number of prisoners classified per federal level of incarceration:</a:t>
            </a:r>
          </a:p>
          <a:p>
            <a:pPr lvl="1"/>
            <a:r>
              <a:rPr lang="en-CA" sz="2600" dirty="0"/>
              <a:t>63% medium security</a:t>
            </a:r>
          </a:p>
          <a:p>
            <a:pPr lvl="1"/>
            <a:r>
              <a:rPr lang="en-CA" sz="2600" dirty="0"/>
              <a:t>22% minimum security</a:t>
            </a:r>
          </a:p>
          <a:p>
            <a:pPr lvl="1"/>
            <a:r>
              <a:rPr lang="en-CA" sz="2600" dirty="0"/>
              <a:t>15% maximum security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Approximately 4% of all offenders who enter the correctional system in Canada will be under the supervision of the federal system.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Costs (2016-17): $1.3 billion. Approximately $105,286 per prisoner each year.</a:t>
            </a:r>
          </a:p>
          <a:p>
            <a:pPr lvl="1"/>
            <a:endParaRPr lang="en-CA" sz="2600" dirty="0"/>
          </a:p>
          <a:p>
            <a:pPr marL="457200" lvl="1" indent="0">
              <a:buNone/>
            </a:pPr>
            <a:endParaRPr lang="en-CA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CBE9F-192E-4633-8DC7-A17176B1082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2D605-E0A3-4175-9E3B-A67C1CBCF2C6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8926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3333C-C657-4112-93FB-C13A24318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Incarceration, cont’d</a:t>
            </a:r>
            <a:endParaRPr lang="en-CA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7C6EF-98ED-48CB-A522-3A27FFC8D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9371"/>
            <a:ext cx="10972800" cy="1670900"/>
          </a:xfrm>
        </p:spPr>
        <p:txBody>
          <a:bodyPr>
            <a:normAutofit/>
          </a:bodyPr>
          <a:lstStyle/>
          <a:p>
            <a:r>
              <a:rPr lang="en-CA" dirty="0"/>
              <a:t>First 5 healing lodges developed in 1990</a:t>
            </a:r>
          </a:p>
          <a:p>
            <a:r>
              <a:rPr lang="en-CA" dirty="0"/>
              <a:t>Today there are 4 healing lodges owned and operated by CSC</a:t>
            </a:r>
          </a:p>
          <a:p>
            <a:r>
              <a:rPr lang="en-CA" dirty="0"/>
              <a:t>An additional 5 are funded by CSC, but operated by the community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622EA-606F-4812-8FD3-E244EEC112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2D605-E0A3-4175-9E3B-A67C1CBCF2C6}" type="slidenum">
              <a:rPr lang="en-CA" smtClean="0"/>
              <a:t>17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B4798-F49C-409E-BDDA-A3256DD39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656" y="3118939"/>
            <a:ext cx="8066152" cy="299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60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20E89-821F-440C-AA9A-397527AB2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Provincial and Territorial Incarceration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688BE-9AC8-40A4-A102-D57B9D734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439648"/>
            <a:ext cx="10829925" cy="5019674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Responsible for the supervision of offenders who receive a sentence equal to or less than 2 years less a day.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Offenders in remand custody, as well as those who are being held for immigration purposes.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3 security levels, similar to federal incarceration: minimum, medium and maximum security (depending on risk and need).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They are classified at intake to ensure their needs are met.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In 2016-17 Statistics Canada reported that 96% of all offenders sentenced fell under the provincial and territorial jurisdiction.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84F3B-B908-4EFB-B0B9-CA6CF2C8F7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2D605-E0A3-4175-9E3B-A67C1CBCF2C6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2184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979B7-EE92-4692-846B-294D9B1A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0882"/>
            <a:ext cx="10972800" cy="1143000"/>
          </a:xfrm>
        </p:spPr>
        <p:txBody>
          <a:bodyPr/>
          <a:lstStyle/>
          <a:p>
            <a:r>
              <a:rPr lang="en-C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Provincial and Territorial Incarceration, cont’d</a:t>
            </a:r>
            <a:endParaRPr lang="en-CA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DCC3F-3C9E-416C-B756-2576707B7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90395"/>
            <a:ext cx="10972800" cy="4525963"/>
          </a:xfrm>
        </p:spPr>
        <p:txBody>
          <a:bodyPr/>
          <a:lstStyle/>
          <a:p>
            <a:r>
              <a:rPr lang="en-CA" dirty="0"/>
              <a:t>Approximately 25,448 offenders on an average day in 2016-17.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The majority of offenders were on remand, meaning that they were awaiting trial or sentencing.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Totally custody costs for 2016-17 amounted to over $1.9 billion.</a:t>
            </a:r>
          </a:p>
          <a:p>
            <a:pPr lvl="1"/>
            <a:r>
              <a:rPr lang="en-CA" dirty="0"/>
              <a:t> However, the average cost is less than for federal incarceration.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5D04C-55F0-4BDC-B255-96B0B7852E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2D605-E0A3-4175-9E3B-A67C1CBCF2C6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488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501EA-16EA-464A-BF91-764C72DA0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9117"/>
            <a:ext cx="9144000" cy="2706687"/>
          </a:xfrm>
        </p:spPr>
        <p:txBody>
          <a:bodyPr>
            <a:noAutofit/>
          </a:bodyPr>
          <a:lstStyle/>
          <a:p>
            <a:r>
              <a:rPr lang="en-CA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2</a:t>
            </a:r>
            <a:br>
              <a:rPr lang="en-CA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Corrections in Canada: A Framework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5FA76C-4EDE-496F-A4BE-A23B06D51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3352"/>
            <a:ext cx="9144000" cy="1655762"/>
          </a:xfrm>
        </p:spPr>
        <p:txBody>
          <a:bodyPr>
            <a:normAutofit/>
          </a:bodyPr>
          <a:lstStyle/>
          <a:p>
            <a:r>
              <a:rPr lang="en-CA" sz="4000" dirty="0">
                <a:latin typeface="Arial" panose="020B0604020202020204" pitchFamily="34" charset="0"/>
                <a:cs typeface="Arial" panose="020B0604020202020204" pitchFamily="34" charset="0"/>
              </a:rPr>
              <a:t>Allison O’Donnell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5FCF5-004A-420F-AF09-522BD62ED7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2D605-E0A3-4175-9E3B-A67C1CBCF2C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7488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466CB-08BD-4C9D-84AA-413457CF9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Corrections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2E119-6BF5-461E-98A9-C36CFE372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4284"/>
            <a:ext cx="10515600" cy="5002065"/>
          </a:xfrm>
        </p:spPr>
        <p:txBody>
          <a:bodyPr>
            <a:normAutofit fontScale="92500" lnSpcReduction="20000"/>
          </a:bodyPr>
          <a:lstStyle/>
          <a:p>
            <a:r>
              <a:rPr lang="en-CA" sz="3000" dirty="0"/>
              <a:t>Both federal and provincial and territorial systems of corrections have a community component.</a:t>
            </a:r>
          </a:p>
          <a:p>
            <a:pPr marL="0" indent="0">
              <a:buNone/>
            </a:pPr>
            <a:endParaRPr lang="en-CA" sz="3000" dirty="0"/>
          </a:p>
          <a:p>
            <a:r>
              <a:rPr lang="en-CA" sz="3000" dirty="0"/>
              <a:t>Types of federal release:</a:t>
            </a:r>
          </a:p>
          <a:p>
            <a:pPr lvl="1"/>
            <a:r>
              <a:rPr lang="en-CA" sz="2800" dirty="0"/>
              <a:t>Full parole</a:t>
            </a:r>
          </a:p>
          <a:p>
            <a:pPr lvl="1"/>
            <a:r>
              <a:rPr lang="en-CA" sz="2800" dirty="0"/>
              <a:t>Day parole</a:t>
            </a:r>
          </a:p>
          <a:p>
            <a:pPr lvl="1"/>
            <a:r>
              <a:rPr lang="en-CA" sz="2800" dirty="0"/>
              <a:t>Statutory release</a:t>
            </a:r>
          </a:p>
          <a:p>
            <a:pPr lvl="1"/>
            <a:r>
              <a:rPr lang="en-CA" sz="2800" dirty="0"/>
              <a:t>Unescorted temporary absences</a:t>
            </a:r>
          </a:p>
          <a:p>
            <a:pPr lvl="1"/>
            <a:r>
              <a:rPr lang="en-CA" sz="2800" dirty="0"/>
              <a:t>Long-term supervision orders</a:t>
            </a:r>
          </a:p>
          <a:p>
            <a:pPr marL="457200" lvl="1" indent="0">
              <a:buNone/>
            </a:pPr>
            <a:endParaRPr lang="en-CA" dirty="0"/>
          </a:p>
          <a:p>
            <a:r>
              <a:rPr lang="en-CA" sz="3000" dirty="0"/>
              <a:t>Goal is to release offenders with conditions to aid in a gradual and successful reintegration into the community.</a:t>
            </a:r>
          </a:p>
          <a:p>
            <a:endParaRPr lang="en-CA" dirty="0"/>
          </a:p>
          <a:p>
            <a:pPr lvl="1"/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FA65A-1883-45AE-89C7-2EA473D324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2D605-E0A3-4175-9E3B-A67C1CBCF2C6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9471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3499C-D997-40D2-BDA2-CAF1D1D6E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1773"/>
            <a:ext cx="10972800" cy="1143000"/>
          </a:xfrm>
        </p:spPr>
        <p:txBody>
          <a:bodyPr/>
          <a:lstStyle/>
          <a:p>
            <a:r>
              <a:rPr lang="en-C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Corrections, cont’d</a:t>
            </a:r>
            <a:endParaRPr lang="en-CA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E3D36-B238-4471-898D-DE1618F10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en-CA" dirty="0"/>
              <a:t>Provincial and territorial community corrections are responsible for the supervision of offenders who are sentenced to probationary periods of up to three years, conditional sentences for two years less a day, and offenders servicing parole.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2016-17: Approximately 8,581 offenders on community release under federal supervision on any given day. Within the provincial and territorial system, 93,135 offenders were under supervision.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Much more cost effective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364FF-B2FC-4AED-8647-5643027C4ED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2D605-E0A3-4175-9E3B-A67C1CBCF2C6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6839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B8C7C-9201-472D-9B6C-5850043A5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0885"/>
            <a:ext cx="10972800" cy="1143000"/>
          </a:xfrm>
        </p:spPr>
        <p:txBody>
          <a:bodyPr>
            <a:noAutofit/>
          </a:bodyPr>
          <a:lstStyle/>
          <a:p>
            <a:r>
              <a:rPr lang="en-C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Alternatives to Incarceration, Probation, and Parole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CD698-90D6-4A8D-AE39-BAFCF4A75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869799"/>
            <a:ext cx="11334749" cy="4802187"/>
          </a:xfrm>
        </p:spPr>
        <p:txBody>
          <a:bodyPr>
            <a:noAutofit/>
          </a:bodyPr>
          <a:lstStyle/>
          <a:p>
            <a:r>
              <a:rPr lang="en-CA" dirty="0"/>
              <a:t>The development of the probation system and the increasing costs associated with imprisonment both contributed to the establishment and expansion of community corrections in the 1970s.</a:t>
            </a:r>
          </a:p>
          <a:p>
            <a:pPr lvl="1"/>
            <a:r>
              <a:rPr lang="en-CA" dirty="0"/>
              <a:t>Resulted in a disparity in sentences because alternatives were not equally available across Canada.</a:t>
            </a:r>
          </a:p>
          <a:p>
            <a:pPr lvl="1"/>
            <a:r>
              <a:rPr lang="en-CA" dirty="0"/>
              <a:t>Alternatives to incarceration available across Canada are monetary, custodial, and community based. </a:t>
            </a:r>
          </a:p>
          <a:p>
            <a:pPr lvl="1"/>
            <a:r>
              <a:rPr lang="en-CA" dirty="0"/>
              <a:t>Drug treatment and mental health courts have also been introduced to divert certain individuals away from the correctional system.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D1D5B-F77D-423A-AB9F-555DF21019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2D605-E0A3-4175-9E3B-A67C1CBCF2C6}" type="slidenum">
              <a:rPr lang="en-CA" smtClean="0"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1787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39ECA-FF1A-4B7A-8678-F5087FE20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91457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en-C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Legislative Framework of Canadian Corrections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69F70-8FC9-4343-B02F-D7AFEE3E5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73580"/>
            <a:ext cx="10972800" cy="4525963"/>
          </a:xfrm>
        </p:spPr>
        <p:txBody>
          <a:bodyPr/>
          <a:lstStyle/>
          <a:p>
            <a:r>
              <a:rPr lang="en-CA" dirty="0"/>
              <a:t>There are numerous pieces of legislation that govern the criminal justice system, including:</a:t>
            </a:r>
          </a:p>
          <a:p>
            <a:pPr lvl="1"/>
            <a:r>
              <a:rPr lang="en-CA" sz="2600" dirty="0"/>
              <a:t>The Canadian Charter of Rights and Freedoms</a:t>
            </a:r>
          </a:p>
          <a:p>
            <a:pPr lvl="1"/>
            <a:r>
              <a:rPr lang="en-CA" sz="2600" dirty="0"/>
              <a:t>The Constitution Act</a:t>
            </a:r>
          </a:p>
          <a:p>
            <a:pPr lvl="1"/>
            <a:r>
              <a:rPr lang="en-CA" sz="2600" dirty="0"/>
              <a:t>The Criminal Code</a:t>
            </a:r>
          </a:p>
          <a:p>
            <a:pPr lvl="1"/>
            <a:r>
              <a:rPr lang="en-CA" sz="2600" dirty="0"/>
              <a:t>Corrections and Conditional Release Act</a:t>
            </a:r>
          </a:p>
          <a:p>
            <a:pPr lvl="1"/>
            <a:r>
              <a:rPr lang="en-CA" sz="2600" dirty="0"/>
              <a:t>Provincial and Territorial Legislation</a:t>
            </a:r>
          </a:p>
          <a:p>
            <a:pPr lvl="1"/>
            <a:r>
              <a:rPr lang="en-CA" sz="2600" dirty="0"/>
              <a:t>International Agreements and Conventions</a:t>
            </a:r>
          </a:p>
          <a:p>
            <a:pPr lvl="1"/>
            <a:r>
              <a:rPr lang="en-CA" sz="2600" dirty="0"/>
              <a:t>The Youth Criminal Justice 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9ED64-66E7-41A1-86BC-B1EF830FC44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2D605-E0A3-4175-9E3B-A67C1CBCF2C6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3406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DB698-6957-4223-A71C-D14D3EBD7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9165"/>
            <a:ext cx="10972800" cy="1143000"/>
          </a:xfrm>
        </p:spPr>
        <p:txBody>
          <a:bodyPr>
            <a:noAutofit/>
          </a:bodyPr>
          <a:lstStyle/>
          <a:p>
            <a:r>
              <a:rPr lang="en-C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Canadian Charter of Rights and Freedoms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3E7BC-8078-4A38-9198-467AECC9D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01859"/>
            <a:ext cx="10972800" cy="4525963"/>
          </a:xfrm>
        </p:spPr>
        <p:txBody>
          <a:bodyPr>
            <a:normAutofit/>
          </a:bodyPr>
          <a:lstStyle/>
          <a:p>
            <a:r>
              <a:rPr lang="en-CA" dirty="0"/>
              <a:t>The Charter outlines the legal rights and fundamental freedoms that are afforded to every individual in Canada regardless of their citizenship, unless otherwise stated.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Legal and equality rights are laid out in sections 7 through 15.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The Charter protects the rights and freedoms of all individuals accused and convicted of a crime in Canada, expect for the rights and freedoms that are forfeited as a result of imprisonment.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08988-98AC-43E7-ADD2-9830FA6636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2D605-E0A3-4175-9E3B-A67C1CBCF2C6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2392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F7A95-4D8D-4A57-B3D4-3CBC2E86A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Constitution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AACE4-BDC3-40E1-8CF8-25F0D1778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553"/>
            <a:ext cx="10515600" cy="4943475"/>
          </a:xfrm>
        </p:spPr>
        <p:txBody>
          <a:bodyPr>
            <a:normAutofit/>
          </a:bodyPr>
          <a:lstStyle/>
          <a:p>
            <a:r>
              <a:rPr lang="en-CA" dirty="0"/>
              <a:t>The Constitution Act (1867) distinguishes the roles of the federal government and the provincial and territorial governments in Canada.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It divides the correctional system into two entities:</a:t>
            </a:r>
          </a:p>
          <a:p>
            <a:pPr lvl="1"/>
            <a:r>
              <a:rPr lang="en-CA" sz="2600" dirty="0"/>
              <a:t>The federal correctional system is responsible for the custody and supervision of offenders who receive a court-imposed sentence of two years or longer.</a:t>
            </a:r>
          </a:p>
          <a:p>
            <a:pPr lvl="1"/>
            <a:r>
              <a:rPr lang="en-CA" sz="2600" dirty="0"/>
              <a:t>The provincial and territorial systems assume the responsibility of offenders who receive a sentence of two years less a day or shorter.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D5A34-318A-47C5-B5E0-0FDBC355D63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2D605-E0A3-4175-9E3B-A67C1CBCF2C6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7429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6547-1B88-41A2-AE73-A51BF43F7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Criminal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E0827-4388-4BCF-BFEB-0D9A096F2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Criminal Code is a piece of federal legislation that provides a definition of criminal offences in Canada.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It defines an offence, when an individual is guilty of an offence, the means by which the offence should be prosecuted, and the penalties that may be imposed.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Offences in Canada can be prosecuted as a summary, indictable or hybrid offence.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BBACA-29A0-490A-9280-09C8A91DEAB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2D605-E0A3-4175-9E3B-A67C1CBCF2C6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1963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40173-E382-44B3-A8C0-EC5321516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8014"/>
            <a:ext cx="10972800" cy="1143000"/>
          </a:xfrm>
        </p:spPr>
        <p:txBody>
          <a:bodyPr>
            <a:noAutofit/>
          </a:bodyPr>
          <a:lstStyle/>
          <a:p>
            <a:r>
              <a:rPr lang="en-C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Corrections and Conditional Release Act (CCRA)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66C49-911B-4049-92CE-0FF38A218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895850"/>
          </a:xfrm>
        </p:spPr>
        <p:txBody>
          <a:bodyPr>
            <a:normAutofit/>
          </a:bodyPr>
          <a:lstStyle/>
          <a:p>
            <a:r>
              <a:rPr lang="en-CA" sz="2600" dirty="0"/>
              <a:t>The CCRA is the governing legislation of the federal correctional system. </a:t>
            </a:r>
          </a:p>
          <a:p>
            <a:pPr lvl="1"/>
            <a:r>
              <a:rPr lang="en-CA" sz="2200" dirty="0"/>
              <a:t>It governs both the CSC and the Parole Board of Canada (PBC).</a:t>
            </a:r>
          </a:p>
          <a:p>
            <a:r>
              <a:rPr lang="en-CA" sz="2600" dirty="0"/>
              <a:t>The Act is a “living document,” meaning that it can be amended to reflect changes to legislation made by Parliament.</a:t>
            </a:r>
          </a:p>
          <a:p>
            <a:r>
              <a:rPr lang="en-CA" sz="2600" dirty="0"/>
              <a:t>The CCRA is divided into 4 parts.</a:t>
            </a:r>
          </a:p>
          <a:p>
            <a:r>
              <a:rPr lang="en-CA" sz="2600" dirty="0"/>
              <a:t>It addresses the needs of several vulnerable populations including Indigenous offenders and victims of crime.</a:t>
            </a:r>
          </a:p>
          <a:p>
            <a:r>
              <a:rPr lang="en-CA" sz="2600" dirty="0"/>
              <a:t>It also provides the CSC with the ability to develop and enforce policies governing the day-to-day functioning of federal corrections, known as commissioner’s directives.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77A8A-B4C5-4A32-B03D-8917F399BF1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2D605-E0A3-4175-9E3B-A67C1CBCF2C6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2311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6B50-836C-44BB-9701-48050DDF1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Provincial and Territorial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8B140-B984-416D-9185-B6E16FB75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r>
              <a:rPr lang="en-CA" dirty="0"/>
              <a:t>Each province and territory has enacted legislation that governs its correctional system, including its purpose, goals, and functions.</a:t>
            </a:r>
          </a:p>
          <a:p>
            <a:pPr marL="0" indent="0">
              <a:buNone/>
            </a:pPr>
            <a:endParaRPr lang="en-CA" dirty="0"/>
          </a:p>
          <a:p>
            <a:pPr lvl="1"/>
            <a:r>
              <a:rPr lang="en-CA" sz="2600" dirty="0"/>
              <a:t>For example, the Corrections Act enacted by the Government of Alberta</a:t>
            </a:r>
          </a:p>
          <a:p>
            <a:pPr lvl="2"/>
            <a:r>
              <a:rPr lang="en-US" dirty="0"/>
              <a:t>The Act details the roles, responsibilities, and powers held by officials within the Department of Justice. It also includes policies and procedures concerning daily operations.</a:t>
            </a:r>
            <a:endParaRPr lang="en-CA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78A51-FE09-443B-98C3-35E1B19A432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2D605-E0A3-4175-9E3B-A67C1CBCF2C6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7958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1C9EC-4181-4B0C-860E-E5D52720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Agreement and Conventions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C15A1-15FE-4A8D-8F99-348E77360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Canadian corrections are also governed by international agreements and conventions, including the United Nations Standard Minimum Rules for the Treatment of Prisoners – known as the Nelson Mandela Rules.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They define the principles and practices that are accepted as proper treatment of offenders and prison management.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It clearly states that prisoners should be treated with the respect they deserve as human beings and should not be discriminated against.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A7FF9-B686-4C98-9741-4B94CAA73D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2D605-E0A3-4175-9E3B-A67C1CBCF2C6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739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528B8-F4F4-4D4F-9487-CA42BB52F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BACA8-F302-45C1-97AF-CDB40ED01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297952"/>
            <a:ext cx="11125200" cy="5178425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CA" sz="2600" dirty="0">
                <a:cs typeface="Arial" panose="020B0604020202020204" pitchFamily="34" charset="0"/>
              </a:rPr>
              <a:t>Define “corrections”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sz="2600" dirty="0"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600" dirty="0">
                <a:cs typeface="Arial" panose="020B0604020202020204" pitchFamily="34" charset="0"/>
              </a:rPr>
              <a:t>Describe the tension that exists in corrections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sz="2600" dirty="0"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600" dirty="0">
                <a:cs typeface="Arial" panose="020B0604020202020204" pitchFamily="34" charset="0"/>
              </a:rPr>
              <a:t>List the pieces of legislation that govern Canadian corrections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sz="2600" dirty="0"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600" dirty="0">
                <a:cs typeface="Arial" panose="020B0604020202020204" pitchFamily="34" charset="0"/>
              </a:rPr>
              <a:t>Describe the difference between federal and provincial corrections in Canada in terms of their mandates, supervision, and prisoner populations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sz="2600" dirty="0"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600" dirty="0">
                <a:cs typeface="Arial" panose="020B0604020202020204" pitchFamily="34" charset="0"/>
              </a:rPr>
              <a:t>Describe the role of the correctional investigator of Canada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sz="2600" dirty="0"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600" dirty="0">
                <a:cs typeface="Arial" panose="020B0604020202020204" pitchFamily="34" charset="0"/>
              </a:rPr>
              <a:t>Discuss alternatives to Incarceration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0610E-B16E-419C-BBDA-7B849EA472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2D605-E0A3-4175-9E3B-A67C1CBCF2C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7976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48D3C-E518-4750-A1AF-F3D6D6300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Youth Criminal Justice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81E56-0CF7-4176-9337-32A03E6F2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0503"/>
            <a:ext cx="10515600" cy="5075237"/>
          </a:xfrm>
        </p:spPr>
        <p:txBody>
          <a:bodyPr>
            <a:normAutofit lnSpcReduction="10000"/>
          </a:bodyPr>
          <a:lstStyle/>
          <a:p>
            <a:r>
              <a:rPr lang="en-CA" dirty="0"/>
              <a:t>Came into force on April 1, 2003 replacing the former Young Offenders Act.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This applies to youth between the ages of 12 and 17 who have been accused of a criminal offence. Youth under 12 who commit a criminal at in Canada cannot be convicted of an offence.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This Act includes specific rights and freedoms that are afforded to youth because of their age and lack of maturity.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Individuals are sent to custodial facilities rather than prisons.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579AF-B8E3-43A9-BFA4-E7AEA618404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2D605-E0A3-4175-9E3B-A67C1CBCF2C6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0011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7A681-64AA-4F88-973F-7BF3A492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Oversight of the Correctional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B619C-AE9A-4A88-8AE5-86DDC9361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61076"/>
            <a:ext cx="11001375" cy="5173661"/>
          </a:xfrm>
        </p:spPr>
        <p:txBody>
          <a:bodyPr>
            <a:normAutofit/>
          </a:bodyPr>
          <a:lstStyle/>
          <a:p>
            <a:r>
              <a:rPr lang="en-CA" sz="2600" dirty="0"/>
              <a:t>The Office of the Correctional Investigator (OCI) was established as an ombudsperson for federal offenders as a result of the mandate in the CCRA.</a:t>
            </a:r>
          </a:p>
          <a:p>
            <a:pPr marL="0" indent="0">
              <a:buNone/>
            </a:pPr>
            <a:endParaRPr lang="en-CA" sz="2600" dirty="0"/>
          </a:p>
          <a:p>
            <a:r>
              <a:rPr lang="en-CA" sz="2600" dirty="0"/>
              <a:t>The OCI assesses and reviews federal correctional practices and policies, and responds to individual offenders’ complaints.</a:t>
            </a:r>
          </a:p>
          <a:p>
            <a:pPr marL="0" indent="0">
              <a:buNone/>
            </a:pPr>
            <a:endParaRPr lang="en-CA" sz="2600" dirty="0"/>
          </a:p>
          <a:p>
            <a:r>
              <a:rPr lang="en-CA" sz="2600" dirty="0"/>
              <a:t>Provinces and territories have ombudspersons that operate as third parties who are separate from government and political parties.</a:t>
            </a:r>
          </a:p>
          <a:p>
            <a:pPr marL="0" indent="0">
              <a:buNone/>
            </a:pPr>
            <a:endParaRPr lang="en-CA" sz="2600" dirty="0"/>
          </a:p>
          <a:p>
            <a:r>
              <a:rPr lang="en-CA" sz="2600" dirty="0"/>
              <a:t>Their priority is to oversee government actions, services, and policies and ensure that the government is being held accountable.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ADCD1-46BE-497E-909F-52934C7183D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2D605-E0A3-4175-9E3B-A67C1CBCF2C6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9267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747D7-4A49-4A98-93CB-3FF3FB017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D2C4B-4598-445D-A528-01273A30C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is “corrections”?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It will provide an overview of the purpose, key legislation, and the framework that guides the day-to-day operations of federal and provincial prisons as well as community corrections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Alternatives to incarceration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Review of correctional oversight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A39A1-7CFE-4CA3-B894-3289EA56EB8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2D605-E0A3-4175-9E3B-A67C1CBCF2C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8160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013B4-D6EC-49AB-9AC9-0C46A7ADD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“Corrections”?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4CD36-22E2-45DE-8884-7860D5A1A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825625"/>
            <a:ext cx="10810875" cy="4351338"/>
          </a:xfrm>
        </p:spPr>
        <p:txBody>
          <a:bodyPr>
            <a:normAutofit lnSpcReduction="10000"/>
          </a:bodyPr>
          <a:lstStyle/>
          <a:p>
            <a:r>
              <a:rPr lang="en-CA" dirty="0"/>
              <a:t>Corrections, along with the police and the courts, are an integral part of the criminal justice system.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Correctional systems have both non-institutional programs and services, as well as those that are delivered in institutional settings.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More correctional personal, offenders, and programs in community corrections than there are in correctional institutions.</a:t>
            </a:r>
          </a:p>
          <a:p>
            <a:pPr lvl="1"/>
            <a:r>
              <a:rPr lang="en-CA" dirty="0"/>
              <a:t>Only 20% of adults under correctional supervision in 2015-2016 were in custody.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075DD-36E2-4077-986C-8EA8C322C16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2D605-E0A3-4175-9E3B-A67C1CBCF2C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3252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EA41D-D36A-40B3-9A7C-CE850918C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“Corrections”? </a:t>
            </a:r>
            <a:r>
              <a:rPr lang="en-C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E9BC6-4EFC-4B17-9484-C75574805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1335"/>
            <a:ext cx="10515600" cy="5075237"/>
          </a:xfrm>
        </p:spPr>
        <p:txBody>
          <a:bodyPr>
            <a:normAutofit lnSpcReduction="10000"/>
          </a:bodyPr>
          <a:lstStyle/>
          <a:p>
            <a:r>
              <a:rPr lang="en-CA" dirty="0"/>
              <a:t>Corrections comprises facilities, government policies, and programs delivered by the government and community organizations that are designed to punish, treat, and supervise individuals convicted of criminal offences. 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Not-for-profit organizations and members of the public are part of the delivery of correctional services.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Corrections has the mandate to maintain the delicate balance between individual freedoms and rights and the maintenance of social order.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72789-EEF6-44EA-B88B-00059A3F645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2D605-E0A3-4175-9E3B-A67C1CBCF2C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8749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EEB24-4A21-4C20-8A11-298AFCA5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“Corrections”? cont’d</a:t>
            </a:r>
            <a:endParaRPr lang="en-CA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B0CCA-1116-4633-B135-40BDE137D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7085"/>
            <a:ext cx="10515600" cy="4667250"/>
          </a:xfrm>
        </p:spPr>
        <p:txBody>
          <a:bodyPr>
            <a:normAutofit/>
          </a:bodyPr>
          <a:lstStyle/>
          <a:p>
            <a:r>
              <a:rPr lang="en-CA" dirty="0"/>
              <a:t>Corrections does not determine a sentence, how long a sentence will be, or whether it will be served in the community or a correctional facility.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Corrections is a set of institutions and services that attempt to punish, treat, and supervise individuals convicted of criminal offences.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A key role of corrections is to administer a sentence.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508EF-2FBA-4C7A-9F1E-2D56D711AD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2D605-E0A3-4175-9E3B-A67C1CBCF2C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3298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B92BC-9114-40F7-8E4D-35C8147DA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Correctional Ideology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A0799-C8F8-49BA-809F-144326CD3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7077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en-CA" dirty="0"/>
              <a:t>Primary mandate is the protection of society</a:t>
            </a:r>
          </a:p>
          <a:p>
            <a:pPr lvl="1"/>
            <a:r>
              <a:rPr lang="en-CA" dirty="0"/>
              <a:t>Get tough approach</a:t>
            </a:r>
          </a:p>
          <a:p>
            <a:pPr lvl="1"/>
            <a:r>
              <a:rPr lang="en-CA" dirty="0"/>
              <a:t>Treatment approach</a:t>
            </a:r>
          </a:p>
          <a:p>
            <a:pPr marL="457200" lvl="1" indent="0">
              <a:buNone/>
            </a:pPr>
            <a:endParaRPr lang="en-CA" dirty="0"/>
          </a:p>
          <a:p>
            <a:r>
              <a:rPr lang="en-CA" dirty="0"/>
              <a:t>Prisons were considered more humane than the death penalty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Rehabilitation ideology (1935): correcting offenders first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1970s was a decade of unrest and violence in prisons across Canada</a:t>
            </a:r>
          </a:p>
          <a:p>
            <a:pPr lvl="1"/>
            <a:r>
              <a:rPr lang="en-CA" dirty="0"/>
              <a:t>Reintegration ideology emerged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B8F15-0349-49EE-B4FC-E7867400C9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2D605-E0A3-4175-9E3B-A67C1CBCF2C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561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1345-1486-4F45-BA76-75719E485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Correctional Ideology, cont’d</a:t>
            </a:r>
            <a:endParaRPr lang="en-CA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C8028-3324-4A82-8F0B-A3E9515655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Canada’s correctional ideology has been a balancing act between three different </a:t>
            </a:r>
            <a:br>
              <a:rPr lang="en-CA" dirty="0">
                <a:solidFill>
                  <a:schemeClr val="tx1"/>
                </a:solidFill>
              </a:rPr>
            </a:br>
            <a:r>
              <a:rPr lang="en-CA" dirty="0">
                <a:solidFill>
                  <a:schemeClr val="tx1"/>
                </a:solidFill>
              </a:rPr>
              <a:t>focuses: </a:t>
            </a:r>
          </a:p>
          <a:p>
            <a:pPr lvl="1"/>
            <a:r>
              <a:rPr lang="en-CA" dirty="0"/>
              <a:t>Punishment</a:t>
            </a:r>
          </a:p>
          <a:p>
            <a:pPr lvl="1"/>
            <a:r>
              <a:rPr lang="en-CA" dirty="0"/>
              <a:t>Treatment</a:t>
            </a:r>
          </a:p>
          <a:p>
            <a:pPr lvl="1"/>
            <a:r>
              <a:rPr lang="en-CA" dirty="0"/>
              <a:t>Prevention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EF8AA-B929-4E0E-98EB-05E8974CD15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2D605-E0A3-4175-9E3B-A67C1CBCF2C6}" type="slidenum">
              <a:rPr lang="en-CA" smtClean="0"/>
              <a:t>9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1911C5-6EDC-4D23-9A4A-EAEDFD83E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786" y="1600201"/>
            <a:ext cx="6219496" cy="416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66725"/>
      </p:ext>
    </p:extLst>
  </p:cSld>
  <p:clrMapOvr>
    <a:masterClrMapping/>
  </p:clrMapOvr>
</p:sld>
</file>

<file path=ppt/theme/theme1.xml><?xml version="1.0" encoding="utf-8"?>
<a:theme xmlns:a="http://schemas.openxmlformats.org/drawingml/2006/main" name="PPT_OUP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xford template (TH)_2.potx  -  Read-Only" id="{8D574FD2-D363-4ABE-AE09-0FD09556BD74}" vid="{328F76B4-8B4B-4449-B6D0-89D9E684447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xford template (TH)_2.potx  -  Read-Only" id="{8D574FD2-D363-4ABE-AE09-0FD09556BD74}" vid="{57D5FB25-C71A-4FA0-B2CB-224F648BF6A8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xford template (TH)_2.potx  -  Read-Only" id="{8D574FD2-D363-4ABE-AE09-0FD09556BD74}" vid="{0E03ACEF-5A19-4B88-B2E6-625A1FE4D0E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PPT_OUP_THEME</Template>
  <TotalTime>1437</TotalTime>
  <Words>1858</Words>
  <Application>Microsoft Office PowerPoint</Application>
  <PresentationFormat>Widescreen</PresentationFormat>
  <Paragraphs>241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PPT_OUP_THEME</vt:lpstr>
      <vt:lpstr>Custom Design</vt:lpstr>
      <vt:lpstr>1_Custom Design</vt:lpstr>
      <vt:lpstr>PowerPoint Presentation</vt:lpstr>
      <vt:lpstr>Chapter 2 Understanding Corrections in Canada: A Framework</vt:lpstr>
      <vt:lpstr>Learning Objectives</vt:lpstr>
      <vt:lpstr>Chapter Overview</vt:lpstr>
      <vt:lpstr>What is “Corrections”?</vt:lpstr>
      <vt:lpstr>What is “Corrections”? cont’d</vt:lpstr>
      <vt:lpstr>What is “Corrections”? cont’d</vt:lpstr>
      <vt:lpstr>Correctional Ideology</vt:lpstr>
      <vt:lpstr>Correctional Ideology, cont’d</vt:lpstr>
      <vt:lpstr>The Purpose of the Canadian Correctional System</vt:lpstr>
      <vt:lpstr>Mandate</vt:lpstr>
      <vt:lpstr>Programming</vt:lpstr>
      <vt:lpstr>The Structure of the Correctional System of Canada</vt:lpstr>
      <vt:lpstr>Federal Incarceration</vt:lpstr>
      <vt:lpstr>Federal Incarceration, cont’d</vt:lpstr>
      <vt:lpstr>Federal Incarceration, cont’d</vt:lpstr>
      <vt:lpstr>Federal Incarceration, cont’d</vt:lpstr>
      <vt:lpstr>Provincial and Territorial Incarceration</vt:lpstr>
      <vt:lpstr>Provincial and Territorial Incarceration, cont’d</vt:lpstr>
      <vt:lpstr>Community Corrections</vt:lpstr>
      <vt:lpstr>Community Corrections, cont’d</vt:lpstr>
      <vt:lpstr>Alternatives to Incarceration, Probation, and Parole</vt:lpstr>
      <vt:lpstr>Legislative Framework of Canadian Corrections</vt:lpstr>
      <vt:lpstr>The Canadian Charter of Rights and Freedoms</vt:lpstr>
      <vt:lpstr>The Constitution Act</vt:lpstr>
      <vt:lpstr>The Criminal Code</vt:lpstr>
      <vt:lpstr>Corrections and Conditional Release Act (CCRA)</vt:lpstr>
      <vt:lpstr>Provincial and Territorial Legislation</vt:lpstr>
      <vt:lpstr>International Agreement and Conventions</vt:lpstr>
      <vt:lpstr>The Youth Criminal Justice Act</vt:lpstr>
      <vt:lpstr>Oversight of the Correctional 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1: Overview   Chapter 1 The History of Prisons in Canada</dc:title>
  <dc:creator>April Girard-Brown</dc:creator>
  <cp:lastModifiedBy>DUENAS, Lauren</cp:lastModifiedBy>
  <cp:revision>39</cp:revision>
  <dcterms:created xsi:type="dcterms:W3CDTF">2020-05-24T17:54:29Z</dcterms:created>
  <dcterms:modified xsi:type="dcterms:W3CDTF">2020-11-06T15:24:12Z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5cb09a-2992-49d6-8ac9-5f63e7b1ad2f_Enabled">
    <vt:lpwstr>true</vt:lpwstr>
  </property>
  <property fmtid="{D5CDD505-2E9C-101B-9397-08002B2CF9AE}" pid="3" name="MSIP_Label_be5cb09a-2992-49d6-8ac9-5f63e7b1ad2f_SetDate">
    <vt:lpwstr>2020-10-28T18:56:31Z</vt:lpwstr>
  </property>
  <property fmtid="{D5CDD505-2E9C-101B-9397-08002B2CF9AE}" pid="4" name="MSIP_Label_be5cb09a-2992-49d6-8ac9-5f63e7b1ad2f_Method">
    <vt:lpwstr>Standard</vt:lpwstr>
  </property>
  <property fmtid="{D5CDD505-2E9C-101B-9397-08002B2CF9AE}" pid="5" name="MSIP_Label_be5cb09a-2992-49d6-8ac9-5f63e7b1ad2f_Name">
    <vt:lpwstr>Controlled</vt:lpwstr>
  </property>
  <property fmtid="{D5CDD505-2E9C-101B-9397-08002B2CF9AE}" pid="6" name="MSIP_Label_be5cb09a-2992-49d6-8ac9-5f63e7b1ad2f_SiteId">
    <vt:lpwstr>91761b62-4c45-43f5-9f0e-be8ad9b551ff</vt:lpwstr>
  </property>
  <property fmtid="{D5CDD505-2E9C-101B-9397-08002B2CF9AE}" pid="7" name="MSIP_Label_be5cb09a-2992-49d6-8ac9-5f63e7b1ad2f_ActionId">
    <vt:lpwstr>402c9b4b-9ce9-40c4-b317-00006e8e2547</vt:lpwstr>
  </property>
  <property fmtid="{D5CDD505-2E9C-101B-9397-08002B2CF9AE}" pid="8" name="MSIP_Label_be5cb09a-2992-49d6-8ac9-5f63e7b1ad2f_ContentBits">
    <vt:lpwstr>0</vt:lpwstr>
  </property>
</Properties>
</file>