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0" r:id="rId2"/>
    <p:sldMasterId id="2147483709" r:id="rId3"/>
  </p:sldMasterIdLst>
  <p:notesMasterIdLst>
    <p:notesMasterId r:id="rId35"/>
  </p:notesMasterIdLst>
  <p:sldIdLst>
    <p:sldId id="267" r:id="rId4"/>
    <p:sldId id="256" r:id="rId5"/>
    <p:sldId id="257" r:id="rId6"/>
    <p:sldId id="271" r:id="rId7"/>
    <p:sldId id="258" r:id="rId8"/>
    <p:sldId id="259" r:id="rId9"/>
    <p:sldId id="260" r:id="rId10"/>
    <p:sldId id="272" r:id="rId11"/>
    <p:sldId id="261" r:id="rId12"/>
    <p:sldId id="273" r:id="rId13"/>
    <p:sldId id="274" r:id="rId14"/>
    <p:sldId id="262" r:id="rId15"/>
    <p:sldId id="268" r:id="rId16"/>
    <p:sldId id="269" r:id="rId17"/>
    <p:sldId id="275" r:id="rId18"/>
    <p:sldId id="276" r:id="rId19"/>
    <p:sldId id="277" r:id="rId20"/>
    <p:sldId id="270" r:id="rId21"/>
    <p:sldId id="278" r:id="rId22"/>
    <p:sldId id="279" r:id="rId23"/>
    <p:sldId id="263" r:id="rId24"/>
    <p:sldId id="280" r:id="rId25"/>
    <p:sldId id="283" r:id="rId26"/>
    <p:sldId id="288" r:id="rId27"/>
    <p:sldId id="281" r:id="rId28"/>
    <p:sldId id="284" r:id="rId29"/>
    <p:sldId id="285" r:id="rId30"/>
    <p:sldId id="282" r:id="rId31"/>
    <p:sldId id="286" r:id="rId32"/>
    <p:sldId id="287"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07382-ECCF-431F-B02C-A0496E3CF513}" v="1" dt="2020-10-24T20:55:09.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8" d="100"/>
          <a:sy n="68" d="100"/>
        </p:scale>
        <p:origin x="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C38D1-873F-49C1-80DD-B0C9CCE0E9FC}" type="datetimeFigureOut">
              <a:rPr lang="en-CA" smtClean="0"/>
              <a:t>2020-11-06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81105-3297-4B4D-A371-DA05B31C0EAC}" type="slidenum">
              <a:rPr lang="en-CA" smtClean="0"/>
              <a:t>‹#›</a:t>
            </a:fld>
            <a:endParaRPr lang="en-CA" dirty="0"/>
          </a:p>
        </p:txBody>
      </p:sp>
    </p:spTree>
    <p:extLst>
      <p:ext uri="{BB962C8B-B14F-4D97-AF65-F5344CB8AC3E}">
        <p14:creationId xmlns:p14="http://schemas.microsoft.com/office/powerpoint/2010/main" val="146559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3A6598"/>
                </a:solidFill>
              </a:defRPr>
            </a:lvl1pPr>
          </a:lstStyle>
          <a:p>
            <a:pPr lvl="0"/>
            <a:r>
              <a:rPr lang="en-US"/>
              <a:t>Edit Master text styles</a:t>
            </a:r>
          </a:p>
        </p:txBody>
      </p:sp>
      <p:pic>
        <p:nvPicPr>
          <p:cNvPr id="7" name="Picture 6">
            <a:extLst>
              <a:ext uri="{FF2B5EF4-FFF2-40B4-BE49-F238E27FC236}">
                <a16:creationId xmlns:a16="http://schemas.microsoft.com/office/drawing/2014/main" id="{1F133E3D-6990-4EF3-A6C3-94D9092AF81F}"/>
              </a:ext>
            </a:extLst>
          </p:cNvPr>
          <p:cNvPicPr>
            <a:picLocks noChangeAspect="1"/>
          </p:cNvPicPr>
          <p:nvPr/>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11569094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11/6/2020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73741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609600" y="1600201"/>
            <a:ext cx="10972800" cy="4175125"/>
          </a:xfrm>
        </p:spPr>
        <p:txBody>
          <a:bodyPr/>
          <a:lstStyle>
            <a:lvl1pPr>
              <a:defRPr>
                <a:solidFill>
                  <a:schemeClr val="accent1">
                    <a:lumMod val="7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748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4ED4-9F4B-419D-860C-1298080DDD5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34058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6501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919907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4ED4-9F4B-419D-860C-1298080DDD50}"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76132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4ED4-9F4B-419D-860C-1298080DDD50}"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02241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4ED4-9F4B-419D-860C-1298080DDD50}"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502124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300034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18960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094373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89295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821557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89194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ct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832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6"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defRPr sz="2400">
                <a:solidFill>
                  <a:schemeClr val="accent1">
                    <a:lumMod val="75000"/>
                  </a:schemeClr>
                </a:solidFill>
              </a:defRPr>
            </a:lvl1pPr>
          </a:lstStyle>
          <a:p>
            <a:pPr lvl="0"/>
            <a:r>
              <a:rPr lang="en-US"/>
              <a:t>Edit Master text styles</a:t>
            </a:r>
          </a:p>
          <a:p>
            <a:pPr lvl="1"/>
            <a:r>
              <a:rPr lang="en-US"/>
              <a:t>Second level</a:t>
            </a:r>
          </a:p>
        </p:txBody>
      </p:sp>
      <p:pic>
        <p:nvPicPr>
          <p:cNvPr id="4" name="Picture 3">
            <a:extLst>
              <a:ext uri="{FF2B5EF4-FFF2-40B4-BE49-F238E27FC236}">
                <a16:creationId xmlns:a16="http://schemas.microsoft.com/office/drawing/2014/main" id="{BB270461-5061-4414-803B-C583AB6622A7}"/>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295539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8C21ADE0-5C6C-4D2E-BA8D-9FAB5A6E626E}"/>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206726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261463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11/6/2020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78013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11/6/2020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9450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11/6/2020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833708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2623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39" t="208" r="79" b="371"/>
          <a:stretch/>
        </p:blipFill>
        <p:spPr bwMode="auto">
          <a:xfrm>
            <a:off x="6707" y="1063"/>
            <a:ext cx="12206496" cy="6848986"/>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pic>
        <p:nvPicPr>
          <p:cNvPr id="9" name="Picture 8">
            <a:extLst>
              <a:ext uri="{FF2B5EF4-FFF2-40B4-BE49-F238E27FC236}">
                <a16:creationId xmlns:a16="http://schemas.microsoft.com/office/drawing/2014/main" id="{DB11EB2B-0846-4623-8B27-CF24A81847A5}"/>
              </a:ext>
            </a:extLst>
          </p:cNvPr>
          <p:cNvPicPr>
            <a:picLocks noChangeAspect="1"/>
          </p:cNvPicPr>
          <p:nvPr/>
        </p:nvPicPr>
        <p:blipFill>
          <a:blip r:embed="rId11"/>
          <a:stretch>
            <a:fillRect/>
          </a:stretch>
        </p:blipFill>
        <p:spPr>
          <a:xfrm>
            <a:off x="0" y="6331318"/>
            <a:ext cx="1551709" cy="526682"/>
          </a:xfrm>
          <a:prstGeom prst="rect">
            <a:avLst/>
          </a:prstGeom>
        </p:spPr>
      </p:pic>
    </p:spTree>
    <p:extLst>
      <p:ext uri="{BB962C8B-B14F-4D97-AF65-F5344CB8AC3E}">
        <p14:creationId xmlns:p14="http://schemas.microsoft.com/office/powerpoint/2010/main" val="40211864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11/6/2020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a:p>
        </p:txBody>
      </p:sp>
    </p:spTree>
    <p:extLst>
      <p:ext uri="{BB962C8B-B14F-4D97-AF65-F5344CB8AC3E}">
        <p14:creationId xmlns:p14="http://schemas.microsoft.com/office/powerpoint/2010/main" val="36615982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97FD8C-9963-452F-B872-A1319ABD4CE9}"/>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a:t>
            </a:fld>
            <a:endParaRPr lang="en-CA" dirty="0"/>
          </a:p>
        </p:txBody>
      </p:sp>
      <p:pic>
        <p:nvPicPr>
          <p:cNvPr id="8" name="Picture 7">
            <a:extLst>
              <a:ext uri="{FF2B5EF4-FFF2-40B4-BE49-F238E27FC236}">
                <a16:creationId xmlns:a16="http://schemas.microsoft.com/office/drawing/2014/main" id="{A298EC38-3235-457E-86CB-D69A3AE75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121" y="414778"/>
            <a:ext cx="4641758" cy="5802198"/>
          </a:xfrm>
          <a:prstGeom prst="rect">
            <a:avLst/>
          </a:prstGeom>
        </p:spPr>
      </p:pic>
    </p:spTree>
    <p:extLst>
      <p:ext uri="{BB962C8B-B14F-4D97-AF65-F5344CB8AC3E}">
        <p14:creationId xmlns:p14="http://schemas.microsoft.com/office/powerpoint/2010/main" val="31470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17D4-DB80-444D-B757-00CA7530B97A}"/>
              </a:ext>
            </a:extLst>
          </p:cNvPr>
          <p:cNvSpPr>
            <a:spLocks noGrp="1"/>
          </p:cNvSpPr>
          <p:nvPr>
            <p:ph type="title"/>
          </p:nvPr>
        </p:nvSpPr>
        <p:spPr>
          <a:xfrm>
            <a:off x="609600" y="416043"/>
            <a:ext cx="10972800" cy="1356196"/>
          </a:xfrm>
        </p:spPr>
        <p:txBody>
          <a:bodyPr>
            <a:normAutofit/>
          </a:bodyPr>
          <a:lstStyle/>
          <a:p>
            <a:pPr algn="ctr"/>
            <a:r>
              <a:rPr lang="en-CA" sz="4000" b="1" dirty="0">
                <a:solidFill>
                  <a:srgbClr val="002060"/>
                </a:solidFill>
                <a:latin typeface="Arial" panose="020B0604020202020204" pitchFamily="34" charset="0"/>
                <a:cs typeface="Arial" panose="020B0604020202020204" pitchFamily="34" charset="0"/>
              </a:rPr>
              <a:t>The Transformation of Penal Practices: Circa 1800 to Confederation, cont’d</a:t>
            </a:r>
            <a:endParaRPr lang="en-CA" sz="4000" dirty="0">
              <a:solidFill>
                <a:srgbClr val="002060"/>
              </a:solidFill>
            </a:endParaRPr>
          </a:p>
        </p:txBody>
      </p:sp>
      <p:sp>
        <p:nvSpPr>
          <p:cNvPr id="3" name="Content Placeholder 2">
            <a:extLst>
              <a:ext uri="{FF2B5EF4-FFF2-40B4-BE49-F238E27FC236}">
                <a16:creationId xmlns:a16="http://schemas.microsoft.com/office/drawing/2014/main" id="{73D16C17-F351-410D-87D8-6172BAD8BCB9}"/>
              </a:ext>
            </a:extLst>
          </p:cNvPr>
          <p:cNvSpPr>
            <a:spLocks noGrp="1"/>
          </p:cNvSpPr>
          <p:nvPr>
            <p:ph sz="half" idx="1"/>
          </p:nvPr>
        </p:nvSpPr>
        <p:spPr>
          <a:xfrm>
            <a:off x="609600" y="2090395"/>
            <a:ext cx="5384800" cy="3160335"/>
          </a:xfrm>
        </p:spPr>
        <p:txBody>
          <a:bodyPr>
            <a:normAutofit/>
          </a:bodyPr>
          <a:lstStyle/>
          <a:p>
            <a:r>
              <a:rPr lang="en-CA" dirty="0">
                <a:solidFill>
                  <a:schemeClr val="tx1"/>
                </a:solidFill>
              </a:rPr>
              <a:t>Kingston Penitentiary: </a:t>
            </a:r>
          </a:p>
          <a:p>
            <a:pPr lvl="1"/>
            <a:r>
              <a:rPr lang="en-CA" sz="2600" dirty="0"/>
              <a:t>Focus on punishment or rehabilitation?</a:t>
            </a:r>
          </a:p>
          <a:p>
            <a:pPr lvl="1"/>
            <a:r>
              <a:rPr lang="en-CA" sz="2600" dirty="0"/>
              <a:t>The silent system</a:t>
            </a:r>
          </a:p>
          <a:p>
            <a:pPr lvl="1"/>
            <a:r>
              <a:rPr lang="en-CA" sz="2600" dirty="0"/>
              <a:t>The separate system</a:t>
            </a:r>
          </a:p>
          <a:p>
            <a:pPr lvl="1"/>
            <a:r>
              <a:rPr lang="en-CA" sz="2600" dirty="0"/>
              <a:t>The Brown Commission</a:t>
            </a:r>
            <a:endParaRPr lang="en-CA" dirty="0"/>
          </a:p>
          <a:p>
            <a:endParaRPr lang="en-CA" dirty="0"/>
          </a:p>
        </p:txBody>
      </p:sp>
      <p:pic>
        <p:nvPicPr>
          <p:cNvPr id="6" name="Content Placeholder 5">
            <a:extLst>
              <a:ext uri="{FF2B5EF4-FFF2-40B4-BE49-F238E27FC236}">
                <a16:creationId xmlns:a16="http://schemas.microsoft.com/office/drawing/2014/main" id="{4B4F0AA1-820E-4FDC-A0FA-9982AC0B19E2}"/>
              </a:ext>
            </a:extLst>
          </p:cNvPr>
          <p:cNvPicPr>
            <a:picLocks noGrp="1" noChangeAspect="1"/>
          </p:cNvPicPr>
          <p:nvPr>
            <p:ph sz="half" idx="2"/>
          </p:nvPr>
        </p:nvPicPr>
        <p:blipFill>
          <a:blip r:embed="rId2"/>
          <a:stretch>
            <a:fillRect/>
          </a:stretch>
        </p:blipFill>
        <p:spPr>
          <a:xfrm>
            <a:off x="6084475" y="1838228"/>
            <a:ext cx="5968209" cy="3809495"/>
          </a:xfrm>
          <a:prstGeom prst="rect">
            <a:avLst/>
          </a:prstGeom>
        </p:spPr>
      </p:pic>
      <p:sp>
        <p:nvSpPr>
          <p:cNvPr id="4" name="Slide Number Placeholder 3">
            <a:extLst>
              <a:ext uri="{FF2B5EF4-FFF2-40B4-BE49-F238E27FC236}">
                <a16:creationId xmlns:a16="http://schemas.microsoft.com/office/drawing/2014/main" id="{3A9AAB48-17B8-43C4-B9BB-92713643EAF1}"/>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10</a:t>
            </a:fld>
            <a:endParaRPr lang="en-CA" dirty="0"/>
          </a:p>
        </p:txBody>
      </p:sp>
    </p:spTree>
    <p:extLst>
      <p:ext uri="{BB962C8B-B14F-4D97-AF65-F5344CB8AC3E}">
        <p14:creationId xmlns:p14="http://schemas.microsoft.com/office/powerpoint/2010/main" val="333479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35CF-621D-414E-B92E-ECD565B7236E}"/>
              </a:ext>
            </a:extLst>
          </p:cNvPr>
          <p:cNvSpPr>
            <a:spLocks noGrp="1"/>
          </p:cNvSpPr>
          <p:nvPr>
            <p:ph type="title"/>
          </p:nvPr>
        </p:nvSpPr>
        <p:spPr>
          <a:xfrm>
            <a:off x="609600" y="463178"/>
            <a:ext cx="10972800" cy="1143000"/>
          </a:xfrm>
        </p:spPr>
        <p:txBody>
          <a:bodyPr>
            <a:normAutofit fontScale="90000"/>
          </a:bodyPr>
          <a:lstStyle/>
          <a:p>
            <a:r>
              <a:rPr lang="en-CA" b="1" dirty="0">
                <a:solidFill>
                  <a:srgbClr val="002060"/>
                </a:solidFill>
                <a:latin typeface="Arial" panose="020B0604020202020204" pitchFamily="34" charset="0"/>
                <a:cs typeface="Arial" panose="020B0604020202020204" pitchFamily="34" charset="0"/>
              </a:rPr>
              <a:t>The Transformation of Penal Practices: Circa 1800 to Confederation, cont’d</a:t>
            </a:r>
            <a:endParaRPr lang="en-CA" dirty="0">
              <a:solidFill>
                <a:srgbClr val="002060"/>
              </a:solidFill>
            </a:endParaRPr>
          </a:p>
        </p:txBody>
      </p:sp>
      <p:sp>
        <p:nvSpPr>
          <p:cNvPr id="3" name="Content Placeholder 2">
            <a:extLst>
              <a:ext uri="{FF2B5EF4-FFF2-40B4-BE49-F238E27FC236}">
                <a16:creationId xmlns:a16="http://schemas.microsoft.com/office/drawing/2014/main" id="{A9A6049B-495C-439F-B319-E74DC5F63EB1}"/>
              </a:ext>
            </a:extLst>
          </p:cNvPr>
          <p:cNvSpPr>
            <a:spLocks noGrp="1"/>
          </p:cNvSpPr>
          <p:nvPr>
            <p:ph idx="1"/>
          </p:nvPr>
        </p:nvSpPr>
        <p:spPr>
          <a:xfrm>
            <a:off x="609600" y="1930145"/>
            <a:ext cx="10972800" cy="4525963"/>
          </a:xfrm>
        </p:spPr>
        <p:txBody>
          <a:bodyPr/>
          <a:lstStyle/>
          <a:p>
            <a:r>
              <a:rPr lang="en-CA" dirty="0"/>
              <a:t>Other colonies in Canada experienced their penitentiary movements within a decade of Kingston’s opening.</a:t>
            </a:r>
          </a:p>
          <a:p>
            <a:pPr lvl="1"/>
            <a:r>
              <a:rPr lang="en-CA" sz="2600" dirty="0"/>
              <a:t>More prisons = more inmates</a:t>
            </a:r>
          </a:p>
          <a:p>
            <a:pPr marL="457200" lvl="1" indent="0">
              <a:buNone/>
            </a:pPr>
            <a:endParaRPr lang="en-CA" sz="2600" dirty="0"/>
          </a:p>
          <a:p>
            <a:r>
              <a:rPr lang="en-CA" dirty="0"/>
              <a:t>The Crofton system</a:t>
            </a:r>
          </a:p>
          <a:p>
            <a:r>
              <a:rPr lang="en-CA" dirty="0"/>
              <a:t>The Rockwood Criminal Lunatic Asylum</a:t>
            </a:r>
          </a:p>
          <a:p>
            <a:r>
              <a:rPr lang="en-CA" dirty="0"/>
              <a:t>Changes in prisons for women and juvenile prisoners</a:t>
            </a:r>
          </a:p>
          <a:p>
            <a:pPr lvl="1"/>
            <a:endParaRPr lang="en-CA" sz="2600" dirty="0"/>
          </a:p>
          <a:p>
            <a:pPr lvl="1"/>
            <a:endParaRPr lang="en-CA" sz="2600" dirty="0"/>
          </a:p>
          <a:p>
            <a:pPr lvl="1"/>
            <a:endParaRPr lang="en-CA" sz="2600" dirty="0"/>
          </a:p>
        </p:txBody>
      </p:sp>
      <p:sp>
        <p:nvSpPr>
          <p:cNvPr id="4" name="Slide Number Placeholder 3">
            <a:extLst>
              <a:ext uri="{FF2B5EF4-FFF2-40B4-BE49-F238E27FC236}">
                <a16:creationId xmlns:a16="http://schemas.microsoft.com/office/drawing/2014/main" id="{9E53AF44-06E3-41FB-BD9B-D23E52D6A80C}"/>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11</a:t>
            </a:fld>
            <a:endParaRPr lang="en-CA" dirty="0"/>
          </a:p>
        </p:txBody>
      </p:sp>
    </p:spTree>
    <p:extLst>
      <p:ext uri="{BB962C8B-B14F-4D97-AF65-F5344CB8AC3E}">
        <p14:creationId xmlns:p14="http://schemas.microsoft.com/office/powerpoint/2010/main" val="284156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C658-BF39-484F-864F-941B9A228493}"/>
              </a:ext>
            </a:extLst>
          </p:cNvPr>
          <p:cNvSpPr>
            <a:spLocks noGrp="1"/>
          </p:cNvSpPr>
          <p:nvPr>
            <p:ph type="title"/>
          </p:nvPr>
        </p:nvSpPr>
        <p:spPr>
          <a:xfrm>
            <a:off x="609600" y="708271"/>
            <a:ext cx="10972800" cy="1143000"/>
          </a:xfrm>
        </p:spPr>
        <p:txBody>
          <a:bodyPr>
            <a:normAutofit fontScale="90000"/>
          </a:bodyPr>
          <a:lstStyle/>
          <a:p>
            <a:pPr algn="ctr"/>
            <a:r>
              <a:rPr lang="en-CA" b="1" dirty="0">
                <a:solidFill>
                  <a:srgbClr val="002060"/>
                </a:solidFill>
                <a:latin typeface="Arial" panose="020B0604020202020204" pitchFamily="34" charset="0"/>
                <a:cs typeface="Arial" panose="020B0604020202020204" pitchFamily="34" charset="0"/>
              </a:rPr>
              <a:t>Confederation: The Federal-Provincial Division of Powers and the Origins of the National Penitentiary System</a:t>
            </a:r>
          </a:p>
        </p:txBody>
      </p:sp>
      <p:sp>
        <p:nvSpPr>
          <p:cNvPr id="3" name="Content Placeholder 2">
            <a:extLst>
              <a:ext uri="{FF2B5EF4-FFF2-40B4-BE49-F238E27FC236}">
                <a16:creationId xmlns:a16="http://schemas.microsoft.com/office/drawing/2014/main" id="{EF0CDB1F-6646-4586-BAEE-D620483446D7}"/>
              </a:ext>
            </a:extLst>
          </p:cNvPr>
          <p:cNvSpPr>
            <a:spLocks noGrp="1"/>
          </p:cNvSpPr>
          <p:nvPr>
            <p:ph idx="1"/>
          </p:nvPr>
        </p:nvSpPr>
        <p:spPr>
          <a:xfrm>
            <a:off x="609600" y="2307213"/>
            <a:ext cx="10972800" cy="4525963"/>
          </a:xfrm>
        </p:spPr>
        <p:txBody>
          <a:bodyPr/>
          <a:lstStyle/>
          <a:p>
            <a:endParaRPr lang="en-CA" dirty="0"/>
          </a:p>
          <a:p>
            <a:r>
              <a:rPr lang="en-CA" dirty="0"/>
              <a:t>British North America Act</a:t>
            </a:r>
          </a:p>
          <a:p>
            <a:pPr marL="0" indent="0">
              <a:buNone/>
            </a:pPr>
            <a:endParaRPr lang="en-CA" dirty="0"/>
          </a:p>
          <a:p>
            <a:r>
              <a:rPr lang="en-CA" dirty="0"/>
              <a:t>Two-year rule</a:t>
            </a:r>
          </a:p>
          <a:p>
            <a:pPr marL="0" indent="0">
              <a:buNone/>
            </a:pPr>
            <a:endParaRPr lang="en-CA" dirty="0"/>
          </a:p>
          <a:p>
            <a:r>
              <a:rPr lang="en-CA" dirty="0"/>
              <a:t>Penitentiary Act</a:t>
            </a:r>
          </a:p>
          <a:p>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D1B6B578-A803-4F49-B0FA-1235A789DBF5}"/>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12</a:t>
            </a:fld>
            <a:endParaRPr lang="en-CA" dirty="0"/>
          </a:p>
        </p:txBody>
      </p:sp>
    </p:spTree>
    <p:extLst>
      <p:ext uri="{BB962C8B-B14F-4D97-AF65-F5344CB8AC3E}">
        <p14:creationId xmlns:p14="http://schemas.microsoft.com/office/powerpoint/2010/main" val="222168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93BA-C7F8-4C7C-B35B-0F841D2D25D2}"/>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National Penitentiary System</a:t>
            </a:r>
          </a:p>
        </p:txBody>
      </p:sp>
      <p:pic>
        <p:nvPicPr>
          <p:cNvPr id="5" name="Content Placeholder 4">
            <a:extLst>
              <a:ext uri="{FF2B5EF4-FFF2-40B4-BE49-F238E27FC236}">
                <a16:creationId xmlns:a16="http://schemas.microsoft.com/office/drawing/2014/main" id="{C8524C41-E75E-4E49-8E73-ADB062B0CA5A}"/>
              </a:ext>
            </a:extLst>
          </p:cNvPr>
          <p:cNvPicPr>
            <a:picLocks noGrp="1" noChangeAspect="1"/>
          </p:cNvPicPr>
          <p:nvPr>
            <p:ph idx="1"/>
          </p:nvPr>
        </p:nvPicPr>
        <p:blipFill>
          <a:blip r:embed="rId2"/>
          <a:stretch>
            <a:fillRect/>
          </a:stretch>
        </p:blipFill>
        <p:spPr>
          <a:xfrm>
            <a:off x="3101420" y="1113234"/>
            <a:ext cx="6325120" cy="5107199"/>
          </a:xfrm>
          <a:prstGeom prst="rect">
            <a:avLst/>
          </a:prstGeom>
        </p:spPr>
      </p:pic>
      <p:sp>
        <p:nvSpPr>
          <p:cNvPr id="4" name="Slide Number Placeholder 3">
            <a:extLst>
              <a:ext uri="{FF2B5EF4-FFF2-40B4-BE49-F238E27FC236}">
                <a16:creationId xmlns:a16="http://schemas.microsoft.com/office/drawing/2014/main" id="{3C6AEDA4-162D-42D2-AD33-F1754C982F17}"/>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13</a:t>
            </a:fld>
            <a:endParaRPr lang="en-CA" dirty="0"/>
          </a:p>
        </p:txBody>
      </p:sp>
    </p:spTree>
    <p:extLst>
      <p:ext uri="{BB962C8B-B14F-4D97-AF65-F5344CB8AC3E}">
        <p14:creationId xmlns:p14="http://schemas.microsoft.com/office/powerpoint/2010/main" val="116260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7741-F217-4B95-AB3F-65B413DEFD33}"/>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Territorial and Provincial Prisons from 1867</a:t>
            </a:r>
          </a:p>
        </p:txBody>
      </p:sp>
      <p:sp>
        <p:nvSpPr>
          <p:cNvPr id="3" name="Content Placeholder 2">
            <a:extLst>
              <a:ext uri="{FF2B5EF4-FFF2-40B4-BE49-F238E27FC236}">
                <a16:creationId xmlns:a16="http://schemas.microsoft.com/office/drawing/2014/main" id="{B469955D-3D25-4BDB-B726-21A31C1FE6C8}"/>
              </a:ext>
            </a:extLst>
          </p:cNvPr>
          <p:cNvSpPr>
            <a:spLocks noGrp="1"/>
          </p:cNvSpPr>
          <p:nvPr>
            <p:ph idx="1"/>
          </p:nvPr>
        </p:nvSpPr>
        <p:spPr>
          <a:xfrm>
            <a:off x="609600" y="1355100"/>
            <a:ext cx="10972800" cy="4525963"/>
          </a:xfrm>
        </p:spPr>
        <p:txBody>
          <a:bodyPr>
            <a:normAutofit lnSpcReduction="10000"/>
          </a:bodyPr>
          <a:lstStyle/>
          <a:p>
            <a:r>
              <a:rPr lang="en-CA" dirty="0"/>
              <a:t>Guardhouses</a:t>
            </a:r>
          </a:p>
          <a:p>
            <a:r>
              <a:rPr lang="en-CA" dirty="0"/>
              <a:t>Saskatchewan and Alberta</a:t>
            </a:r>
            <a:endParaRPr lang="en-CA" sz="2600" dirty="0"/>
          </a:p>
          <a:p>
            <a:pPr lvl="1"/>
            <a:r>
              <a:rPr lang="en-CA" sz="2600" dirty="0"/>
              <a:t>First territorial jail in Regina</a:t>
            </a:r>
          </a:p>
          <a:p>
            <a:pPr lvl="1"/>
            <a:r>
              <a:rPr lang="en-CA" sz="2600" dirty="0"/>
              <a:t>Gaols Act; Gaols and Prisons Act</a:t>
            </a:r>
          </a:p>
          <a:p>
            <a:pPr lvl="1"/>
            <a:endParaRPr lang="en-CA" dirty="0"/>
          </a:p>
          <a:p>
            <a:r>
              <a:rPr lang="en-CA" dirty="0"/>
              <a:t>Increase in the prison population and attitudes</a:t>
            </a:r>
          </a:p>
          <a:p>
            <a:pPr marL="0" indent="0">
              <a:buNone/>
            </a:pPr>
            <a:endParaRPr lang="en-CA" dirty="0"/>
          </a:p>
          <a:p>
            <a:r>
              <a:rPr lang="en-CA" dirty="0"/>
              <a:t>Regimes and conditions in provincial prisons:</a:t>
            </a:r>
          </a:p>
          <a:p>
            <a:pPr lvl="1"/>
            <a:r>
              <a:rPr lang="en-CA" sz="2600" dirty="0"/>
              <a:t>Little or no classification of prisoners</a:t>
            </a:r>
          </a:p>
          <a:p>
            <a:pPr lvl="1"/>
            <a:r>
              <a:rPr lang="en-CA" sz="2600" dirty="0"/>
              <a:t>Poor conditions</a:t>
            </a:r>
          </a:p>
        </p:txBody>
      </p:sp>
      <p:sp>
        <p:nvSpPr>
          <p:cNvPr id="4" name="Slide Number Placeholder 3">
            <a:extLst>
              <a:ext uri="{FF2B5EF4-FFF2-40B4-BE49-F238E27FC236}">
                <a16:creationId xmlns:a16="http://schemas.microsoft.com/office/drawing/2014/main" id="{D3D4BA4C-329B-44C6-BBD6-72DC9907ACD9}"/>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14</a:t>
            </a:fld>
            <a:endParaRPr lang="en-CA" dirty="0"/>
          </a:p>
        </p:txBody>
      </p:sp>
    </p:spTree>
    <p:extLst>
      <p:ext uri="{BB962C8B-B14F-4D97-AF65-F5344CB8AC3E}">
        <p14:creationId xmlns:p14="http://schemas.microsoft.com/office/powerpoint/2010/main" val="48534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1BFF-7DDB-4CCB-B821-69771C80D0B9}"/>
              </a:ext>
            </a:extLst>
          </p:cNvPr>
          <p:cNvSpPr>
            <a:spLocks noGrp="1"/>
          </p:cNvSpPr>
          <p:nvPr>
            <p:ph type="title"/>
          </p:nvPr>
        </p:nvSpPr>
        <p:spPr>
          <a:xfrm>
            <a:off x="609600" y="529163"/>
            <a:ext cx="10972800" cy="1143000"/>
          </a:xfrm>
        </p:spPr>
        <p:txBody>
          <a:bodyPr/>
          <a:lstStyle/>
          <a:p>
            <a:r>
              <a:rPr lang="en-CA" sz="4000" b="1" dirty="0">
                <a:solidFill>
                  <a:srgbClr val="002060"/>
                </a:solidFill>
                <a:latin typeface="Arial" panose="020B0604020202020204" pitchFamily="34" charset="0"/>
                <a:cs typeface="Arial" panose="020B0604020202020204" pitchFamily="34" charset="0"/>
              </a:rPr>
              <a:t>Territorial and Provincial Prisons from 1867, cont’d</a:t>
            </a:r>
            <a:endParaRPr lang="en-CA" sz="4000" dirty="0">
              <a:solidFill>
                <a:srgbClr val="002060"/>
              </a:solidFill>
            </a:endParaRPr>
          </a:p>
        </p:txBody>
      </p:sp>
      <p:sp>
        <p:nvSpPr>
          <p:cNvPr id="3" name="Content Placeholder 2">
            <a:extLst>
              <a:ext uri="{FF2B5EF4-FFF2-40B4-BE49-F238E27FC236}">
                <a16:creationId xmlns:a16="http://schemas.microsoft.com/office/drawing/2014/main" id="{57C030E8-1B39-445C-A76A-46AED3E2795C}"/>
              </a:ext>
            </a:extLst>
          </p:cNvPr>
          <p:cNvSpPr>
            <a:spLocks noGrp="1"/>
          </p:cNvSpPr>
          <p:nvPr>
            <p:ph idx="1"/>
          </p:nvPr>
        </p:nvSpPr>
        <p:spPr>
          <a:xfrm>
            <a:off x="609600" y="2062115"/>
            <a:ext cx="10972800" cy="4525963"/>
          </a:xfrm>
        </p:spPr>
        <p:txBody>
          <a:bodyPr/>
          <a:lstStyle/>
          <a:p>
            <a:r>
              <a:rPr lang="en-CA" dirty="0"/>
              <a:t>The late 1800s saw two important new innovations in Ontario:</a:t>
            </a:r>
          </a:p>
          <a:p>
            <a:pPr marL="0" indent="0">
              <a:buNone/>
            </a:pPr>
            <a:endParaRPr lang="en-CA" dirty="0"/>
          </a:p>
          <a:p>
            <a:pPr marL="914400" lvl="1" indent="-457200">
              <a:buAutoNum type="arabicPeriod"/>
            </a:pPr>
            <a:r>
              <a:rPr lang="en-CA" sz="2600" dirty="0"/>
              <a:t>The Andrew Mercer Reformatory for Women</a:t>
            </a:r>
          </a:p>
          <a:p>
            <a:pPr marL="457200" lvl="1" indent="0">
              <a:buNone/>
            </a:pPr>
            <a:endParaRPr lang="en-CA" sz="2000" dirty="0"/>
          </a:p>
          <a:p>
            <a:pPr marL="457200" lvl="1" indent="0">
              <a:buNone/>
            </a:pPr>
            <a:r>
              <a:rPr lang="en-CA" sz="2600" dirty="0"/>
              <a:t>2. Ontario Central Prison</a:t>
            </a:r>
          </a:p>
          <a:p>
            <a:pPr marL="914400" lvl="1" indent="-457200">
              <a:buAutoNum type="arabicPeriod"/>
            </a:pPr>
            <a:endParaRPr lang="en-CA" sz="2600" dirty="0"/>
          </a:p>
          <a:p>
            <a:pPr marL="457200" lvl="1" indent="0">
              <a:buNone/>
            </a:pPr>
            <a:endParaRPr lang="en-CA" sz="2600" dirty="0"/>
          </a:p>
        </p:txBody>
      </p:sp>
      <p:sp>
        <p:nvSpPr>
          <p:cNvPr id="4" name="Slide Number Placeholder 3">
            <a:extLst>
              <a:ext uri="{FF2B5EF4-FFF2-40B4-BE49-F238E27FC236}">
                <a16:creationId xmlns:a16="http://schemas.microsoft.com/office/drawing/2014/main" id="{22DFBD80-A88C-4239-8AC9-C93AFD1ED49F}"/>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15</a:t>
            </a:fld>
            <a:endParaRPr lang="en-CA" dirty="0"/>
          </a:p>
        </p:txBody>
      </p:sp>
    </p:spTree>
    <p:extLst>
      <p:ext uri="{BB962C8B-B14F-4D97-AF65-F5344CB8AC3E}">
        <p14:creationId xmlns:p14="http://schemas.microsoft.com/office/powerpoint/2010/main" val="404085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90DE-FDE4-4A8F-8B39-59D2922096D5}"/>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Andrew Mercer Reformatory for Women</a:t>
            </a:r>
          </a:p>
        </p:txBody>
      </p:sp>
      <p:sp>
        <p:nvSpPr>
          <p:cNvPr id="3" name="Content Placeholder 2">
            <a:extLst>
              <a:ext uri="{FF2B5EF4-FFF2-40B4-BE49-F238E27FC236}">
                <a16:creationId xmlns:a16="http://schemas.microsoft.com/office/drawing/2014/main" id="{0DC9C5F1-800F-4174-9A93-487423B617FF}"/>
              </a:ext>
            </a:extLst>
          </p:cNvPr>
          <p:cNvSpPr>
            <a:spLocks noGrp="1"/>
          </p:cNvSpPr>
          <p:nvPr>
            <p:ph idx="1"/>
          </p:nvPr>
        </p:nvSpPr>
        <p:spPr/>
        <p:txBody>
          <a:bodyPr/>
          <a:lstStyle/>
          <a:p>
            <a:pPr>
              <a:lnSpc>
                <a:spcPct val="150000"/>
              </a:lnSpc>
            </a:pPr>
            <a:r>
              <a:rPr lang="en-CA" dirty="0">
                <a:cs typeface="Arial" panose="020B0604020202020204" pitchFamily="34" charset="0"/>
              </a:rPr>
              <a:t>Reflected the feminist movement at the time</a:t>
            </a:r>
          </a:p>
          <a:p>
            <a:pPr>
              <a:lnSpc>
                <a:spcPct val="150000"/>
              </a:lnSpc>
            </a:pPr>
            <a:r>
              <a:rPr lang="en-CA" dirty="0">
                <a:cs typeface="Arial" panose="020B0604020202020204" pitchFamily="34" charset="0"/>
              </a:rPr>
              <a:t>For female prisoners, run by women</a:t>
            </a:r>
          </a:p>
          <a:p>
            <a:pPr>
              <a:lnSpc>
                <a:spcPct val="150000"/>
              </a:lnSpc>
            </a:pPr>
            <a:r>
              <a:rPr lang="en-CA" dirty="0">
                <a:cs typeface="Arial" panose="020B0604020202020204" pitchFamily="34" charset="0"/>
              </a:rPr>
              <a:t>Sentences mostly for prostitution, drunkenness, or vagrancy</a:t>
            </a:r>
          </a:p>
          <a:p>
            <a:pPr>
              <a:lnSpc>
                <a:spcPct val="150000"/>
              </a:lnSpc>
            </a:pPr>
            <a:r>
              <a:rPr lang="en-CA" dirty="0">
                <a:cs typeface="Arial" panose="020B0604020202020204" pitchFamily="34" charset="0"/>
              </a:rPr>
              <a:t>Trained in religion, sobriety, and domesticity</a:t>
            </a:r>
          </a:p>
          <a:p>
            <a:pPr>
              <a:lnSpc>
                <a:spcPct val="150000"/>
              </a:lnSpc>
            </a:pPr>
            <a:r>
              <a:rPr lang="en-CA" dirty="0">
                <a:cs typeface="Arial" panose="020B0604020202020204" pitchFamily="34" charset="0"/>
              </a:rPr>
              <a:t>Many problems arose</a:t>
            </a:r>
          </a:p>
          <a:p>
            <a:endParaRPr lang="en-C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AAF146B-D345-4AC5-A4C1-F5C0173F8938}"/>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16</a:t>
            </a:fld>
            <a:endParaRPr lang="en-CA" dirty="0"/>
          </a:p>
        </p:txBody>
      </p:sp>
    </p:spTree>
    <p:extLst>
      <p:ext uri="{BB962C8B-B14F-4D97-AF65-F5344CB8AC3E}">
        <p14:creationId xmlns:p14="http://schemas.microsoft.com/office/powerpoint/2010/main" val="427678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2622-83E6-4876-9F93-F8B6A80D6C7A}"/>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Ontario Central Prison</a:t>
            </a:r>
          </a:p>
        </p:txBody>
      </p:sp>
      <p:sp>
        <p:nvSpPr>
          <p:cNvPr id="3" name="Content Placeholder 2">
            <a:extLst>
              <a:ext uri="{FF2B5EF4-FFF2-40B4-BE49-F238E27FC236}">
                <a16:creationId xmlns:a16="http://schemas.microsoft.com/office/drawing/2014/main" id="{5BFB216D-5905-4AB1-8CCE-078CC4C2861F}"/>
              </a:ext>
            </a:extLst>
          </p:cNvPr>
          <p:cNvSpPr>
            <a:spLocks noGrp="1"/>
          </p:cNvSpPr>
          <p:nvPr>
            <p:ph idx="1"/>
          </p:nvPr>
        </p:nvSpPr>
        <p:spPr/>
        <p:txBody>
          <a:bodyPr/>
          <a:lstStyle/>
          <a:p>
            <a:r>
              <a:rPr lang="en-CA" dirty="0"/>
              <a:t>Male inmates only serving sentences of less than two years</a:t>
            </a:r>
          </a:p>
          <a:p>
            <a:pPr marL="0" indent="0">
              <a:buNone/>
            </a:pPr>
            <a:endParaRPr lang="en-CA" dirty="0"/>
          </a:p>
          <a:p>
            <a:r>
              <a:rPr lang="en-CA" dirty="0"/>
              <a:t>An industrial prison that would reform inmates through labour, the work being run by private contractors</a:t>
            </a:r>
          </a:p>
          <a:p>
            <a:pPr marL="0" indent="0">
              <a:buNone/>
            </a:pPr>
            <a:endParaRPr lang="en-CA" dirty="0"/>
          </a:p>
          <a:p>
            <a:r>
              <a:rPr lang="en-CA" dirty="0"/>
              <a:t>Was deemed a failure</a:t>
            </a:r>
          </a:p>
        </p:txBody>
      </p:sp>
      <p:sp>
        <p:nvSpPr>
          <p:cNvPr id="4" name="Slide Number Placeholder 3">
            <a:extLst>
              <a:ext uri="{FF2B5EF4-FFF2-40B4-BE49-F238E27FC236}">
                <a16:creationId xmlns:a16="http://schemas.microsoft.com/office/drawing/2014/main" id="{9BCC8CF8-87C4-4BCB-BD6C-D00956633898}"/>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17</a:t>
            </a:fld>
            <a:endParaRPr lang="en-CA" dirty="0"/>
          </a:p>
        </p:txBody>
      </p:sp>
    </p:spTree>
    <p:extLst>
      <p:ext uri="{BB962C8B-B14F-4D97-AF65-F5344CB8AC3E}">
        <p14:creationId xmlns:p14="http://schemas.microsoft.com/office/powerpoint/2010/main" val="131523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9B26-12EA-404D-ACD1-AE177F69DA10}"/>
              </a:ext>
            </a:extLst>
          </p:cNvPr>
          <p:cNvSpPr>
            <a:spLocks noGrp="1"/>
          </p:cNvSpPr>
          <p:nvPr>
            <p:ph type="title"/>
          </p:nvPr>
        </p:nvSpPr>
        <p:spPr>
          <a:xfrm>
            <a:off x="609600" y="463178"/>
            <a:ext cx="10972800" cy="1143000"/>
          </a:xfrm>
        </p:spPr>
        <p:txBody>
          <a:bodyPr>
            <a:noAutofit/>
          </a:bodyPr>
          <a:lstStyle/>
          <a:p>
            <a:r>
              <a:rPr lang="en-CA" sz="4000" b="1" dirty="0">
                <a:solidFill>
                  <a:srgbClr val="002060"/>
                </a:solidFill>
                <a:latin typeface="Arial" panose="020B0604020202020204" pitchFamily="34" charset="0"/>
                <a:cs typeface="Arial" panose="020B0604020202020204" pitchFamily="34" charset="0"/>
              </a:rPr>
              <a:t>Federal Penitentiaries from 1867 to circa 1935</a:t>
            </a:r>
          </a:p>
        </p:txBody>
      </p:sp>
      <p:sp>
        <p:nvSpPr>
          <p:cNvPr id="3" name="Content Placeholder 2">
            <a:extLst>
              <a:ext uri="{FF2B5EF4-FFF2-40B4-BE49-F238E27FC236}">
                <a16:creationId xmlns:a16="http://schemas.microsoft.com/office/drawing/2014/main" id="{4C0D6969-E42D-4786-ADCB-EBDB7A3676B9}"/>
              </a:ext>
            </a:extLst>
          </p:cNvPr>
          <p:cNvSpPr>
            <a:spLocks noGrp="1"/>
          </p:cNvSpPr>
          <p:nvPr>
            <p:ph idx="1"/>
          </p:nvPr>
        </p:nvSpPr>
        <p:spPr>
          <a:xfrm>
            <a:off x="609600" y="1939566"/>
            <a:ext cx="10972800" cy="4525963"/>
          </a:xfrm>
        </p:spPr>
        <p:txBody>
          <a:bodyPr/>
          <a:lstStyle/>
          <a:p>
            <a:r>
              <a:rPr lang="en-CA" dirty="0"/>
              <a:t>Little consistency in any aspect of penal philosophy and prison administration between 1867 and WW2</a:t>
            </a:r>
          </a:p>
          <a:p>
            <a:r>
              <a:rPr lang="en-CA" dirty="0"/>
              <a:t>Dichotomy in the thinking of the two principal groups of people involved in managing prisons – prison professionals and politicians</a:t>
            </a:r>
          </a:p>
          <a:p>
            <a:r>
              <a:rPr lang="en-CA" dirty="0"/>
              <a:t>Prison labour was designed to make prison time harder</a:t>
            </a:r>
          </a:p>
          <a:p>
            <a:r>
              <a:rPr lang="en-CA" dirty="0"/>
              <a:t>Institutionalized aspects of the Crofton system:</a:t>
            </a:r>
          </a:p>
          <a:p>
            <a:pPr lvl="1"/>
            <a:r>
              <a:rPr lang="en-CA" dirty="0"/>
              <a:t>Earn early releasee through good behaviour and exemplary work</a:t>
            </a:r>
          </a:p>
          <a:p>
            <a:pPr lvl="1"/>
            <a:r>
              <a:rPr lang="en-CA" dirty="0"/>
              <a:t>Parole</a:t>
            </a:r>
          </a:p>
          <a:p>
            <a:endParaRPr lang="en-CA" dirty="0"/>
          </a:p>
        </p:txBody>
      </p:sp>
      <p:sp>
        <p:nvSpPr>
          <p:cNvPr id="4" name="Slide Number Placeholder 3">
            <a:extLst>
              <a:ext uri="{FF2B5EF4-FFF2-40B4-BE49-F238E27FC236}">
                <a16:creationId xmlns:a16="http://schemas.microsoft.com/office/drawing/2014/main" id="{EA418131-1B17-4157-9BAA-E6B31FC5943A}"/>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18</a:t>
            </a:fld>
            <a:endParaRPr lang="en-CA" dirty="0"/>
          </a:p>
        </p:txBody>
      </p:sp>
    </p:spTree>
    <p:extLst>
      <p:ext uri="{BB962C8B-B14F-4D97-AF65-F5344CB8AC3E}">
        <p14:creationId xmlns:p14="http://schemas.microsoft.com/office/powerpoint/2010/main" val="376752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67BA-8146-4379-9238-B6278187BBD1}"/>
              </a:ext>
            </a:extLst>
          </p:cNvPr>
          <p:cNvSpPr>
            <a:spLocks noGrp="1"/>
          </p:cNvSpPr>
          <p:nvPr>
            <p:ph type="title"/>
          </p:nvPr>
        </p:nvSpPr>
        <p:spPr>
          <a:xfrm>
            <a:off x="609600" y="510311"/>
            <a:ext cx="10972800" cy="1143000"/>
          </a:xfrm>
        </p:spPr>
        <p:txBody>
          <a:bodyPr/>
          <a:lstStyle/>
          <a:p>
            <a:r>
              <a:rPr lang="en-CA" sz="4000" b="1" dirty="0">
                <a:solidFill>
                  <a:srgbClr val="002060"/>
                </a:solidFill>
                <a:latin typeface="Arial" panose="020B0604020202020204" pitchFamily="34" charset="0"/>
                <a:cs typeface="Arial" panose="020B0604020202020204" pitchFamily="34" charset="0"/>
              </a:rPr>
              <a:t>Federal Penitentiaries from 1867 to circa 1935, cont’d</a:t>
            </a:r>
            <a:endParaRPr lang="en-CA" sz="4000" dirty="0">
              <a:solidFill>
                <a:srgbClr val="002060"/>
              </a:solidFill>
            </a:endParaRPr>
          </a:p>
        </p:txBody>
      </p:sp>
      <p:pic>
        <p:nvPicPr>
          <p:cNvPr id="6" name="Content Placeholder 5">
            <a:extLst>
              <a:ext uri="{FF2B5EF4-FFF2-40B4-BE49-F238E27FC236}">
                <a16:creationId xmlns:a16="http://schemas.microsoft.com/office/drawing/2014/main" id="{2ED91115-03F7-45C6-8C4B-0CD498A80C46}"/>
              </a:ext>
            </a:extLst>
          </p:cNvPr>
          <p:cNvPicPr>
            <a:picLocks noGrp="1" noChangeAspect="1"/>
          </p:cNvPicPr>
          <p:nvPr>
            <p:ph idx="1"/>
          </p:nvPr>
        </p:nvPicPr>
        <p:blipFill>
          <a:blip r:embed="rId2"/>
          <a:stretch>
            <a:fillRect/>
          </a:stretch>
        </p:blipFill>
        <p:spPr>
          <a:xfrm>
            <a:off x="1820567" y="1609627"/>
            <a:ext cx="8550866" cy="4525963"/>
          </a:xfrm>
          <a:prstGeom prst="rect">
            <a:avLst/>
          </a:prstGeom>
        </p:spPr>
      </p:pic>
      <p:sp>
        <p:nvSpPr>
          <p:cNvPr id="4" name="Slide Number Placeholder 3">
            <a:extLst>
              <a:ext uri="{FF2B5EF4-FFF2-40B4-BE49-F238E27FC236}">
                <a16:creationId xmlns:a16="http://schemas.microsoft.com/office/drawing/2014/main" id="{C308A989-AE9A-4C79-B71F-28D02A772D5A}"/>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19</a:t>
            </a:fld>
            <a:endParaRPr lang="en-CA" dirty="0"/>
          </a:p>
        </p:txBody>
      </p:sp>
    </p:spTree>
    <p:extLst>
      <p:ext uri="{BB962C8B-B14F-4D97-AF65-F5344CB8AC3E}">
        <p14:creationId xmlns:p14="http://schemas.microsoft.com/office/powerpoint/2010/main" val="222687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01EA-16EA-464A-BF91-764C72DA0464}"/>
              </a:ext>
            </a:extLst>
          </p:cNvPr>
          <p:cNvSpPr>
            <a:spLocks noGrp="1"/>
          </p:cNvSpPr>
          <p:nvPr>
            <p:ph type="ctrTitle"/>
          </p:nvPr>
        </p:nvSpPr>
        <p:spPr>
          <a:xfrm>
            <a:off x="1524000" y="1753960"/>
            <a:ext cx="9144000" cy="2706687"/>
          </a:xfrm>
        </p:spPr>
        <p:txBody>
          <a:bodyPr>
            <a:normAutofit/>
          </a:bodyPr>
          <a:lstStyle/>
          <a:p>
            <a:r>
              <a:rPr lang="en-CA" sz="4000" dirty="0">
                <a:solidFill>
                  <a:srgbClr val="002060"/>
                </a:solidFill>
                <a:latin typeface="Arial" panose="020B0604020202020204" pitchFamily="34" charset="0"/>
                <a:cs typeface="Arial" panose="020B0604020202020204" pitchFamily="34" charset="0"/>
              </a:rPr>
              <a:t>Chapter 1</a:t>
            </a:r>
            <a:br>
              <a:rPr lang="en-CA" sz="4000" dirty="0">
                <a:solidFill>
                  <a:srgbClr val="002060"/>
                </a:solidFill>
                <a:latin typeface="Arial" panose="020B0604020202020204" pitchFamily="34" charset="0"/>
                <a:cs typeface="Arial" panose="020B0604020202020204" pitchFamily="34" charset="0"/>
              </a:rPr>
            </a:br>
            <a:r>
              <a:rPr lang="en-CA" sz="4000" dirty="0">
                <a:solidFill>
                  <a:srgbClr val="002060"/>
                </a:solidFill>
                <a:latin typeface="Arial" panose="020B0604020202020204" pitchFamily="34" charset="0"/>
                <a:cs typeface="Arial" panose="020B0604020202020204" pitchFamily="34" charset="0"/>
              </a:rPr>
              <a:t>The History of Prisons in Canada</a:t>
            </a:r>
          </a:p>
        </p:txBody>
      </p:sp>
      <p:sp>
        <p:nvSpPr>
          <p:cNvPr id="3" name="Subtitle 2">
            <a:extLst>
              <a:ext uri="{FF2B5EF4-FFF2-40B4-BE49-F238E27FC236}">
                <a16:creationId xmlns:a16="http://schemas.microsoft.com/office/drawing/2014/main" id="{905FA76C-4EDE-496F-A4BE-A23B06D5103F}"/>
              </a:ext>
            </a:extLst>
          </p:cNvPr>
          <p:cNvSpPr>
            <a:spLocks noGrp="1"/>
          </p:cNvSpPr>
          <p:nvPr>
            <p:ph type="subTitle" idx="1"/>
          </p:nvPr>
        </p:nvSpPr>
        <p:spPr>
          <a:xfrm>
            <a:off x="1524000" y="3956050"/>
            <a:ext cx="9144000" cy="1655762"/>
          </a:xfrm>
        </p:spPr>
        <p:txBody>
          <a:bodyPr>
            <a:normAutofit/>
          </a:bodyPr>
          <a:lstStyle/>
          <a:p>
            <a:r>
              <a:rPr lang="en-CA" sz="4000" dirty="0">
                <a:latin typeface="Arial" panose="020B0604020202020204" pitchFamily="34" charset="0"/>
                <a:cs typeface="Arial" panose="020B0604020202020204" pitchFamily="34" charset="0"/>
              </a:rPr>
              <a:t>Jim Phillips</a:t>
            </a:r>
          </a:p>
        </p:txBody>
      </p:sp>
      <p:sp>
        <p:nvSpPr>
          <p:cNvPr id="4" name="Slide Number Placeholder 3">
            <a:extLst>
              <a:ext uri="{FF2B5EF4-FFF2-40B4-BE49-F238E27FC236}">
                <a16:creationId xmlns:a16="http://schemas.microsoft.com/office/drawing/2014/main" id="{9EB5FCF5-004A-420F-AF09-522BD62ED774}"/>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a:t>
            </a:fld>
            <a:endParaRPr lang="en-CA" dirty="0"/>
          </a:p>
        </p:txBody>
      </p:sp>
    </p:spTree>
    <p:extLst>
      <p:ext uri="{BB962C8B-B14F-4D97-AF65-F5344CB8AC3E}">
        <p14:creationId xmlns:p14="http://schemas.microsoft.com/office/powerpoint/2010/main" val="226748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7531-CB2B-4FC1-91D4-3BDFD301D83A}"/>
              </a:ext>
            </a:extLst>
          </p:cNvPr>
          <p:cNvSpPr>
            <a:spLocks noGrp="1"/>
          </p:cNvSpPr>
          <p:nvPr>
            <p:ph type="title"/>
          </p:nvPr>
        </p:nvSpPr>
        <p:spPr>
          <a:xfrm>
            <a:off x="609600" y="529165"/>
            <a:ext cx="10972800" cy="1143000"/>
          </a:xfrm>
        </p:spPr>
        <p:txBody>
          <a:bodyPr/>
          <a:lstStyle/>
          <a:p>
            <a:r>
              <a:rPr lang="en-CA" sz="4000" b="1" dirty="0">
                <a:solidFill>
                  <a:srgbClr val="002060"/>
                </a:solidFill>
                <a:latin typeface="Arial" panose="020B0604020202020204" pitchFamily="34" charset="0"/>
                <a:cs typeface="Arial" panose="020B0604020202020204" pitchFamily="34" charset="0"/>
              </a:rPr>
              <a:t>Federal Penitentiaries from 1867 to circa 1935, cont’d</a:t>
            </a:r>
            <a:endParaRPr lang="en-CA" sz="4000" dirty="0">
              <a:solidFill>
                <a:srgbClr val="002060"/>
              </a:solidFill>
            </a:endParaRPr>
          </a:p>
        </p:txBody>
      </p:sp>
      <p:sp>
        <p:nvSpPr>
          <p:cNvPr id="3" name="Content Placeholder 2">
            <a:extLst>
              <a:ext uri="{FF2B5EF4-FFF2-40B4-BE49-F238E27FC236}">
                <a16:creationId xmlns:a16="http://schemas.microsoft.com/office/drawing/2014/main" id="{979F2D8C-B5F2-425E-8A11-150B93BFAAFC}"/>
              </a:ext>
            </a:extLst>
          </p:cNvPr>
          <p:cNvSpPr>
            <a:spLocks noGrp="1"/>
          </p:cNvSpPr>
          <p:nvPr>
            <p:ph idx="1"/>
          </p:nvPr>
        </p:nvSpPr>
        <p:spPr>
          <a:xfrm>
            <a:off x="838200" y="1825625"/>
            <a:ext cx="10515600" cy="4895850"/>
          </a:xfrm>
        </p:spPr>
        <p:txBody>
          <a:bodyPr>
            <a:normAutofit/>
          </a:bodyPr>
          <a:lstStyle/>
          <a:p>
            <a:pPr>
              <a:lnSpc>
                <a:spcPct val="150000"/>
              </a:lnSpc>
            </a:pPr>
            <a:r>
              <a:rPr lang="en-CA" sz="2700" dirty="0"/>
              <a:t>Riots and protests over the poor prison conditions</a:t>
            </a:r>
          </a:p>
          <a:p>
            <a:pPr>
              <a:lnSpc>
                <a:spcPct val="150000"/>
              </a:lnSpc>
            </a:pPr>
            <a:r>
              <a:rPr lang="en-CA" sz="2700" dirty="0"/>
              <a:t>First national penal conference in Toronto in 1892</a:t>
            </a:r>
          </a:p>
          <a:p>
            <a:pPr>
              <a:lnSpc>
                <a:spcPct val="150000"/>
              </a:lnSpc>
            </a:pPr>
            <a:r>
              <a:rPr lang="en-CA" sz="2700" dirty="0"/>
              <a:t>John Howard Society founded in Quebec in 1892</a:t>
            </a:r>
          </a:p>
          <a:p>
            <a:pPr>
              <a:lnSpc>
                <a:spcPct val="150000"/>
              </a:lnSpc>
            </a:pPr>
            <a:r>
              <a:rPr lang="en-CA" sz="2700" dirty="0"/>
              <a:t>Enforcing the silent system was incredibly difficult</a:t>
            </a:r>
          </a:p>
          <a:p>
            <a:pPr>
              <a:lnSpc>
                <a:spcPct val="150000"/>
              </a:lnSpc>
            </a:pPr>
            <a:r>
              <a:rPr lang="en-CA" sz="2700" dirty="0"/>
              <a:t>The Archambault Report</a:t>
            </a:r>
          </a:p>
          <a:p>
            <a:pPr>
              <a:lnSpc>
                <a:spcPct val="150000"/>
              </a:lnSpc>
            </a:pPr>
            <a:r>
              <a:rPr lang="en-CA" sz="2700" dirty="0"/>
              <a:t>Opening of a separate prison for women within Kingston Penitentiary</a:t>
            </a:r>
          </a:p>
        </p:txBody>
      </p:sp>
      <p:sp>
        <p:nvSpPr>
          <p:cNvPr id="4" name="Slide Number Placeholder 3">
            <a:extLst>
              <a:ext uri="{FF2B5EF4-FFF2-40B4-BE49-F238E27FC236}">
                <a16:creationId xmlns:a16="http://schemas.microsoft.com/office/drawing/2014/main" id="{C11B3FD9-7691-4AC0-968A-37C13E310986}"/>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20</a:t>
            </a:fld>
            <a:endParaRPr lang="en-CA" dirty="0"/>
          </a:p>
        </p:txBody>
      </p:sp>
    </p:spTree>
    <p:extLst>
      <p:ext uri="{BB962C8B-B14F-4D97-AF65-F5344CB8AC3E}">
        <p14:creationId xmlns:p14="http://schemas.microsoft.com/office/powerpoint/2010/main" val="63643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9ECA-FF1A-4B7A-8678-F5087FE2089F}"/>
              </a:ext>
            </a:extLst>
          </p:cNvPr>
          <p:cNvSpPr>
            <a:spLocks noGrp="1"/>
          </p:cNvSpPr>
          <p:nvPr>
            <p:ph type="title"/>
          </p:nvPr>
        </p:nvSpPr>
        <p:spPr>
          <a:xfrm>
            <a:off x="609600" y="529162"/>
            <a:ext cx="10972800" cy="1143000"/>
          </a:xfrm>
        </p:spPr>
        <p:txBody>
          <a:bodyPr>
            <a:noAutofit/>
          </a:bodyPr>
          <a:lstStyle/>
          <a:p>
            <a:pPr algn="ctr"/>
            <a:r>
              <a:rPr lang="en-CA" sz="4000" b="1" dirty="0">
                <a:solidFill>
                  <a:srgbClr val="002060"/>
                </a:solidFill>
                <a:latin typeface="Arial" panose="020B0604020202020204" pitchFamily="34" charset="0"/>
                <a:cs typeface="Arial" panose="020B0604020202020204" pitchFamily="34" charset="0"/>
              </a:rPr>
              <a:t>Signal Moments: The Archambault (1938), Fauteux (1956), and Ouimet (1969) Reports</a:t>
            </a:r>
          </a:p>
        </p:txBody>
      </p:sp>
      <p:sp>
        <p:nvSpPr>
          <p:cNvPr id="3" name="Content Placeholder 2">
            <a:extLst>
              <a:ext uri="{FF2B5EF4-FFF2-40B4-BE49-F238E27FC236}">
                <a16:creationId xmlns:a16="http://schemas.microsoft.com/office/drawing/2014/main" id="{52C69F70-8FC9-4343-B02F-D7AFEE3E5774}"/>
              </a:ext>
            </a:extLst>
          </p:cNvPr>
          <p:cNvSpPr>
            <a:spLocks noGrp="1"/>
          </p:cNvSpPr>
          <p:nvPr>
            <p:ph idx="1"/>
          </p:nvPr>
        </p:nvSpPr>
        <p:spPr>
          <a:xfrm>
            <a:off x="609600" y="2156383"/>
            <a:ext cx="10972800" cy="4525963"/>
          </a:xfrm>
        </p:spPr>
        <p:txBody>
          <a:bodyPr/>
          <a:lstStyle/>
          <a:p>
            <a:r>
              <a:rPr lang="en-CA" dirty="0"/>
              <a:t>In the quarter century between the mid-1930s and 1961 three major investigations inquired into the state of the penitentiary system:</a:t>
            </a:r>
          </a:p>
          <a:p>
            <a:endParaRPr lang="en-CA" dirty="0"/>
          </a:p>
          <a:p>
            <a:pPr marL="0" indent="0">
              <a:lnSpc>
                <a:spcPct val="150000"/>
              </a:lnSpc>
              <a:buNone/>
            </a:pPr>
            <a:r>
              <a:rPr lang="en-CA" dirty="0"/>
              <a:t>		1. The Archambault Report</a:t>
            </a:r>
          </a:p>
          <a:p>
            <a:pPr marL="0" indent="0">
              <a:lnSpc>
                <a:spcPct val="150000"/>
              </a:lnSpc>
              <a:buNone/>
            </a:pPr>
            <a:r>
              <a:rPr lang="en-CA" dirty="0"/>
              <a:t>		2. The Fauteux Report</a:t>
            </a:r>
          </a:p>
          <a:p>
            <a:pPr marL="0" indent="0">
              <a:lnSpc>
                <a:spcPct val="150000"/>
              </a:lnSpc>
              <a:buNone/>
            </a:pPr>
            <a:r>
              <a:rPr lang="en-CA" dirty="0"/>
              <a:t>		3. The Ouimet Report</a:t>
            </a:r>
          </a:p>
        </p:txBody>
      </p:sp>
      <p:sp>
        <p:nvSpPr>
          <p:cNvPr id="4" name="Slide Number Placeholder 3">
            <a:extLst>
              <a:ext uri="{FF2B5EF4-FFF2-40B4-BE49-F238E27FC236}">
                <a16:creationId xmlns:a16="http://schemas.microsoft.com/office/drawing/2014/main" id="{E809ED64-66E7-41A1-86BC-B1EF830FC441}"/>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21</a:t>
            </a:fld>
            <a:endParaRPr lang="en-CA" dirty="0"/>
          </a:p>
        </p:txBody>
      </p:sp>
    </p:spTree>
    <p:extLst>
      <p:ext uri="{BB962C8B-B14F-4D97-AF65-F5344CB8AC3E}">
        <p14:creationId xmlns:p14="http://schemas.microsoft.com/office/powerpoint/2010/main" val="2593406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E4CB-CB77-4FE5-860B-6865A6F9E815}"/>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Archambault Report (1938)</a:t>
            </a:r>
          </a:p>
        </p:txBody>
      </p:sp>
      <p:sp>
        <p:nvSpPr>
          <p:cNvPr id="3" name="Content Placeholder 2">
            <a:extLst>
              <a:ext uri="{FF2B5EF4-FFF2-40B4-BE49-F238E27FC236}">
                <a16:creationId xmlns:a16="http://schemas.microsoft.com/office/drawing/2014/main" id="{A75F6C87-70E4-48B6-BEEF-37B31968550A}"/>
              </a:ext>
            </a:extLst>
          </p:cNvPr>
          <p:cNvSpPr>
            <a:spLocks noGrp="1"/>
          </p:cNvSpPr>
          <p:nvPr>
            <p:ph idx="1"/>
          </p:nvPr>
        </p:nvSpPr>
        <p:spPr>
          <a:xfrm>
            <a:off x="838200" y="1429700"/>
            <a:ext cx="10515600" cy="4530725"/>
          </a:xfrm>
        </p:spPr>
        <p:txBody>
          <a:bodyPr/>
          <a:lstStyle/>
          <a:p>
            <a:r>
              <a:rPr lang="en-CA" dirty="0">
                <a:latin typeface="Arial" panose="020B0604020202020204" pitchFamily="34" charset="0"/>
                <a:cs typeface="Arial" panose="020B0604020202020204" pitchFamily="34" charset="0"/>
              </a:rPr>
              <a:t>Chaired by Joseph Archambault</a:t>
            </a:r>
          </a:p>
          <a:p>
            <a:pPr marL="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Included:</a:t>
            </a:r>
          </a:p>
          <a:p>
            <a:pPr lvl="1"/>
            <a:r>
              <a:rPr lang="en-CA" dirty="0">
                <a:latin typeface="Arial" panose="020B0604020202020204" pitchFamily="34" charset="0"/>
                <a:cs typeface="Arial" panose="020B0604020202020204" pitchFamily="34" charset="0"/>
              </a:rPr>
              <a:t> An investigation of the treatment of convicted persons in penitentiaries</a:t>
            </a:r>
          </a:p>
          <a:p>
            <a:pPr lvl="1"/>
            <a:r>
              <a:rPr lang="en-CA" dirty="0">
                <a:latin typeface="Arial" panose="020B0604020202020204" pitchFamily="34" charset="0"/>
                <a:cs typeface="Arial" panose="020B0604020202020204" pitchFamily="34" charset="0"/>
              </a:rPr>
              <a:t> The classification of offenders</a:t>
            </a:r>
          </a:p>
          <a:p>
            <a:pPr lvl="1"/>
            <a:r>
              <a:rPr lang="en-CA" dirty="0">
                <a:latin typeface="Arial" panose="020B0604020202020204" pitchFamily="34" charset="0"/>
                <a:cs typeface="Arial" panose="020B0604020202020204" pitchFamily="34" charset="0"/>
              </a:rPr>
              <a:t>Prison punishments</a:t>
            </a:r>
          </a:p>
          <a:p>
            <a:pPr lvl="1"/>
            <a:r>
              <a:rPr lang="en-CA" dirty="0">
                <a:latin typeface="Arial" panose="020B0604020202020204" pitchFamily="34" charset="0"/>
                <a:cs typeface="Arial" panose="020B0604020202020204" pitchFamily="34" charset="0"/>
              </a:rPr>
              <a:t>Prison labour</a:t>
            </a:r>
          </a:p>
          <a:p>
            <a:pPr lvl="1"/>
            <a:r>
              <a:rPr lang="en-CA" dirty="0">
                <a:latin typeface="Arial" panose="020B0604020202020204" pitchFamily="34" charset="0"/>
                <a:cs typeface="Arial" panose="020B0604020202020204" pitchFamily="34" charset="0"/>
              </a:rPr>
              <a:t>Conditional release</a:t>
            </a:r>
          </a:p>
          <a:p>
            <a:pPr lvl="1"/>
            <a:r>
              <a:rPr lang="en-CA" dirty="0">
                <a:latin typeface="Arial" panose="020B0604020202020204" pitchFamily="34" charset="0"/>
                <a:cs typeface="Arial" panose="020B0604020202020204" pitchFamily="34" charset="0"/>
              </a:rPr>
              <a:t>Aid to prisoners upon release </a:t>
            </a:r>
          </a:p>
          <a:p>
            <a:pPr lvl="1"/>
            <a:r>
              <a:rPr lang="en-CA" dirty="0">
                <a:latin typeface="Arial" panose="020B0604020202020204" pitchFamily="34" charset="0"/>
                <a:cs typeface="Arial" panose="020B0604020202020204" pitchFamily="34" charset="0"/>
              </a:rPr>
              <a:t>A variety of other related subjects</a:t>
            </a:r>
          </a:p>
        </p:txBody>
      </p:sp>
      <p:sp>
        <p:nvSpPr>
          <p:cNvPr id="4" name="Slide Number Placeholder 3">
            <a:extLst>
              <a:ext uri="{FF2B5EF4-FFF2-40B4-BE49-F238E27FC236}">
                <a16:creationId xmlns:a16="http://schemas.microsoft.com/office/drawing/2014/main" id="{B3CC757F-8A67-4385-BB04-A874DF197A42}"/>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22</a:t>
            </a:fld>
            <a:endParaRPr lang="en-CA" dirty="0"/>
          </a:p>
        </p:txBody>
      </p:sp>
    </p:spTree>
    <p:extLst>
      <p:ext uri="{BB962C8B-B14F-4D97-AF65-F5344CB8AC3E}">
        <p14:creationId xmlns:p14="http://schemas.microsoft.com/office/powerpoint/2010/main" val="196839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BD69-5A80-4EB1-9CB8-8B3BACBAA599}"/>
              </a:ext>
            </a:extLst>
          </p:cNvPr>
          <p:cNvSpPr>
            <a:spLocks noGrp="1"/>
          </p:cNvSpPr>
          <p:nvPr>
            <p:ph type="title"/>
          </p:nvPr>
        </p:nvSpPr>
        <p:spPr/>
        <p:txBody>
          <a:bodyPr/>
          <a:lstStyle/>
          <a:p>
            <a:r>
              <a:rPr lang="en-CA" sz="4000" b="1" dirty="0">
                <a:solidFill>
                  <a:srgbClr val="002060"/>
                </a:solidFill>
                <a:latin typeface="Arial" panose="020B0604020202020204" pitchFamily="34" charset="0"/>
                <a:cs typeface="Arial" panose="020B0604020202020204" pitchFamily="34" charset="0"/>
              </a:rPr>
              <a:t>The Archambault Report (1938), cont’d</a:t>
            </a:r>
            <a:endParaRPr lang="en-CA" sz="4000" b="1" dirty="0">
              <a:solidFill>
                <a:srgbClr val="002060"/>
              </a:solidFill>
            </a:endParaRPr>
          </a:p>
        </p:txBody>
      </p:sp>
      <p:sp>
        <p:nvSpPr>
          <p:cNvPr id="3" name="Content Placeholder 2">
            <a:extLst>
              <a:ext uri="{FF2B5EF4-FFF2-40B4-BE49-F238E27FC236}">
                <a16:creationId xmlns:a16="http://schemas.microsoft.com/office/drawing/2014/main" id="{FBA3715C-8FE7-4625-B412-73B8B5E09103}"/>
              </a:ext>
            </a:extLst>
          </p:cNvPr>
          <p:cNvSpPr>
            <a:spLocks noGrp="1"/>
          </p:cNvSpPr>
          <p:nvPr>
            <p:ph idx="1"/>
          </p:nvPr>
        </p:nvSpPr>
        <p:spPr/>
        <p:txBody>
          <a:bodyPr>
            <a:normAutofit/>
          </a:bodyPr>
          <a:lstStyle/>
          <a:p>
            <a:r>
              <a:rPr lang="en-CA" dirty="0"/>
              <a:t>Full title: The Royal Commission Report on Penal Reform in Canada</a:t>
            </a:r>
          </a:p>
          <a:p>
            <a:pPr marL="0" indent="0">
              <a:buNone/>
            </a:pPr>
            <a:endParaRPr lang="en-CA" dirty="0"/>
          </a:p>
          <a:p>
            <a:r>
              <a:rPr lang="en-CA" dirty="0"/>
              <a:t>88 recommendations</a:t>
            </a:r>
          </a:p>
          <a:p>
            <a:pPr marL="0" indent="0">
              <a:buNone/>
            </a:pPr>
            <a:endParaRPr lang="en-CA" dirty="0"/>
          </a:p>
          <a:p>
            <a:r>
              <a:rPr lang="en-CA" dirty="0"/>
              <a:t>The 32 chapter report argued that prisons should not just be for the temporary protection of the public, but should also serve to prevent crime and rehabilitate prisoners.</a:t>
            </a:r>
          </a:p>
        </p:txBody>
      </p:sp>
      <p:sp>
        <p:nvSpPr>
          <p:cNvPr id="4" name="Slide Number Placeholder 3">
            <a:extLst>
              <a:ext uri="{FF2B5EF4-FFF2-40B4-BE49-F238E27FC236}">
                <a16:creationId xmlns:a16="http://schemas.microsoft.com/office/drawing/2014/main" id="{D5671FA2-D8DF-4598-BC1C-C6FFBBC5B7CB}"/>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23</a:t>
            </a:fld>
            <a:endParaRPr lang="en-CA" dirty="0"/>
          </a:p>
        </p:txBody>
      </p:sp>
    </p:spTree>
    <p:extLst>
      <p:ext uri="{BB962C8B-B14F-4D97-AF65-F5344CB8AC3E}">
        <p14:creationId xmlns:p14="http://schemas.microsoft.com/office/powerpoint/2010/main" val="113969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9367-817C-40C3-A688-995B971ABD3C}"/>
              </a:ext>
            </a:extLst>
          </p:cNvPr>
          <p:cNvSpPr>
            <a:spLocks noGrp="1"/>
          </p:cNvSpPr>
          <p:nvPr>
            <p:ph type="title"/>
          </p:nvPr>
        </p:nvSpPr>
        <p:spPr>
          <a:xfrm>
            <a:off x="609600" y="359481"/>
            <a:ext cx="10972800" cy="1143000"/>
          </a:xfrm>
        </p:spPr>
        <p:txBody>
          <a:bodyPr/>
          <a:lstStyle/>
          <a:p>
            <a:r>
              <a:rPr lang="en-CA" sz="4000" b="1" dirty="0">
                <a:solidFill>
                  <a:srgbClr val="002060"/>
                </a:solidFill>
                <a:latin typeface="Arial" panose="020B0604020202020204" pitchFamily="34" charset="0"/>
                <a:cs typeface="Arial" panose="020B0604020202020204" pitchFamily="34" charset="0"/>
              </a:rPr>
              <a:t>The Archambault Report (1938), cont’d</a:t>
            </a:r>
            <a:endParaRPr lang="en-CA" sz="4000" b="1" dirty="0">
              <a:solidFill>
                <a:srgbClr val="002060"/>
              </a:solidFill>
            </a:endParaRPr>
          </a:p>
        </p:txBody>
      </p:sp>
      <p:sp>
        <p:nvSpPr>
          <p:cNvPr id="3" name="Content Placeholder 2">
            <a:extLst>
              <a:ext uri="{FF2B5EF4-FFF2-40B4-BE49-F238E27FC236}">
                <a16:creationId xmlns:a16="http://schemas.microsoft.com/office/drawing/2014/main" id="{28E0655F-8C04-4CFC-8EEC-E2CD373239F3}"/>
              </a:ext>
            </a:extLst>
          </p:cNvPr>
          <p:cNvSpPr>
            <a:spLocks noGrp="1"/>
          </p:cNvSpPr>
          <p:nvPr>
            <p:ph idx="1"/>
          </p:nvPr>
        </p:nvSpPr>
        <p:spPr>
          <a:xfrm>
            <a:off x="609600" y="1788739"/>
            <a:ext cx="10972800" cy="4525963"/>
          </a:xfrm>
        </p:spPr>
        <p:txBody>
          <a:bodyPr/>
          <a:lstStyle/>
          <a:p>
            <a:r>
              <a:rPr lang="en-CA" dirty="0"/>
              <a:t>The report also paid attention to female prisoners, juvenile delinquents, family courts, and training schools. </a:t>
            </a:r>
          </a:p>
          <a:p>
            <a:pPr marL="0" indent="0">
              <a:buNone/>
            </a:pPr>
            <a:endParaRPr lang="en-CA" dirty="0"/>
          </a:p>
          <a:p>
            <a:r>
              <a:rPr lang="en-CA" dirty="0"/>
              <a:t>Argued for a national system wherein all Canadian corrections should be handled by the federal government.</a:t>
            </a:r>
          </a:p>
          <a:p>
            <a:endParaRPr lang="en-CA" dirty="0"/>
          </a:p>
        </p:txBody>
      </p:sp>
      <p:sp>
        <p:nvSpPr>
          <p:cNvPr id="4" name="Slide Number Placeholder 3">
            <a:extLst>
              <a:ext uri="{FF2B5EF4-FFF2-40B4-BE49-F238E27FC236}">
                <a16:creationId xmlns:a16="http://schemas.microsoft.com/office/drawing/2014/main" id="{13853D89-0CC4-4836-8C0F-40A299BE63CC}"/>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24</a:t>
            </a:fld>
            <a:endParaRPr lang="en-CA" dirty="0"/>
          </a:p>
        </p:txBody>
      </p:sp>
    </p:spTree>
    <p:extLst>
      <p:ext uri="{BB962C8B-B14F-4D97-AF65-F5344CB8AC3E}">
        <p14:creationId xmlns:p14="http://schemas.microsoft.com/office/powerpoint/2010/main" val="371621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D0FA-134E-4936-959F-B5F9B05E0094}"/>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Fauteux Report (1956)</a:t>
            </a:r>
          </a:p>
        </p:txBody>
      </p:sp>
      <p:sp>
        <p:nvSpPr>
          <p:cNvPr id="3" name="Content Placeholder 2">
            <a:extLst>
              <a:ext uri="{FF2B5EF4-FFF2-40B4-BE49-F238E27FC236}">
                <a16:creationId xmlns:a16="http://schemas.microsoft.com/office/drawing/2014/main" id="{20AF12DD-222D-442C-8BC9-6A0675D3C4C1}"/>
              </a:ext>
            </a:extLst>
          </p:cNvPr>
          <p:cNvSpPr>
            <a:spLocks noGrp="1"/>
          </p:cNvSpPr>
          <p:nvPr>
            <p:ph idx="1"/>
          </p:nvPr>
        </p:nvSpPr>
        <p:spPr/>
        <p:txBody>
          <a:bodyPr/>
          <a:lstStyle/>
          <a:p>
            <a:r>
              <a:rPr lang="en-CA" dirty="0"/>
              <a:t>More narrowly focused than Archambault</a:t>
            </a:r>
          </a:p>
          <a:p>
            <a:pPr marL="0" indent="0">
              <a:buNone/>
            </a:pPr>
            <a:endParaRPr lang="en-CA" dirty="0"/>
          </a:p>
          <a:p>
            <a:r>
              <a:rPr lang="en-CA" dirty="0"/>
              <a:t>Investigated parole</a:t>
            </a:r>
          </a:p>
          <a:p>
            <a:pPr marL="0" indent="0">
              <a:buNone/>
            </a:pPr>
            <a:endParaRPr lang="en-CA" dirty="0"/>
          </a:p>
          <a:p>
            <a:r>
              <a:rPr lang="en-CA" dirty="0"/>
              <a:t>Looked at treatment and rehabilitation</a:t>
            </a:r>
          </a:p>
          <a:p>
            <a:pPr marL="0" indent="0">
              <a:buNone/>
            </a:pPr>
            <a:endParaRPr lang="en-CA" dirty="0"/>
          </a:p>
          <a:p>
            <a:r>
              <a:rPr lang="en-CA" dirty="0"/>
              <a:t>Pointed to the extend of overcrowding, which impaired classification</a:t>
            </a:r>
          </a:p>
          <a:p>
            <a:endParaRPr lang="en-CA" dirty="0"/>
          </a:p>
        </p:txBody>
      </p:sp>
      <p:sp>
        <p:nvSpPr>
          <p:cNvPr id="4" name="Slide Number Placeholder 3">
            <a:extLst>
              <a:ext uri="{FF2B5EF4-FFF2-40B4-BE49-F238E27FC236}">
                <a16:creationId xmlns:a16="http://schemas.microsoft.com/office/drawing/2014/main" id="{628A85BA-1D3A-41B5-B36D-E3902987B97C}"/>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25</a:t>
            </a:fld>
            <a:endParaRPr lang="en-CA" dirty="0"/>
          </a:p>
        </p:txBody>
      </p:sp>
    </p:spTree>
    <p:extLst>
      <p:ext uri="{BB962C8B-B14F-4D97-AF65-F5344CB8AC3E}">
        <p14:creationId xmlns:p14="http://schemas.microsoft.com/office/powerpoint/2010/main" val="307594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2106-F971-4F42-B3D9-FBF5F341355F}"/>
              </a:ext>
            </a:extLst>
          </p:cNvPr>
          <p:cNvSpPr>
            <a:spLocks noGrp="1"/>
          </p:cNvSpPr>
          <p:nvPr>
            <p:ph type="title"/>
          </p:nvPr>
        </p:nvSpPr>
        <p:spPr/>
        <p:txBody>
          <a:bodyPr/>
          <a:lstStyle/>
          <a:p>
            <a:r>
              <a:rPr lang="en-CA" sz="4000" b="1" dirty="0">
                <a:solidFill>
                  <a:srgbClr val="002060"/>
                </a:solidFill>
                <a:latin typeface="Arial" panose="020B0604020202020204" pitchFamily="34" charset="0"/>
                <a:cs typeface="Arial" panose="020B0604020202020204" pitchFamily="34" charset="0"/>
              </a:rPr>
              <a:t>The Fauteux Report (1956), cont’d</a:t>
            </a:r>
            <a:endParaRPr lang="en-CA" sz="4000" b="1" dirty="0">
              <a:solidFill>
                <a:srgbClr val="002060"/>
              </a:solidFill>
            </a:endParaRPr>
          </a:p>
        </p:txBody>
      </p:sp>
      <p:sp>
        <p:nvSpPr>
          <p:cNvPr id="3" name="Content Placeholder 2">
            <a:extLst>
              <a:ext uri="{FF2B5EF4-FFF2-40B4-BE49-F238E27FC236}">
                <a16:creationId xmlns:a16="http://schemas.microsoft.com/office/drawing/2014/main" id="{C6EE35F4-EE2F-462C-A432-785B1B03B8B6}"/>
              </a:ext>
            </a:extLst>
          </p:cNvPr>
          <p:cNvSpPr>
            <a:spLocks noGrp="1"/>
          </p:cNvSpPr>
          <p:nvPr>
            <p:ph idx="1"/>
          </p:nvPr>
        </p:nvSpPr>
        <p:spPr>
          <a:xfrm>
            <a:off x="609600" y="1602560"/>
            <a:ext cx="10972800" cy="4806411"/>
          </a:xfrm>
        </p:spPr>
        <p:txBody>
          <a:bodyPr>
            <a:normAutofit fontScale="92500" lnSpcReduction="10000"/>
          </a:bodyPr>
          <a:lstStyle/>
          <a:p>
            <a:r>
              <a:rPr lang="en-CA" sz="2900" dirty="0"/>
              <a:t>Discussed sentence length, arguing that a sentence should be long enough to give enough time to rehabilitate, but short enough to allow the offender to maintain hope of spending an appreciable amount of his or her life outside.</a:t>
            </a:r>
          </a:p>
          <a:p>
            <a:endParaRPr lang="en-CA" sz="2900" dirty="0"/>
          </a:p>
          <a:p>
            <a:r>
              <a:rPr lang="en-CA" sz="2900" dirty="0"/>
              <a:t>Parole Act (1959) created and established the National Parole Board.</a:t>
            </a:r>
          </a:p>
          <a:p>
            <a:pPr marL="0" indent="0">
              <a:buNone/>
            </a:pPr>
            <a:endParaRPr lang="en-CA" sz="2900" dirty="0"/>
          </a:p>
          <a:p>
            <a:r>
              <a:rPr lang="en-CA" sz="2900" dirty="0"/>
              <a:t>Recommendations:</a:t>
            </a:r>
          </a:p>
          <a:p>
            <a:pPr lvl="1"/>
            <a:r>
              <a:rPr lang="en-CA" sz="2600" dirty="0"/>
              <a:t>More vocational training and specific pre-release and post-release programs</a:t>
            </a:r>
          </a:p>
          <a:p>
            <a:pPr lvl="1"/>
            <a:r>
              <a:rPr lang="en-CA" sz="2600" dirty="0"/>
              <a:t>Hire more and better-trained personnel, including psychiatrists, psychologists, and social workers</a:t>
            </a:r>
          </a:p>
          <a:p>
            <a:pPr marL="457200" lvl="1" indent="0">
              <a:buNone/>
            </a:pPr>
            <a:endParaRPr lang="en-CA" dirty="0"/>
          </a:p>
          <a:p>
            <a:endParaRPr lang="en-CA" dirty="0"/>
          </a:p>
        </p:txBody>
      </p:sp>
      <p:sp>
        <p:nvSpPr>
          <p:cNvPr id="4" name="Slide Number Placeholder 3">
            <a:extLst>
              <a:ext uri="{FF2B5EF4-FFF2-40B4-BE49-F238E27FC236}">
                <a16:creationId xmlns:a16="http://schemas.microsoft.com/office/drawing/2014/main" id="{A15F3ADF-047F-4CA0-8EAE-ED6DB8C0A573}"/>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26</a:t>
            </a:fld>
            <a:endParaRPr lang="en-CA" dirty="0"/>
          </a:p>
        </p:txBody>
      </p:sp>
    </p:spTree>
    <p:extLst>
      <p:ext uri="{BB962C8B-B14F-4D97-AF65-F5344CB8AC3E}">
        <p14:creationId xmlns:p14="http://schemas.microsoft.com/office/powerpoint/2010/main" val="4056356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A79A-39CD-46D0-ABEA-C01C2E4A5403}"/>
              </a:ext>
            </a:extLst>
          </p:cNvPr>
          <p:cNvSpPr>
            <a:spLocks noGrp="1"/>
          </p:cNvSpPr>
          <p:nvPr>
            <p:ph type="title"/>
          </p:nvPr>
        </p:nvSpPr>
        <p:spPr/>
        <p:txBody>
          <a:bodyPr/>
          <a:lstStyle/>
          <a:p>
            <a:r>
              <a:rPr lang="en-CA" sz="4000" b="1" dirty="0">
                <a:solidFill>
                  <a:srgbClr val="002060"/>
                </a:solidFill>
                <a:latin typeface="Arial" panose="020B0604020202020204" pitchFamily="34" charset="0"/>
                <a:cs typeface="Arial" panose="020B0604020202020204" pitchFamily="34" charset="0"/>
              </a:rPr>
              <a:t>The Fauteux Report (1956), cont’d</a:t>
            </a:r>
            <a:endParaRPr lang="en-CA" sz="4000" b="1" dirty="0">
              <a:solidFill>
                <a:srgbClr val="002060"/>
              </a:solidFill>
            </a:endParaRPr>
          </a:p>
        </p:txBody>
      </p:sp>
      <p:sp>
        <p:nvSpPr>
          <p:cNvPr id="3" name="Content Placeholder 2">
            <a:extLst>
              <a:ext uri="{FF2B5EF4-FFF2-40B4-BE49-F238E27FC236}">
                <a16:creationId xmlns:a16="http://schemas.microsoft.com/office/drawing/2014/main" id="{C3D0205C-63AE-4DA3-A69F-7261B5DA3227}"/>
              </a:ext>
            </a:extLst>
          </p:cNvPr>
          <p:cNvSpPr>
            <a:spLocks noGrp="1"/>
          </p:cNvSpPr>
          <p:nvPr>
            <p:ph idx="1"/>
          </p:nvPr>
        </p:nvSpPr>
        <p:spPr/>
        <p:txBody>
          <a:bodyPr/>
          <a:lstStyle/>
          <a:p>
            <a:r>
              <a:rPr lang="en-CA" dirty="0"/>
              <a:t>Plan to build 10 new prisons across the country:</a:t>
            </a:r>
          </a:p>
          <a:p>
            <a:pPr marL="0" indent="0">
              <a:buNone/>
            </a:pPr>
            <a:endParaRPr lang="en-CA" dirty="0"/>
          </a:p>
          <a:p>
            <a:pPr lvl="1"/>
            <a:r>
              <a:rPr lang="en-CA" sz="2600" dirty="0"/>
              <a:t>Seven were built in the 1960s in locations where there had not been such an institution before.</a:t>
            </a:r>
          </a:p>
          <a:p>
            <a:pPr marL="457200" lvl="1" indent="0">
              <a:buNone/>
            </a:pPr>
            <a:endParaRPr lang="en-CA" sz="2600" dirty="0"/>
          </a:p>
          <a:p>
            <a:pPr lvl="1"/>
            <a:r>
              <a:rPr lang="en-CA" sz="2600" dirty="0"/>
              <a:t>Three were built on the same grounds (but separate) from existing institutions in Kingston and Stony Mountain.</a:t>
            </a:r>
          </a:p>
        </p:txBody>
      </p:sp>
      <p:sp>
        <p:nvSpPr>
          <p:cNvPr id="4" name="Slide Number Placeholder 3">
            <a:extLst>
              <a:ext uri="{FF2B5EF4-FFF2-40B4-BE49-F238E27FC236}">
                <a16:creationId xmlns:a16="http://schemas.microsoft.com/office/drawing/2014/main" id="{F9036F3D-1318-4C58-A3EE-ADB796508BA4}"/>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27</a:t>
            </a:fld>
            <a:endParaRPr lang="en-CA" dirty="0"/>
          </a:p>
        </p:txBody>
      </p:sp>
    </p:spTree>
    <p:extLst>
      <p:ext uri="{BB962C8B-B14F-4D97-AF65-F5344CB8AC3E}">
        <p14:creationId xmlns:p14="http://schemas.microsoft.com/office/powerpoint/2010/main" val="2715755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97F6-B804-495E-A884-B5827E4F5C4F}"/>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Ouimet Report (1969)</a:t>
            </a:r>
          </a:p>
        </p:txBody>
      </p:sp>
      <p:sp>
        <p:nvSpPr>
          <p:cNvPr id="3" name="Content Placeholder 2">
            <a:extLst>
              <a:ext uri="{FF2B5EF4-FFF2-40B4-BE49-F238E27FC236}">
                <a16:creationId xmlns:a16="http://schemas.microsoft.com/office/drawing/2014/main" id="{1A747AC1-8E47-4255-8019-94F9C2560052}"/>
              </a:ext>
            </a:extLst>
          </p:cNvPr>
          <p:cNvSpPr>
            <a:spLocks noGrp="1"/>
          </p:cNvSpPr>
          <p:nvPr>
            <p:ph idx="1"/>
          </p:nvPr>
        </p:nvSpPr>
        <p:spPr>
          <a:xfrm>
            <a:off x="838200" y="1415304"/>
            <a:ext cx="10515600" cy="4955020"/>
          </a:xfrm>
        </p:spPr>
        <p:txBody>
          <a:bodyPr>
            <a:normAutofit fontScale="85000" lnSpcReduction="20000"/>
          </a:bodyPr>
          <a:lstStyle/>
          <a:p>
            <a:r>
              <a:rPr lang="en-CA" sz="3100" dirty="0"/>
              <a:t>Last of the three major investigations into the federal prison system, and perhaps the most important.</a:t>
            </a:r>
          </a:p>
          <a:p>
            <a:pPr marL="0" indent="0">
              <a:buNone/>
            </a:pPr>
            <a:endParaRPr lang="en-CA" sz="3100" dirty="0"/>
          </a:p>
          <a:p>
            <a:r>
              <a:rPr lang="en-CA" sz="3100" dirty="0"/>
              <a:t>Report from the Special Committee on Corrections chaired by Roger Ouimet.</a:t>
            </a:r>
          </a:p>
          <a:p>
            <a:endParaRPr lang="en-CA" sz="3100" dirty="0"/>
          </a:p>
          <a:p>
            <a:r>
              <a:rPr lang="en-CA" sz="3100" dirty="0"/>
              <a:t>Two of five members of the committee were not in law enforcement.</a:t>
            </a:r>
          </a:p>
          <a:p>
            <a:pPr marL="0" indent="0">
              <a:buNone/>
            </a:pPr>
            <a:endParaRPr lang="en-CA" sz="3100" dirty="0"/>
          </a:p>
          <a:p>
            <a:r>
              <a:rPr lang="en-CA" sz="3100" dirty="0"/>
              <a:t>The report argued that there should be co-operation among law enforcement, the judiciary, and penal services.</a:t>
            </a:r>
          </a:p>
          <a:p>
            <a:pPr marL="0" indent="0">
              <a:buNone/>
            </a:pPr>
            <a:endParaRPr lang="en-CA" sz="3100" dirty="0"/>
          </a:p>
          <a:p>
            <a:r>
              <a:rPr lang="en-CA" sz="3100" dirty="0"/>
              <a:t>It offered a more negative view of the prison system than any previous inquiry.</a:t>
            </a:r>
          </a:p>
          <a:p>
            <a:endParaRPr lang="en-CA" dirty="0"/>
          </a:p>
        </p:txBody>
      </p:sp>
      <p:sp>
        <p:nvSpPr>
          <p:cNvPr id="4" name="Slide Number Placeholder 3">
            <a:extLst>
              <a:ext uri="{FF2B5EF4-FFF2-40B4-BE49-F238E27FC236}">
                <a16:creationId xmlns:a16="http://schemas.microsoft.com/office/drawing/2014/main" id="{66129D79-9DE8-47BD-9D8E-C3177BB7B692}"/>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28</a:t>
            </a:fld>
            <a:endParaRPr lang="en-CA" dirty="0"/>
          </a:p>
        </p:txBody>
      </p:sp>
    </p:spTree>
    <p:extLst>
      <p:ext uri="{BB962C8B-B14F-4D97-AF65-F5344CB8AC3E}">
        <p14:creationId xmlns:p14="http://schemas.microsoft.com/office/powerpoint/2010/main" val="2861879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0319-6507-488E-8F4C-8380617D6281}"/>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Ouimet Report (1969), cont’d</a:t>
            </a:r>
            <a:endParaRPr lang="en-CA" sz="4000" b="1" dirty="0">
              <a:solidFill>
                <a:srgbClr val="002060"/>
              </a:solidFill>
            </a:endParaRPr>
          </a:p>
        </p:txBody>
      </p:sp>
      <p:sp>
        <p:nvSpPr>
          <p:cNvPr id="3" name="Content Placeholder 2">
            <a:extLst>
              <a:ext uri="{FF2B5EF4-FFF2-40B4-BE49-F238E27FC236}">
                <a16:creationId xmlns:a16="http://schemas.microsoft.com/office/drawing/2014/main" id="{42C6AF60-F858-46A3-9B6D-6D20FAE86CF6}"/>
              </a:ext>
            </a:extLst>
          </p:cNvPr>
          <p:cNvSpPr>
            <a:spLocks noGrp="1"/>
          </p:cNvSpPr>
          <p:nvPr>
            <p:ph idx="1"/>
          </p:nvPr>
        </p:nvSpPr>
        <p:spPr/>
        <p:txBody>
          <a:bodyPr/>
          <a:lstStyle/>
          <a:p>
            <a:r>
              <a:rPr lang="en-CA" dirty="0"/>
              <a:t>8 main principles that prioritized rehabilitation over punishment were listed.</a:t>
            </a:r>
          </a:p>
          <a:p>
            <a:pPr marL="0" indent="0">
              <a:buNone/>
            </a:pPr>
            <a:endParaRPr lang="en-CA" dirty="0"/>
          </a:p>
          <a:p>
            <a:r>
              <a:rPr lang="en-CA" dirty="0"/>
              <a:t>It argued that rehabilitation did more to protect society than punishment.</a:t>
            </a:r>
          </a:p>
          <a:p>
            <a:pPr marL="0" indent="0">
              <a:buNone/>
            </a:pPr>
            <a:endParaRPr lang="en-CA" dirty="0"/>
          </a:p>
          <a:p>
            <a:r>
              <a:rPr lang="en-CA" dirty="0"/>
              <a:t>Condemned corporal punishment</a:t>
            </a:r>
          </a:p>
          <a:p>
            <a:pPr marL="0" indent="0">
              <a:buNone/>
            </a:pPr>
            <a:endParaRPr lang="en-CA" dirty="0"/>
          </a:p>
          <a:p>
            <a:r>
              <a:rPr lang="en-CA" dirty="0"/>
              <a:t>Proposed serious alternatives to incarceration</a:t>
            </a:r>
          </a:p>
        </p:txBody>
      </p:sp>
      <p:sp>
        <p:nvSpPr>
          <p:cNvPr id="4" name="Slide Number Placeholder 3">
            <a:extLst>
              <a:ext uri="{FF2B5EF4-FFF2-40B4-BE49-F238E27FC236}">
                <a16:creationId xmlns:a16="http://schemas.microsoft.com/office/drawing/2014/main" id="{2CDF5D66-8B50-4DAE-A874-4F8FDA0BFA30}"/>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29</a:t>
            </a:fld>
            <a:endParaRPr lang="en-CA" dirty="0"/>
          </a:p>
        </p:txBody>
      </p:sp>
    </p:spTree>
    <p:extLst>
      <p:ext uri="{BB962C8B-B14F-4D97-AF65-F5344CB8AC3E}">
        <p14:creationId xmlns:p14="http://schemas.microsoft.com/office/powerpoint/2010/main" val="21115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28B8-F4F4-4D4F-9487-CA42BB52FEAA}"/>
              </a:ext>
            </a:extLst>
          </p:cNvPr>
          <p:cNvSpPr>
            <a:spLocks noGrp="1"/>
          </p:cNvSpPr>
          <p:nvPr>
            <p:ph type="title"/>
          </p:nvPr>
        </p:nvSpPr>
        <p:spPr/>
        <p:txBody>
          <a:bodyPr>
            <a:normAutofit/>
          </a:bodyPr>
          <a:lstStyle/>
          <a:p>
            <a:pPr algn="ctr"/>
            <a:r>
              <a:rPr lang="en-CA" sz="4000" b="1" dirty="0">
                <a:solidFill>
                  <a:srgbClr val="002060"/>
                </a:solidFill>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997BACA8-F302-45C1-97AF-CDB40ED012AB}"/>
              </a:ext>
            </a:extLst>
          </p:cNvPr>
          <p:cNvSpPr>
            <a:spLocks noGrp="1"/>
          </p:cNvSpPr>
          <p:nvPr>
            <p:ph idx="1"/>
          </p:nvPr>
        </p:nvSpPr>
        <p:spPr>
          <a:xfrm>
            <a:off x="838200" y="1408533"/>
            <a:ext cx="10515600" cy="4895850"/>
          </a:xfrm>
        </p:spPr>
        <p:txBody>
          <a:bodyPr/>
          <a:lstStyle/>
          <a:p>
            <a:pPr lvl="1">
              <a:buFont typeface="Arial" panose="020B0604020202020204" pitchFamily="34" charset="0"/>
              <a:buChar char="•"/>
            </a:pPr>
            <a:r>
              <a:rPr lang="en-CA" sz="2800" dirty="0"/>
              <a:t>Appreciate the many different uses to which prisons were put before the 1830s</a:t>
            </a:r>
          </a:p>
          <a:p>
            <a:pPr lvl="1">
              <a:buFont typeface="Arial" panose="020B0604020202020204" pitchFamily="34" charset="0"/>
              <a:buChar char="•"/>
            </a:pPr>
            <a:endParaRPr lang="en-CA" sz="2800" dirty="0"/>
          </a:p>
          <a:p>
            <a:pPr lvl="1">
              <a:buFont typeface="Arial" panose="020B0604020202020204" pitchFamily="34" charset="0"/>
              <a:buChar char="•"/>
            </a:pPr>
            <a:r>
              <a:rPr lang="en-CA" sz="2800" dirty="0"/>
              <a:t>Know when and why the prison became the principal sanction used by the courts when sentencing</a:t>
            </a:r>
          </a:p>
          <a:p>
            <a:pPr lvl="1">
              <a:buFont typeface="Arial" panose="020B0604020202020204" pitchFamily="34" charset="0"/>
              <a:buChar char="•"/>
            </a:pPr>
            <a:endParaRPr lang="en-CA" sz="2800" dirty="0"/>
          </a:p>
          <a:p>
            <a:pPr lvl="1">
              <a:buFont typeface="Arial" panose="020B0604020202020204" pitchFamily="34" charset="0"/>
              <a:buChar char="•"/>
            </a:pPr>
            <a:r>
              <a:rPr lang="en-CA" sz="2800" dirty="0"/>
              <a:t>Describe what was novel about the prison regimes in Canada</a:t>
            </a:r>
          </a:p>
          <a:p>
            <a:pPr lvl="1">
              <a:buFont typeface="Arial" panose="020B0604020202020204" pitchFamily="34" charset="0"/>
              <a:buChar char="•"/>
            </a:pPr>
            <a:endParaRPr lang="en-CA" sz="2800" dirty="0"/>
          </a:p>
          <a:p>
            <a:pPr lvl="1">
              <a:buFont typeface="Arial" panose="020B0604020202020204" pitchFamily="34" charset="0"/>
              <a:buChar char="•"/>
            </a:pPr>
            <a:r>
              <a:rPr lang="en-CA" sz="2800" dirty="0"/>
              <a:t>Know why Canada has two prison systems and the roles </a:t>
            </a:r>
            <a:r>
              <a:rPr lang="en-CA" sz="2800"/>
              <a:t>each play</a:t>
            </a:r>
            <a:endParaRPr lang="en-CA" sz="2800" dirty="0"/>
          </a:p>
        </p:txBody>
      </p:sp>
      <p:sp>
        <p:nvSpPr>
          <p:cNvPr id="4" name="Slide Number Placeholder 3">
            <a:extLst>
              <a:ext uri="{FF2B5EF4-FFF2-40B4-BE49-F238E27FC236}">
                <a16:creationId xmlns:a16="http://schemas.microsoft.com/office/drawing/2014/main" id="{D1B0610E-B16E-419C-BBDA-7B849EA4724E}"/>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3</a:t>
            </a:fld>
            <a:endParaRPr lang="en-CA" dirty="0"/>
          </a:p>
        </p:txBody>
      </p:sp>
    </p:spTree>
    <p:extLst>
      <p:ext uri="{BB962C8B-B14F-4D97-AF65-F5344CB8AC3E}">
        <p14:creationId xmlns:p14="http://schemas.microsoft.com/office/powerpoint/2010/main" val="2707976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15F1-EAE4-4EA2-A577-DE53213FD9D2}"/>
              </a:ext>
            </a:extLst>
          </p:cNvPr>
          <p:cNvSpPr>
            <a:spLocks noGrp="1"/>
          </p:cNvSpPr>
          <p:nvPr>
            <p:ph type="title"/>
          </p:nvPr>
        </p:nvSpPr>
        <p:spPr/>
        <p:txBody>
          <a:bodyPr>
            <a:normAutofit/>
          </a:bodyPr>
          <a:lstStyle/>
          <a:p>
            <a:r>
              <a:rPr lang="en-CA" sz="4000" b="1" dirty="0">
                <a:solidFill>
                  <a:srgbClr val="002060"/>
                </a:solidFill>
                <a:latin typeface="Arial" panose="020B0604020202020204" pitchFamily="34" charset="0"/>
                <a:cs typeface="Arial" panose="020B0604020202020204" pitchFamily="34" charset="0"/>
              </a:rPr>
              <a:t>The Ouimet Report (1969), cont’d</a:t>
            </a:r>
            <a:endParaRPr lang="en-CA" sz="4000" b="1" dirty="0">
              <a:solidFill>
                <a:srgbClr val="002060"/>
              </a:solidFill>
            </a:endParaRPr>
          </a:p>
        </p:txBody>
      </p:sp>
      <p:sp>
        <p:nvSpPr>
          <p:cNvPr id="3" name="Content Placeholder 2">
            <a:extLst>
              <a:ext uri="{FF2B5EF4-FFF2-40B4-BE49-F238E27FC236}">
                <a16:creationId xmlns:a16="http://schemas.microsoft.com/office/drawing/2014/main" id="{154FB525-5ED8-4105-96A3-7EB9C8BCBE5B}"/>
              </a:ext>
            </a:extLst>
          </p:cNvPr>
          <p:cNvSpPr>
            <a:spLocks noGrp="1"/>
          </p:cNvSpPr>
          <p:nvPr>
            <p:ph idx="1"/>
          </p:nvPr>
        </p:nvSpPr>
        <p:spPr>
          <a:xfrm>
            <a:off x="609600" y="1694471"/>
            <a:ext cx="10972800" cy="4525963"/>
          </a:xfrm>
        </p:spPr>
        <p:txBody>
          <a:bodyPr/>
          <a:lstStyle/>
          <a:p>
            <a:r>
              <a:rPr lang="en-CA" dirty="0"/>
              <a:t>Caused a shift in thinking:</a:t>
            </a:r>
          </a:p>
          <a:p>
            <a:pPr lvl="1"/>
            <a:r>
              <a:rPr lang="en-CA" sz="2600" dirty="0"/>
              <a:t>Its recommendation that corporal punishment be abolished was accepted in 1972</a:t>
            </a:r>
          </a:p>
          <a:p>
            <a:pPr marL="457200" lvl="1" indent="0">
              <a:buNone/>
            </a:pPr>
            <a:endParaRPr lang="en-CA" sz="2800" dirty="0"/>
          </a:p>
          <a:p>
            <a:r>
              <a:rPr lang="en-CA" dirty="0"/>
              <a:t>Law Reform Commission of Canada</a:t>
            </a:r>
          </a:p>
        </p:txBody>
      </p:sp>
      <p:sp>
        <p:nvSpPr>
          <p:cNvPr id="4" name="Slide Number Placeholder 3">
            <a:extLst>
              <a:ext uri="{FF2B5EF4-FFF2-40B4-BE49-F238E27FC236}">
                <a16:creationId xmlns:a16="http://schemas.microsoft.com/office/drawing/2014/main" id="{B376AF83-62B8-4587-980F-77910732CCF5}"/>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30</a:t>
            </a:fld>
            <a:endParaRPr lang="en-CA" dirty="0"/>
          </a:p>
        </p:txBody>
      </p:sp>
    </p:spTree>
    <p:extLst>
      <p:ext uri="{BB962C8B-B14F-4D97-AF65-F5344CB8AC3E}">
        <p14:creationId xmlns:p14="http://schemas.microsoft.com/office/powerpoint/2010/main" val="1156464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A681-64AA-4F88-973F-7BF3A4921B1D}"/>
              </a:ext>
            </a:extLst>
          </p:cNvPr>
          <p:cNvSpPr>
            <a:spLocks noGrp="1"/>
          </p:cNvSpPr>
          <p:nvPr>
            <p:ph type="title"/>
          </p:nvPr>
        </p:nvSpPr>
        <p:spPr/>
        <p:txBody>
          <a:bodyPr>
            <a:normAutofit/>
          </a:bodyPr>
          <a:lstStyle/>
          <a:p>
            <a:pPr algn="ctr"/>
            <a:r>
              <a:rPr lang="en-CA" sz="4000" b="1" dirty="0">
                <a:solidFill>
                  <a:srgbClr val="002060"/>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D88B619C-AE9A-4A88-8AE5-86DDC93613BB}"/>
              </a:ext>
            </a:extLst>
          </p:cNvPr>
          <p:cNvSpPr>
            <a:spLocks noGrp="1"/>
          </p:cNvSpPr>
          <p:nvPr>
            <p:ph idx="1"/>
          </p:nvPr>
        </p:nvSpPr>
        <p:spPr>
          <a:xfrm>
            <a:off x="374073" y="1335430"/>
            <a:ext cx="11612880" cy="4857980"/>
          </a:xfrm>
        </p:spPr>
        <p:txBody>
          <a:bodyPr>
            <a:normAutofit/>
          </a:bodyPr>
          <a:lstStyle/>
          <a:p>
            <a:r>
              <a:rPr lang="en-CA" dirty="0"/>
              <a:t>Modern history of prison in Canada dates from the early to mid-nineteenth century when there was a shift away from confining those awaiting trial, debtors, the insane and those sentenced to short periods of incarceration.</a:t>
            </a:r>
          </a:p>
          <a:p>
            <a:pPr marL="0" indent="0">
              <a:buNone/>
            </a:pPr>
            <a:endParaRPr lang="en-CA" dirty="0"/>
          </a:p>
          <a:p>
            <a:r>
              <a:rPr lang="en-CA" dirty="0"/>
              <a:t>Acceleration of the construction of more prisoners to house those with longer sentences for serious crimes.</a:t>
            </a:r>
          </a:p>
          <a:p>
            <a:pPr marL="0" indent="0">
              <a:buNone/>
            </a:pPr>
            <a:endParaRPr lang="en-CA" dirty="0"/>
          </a:p>
          <a:p>
            <a:r>
              <a:rPr lang="en-CA" dirty="0"/>
              <a:t>Rehabilitation has been a goal of the penitentiary system since then, at some times more so than others, but never more than an ambition: The prison has punished, but it has rarely rehabilitated.</a:t>
            </a:r>
          </a:p>
        </p:txBody>
      </p:sp>
      <p:sp>
        <p:nvSpPr>
          <p:cNvPr id="4" name="Slide Number Placeholder 3">
            <a:extLst>
              <a:ext uri="{FF2B5EF4-FFF2-40B4-BE49-F238E27FC236}">
                <a16:creationId xmlns:a16="http://schemas.microsoft.com/office/drawing/2014/main" id="{899ADCD1-46BE-497E-909F-52934C7183D5}"/>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31</a:t>
            </a:fld>
            <a:endParaRPr lang="en-CA" dirty="0"/>
          </a:p>
        </p:txBody>
      </p:sp>
    </p:spTree>
    <p:extLst>
      <p:ext uri="{BB962C8B-B14F-4D97-AF65-F5344CB8AC3E}">
        <p14:creationId xmlns:p14="http://schemas.microsoft.com/office/powerpoint/2010/main" val="64926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9C9F-70EB-43E6-8B2F-70018838DB04}"/>
              </a:ext>
            </a:extLst>
          </p:cNvPr>
          <p:cNvSpPr>
            <a:spLocks noGrp="1"/>
          </p:cNvSpPr>
          <p:nvPr>
            <p:ph type="title"/>
          </p:nvPr>
        </p:nvSpPr>
        <p:spPr/>
        <p:txBody>
          <a:bodyPr>
            <a:normAutofit/>
          </a:bodyPr>
          <a:lstStyle/>
          <a:p>
            <a:pPr algn="ctr"/>
            <a:r>
              <a:rPr lang="en-CA" sz="4000" b="1" dirty="0">
                <a:solidFill>
                  <a:srgbClr val="002060"/>
                </a:solidFill>
                <a:latin typeface="Arial" panose="020B0604020202020204" pitchFamily="34" charset="0"/>
                <a:cs typeface="Arial" panose="020B0604020202020204" pitchFamily="34" charset="0"/>
              </a:rPr>
              <a:t>Learning Objectives, cont’d</a:t>
            </a:r>
          </a:p>
        </p:txBody>
      </p:sp>
      <p:sp>
        <p:nvSpPr>
          <p:cNvPr id="3" name="Content Placeholder 2">
            <a:extLst>
              <a:ext uri="{FF2B5EF4-FFF2-40B4-BE49-F238E27FC236}">
                <a16:creationId xmlns:a16="http://schemas.microsoft.com/office/drawing/2014/main" id="{972C09A6-A203-45ED-BF88-8ED22257EB5A}"/>
              </a:ext>
            </a:extLst>
          </p:cNvPr>
          <p:cNvSpPr>
            <a:spLocks noGrp="1"/>
          </p:cNvSpPr>
          <p:nvPr>
            <p:ph idx="1"/>
          </p:nvPr>
        </p:nvSpPr>
        <p:spPr/>
        <p:txBody>
          <a:bodyPr/>
          <a:lstStyle/>
          <a:p>
            <a:r>
              <a:rPr lang="en-CA" dirty="0"/>
              <a:t>Explain how people in the late 1880s thought about women’s prisons, and how they believed they should be run differently than men’s prisons.</a:t>
            </a:r>
          </a:p>
          <a:p>
            <a:endParaRPr lang="en-CA" dirty="0"/>
          </a:p>
          <a:p>
            <a:r>
              <a:rPr lang="en-CA" dirty="0"/>
              <a:t>Describe how the two contradictory ideas about prisons – that they must punish and reform – have long co-existed.</a:t>
            </a:r>
          </a:p>
          <a:p>
            <a:endParaRPr lang="en-CA" dirty="0"/>
          </a:p>
          <a:p>
            <a:r>
              <a:rPr lang="en-CA" dirty="0"/>
              <a:t>Describe what has changed about prisons since World War II.</a:t>
            </a:r>
          </a:p>
        </p:txBody>
      </p:sp>
      <p:sp>
        <p:nvSpPr>
          <p:cNvPr id="4" name="Slide Number Placeholder 3">
            <a:extLst>
              <a:ext uri="{FF2B5EF4-FFF2-40B4-BE49-F238E27FC236}">
                <a16:creationId xmlns:a16="http://schemas.microsoft.com/office/drawing/2014/main" id="{55B7778A-482B-4559-84E8-9997656BC57C}"/>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4</a:t>
            </a:fld>
            <a:endParaRPr lang="en-CA" dirty="0"/>
          </a:p>
        </p:txBody>
      </p:sp>
    </p:spTree>
    <p:extLst>
      <p:ext uri="{BB962C8B-B14F-4D97-AF65-F5344CB8AC3E}">
        <p14:creationId xmlns:p14="http://schemas.microsoft.com/office/powerpoint/2010/main" val="281393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47D7-4A49-4A98-93CB-3FF3FB017388}"/>
              </a:ext>
            </a:extLst>
          </p:cNvPr>
          <p:cNvSpPr>
            <a:spLocks noGrp="1"/>
          </p:cNvSpPr>
          <p:nvPr>
            <p:ph type="title"/>
          </p:nvPr>
        </p:nvSpPr>
        <p:spPr/>
        <p:txBody>
          <a:bodyPr>
            <a:normAutofit/>
          </a:bodyPr>
          <a:lstStyle/>
          <a:p>
            <a:pPr algn="ctr"/>
            <a:r>
              <a:rPr lang="en-CA" sz="4000" b="1" dirty="0">
                <a:solidFill>
                  <a:srgbClr val="002060"/>
                </a:solidFill>
                <a:latin typeface="Arial" panose="020B0604020202020204" pitchFamily="34" charset="0"/>
                <a:cs typeface="Arial" panose="020B0604020202020204" pitchFamily="34" charset="0"/>
              </a:rPr>
              <a:t>Chapter Overview</a:t>
            </a:r>
          </a:p>
        </p:txBody>
      </p:sp>
      <p:sp>
        <p:nvSpPr>
          <p:cNvPr id="3" name="Content Placeholder 2">
            <a:extLst>
              <a:ext uri="{FF2B5EF4-FFF2-40B4-BE49-F238E27FC236}">
                <a16:creationId xmlns:a16="http://schemas.microsoft.com/office/drawing/2014/main" id="{DFDD2C4B-4598-445D-A528-01273A30CA1E}"/>
              </a:ext>
            </a:extLst>
          </p:cNvPr>
          <p:cNvSpPr>
            <a:spLocks noGrp="1"/>
          </p:cNvSpPr>
          <p:nvPr>
            <p:ph idx="1"/>
          </p:nvPr>
        </p:nvSpPr>
        <p:spPr>
          <a:xfrm>
            <a:off x="838200" y="1498862"/>
            <a:ext cx="11010900" cy="4678101"/>
          </a:xfrm>
        </p:spPr>
        <p:txBody>
          <a:bodyPr>
            <a:normAutofit fontScale="92500" lnSpcReduction="10000"/>
          </a:bodyPr>
          <a:lstStyle/>
          <a:p>
            <a:pPr lvl="1"/>
            <a:r>
              <a:rPr lang="en-CA" sz="2800" dirty="0"/>
              <a:t>European colonial settlements and jails in New France and English colonies.</a:t>
            </a:r>
          </a:p>
          <a:p>
            <a:pPr marL="457200" lvl="1" indent="0">
              <a:buNone/>
            </a:pPr>
            <a:endParaRPr lang="en-CA" sz="2800" dirty="0"/>
          </a:p>
          <a:p>
            <a:pPr lvl="1"/>
            <a:r>
              <a:rPr lang="en-CA" sz="2800" dirty="0"/>
              <a:t>The move to penitentiaries and their corollary, the prison discipline system in the 1830s.</a:t>
            </a:r>
          </a:p>
          <a:p>
            <a:pPr marL="457200" lvl="1" indent="0">
              <a:buNone/>
            </a:pPr>
            <a:endParaRPr lang="en-CA" sz="2800" dirty="0"/>
          </a:p>
          <a:p>
            <a:pPr lvl="1"/>
            <a:r>
              <a:rPr lang="en-CA" sz="2800" dirty="0"/>
              <a:t>The new arrangements for control of different carceral institutions at Confederation.</a:t>
            </a:r>
          </a:p>
          <a:p>
            <a:pPr marL="457200" lvl="1" indent="0">
              <a:buNone/>
            </a:pPr>
            <a:endParaRPr lang="en-CA" sz="2800" dirty="0"/>
          </a:p>
          <a:p>
            <a:pPr lvl="1"/>
            <a:r>
              <a:rPr lang="en-CA" sz="2800" dirty="0"/>
              <a:t>Specialized institutions for women and youth.</a:t>
            </a:r>
          </a:p>
          <a:p>
            <a:pPr marL="457200" lvl="1" indent="0">
              <a:buNone/>
            </a:pPr>
            <a:endParaRPr lang="en-CA" sz="2800" dirty="0"/>
          </a:p>
          <a:p>
            <a:pPr lvl="1"/>
            <a:r>
              <a:rPr lang="en-CA" sz="2800" dirty="0"/>
              <a:t>The “reform” that punctuates prison history.</a:t>
            </a:r>
          </a:p>
          <a:p>
            <a:pPr lvl="1"/>
            <a:endParaRPr lang="en-CA" dirty="0"/>
          </a:p>
        </p:txBody>
      </p:sp>
      <p:sp>
        <p:nvSpPr>
          <p:cNvPr id="4" name="Slide Number Placeholder 3">
            <a:extLst>
              <a:ext uri="{FF2B5EF4-FFF2-40B4-BE49-F238E27FC236}">
                <a16:creationId xmlns:a16="http://schemas.microsoft.com/office/drawing/2014/main" id="{A67A39A1-7CFE-4CA3-B894-3289EA56EB8A}"/>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5</a:t>
            </a:fld>
            <a:endParaRPr lang="en-CA" dirty="0"/>
          </a:p>
        </p:txBody>
      </p:sp>
    </p:spTree>
    <p:extLst>
      <p:ext uri="{BB962C8B-B14F-4D97-AF65-F5344CB8AC3E}">
        <p14:creationId xmlns:p14="http://schemas.microsoft.com/office/powerpoint/2010/main" val="135816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13B4-D6EC-49AB-9AC9-0C46A7ADD7AB}"/>
              </a:ext>
            </a:extLst>
          </p:cNvPr>
          <p:cNvSpPr>
            <a:spLocks noGrp="1"/>
          </p:cNvSpPr>
          <p:nvPr>
            <p:ph type="title"/>
          </p:nvPr>
        </p:nvSpPr>
        <p:spPr/>
        <p:txBody>
          <a:bodyPr>
            <a:normAutofit/>
          </a:bodyPr>
          <a:lstStyle/>
          <a:p>
            <a:pPr algn="ctr"/>
            <a:r>
              <a:rPr lang="en-CA" sz="4000" b="1" dirty="0">
                <a:solidFill>
                  <a:srgbClr val="002060"/>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BD24CD36-22E2-45DE-8884-7860D5A1A0D9}"/>
              </a:ext>
            </a:extLst>
          </p:cNvPr>
          <p:cNvSpPr>
            <a:spLocks noGrp="1"/>
          </p:cNvSpPr>
          <p:nvPr>
            <p:ph idx="1"/>
          </p:nvPr>
        </p:nvSpPr>
        <p:spPr/>
        <p:txBody>
          <a:bodyPr/>
          <a:lstStyle/>
          <a:p>
            <a:r>
              <a:rPr lang="en-CA" dirty="0"/>
              <a:t>A history of the prison in Canada must be part of and engaged with three other histories:</a:t>
            </a:r>
          </a:p>
          <a:p>
            <a:pPr marL="0" indent="0">
              <a:buNone/>
            </a:pPr>
            <a:endParaRPr lang="en-CA" dirty="0"/>
          </a:p>
          <a:p>
            <a:pPr marL="1428750" lvl="2" indent="-514350">
              <a:buFont typeface="+mj-lt"/>
              <a:buAutoNum type="arabicPeriod"/>
            </a:pPr>
            <a:r>
              <a:rPr lang="en-CA" sz="2600" dirty="0"/>
              <a:t>The building of colonial infrastructures</a:t>
            </a:r>
          </a:p>
          <a:p>
            <a:pPr marL="914400" lvl="2" indent="0">
              <a:buNone/>
            </a:pPr>
            <a:endParaRPr lang="en-CA" sz="2600" dirty="0"/>
          </a:p>
          <a:p>
            <a:pPr marL="914400" lvl="2" indent="0">
              <a:buNone/>
            </a:pPr>
            <a:r>
              <a:rPr lang="en-CA" sz="2600" dirty="0"/>
              <a:t>2.    The political development of Canada</a:t>
            </a:r>
          </a:p>
          <a:p>
            <a:pPr marL="914400" lvl="2" indent="0">
              <a:buNone/>
            </a:pPr>
            <a:endParaRPr lang="en-CA" sz="2600" dirty="0"/>
          </a:p>
          <a:p>
            <a:pPr marL="914400" lvl="2" indent="0">
              <a:buNone/>
            </a:pPr>
            <a:r>
              <a:rPr lang="en-CA" sz="2600" dirty="0"/>
              <a:t>3.   The changing approaches to penal philosophy across the modern world</a:t>
            </a:r>
          </a:p>
        </p:txBody>
      </p:sp>
      <p:sp>
        <p:nvSpPr>
          <p:cNvPr id="4" name="Slide Number Placeholder 3">
            <a:extLst>
              <a:ext uri="{FF2B5EF4-FFF2-40B4-BE49-F238E27FC236}">
                <a16:creationId xmlns:a16="http://schemas.microsoft.com/office/drawing/2014/main" id="{305075DD-36E2-4077-986C-8EA8C322C16D}"/>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6</a:t>
            </a:fld>
            <a:endParaRPr lang="en-CA" dirty="0"/>
          </a:p>
        </p:txBody>
      </p:sp>
    </p:spTree>
    <p:extLst>
      <p:ext uri="{BB962C8B-B14F-4D97-AF65-F5344CB8AC3E}">
        <p14:creationId xmlns:p14="http://schemas.microsoft.com/office/powerpoint/2010/main" val="335325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92BC-9114-40F7-8E4D-35C8147DA884}"/>
              </a:ext>
            </a:extLst>
          </p:cNvPr>
          <p:cNvSpPr>
            <a:spLocks noGrp="1"/>
          </p:cNvSpPr>
          <p:nvPr>
            <p:ph type="title"/>
          </p:nvPr>
        </p:nvSpPr>
        <p:spPr/>
        <p:txBody>
          <a:bodyPr>
            <a:normAutofit/>
          </a:bodyPr>
          <a:lstStyle/>
          <a:p>
            <a:pPr algn="ctr"/>
            <a:r>
              <a:rPr lang="en-CA" sz="4000" b="1" dirty="0">
                <a:solidFill>
                  <a:srgbClr val="002060"/>
                </a:solidFill>
                <a:latin typeface="Arial" panose="020B0604020202020204" pitchFamily="34" charset="0"/>
                <a:cs typeface="Arial" panose="020B0604020202020204" pitchFamily="34" charset="0"/>
              </a:rPr>
              <a:t>Early Prisons to circa 1800</a:t>
            </a:r>
          </a:p>
        </p:txBody>
      </p:sp>
      <p:sp>
        <p:nvSpPr>
          <p:cNvPr id="3" name="Content Placeholder 2">
            <a:extLst>
              <a:ext uri="{FF2B5EF4-FFF2-40B4-BE49-F238E27FC236}">
                <a16:creationId xmlns:a16="http://schemas.microsoft.com/office/drawing/2014/main" id="{E9CA0799-C8F8-49BA-809F-144326CD3FDF}"/>
              </a:ext>
            </a:extLst>
          </p:cNvPr>
          <p:cNvSpPr>
            <a:spLocks noGrp="1"/>
          </p:cNvSpPr>
          <p:nvPr>
            <p:ph sz="half" idx="1"/>
          </p:nvPr>
        </p:nvSpPr>
        <p:spPr>
          <a:xfrm>
            <a:off x="609600" y="1417638"/>
            <a:ext cx="5384800" cy="4832333"/>
          </a:xfrm>
        </p:spPr>
        <p:txBody>
          <a:bodyPr>
            <a:normAutofit fontScale="85000" lnSpcReduction="10000"/>
          </a:bodyPr>
          <a:lstStyle/>
          <a:p>
            <a:r>
              <a:rPr lang="en-CA" sz="3300" dirty="0">
                <a:solidFill>
                  <a:schemeClr val="tx1"/>
                </a:solidFill>
              </a:rPr>
              <a:t>First prisons started in 1670s:</a:t>
            </a:r>
          </a:p>
          <a:p>
            <a:pPr lvl="1"/>
            <a:r>
              <a:rPr lang="en-CA" sz="3000" dirty="0"/>
              <a:t>Towns in New France: Montreal, Quebec and Trois-Rivieres</a:t>
            </a:r>
          </a:p>
          <a:p>
            <a:pPr lvl="1"/>
            <a:r>
              <a:rPr lang="en-CA" sz="3000" dirty="0"/>
              <a:t>Dominated by physical punishments including banishment</a:t>
            </a:r>
          </a:p>
          <a:p>
            <a:pPr marL="457200" lvl="1" indent="0">
              <a:buNone/>
            </a:pPr>
            <a:endParaRPr lang="en-CA" sz="3000" dirty="0"/>
          </a:p>
          <a:p>
            <a:r>
              <a:rPr lang="en-CA" sz="3300" dirty="0">
                <a:solidFill>
                  <a:schemeClr val="tx1"/>
                </a:solidFill>
              </a:rPr>
              <a:t>By 1770s building prisons became part of institution building. </a:t>
            </a:r>
          </a:p>
          <a:p>
            <a:pPr lvl="1"/>
            <a:r>
              <a:rPr lang="en-CA" sz="2600" dirty="0"/>
              <a:t>E.g., The first jail was built in Halifax shortly after it was founded.</a:t>
            </a:r>
          </a:p>
          <a:p>
            <a:endParaRPr lang="en-CA" dirty="0"/>
          </a:p>
        </p:txBody>
      </p:sp>
      <p:pic>
        <p:nvPicPr>
          <p:cNvPr id="6" name="Content Placeholder 5">
            <a:extLst>
              <a:ext uri="{FF2B5EF4-FFF2-40B4-BE49-F238E27FC236}">
                <a16:creationId xmlns:a16="http://schemas.microsoft.com/office/drawing/2014/main" id="{F1A4F847-C12B-47A5-8A05-7609E74E9205}"/>
              </a:ext>
            </a:extLst>
          </p:cNvPr>
          <p:cNvPicPr>
            <a:picLocks noGrp="1" noChangeAspect="1"/>
          </p:cNvPicPr>
          <p:nvPr>
            <p:ph sz="half" idx="2"/>
          </p:nvPr>
        </p:nvPicPr>
        <p:blipFill>
          <a:blip r:embed="rId2"/>
          <a:stretch>
            <a:fillRect/>
          </a:stretch>
        </p:blipFill>
        <p:spPr>
          <a:xfrm>
            <a:off x="6197600" y="1600201"/>
            <a:ext cx="5859976" cy="4186485"/>
          </a:xfrm>
          <a:prstGeom prst="rect">
            <a:avLst/>
          </a:prstGeom>
        </p:spPr>
      </p:pic>
      <p:sp>
        <p:nvSpPr>
          <p:cNvPr id="4" name="Slide Number Placeholder 3">
            <a:extLst>
              <a:ext uri="{FF2B5EF4-FFF2-40B4-BE49-F238E27FC236}">
                <a16:creationId xmlns:a16="http://schemas.microsoft.com/office/drawing/2014/main" id="{191B8F15-0349-49EE-B4FC-E7867400C9D3}"/>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7</a:t>
            </a:fld>
            <a:endParaRPr lang="en-CA" dirty="0"/>
          </a:p>
        </p:txBody>
      </p:sp>
    </p:spTree>
    <p:extLst>
      <p:ext uri="{BB962C8B-B14F-4D97-AF65-F5344CB8AC3E}">
        <p14:creationId xmlns:p14="http://schemas.microsoft.com/office/powerpoint/2010/main" val="15456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C392-255B-4FF2-BB27-531E3E5A4ACA}"/>
              </a:ext>
            </a:extLst>
          </p:cNvPr>
          <p:cNvSpPr>
            <a:spLocks noGrp="1"/>
          </p:cNvSpPr>
          <p:nvPr>
            <p:ph type="title"/>
          </p:nvPr>
        </p:nvSpPr>
        <p:spPr/>
        <p:txBody>
          <a:bodyPr/>
          <a:lstStyle/>
          <a:p>
            <a:pPr algn="ctr"/>
            <a:r>
              <a:rPr lang="en-CA" sz="4000" b="1" dirty="0">
                <a:solidFill>
                  <a:srgbClr val="002060"/>
                </a:solidFill>
                <a:latin typeface="Arial" panose="020B0604020202020204" pitchFamily="34" charset="0"/>
                <a:cs typeface="Arial" panose="020B0604020202020204" pitchFamily="34" charset="0"/>
              </a:rPr>
              <a:t>Early Prisons to circa 1800, cont’d</a:t>
            </a:r>
            <a:endParaRPr lang="en-CA" sz="4000" dirty="0">
              <a:solidFill>
                <a:srgbClr val="002060"/>
              </a:solidFill>
            </a:endParaRPr>
          </a:p>
        </p:txBody>
      </p:sp>
      <p:sp>
        <p:nvSpPr>
          <p:cNvPr id="3" name="Content Placeholder 2">
            <a:extLst>
              <a:ext uri="{FF2B5EF4-FFF2-40B4-BE49-F238E27FC236}">
                <a16:creationId xmlns:a16="http://schemas.microsoft.com/office/drawing/2014/main" id="{BAEFD279-28D8-4ECA-B535-EBAF60685C5D}"/>
              </a:ext>
            </a:extLst>
          </p:cNvPr>
          <p:cNvSpPr>
            <a:spLocks noGrp="1"/>
          </p:cNvSpPr>
          <p:nvPr>
            <p:ph idx="1"/>
          </p:nvPr>
        </p:nvSpPr>
        <p:spPr/>
        <p:txBody>
          <a:bodyPr/>
          <a:lstStyle/>
          <a:p>
            <a:r>
              <a:rPr lang="en-CA" dirty="0"/>
              <a:t>Prior to 1800 prisons in Canada paralleled developments in Europe and the United States.</a:t>
            </a:r>
          </a:p>
          <a:p>
            <a:pPr marL="0" indent="0">
              <a:buNone/>
            </a:pPr>
            <a:endParaRPr lang="en-CA" dirty="0"/>
          </a:p>
          <a:p>
            <a:r>
              <a:rPr lang="en-CA" dirty="0"/>
              <a:t>Prisons were widely used in the administration of criminal justice and to support the social and economic order.</a:t>
            </a:r>
          </a:p>
          <a:p>
            <a:pPr marL="0" indent="0">
              <a:buNone/>
            </a:pPr>
            <a:endParaRPr lang="en-CA" dirty="0"/>
          </a:p>
          <a:p>
            <a:r>
              <a:rPr lang="en-CA" dirty="0"/>
              <a:t>Prison conditions were poor with crowded tiny cells that were unheated.</a:t>
            </a:r>
          </a:p>
        </p:txBody>
      </p:sp>
      <p:sp>
        <p:nvSpPr>
          <p:cNvPr id="4" name="Slide Number Placeholder 3">
            <a:extLst>
              <a:ext uri="{FF2B5EF4-FFF2-40B4-BE49-F238E27FC236}">
                <a16:creationId xmlns:a16="http://schemas.microsoft.com/office/drawing/2014/main" id="{3A303B64-546A-4A5A-9E2D-C3F8646A34A1}"/>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8</a:t>
            </a:fld>
            <a:endParaRPr lang="en-CA" dirty="0"/>
          </a:p>
        </p:txBody>
      </p:sp>
    </p:spTree>
    <p:extLst>
      <p:ext uri="{BB962C8B-B14F-4D97-AF65-F5344CB8AC3E}">
        <p14:creationId xmlns:p14="http://schemas.microsoft.com/office/powerpoint/2010/main" val="346194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A9A8-9FA8-4A96-B5EA-0E78514C2B60}"/>
              </a:ext>
            </a:extLst>
          </p:cNvPr>
          <p:cNvSpPr>
            <a:spLocks noGrp="1"/>
          </p:cNvSpPr>
          <p:nvPr>
            <p:ph type="title"/>
          </p:nvPr>
        </p:nvSpPr>
        <p:spPr>
          <a:xfrm>
            <a:off x="609600" y="510313"/>
            <a:ext cx="10972800" cy="1143000"/>
          </a:xfrm>
        </p:spPr>
        <p:txBody>
          <a:bodyPr>
            <a:noAutofit/>
          </a:bodyPr>
          <a:lstStyle/>
          <a:p>
            <a:pPr algn="ctr"/>
            <a:r>
              <a:rPr lang="en-CA" sz="4000" b="1" dirty="0">
                <a:solidFill>
                  <a:srgbClr val="002060"/>
                </a:solidFill>
                <a:latin typeface="Arial" panose="020B0604020202020204" pitchFamily="34" charset="0"/>
                <a:cs typeface="Arial" panose="020B0604020202020204" pitchFamily="34" charset="0"/>
              </a:rPr>
              <a:t>The Transformation of Penal Practices: Circa 1800 to Confederation</a:t>
            </a:r>
          </a:p>
        </p:txBody>
      </p:sp>
      <p:sp>
        <p:nvSpPr>
          <p:cNvPr id="3" name="Content Placeholder 2">
            <a:extLst>
              <a:ext uri="{FF2B5EF4-FFF2-40B4-BE49-F238E27FC236}">
                <a16:creationId xmlns:a16="http://schemas.microsoft.com/office/drawing/2014/main" id="{5C19EC76-A7A3-4A2E-9DC6-0386782E7CC3}"/>
              </a:ext>
            </a:extLst>
          </p:cNvPr>
          <p:cNvSpPr>
            <a:spLocks noGrp="1"/>
          </p:cNvSpPr>
          <p:nvPr>
            <p:ph idx="1"/>
          </p:nvPr>
        </p:nvSpPr>
        <p:spPr>
          <a:xfrm>
            <a:off x="609600" y="2109247"/>
            <a:ext cx="10972800" cy="4525963"/>
          </a:xfrm>
        </p:spPr>
        <p:txBody>
          <a:bodyPr>
            <a:normAutofit/>
          </a:bodyPr>
          <a:lstStyle/>
          <a:p>
            <a:r>
              <a:rPr lang="en-CA" dirty="0"/>
              <a:t>Three related developments of the pre-Confederation period  transformed both the role of the prison within the system of criminal punishment and the nature and purpose of imprisonment itself:</a:t>
            </a:r>
          </a:p>
          <a:p>
            <a:pPr lvl="2"/>
            <a:r>
              <a:rPr lang="en-CA" sz="2600" dirty="0"/>
              <a:t>The much greater use of imprisonment</a:t>
            </a:r>
          </a:p>
          <a:p>
            <a:pPr lvl="2"/>
            <a:r>
              <a:rPr lang="en-CA" sz="2600" dirty="0"/>
              <a:t>Changes were made to existing carceral institutions</a:t>
            </a:r>
          </a:p>
          <a:p>
            <a:pPr lvl="3"/>
            <a:r>
              <a:rPr lang="en-CA" sz="2200" dirty="0"/>
              <a:t>E.g., Halifax Bridewell – a “house of correction”</a:t>
            </a:r>
          </a:p>
          <a:p>
            <a:pPr lvl="3"/>
            <a:r>
              <a:rPr lang="en-CA" sz="2200" dirty="0"/>
              <a:t>Prison discipline movement</a:t>
            </a:r>
          </a:p>
          <a:p>
            <a:pPr lvl="2"/>
            <a:r>
              <a:rPr lang="en-CA" sz="2600" dirty="0"/>
              <a:t>The construction of Kingston Penitentiary in 1835</a:t>
            </a:r>
          </a:p>
          <a:p>
            <a:pPr lvl="3"/>
            <a:endParaRPr lang="en-CA" sz="2400" dirty="0"/>
          </a:p>
          <a:p>
            <a:pPr lvl="3"/>
            <a:endParaRPr lang="en-CA" sz="2400" dirty="0"/>
          </a:p>
        </p:txBody>
      </p:sp>
      <p:sp>
        <p:nvSpPr>
          <p:cNvPr id="4" name="Slide Number Placeholder 3">
            <a:extLst>
              <a:ext uri="{FF2B5EF4-FFF2-40B4-BE49-F238E27FC236}">
                <a16:creationId xmlns:a16="http://schemas.microsoft.com/office/drawing/2014/main" id="{DD177119-7B61-4DCA-8716-A4329E855D60}"/>
              </a:ext>
            </a:extLst>
          </p:cNvPr>
          <p:cNvSpPr>
            <a:spLocks noGrp="1"/>
          </p:cNvSpPr>
          <p:nvPr>
            <p:ph type="sldNum" sz="quarter" idx="4294967295"/>
          </p:nvPr>
        </p:nvSpPr>
        <p:spPr>
          <a:xfrm>
            <a:off x="9448800" y="6356350"/>
            <a:ext cx="2743200" cy="365125"/>
          </a:xfrm>
          <a:prstGeom prst="rect">
            <a:avLst/>
          </a:prstGeom>
        </p:spPr>
        <p:txBody>
          <a:bodyPr/>
          <a:lstStyle/>
          <a:p>
            <a:fld id="{96A2D605-E0A3-4175-9E3B-A67C1CBCF2C6}" type="slidenum">
              <a:rPr lang="en-CA" smtClean="0"/>
              <a:t>9</a:t>
            </a:fld>
            <a:endParaRPr lang="en-CA" dirty="0"/>
          </a:p>
        </p:txBody>
      </p:sp>
    </p:spTree>
    <p:extLst>
      <p:ext uri="{BB962C8B-B14F-4D97-AF65-F5344CB8AC3E}">
        <p14:creationId xmlns:p14="http://schemas.microsoft.com/office/powerpoint/2010/main" val="471687840"/>
      </p:ext>
    </p:extLst>
  </p:cSld>
  <p:clrMapOvr>
    <a:masterClrMapping/>
  </p:clrMapOvr>
</p:sld>
</file>

<file path=ppt/theme/theme1.xml><?xml version="1.0" encoding="utf-8"?>
<a:theme xmlns:a="http://schemas.openxmlformats.org/drawingml/2006/main" name="PPT_OUP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xford template (TH)_2.potx  -  Read-Only" id="{8D574FD2-D363-4ABE-AE09-0FD09556BD74}" vid="{328F76B4-8B4B-4449-B6D0-89D9E68444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TH)_2.potx  -  Read-Only" id="{8D574FD2-D363-4ABE-AE09-0FD09556BD74}" vid="{57D5FB25-C71A-4FA0-B2CB-224F648BF6A8}"/>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TH)_2.potx  -  Read-Only" id="{8D574FD2-D363-4ABE-AE09-0FD09556BD74}" vid="{0E03ACEF-5A19-4B88-B2E6-625A1FE4D0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PPT_OUP_THEME</Template>
  <TotalTime>93</TotalTime>
  <Words>1406</Words>
  <Application>Microsoft Office PowerPoint</Application>
  <PresentationFormat>Widescreen</PresentationFormat>
  <Paragraphs>229</Paragraphs>
  <Slides>31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Calibri</vt:lpstr>
      <vt:lpstr>PPT_OUP_THEME</vt:lpstr>
      <vt:lpstr>Custom Design</vt:lpstr>
      <vt:lpstr>1_Custom Design</vt:lpstr>
      <vt:lpstr>PowerPoint Presentation</vt:lpstr>
      <vt:lpstr>Chapter 1 The History of Prisons in Canada</vt:lpstr>
      <vt:lpstr>Learning Objectives</vt:lpstr>
      <vt:lpstr>Learning Objectives, cont’d</vt:lpstr>
      <vt:lpstr>Chapter Overview</vt:lpstr>
      <vt:lpstr>Introduction</vt:lpstr>
      <vt:lpstr>Early Prisons to circa 1800</vt:lpstr>
      <vt:lpstr>Early Prisons to circa 1800, cont’d</vt:lpstr>
      <vt:lpstr>The Transformation of Penal Practices: Circa 1800 to Confederation</vt:lpstr>
      <vt:lpstr>The Transformation of Penal Practices: Circa 1800 to Confederation, cont’d</vt:lpstr>
      <vt:lpstr>The Transformation of Penal Practices: Circa 1800 to Confederation, cont’d</vt:lpstr>
      <vt:lpstr>Confederation: The Federal-Provincial Division of Powers and the Origins of the National Penitentiary System</vt:lpstr>
      <vt:lpstr>The National Penitentiary System</vt:lpstr>
      <vt:lpstr>Territorial and Provincial Prisons from 1867</vt:lpstr>
      <vt:lpstr>Territorial and Provincial Prisons from 1867, cont’d</vt:lpstr>
      <vt:lpstr>The Andrew Mercer Reformatory for Women</vt:lpstr>
      <vt:lpstr>The Ontario Central Prison</vt:lpstr>
      <vt:lpstr>Federal Penitentiaries from 1867 to circa 1935</vt:lpstr>
      <vt:lpstr>Federal Penitentiaries from 1867 to circa 1935, cont’d</vt:lpstr>
      <vt:lpstr>Federal Penitentiaries from 1867 to circa 1935, cont’d</vt:lpstr>
      <vt:lpstr>Signal Moments: The Archambault (1938), Fauteux (1956), and Ouimet (1969) Reports</vt:lpstr>
      <vt:lpstr>The Archambault Report (1938)</vt:lpstr>
      <vt:lpstr>The Archambault Report (1938), cont’d</vt:lpstr>
      <vt:lpstr>The Archambault Report (1938), cont’d</vt:lpstr>
      <vt:lpstr>The Fauteux Report (1956)</vt:lpstr>
      <vt:lpstr>The Fauteux Report (1956), cont’d</vt:lpstr>
      <vt:lpstr>The Fauteux Report (1956), cont’d</vt:lpstr>
      <vt:lpstr>The Ouimet Report (1969)</vt:lpstr>
      <vt:lpstr>The Ouimet Report (1969), cont’d</vt:lpstr>
      <vt:lpstr>The Ouimet Report (1969), cont’d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Overview   Chapter 1 The History of Prisons in Canada</dc:title>
  <dc:creator>April Girard-Brown</dc:creator>
  <cp:lastModifiedBy>DUENAS, Lauren</cp:lastModifiedBy>
  <cp:revision>40</cp:revision>
  <dcterms:created xsi:type="dcterms:W3CDTF">2020-05-24T17:54:29Z</dcterms:created>
  <dcterms:modified xsi:type="dcterms:W3CDTF">2020-11-06T15:23:49Z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2020-10-28T16:47:48Z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f6c852d5-86a3-4e6a-95ac-0000ebabbc08</vt:lpwstr>
  </property>
  <property fmtid="{D5CDD505-2E9C-101B-9397-08002B2CF9AE}" pid="8" name="MSIP_Label_be5cb09a-2992-49d6-8ac9-5f63e7b1ad2f_ContentBits">
    <vt:lpwstr>0</vt:lpwstr>
  </property>
</Properties>
</file>