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87" r:id="rId3"/>
    <p:sldId id="270"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4" userDrawn="1">
          <p15:clr>
            <a:srgbClr val="A4A3A4"/>
          </p15:clr>
        </p15:guide>
        <p15:guide id="2" orient="horz" pos="418">
          <p15:clr>
            <a:srgbClr val="A4A3A4"/>
          </p15:clr>
        </p15:guide>
        <p15:guide id="3" orient="horz" pos="3793">
          <p15:clr>
            <a:srgbClr val="A4A3A4"/>
          </p15:clr>
        </p15:guide>
        <p15:guide id="4" orient="horz" pos="636">
          <p15:clr>
            <a:srgbClr val="A4A3A4"/>
          </p15:clr>
        </p15:guide>
        <p15:guide id="5" pos="2880">
          <p15:clr>
            <a:srgbClr val="A4A3A4"/>
          </p15:clr>
        </p15:guide>
        <p15:guide id="6" pos="144">
          <p15:clr>
            <a:srgbClr val="A4A3A4"/>
          </p15:clr>
        </p15:guide>
        <p15:guide id="7" pos="5602" userDrawn="1">
          <p15:clr>
            <a:srgbClr val="A4A3A4"/>
          </p15:clr>
        </p15:guide>
        <p15:guide id="8" orient="horz" pos="3539" userDrawn="1">
          <p15:clr>
            <a:srgbClr val="A4A3A4"/>
          </p15:clr>
        </p15:guide>
        <p15:guide id="9" orient="horz" pos="3430" userDrawn="1">
          <p15:clr>
            <a:srgbClr val="A4A3A4"/>
          </p15:clr>
        </p15:guide>
        <p15:guide id="10" pos="5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0" autoAdjust="0"/>
    <p:restoredTop sz="94660"/>
  </p:normalViewPr>
  <p:slideViewPr>
    <p:cSldViewPr>
      <p:cViewPr varScale="1">
        <p:scale>
          <a:sx n="65" d="100"/>
          <a:sy n="65" d="100"/>
        </p:scale>
        <p:origin x="270" y="78"/>
      </p:cViewPr>
      <p:guideLst>
        <p:guide orient="horz" pos="2124"/>
        <p:guide orient="horz" pos="418"/>
        <p:guide orient="horz" pos="3793"/>
        <p:guide orient="horz" pos="636"/>
        <p:guide pos="2880"/>
        <p:guide pos="144"/>
        <p:guide pos="5602"/>
        <p:guide orient="horz" pos="3539"/>
        <p:guide orient="horz" pos="3430"/>
        <p:guide pos="5456"/>
      </p:guideLst>
    </p:cSldViewPr>
  </p:slideViewPr>
  <p:notesTextViewPr>
    <p:cViewPr>
      <p:scale>
        <a:sx n="100" d="100"/>
        <a:sy n="100" d="100"/>
      </p:scale>
      <p:origin x="0" y="0"/>
    </p:cViewPr>
  </p:notesTextViewPr>
  <p:gridSpacing cx="57607" cy="57607"/>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55AA88AA-0CF7-49AF-9991-219FB5A159B5}" type="datetimeFigureOut">
              <a:rPr lang="en-US" smtClean="0"/>
              <a:t>9/4/2020</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37FE1EA-F46E-40ED-B3D6-EC97718CB608}" type="slidenum">
              <a:rPr lang="en-US" smtClean="0"/>
              <a:t>‹#›</a:t>
            </a:fld>
            <a:endParaRPr lang="en-US"/>
          </a:p>
        </p:txBody>
      </p:sp>
    </p:spTree>
    <p:extLst>
      <p:ext uri="{BB962C8B-B14F-4D97-AF65-F5344CB8AC3E}">
        <p14:creationId xmlns:p14="http://schemas.microsoft.com/office/powerpoint/2010/main" val="200783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2</a:t>
            </a:fld>
            <a:endParaRPr lang="en-US"/>
          </a:p>
        </p:txBody>
      </p:sp>
    </p:spTree>
    <p:extLst>
      <p:ext uri="{BB962C8B-B14F-4D97-AF65-F5344CB8AC3E}">
        <p14:creationId xmlns:p14="http://schemas.microsoft.com/office/powerpoint/2010/main" val="877596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11</a:t>
            </a:fld>
            <a:endParaRPr lang="en-US"/>
          </a:p>
        </p:txBody>
      </p:sp>
    </p:spTree>
    <p:extLst>
      <p:ext uri="{BB962C8B-B14F-4D97-AF65-F5344CB8AC3E}">
        <p14:creationId xmlns:p14="http://schemas.microsoft.com/office/powerpoint/2010/main" val="586944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12</a:t>
            </a:fld>
            <a:endParaRPr lang="en-US"/>
          </a:p>
        </p:txBody>
      </p:sp>
    </p:spTree>
    <p:extLst>
      <p:ext uri="{BB962C8B-B14F-4D97-AF65-F5344CB8AC3E}">
        <p14:creationId xmlns:p14="http://schemas.microsoft.com/office/powerpoint/2010/main" val="3781882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13</a:t>
            </a:fld>
            <a:endParaRPr lang="en-US"/>
          </a:p>
        </p:txBody>
      </p:sp>
    </p:spTree>
    <p:extLst>
      <p:ext uri="{BB962C8B-B14F-4D97-AF65-F5344CB8AC3E}">
        <p14:creationId xmlns:p14="http://schemas.microsoft.com/office/powerpoint/2010/main" val="319544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14</a:t>
            </a:fld>
            <a:endParaRPr lang="en-US"/>
          </a:p>
        </p:txBody>
      </p:sp>
    </p:spTree>
    <p:extLst>
      <p:ext uri="{BB962C8B-B14F-4D97-AF65-F5344CB8AC3E}">
        <p14:creationId xmlns:p14="http://schemas.microsoft.com/office/powerpoint/2010/main" val="2166069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15</a:t>
            </a:fld>
            <a:endParaRPr lang="en-US"/>
          </a:p>
        </p:txBody>
      </p:sp>
    </p:spTree>
    <p:extLst>
      <p:ext uri="{BB962C8B-B14F-4D97-AF65-F5344CB8AC3E}">
        <p14:creationId xmlns:p14="http://schemas.microsoft.com/office/powerpoint/2010/main" val="3848877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16</a:t>
            </a:fld>
            <a:endParaRPr lang="en-US"/>
          </a:p>
        </p:txBody>
      </p:sp>
    </p:spTree>
    <p:extLst>
      <p:ext uri="{BB962C8B-B14F-4D97-AF65-F5344CB8AC3E}">
        <p14:creationId xmlns:p14="http://schemas.microsoft.com/office/powerpoint/2010/main" val="186859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17</a:t>
            </a:fld>
            <a:endParaRPr lang="en-US"/>
          </a:p>
        </p:txBody>
      </p:sp>
    </p:spTree>
    <p:extLst>
      <p:ext uri="{BB962C8B-B14F-4D97-AF65-F5344CB8AC3E}">
        <p14:creationId xmlns:p14="http://schemas.microsoft.com/office/powerpoint/2010/main" val="3110122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18</a:t>
            </a:fld>
            <a:endParaRPr lang="en-US"/>
          </a:p>
        </p:txBody>
      </p:sp>
    </p:spTree>
    <p:extLst>
      <p:ext uri="{BB962C8B-B14F-4D97-AF65-F5344CB8AC3E}">
        <p14:creationId xmlns:p14="http://schemas.microsoft.com/office/powerpoint/2010/main" val="2860217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3</a:t>
            </a:fld>
            <a:endParaRPr lang="en-US"/>
          </a:p>
        </p:txBody>
      </p:sp>
    </p:spTree>
    <p:extLst>
      <p:ext uri="{BB962C8B-B14F-4D97-AF65-F5344CB8AC3E}">
        <p14:creationId xmlns:p14="http://schemas.microsoft.com/office/powerpoint/2010/main" val="127459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4</a:t>
            </a:fld>
            <a:endParaRPr lang="en-US"/>
          </a:p>
        </p:txBody>
      </p:sp>
    </p:spTree>
    <p:extLst>
      <p:ext uri="{BB962C8B-B14F-4D97-AF65-F5344CB8AC3E}">
        <p14:creationId xmlns:p14="http://schemas.microsoft.com/office/powerpoint/2010/main" val="2280936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5</a:t>
            </a:fld>
            <a:endParaRPr lang="en-US"/>
          </a:p>
        </p:txBody>
      </p:sp>
    </p:spTree>
    <p:extLst>
      <p:ext uri="{BB962C8B-B14F-4D97-AF65-F5344CB8AC3E}">
        <p14:creationId xmlns:p14="http://schemas.microsoft.com/office/powerpoint/2010/main" val="2474849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6</a:t>
            </a:fld>
            <a:endParaRPr lang="en-US"/>
          </a:p>
        </p:txBody>
      </p:sp>
    </p:spTree>
    <p:extLst>
      <p:ext uri="{BB962C8B-B14F-4D97-AF65-F5344CB8AC3E}">
        <p14:creationId xmlns:p14="http://schemas.microsoft.com/office/powerpoint/2010/main" val="514173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7</a:t>
            </a:fld>
            <a:endParaRPr lang="en-US"/>
          </a:p>
        </p:txBody>
      </p:sp>
    </p:spTree>
    <p:extLst>
      <p:ext uri="{BB962C8B-B14F-4D97-AF65-F5344CB8AC3E}">
        <p14:creationId xmlns:p14="http://schemas.microsoft.com/office/powerpoint/2010/main" val="1636059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8</a:t>
            </a:fld>
            <a:endParaRPr lang="en-US"/>
          </a:p>
        </p:txBody>
      </p:sp>
    </p:spTree>
    <p:extLst>
      <p:ext uri="{BB962C8B-B14F-4D97-AF65-F5344CB8AC3E}">
        <p14:creationId xmlns:p14="http://schemas.microsoft.com/office/powerpoint/2010/main" val="3381512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9</a:t>
            </a:fld>
            <a:endParaRPr lang="en-US"/>
          </a:p>
        </p:txBody>
      </p:sp>
    </p:spTree>
    <p:extLst>
      <p:ext uri="{BB962C8B-B14F-4D97-AF65-F5344CB8AC3E}">
        <p14:creationId xmlns:p14="http://schemas.microsoft.com/office/powerpoint/2010/main" val="3764385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10</a:t>
            </a:fld>
            <a:endParaRPr lang="en-US"/>
          </a:p>
        </p:txBody>
      </p:sp>
    </p:spTree>
    <p:extLst>
      <p:ext uri="{BB962C8B-B14F-4D97-AF65-F5344CB8AC3E}">
        <p14:creationId xmlns:p14="http://schemas.microsoft.com/office/powerpoint/2010/main" val="3702652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9/4/2020</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600" b="0" i="1">
                <a:solidFill>
                  <a:srgbClr val="231F2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9/4/2020</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9/4/2020</a:t>
            </a:fld>
            <a:endParaRPr lang="en-US"/>
          </a:p>
        </p:txBody>
      </p:sp>
      <p:sp>
        <p:nvSpPr>
          <p:cNvPr id="7" name="Holder 7"/>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9/4/2020</a:t>
            </a:fld>
            <a:endParaRPr lang="en-US"/>
          </a:p>
        </p:txBody>
      </p:sp>
      <p:sp>
        <p:nvSpPr>
          <p:cNvPr id="5" name="Holder 5"/>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9/4/2020</a:t>
            </a:fld>
            <a:endParaRPr lang="en-US"/>
          </a:p>
        </p:txBody>
      </p:sp>
      <p:sp>
        <p:nvSpPr>
          <p:cNvPr id="4" name="Holder 4"/>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0" y="6330696"/>
            <a:ext cx="1164336" cy="527304"/>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3426589" y="475673"/>
            <a:ext cx="2290821" cy="1057275"/>
          </a:xfrm>
          <a:prstGeom prst="rect">
            <a:avLst/>
          </a:prstGeom>
        </p:spPr>
        <p:txBody>
          <a:bodyPr wrap="square" lIns="0" tIns="0" rIns="0" bIns="0">
            <a:spAutoFit/>
          </a:bodyPr>
          <a:lstStyle>
            <a:lvl1pPr>
              <a:defRPr sz="3200" b="0" i="1">
                <a:solidFill>
                  <a:srgbClr val="231F20"/>
                </a:solidFill>
                <a:latin typeface="Calibri"/>
                <a:cs typeface="Calibri"/>
              </a:defRPr>
            </a:lvl1pPr>
          </a:lstStyle>
          <a:p>
            <a:endParaRPr/>
          </a:p>
        </p:txBody>
      </p:sp>
      <p:sp>
        <p:nvSpPr>
          <p:cNvPr id="3" name="Holder 3"/>
          <p:cNvSpPr>
            <a:spLocks noGrp="1"/>
          </p:cNvSpPr>
          <p:nvPr>
            <p:ph type="body" idx="1"/>
          </p:nvPr>
        </p:nvSpPr>
        <p:spPr>
          <a:xfrm>
            <a:off x="1656909" y="1780922"/>
            <a:ext cx="5830181" cy="3522979"/>
          </a:xfrm>
          <a:prstGeom prst="rect">
            <a:avLst/>
          </a:prstGeom>
        </p:spPr>
        <p:txBody>
          <a:bodyPr wrap="square" lIns="0" tIns="0" rIns="0" bIns="0">
            <a:spAutoFit/>
          </a:bodyPr>
          <a:lstStyle>
            <a:lvl1pPr>
              <a:defRPr sz="3600" b="0" i="1">
                <a:solidFill>
                  <a:srgbClr val="231F20"/>
                </a:solidFill>
                <a:latin typeface="Calibri"/>
                <a:cs typeface="Calibri"/>
              </a:defRPr>
            </a:lvl1pPr>
          </a:lstStyle>
          <a:p>
            <a:endParaRPr/>
          </a:p>
        </p:txBody>
      </p:sp>
      <p:sp>
        <p:nvSpPr>
          <p:cNvPr id="4" name="Holder 4"/>
          <p:cNvSpPr>
            <a:spLocks noGrp="1"/>
          </p:cNvSpPr>
          <p:nvPr>
            <p:ph type="ftr" sz="quarter" idx="5"/>
          </p:nvPr>
        </p:nvSpPr>
        <p:spPr>
          <a:xfrm>
            <a:off x="1244600" y="6540500"/>
            <a:ext cx="1675130" cy="152400"/>
          </a:xfrm>
          <a:prstGeom prst="rect">
            <a:avLst/>
          </a:prstGeom>
        </p:spPr>
        <p:txBody>
          <a:bodyPr wrap="square" lIns="0" tIns="0" rIns="0" bIns="0">
            <a:spAutoFit/>
          </a:bodyPr>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9/4/2020</a:t>
            </a:fld>
            <a:endParaRPr lang="en-US"/>
          </a:p>
        </p:txBody>
      </p:sp>
      <p:sp>
        <p:nvSpPr>
          <p:cNvPr id="6" name="Holder 6"/>
          <p:cNvSpPr>
            <a:spLocks noGrp="1"/>
          </p:cNvSpPr>
          <p:nvPr>
            <p:ph type="sldNum" sz="quarter" idx="7"/>
          </p:nvPr>
        </p:nvSpPr>
        <p:spPr>
          <a:xfrm>
            <a:off x="8869993" y="6533642"/>
            <a:ext cx="153670" cy="177800"/>
          </a:xfrm>
          <a:prstGeom prst="rect">
            <a:avLst/>
          </a:prstGeom>
        </p:spPr>
        <p:txBody>
          <a:bodyPr wrap="square" lIns="0" tIns="0" rIns="0" bIns="0">
            <a:spAutoFit/>
          </a:bodyPr>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3263" y="475673"/>
            <a:ext cx="7352578" cy="968855"/>
          </a:xfrm>
          <a:prstGeom prst="rect">
            <a:avLst/>
          </a:prstGeom>
        </p:spPr>
        <p:txBody>
          <a:bodyPr vert="horz" wrap="square" lIns="0" tIns="136525" rIns="0" bIns="0" rtlCol="0">
            <a:spAutoFit/>
          </a:bodyPr>
          <a:lstStyle/>
          <a:p>
            <a:pPr algn="ctr"/>
            <a:r>
              <a:rPr lang="en-US" dirty="0"/>
              <a:t>Patterns </a:t>
            </a:r>
            <a:r>
              <a:rPr lang="en-US" dirty="0" smtClean="0"/>
              <a:t>of World </a:t>
            </a:r>
            <a:r>
              <a:rPr lang="en-US" dirty="0"/>
              <a:t>History </a:t>
            </a:r>
            <a:r>
              <a:rPr lang="en-US" dirty="0" smtClean="0"/>
              <a:t/>
            </a:r>
            <a:br>
              <a:rPr lang="en-US" dirty="0" smtClean="0"/>
            </a:br>
            <a:r>
              <a:rPr sz="2200" i="0" spc="-10" dirty="0" smtClean="0">
                <a:solidFill>
                  <a:srgbClr val="3A6599"/>
                </a:solidFill>
                <a:latin typeface="Calibri"/>
                <a:cs typeface="Calibri"/>
              </a:rPr>
              <a:t>by </a:t>
            </a:r>
            <a:r>
              <a:rPr lang="en-US" sz="2200" i="0" spc="-10" dirty="0">
                <a:solidFill>
                  <a:srgbClr val="3A6599"/>
                </a:solidFill>
              </a:rPr>
              <a:t>Peter von </a:t>
            </a:r>
            <a:r>
              <a:rPr lang="en-US" sz="2200" i="0" spc="-10" dirty="0" err="1">
                <a:solidFill>
                  <a:srgbClr val="3A6599"/>
                </a:solidFill>
              </a:rPr>
              <a:t>Sivers</a:t>
            </a:r>
            <a:r>
              <a:rPr lang="en-US" sz="2200" i="0" spc="-10" dirty="0">
                <a:solidFill>
                  <a:srgbClr val="3A6599"/>
                </a:solidFill>
              </a:rPr>
              <a:t>, Charles A. </a:t>
            </a:r>
            <a:r>
              <a:rPr lang="en-US" sz="2200" i="0" spc="-10" dirty="0" err="1">
                <a:solidFill>
                  <a:srgbClr val="3A6599"/>
                </a:solidFill>
              </a:rPr>
              <a:t>Desnoyers</a:t>
            </a:r>
            <a:r>
              <a:rPr lang="en-US" sz="2200" i="0" spc="-10" dirty="0">
                <a:solidFill>
                  <a:srgbClr val="3A6599"/>
                </a:solidFill>
              </a:rPr>
              <a:t> </a:t>
            </a:r>
            <a:r>
              <a:rPr lang="en-US" sz="2200" i="0" spc="-10" dirty="0" smtClean="0">
                <a:solidFill>
                  <a:srgbClr val="3A6599"/>
                </a:solidFill>
              </a:rPr>
              <a:t>and </a:t>
            </a:r>
            <a:r>
              <a:rPr lang="en-US" sz="2200" i="0" spc="-10" dirty="0">
                <a:solidFill>
                  <a:srgbClr val="3A6599"/>
                </a:solidFill>
              </a:rPr>
              <a:t>George B. Stow</a:t>
            </a:r>
            <a:endParaRPr sz="2200" i="0" spc="-10" dirty="0">
              <a:solidFill>
                <a:srgbClr val="3A6599"/>
              </a:solidFill>
            </a:endParaRPr>
          </a:p>
        </p:txBody>
      </p:sp>
      <p:pic>
        <p:nvPicPr>
          <p:cNvPr id="3" name="Picture 2" title="Cov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7013" y="1724722"/>
            <a:ext cx="3209974" cy="429851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10</a:t>
            </a:fld>
            <a:endParaRPr dirty="0"/>
          </a:p>
        </p:txBody>
      </p:sp>
      <p:sp>
        <p:nvSpPr>
          <p:cNvPr id="2" name="Title 1"/>
          <p:cNvSpPr>
            <a:spLocks noGrp="1"/>
          </p:cNvSpPr>
          <p:nvPr>
            <p:ph type="title"/>
          </p:nvPr>
        </p:nvSpPr>
        <p:spPr>
          <a:xfrm>
            <a:off x="228600" y="5805871"/>
            <a:ext cx="8686800" cy="215444"/>
          </a:xfrm>
        </p:spPr>
        <p:txBody>
          <a:bodyPr/>
          <a:lstStyle/>
          <a:p>
            <a:r>
              <a:rPr lang="en-US" sz="1400" b="1" i="0" dirty="0"/>
              <a:t>MAP 18.2 </a:t>
            </a:r>
            <a:r>
              <a:rPr lang="en-US" sz="1400" i="0" dirty="0"/>
              <a:t>The Colonization of Central and South America to 1750</a:t>
            </a:r>
          </a:p>
        </p:txBody>
      </p:sp>
      <p:pic>
        <p:nvPicPr>
          <p:cNvPr id="3" name="Picture 2" descr="A map traces the colonization of Central and South America. Mexico, Central America, and the Caribbean between 1496 and 1750. By 1640, Spain colonized Central America, the Caribbean Islands, and southern Mexico. By 1750, Spain colonized central Mexico and coastal Florida. The frontier lands in 1750 were Florida and the present-day southern United States. The cities and their foundation year, from north to south, are as follows: Zacatecas in 1547, Guanajuato in 1554, Monterrey in 1579, San Luis Potosi in 1583, Mexico City in 1521, Veracruz in 1519, Puebla in 1532, Oaxaca between 1525 and 1529, Santiago in 1524, Granada in 1522, Havana in 1515, Santiago in 1514, Hispaniola in 1492, Santo Domingo in 1496, Jamaica in 1509, Panama in 1519, and Puerto Rico in 1512. The sea trade route was as follows: To Manila from Acapulco, from Acapulco to Panama, between Cuba and Mexico City, and between Cuba and northern South America. The economic activities were as follows: Livestock in and silver in present-day Mexico, Sugar in Central America, Cuba, and Hispaniola, coffee in Cuba and Hispaniola, cochineal in Oaxaca, indigo in Santiago, and textiles in Mexico City. Spanish and Portuguese in South America between 1525 and 1750. Spanish settlement in 1640 was along the western coast of South America, and by 1750, they expanded eastward. The frontier lands extend to the east from the settlement areas. Portuguese settlement in 1640 was along the eastern coast of South America, and by 1750, they expanded slightly westward. The frontier lands of 1750 extended to east-central South America, covering most regions of Brazil. A Jesuit mission state was between Spanish and Portuguese settlements. A Dutch colony and a French colony are in the northeastern part of the country. The sea trade route was along the western coast of South America. The land trade route was between Buenos Aires in the southeast and Cartagena in the north, along the northwestern coast. The major coastal towns and their year of foundation from the north in a clockwise direction are as follows: Caracas in 1567, Dutch Guyana 1667, Cayenne in 1674, Maranhao in 1612, Recife Pernambuco in 1535, Bahia in 1549, Rio de Janeiro in 1565, Montevideo in 1726, Buenos Aires in 1536, Valdivia in 1552, Santiago in 1542, Valparaiso in 1544, Asuncion in 1537, Potosi in 1545, Cuzco in 1534, Lima in 1535, Tumbes in 1526, Quito in 1534, Bogota in 1538, and Cartagena in 1532. The economic activities were as follows: Coffee in the Dutch and French settlements, sugar in the western and in the eastern coast, mixed agriculture in the western coast, silver near Potosi, mining in the east, in the northwest, and in the southwest, gold in Minas Gerais in the east, Bogota in the north, and Ecuador in the northwest, cocoa in the north, mercury in the east, hides near Buenos Aires and northern Venezuela, wine in Peru, and Brazilwood in eastern Brazil. An inset map shows Mexico, Brazil, Portugal, Spain, and Africa." title="MAP 18.2 The Colonization of Central and South America to 17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9254" y="805533"/>
            <a:ext cx="3645492" cy="4812533"/>
          </a:xfrm>
          <a:prstGeom prst="rect">
            <a:avLst/>
          </a:prstGeom>
        </p:spPr>
      </p:pic>
    </p:spTree>
    <p:extLst>
      <p:ext uri="{BB962C8B-B14F-4D97-AF65-F5344CB8AC3E}">
        <p14:creationId xmlns:p14="http://schemas.microsoft.com/office/powerpoint/2010/main" val="2020119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11</a:t>
            </a:fld>
            <a:endParaRPr dirty="0"/>
          </a:p>
        </p:txBody>
      </p:sp>
      <p:sp>
        <p:nvSpPr>
          <p:cNvPr id="2" name="Title 1"/>
          <p:cNvSpPr>
            <a:spLocks noGrp="1"/>
          </p:cNvSpPr>
          <p:nvPr>
            <p:ph type="title"/>
          </p:nvPr>
        </p:nvSpPr>
        <p:spPr>
          <a:xfrm>
            <a:off x="228600" y="5374984"/>
            <a:ext cx="8686800" cy="646331"/>
          </a:xfrm>
        </p:spPr>
        <p:txBody>
          <a:bodyPr/>
          <a:lstStyle/>
          <a:p>
            <a:r>
              <a:rPr lang="en-US" sz="1400" b="1" i="0" dirty="0"/>
              <a:t>Mine Workers. </a:t>
            </a:r>
            <a:r>
              <a:rPr lang="en-US" sz="1400" i="0" dirty="0"/>
              <a:t>The </a:t>
            </a:r>
            <a:r>
              <a:rPr lang="en-US" sz="1400" i="0" dirty="0" smtClean="0"/>
              <a:t>discovery of </a:t>
            </a:r>
            <a:r>
              <a:rPr lang="en-US" sz="1400" i="0" dirty="0"/>
              <a:t>gold and diamonds in </a:t>
            </a:r>
            <a:r>
              <a:rPr lang="en-US" sz="1400" i="0" dirty="0" smtClean="0"/>
              <a:t>Minas </a:t>
            </a:r>
            <a:r>
              <a:rPr lang="en-US" sz="1400" i="0" dirty="0" err="1" smtClean="0"/>
              <a:t>Gerais</a:t>
            </a:r>
            <a:r>
              <a:rPr lang="en-US" sz="1400" i="0" dirty="0" smtClean="0"/>
              <a:t> </a:t>
            </a:r>
            <a:r>
              <a:rPr lang="en-US" sz="1400" i="0" dirty="0"/>
              <a:t>led to a boom but did </a:t>
            </a:r>
            <a:r>
              <a:rPr lang="en-US" sz="1400" i="0" dirty="0" smtClean="0"/>
              <a:t>little to </a:t>
            </a:r>
            <a:r>
              <a:rPr lang="en-US" sz="1400" i="0" dirty="0"/>
              <a:t>contribute to the </a:t>
            </a:r>
            <a:r>
              <a:rPr lang="en-US" sz="1400" i="0" dirty="0" smtClean="0"/>
              <a:t>long-term health </a:t>
            </a:r>
            <a:r>
              <a:rPr lang="en-US" sz="1400" i="0" dirty="0"/>
              <a:t>of the Brazilian economy</a:t>
            </a:r>
            <a:r>
              <a:rPr lang="en-US" sz="1400" i="0" dirty="0" smtClean="0"/>
              <a:t>. With </a:t>
            </a:r>
            <a:r>
              <a:rPr lang="en-US" sz="1400" i="0" dirty="0"/>
              <a:t>the Native </a:t>
            </a:r>
            <a:r>
              <a:rPr lang="en-US" sz="1400" i="0" dirty="0" smtClean="0"/>
              <a:t>American population </a:t>
            </a:r>
            <a:r>
              <a:rPr lang="en-US" sz="1400" i="0" dirty="0"/>
              <a:t>decimated by disease</a:t>
            </a:r>
            <a:r>
              <a:rPr lang="en-US" sz="1400" i="0" dirty="0" smtClean="0"/>
              <a:t>, African </a:t>
            </a:r>
            <a:r>
              <a:rPr lang="en-US" sz="1400" i="0" dirty="0"/>
              <a:t>slaves performed </a:t>
            </a:r>
            <a:r>
              <a:rPr lang="en-US" sz="1400" i="0" dirty="0" smtClean="0"/>
              <a:t>the backbreaking </a:t>
            </a:r>
            <a:r>
              <a:rPr lang="en-US" sz="1400" i="0" dirty="0"/>
              <a:t>work</a:t>
            </a:r>
          </a:p>
        </p:txBody>
      </p:sp>
      <p:pic>
        <p:nvPicPr>
          <p:cNvPr id="3" name="Picture 2" descr="A painting depicts a group of men mining with sickles and some of them are shown holding weights on their heads. A few men are holding staffs and inspecting the ongoing work." title="Mine Workers. The discovery of gold and diamonds in Minas Gerais led to a boom but did little to contribute to the long-term health of the Brazilian economy. With the Native American population decimated by disease, African slaves performed the backbreaking wo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9739" y="951899"/>
            <a:ext cx="3284523" cy="4288825"/>
          </a:xfrm>
          <a:prstGeom prst="rect">
            <a:avLst/>
          </a:prstGeom>
        </p:spPr>
      </p:pic>
    </p:spTree>
    <p:extLst>
      <p:ext uri="{BB962C8B-B14F-4D97-AF65-F5344CB8AC3E}">
        <p14:creationId xmlns:p14="http://schemas.microsoft.com/office/powerpoint/2010/main" val="1226698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12</a:t>
            </a:fld>
            <a:endParaRPr dirty="0"/>
          </a:p>
        </p:txBody>
      </p:sp>
      <p:sp>
        <p:nvSpPr>
          <p:cNvPr id="2" name="Title 1"/>
          <p:cNvSpPr>
            <a:spLocks noGrp="1"/>
          </p:cNvSpPr>
          <p:nvPr>
            <p:ph type="title"/>
          </p:nvPr>
        </p:nvSpPr>
        <p:spPr>
          <a:xfrm>
            <a:off x="228600" y="5805871"/>
            <a:ext cx="8686800" cy="215444"/>
          </a:xfrm>
        </p:spPr>
        <p:txBody>
          <a:bodyPr/>
          <a:lstStyle/>
          <a:p>
            <a:r>
              <a:rPr lang="en-US" sz="1400" b="1" i="0" dirty="0"/>
              <a:t>MAP 18.3 </a:t>
            </a:r>
            <a:r>
              <a:rPr lang="en-US" sz="1400" i="0" dirty="0"/>
              <a:t>The Colonization of North America to 1763</a:t>
            </a:r>
          </a:p>
        </p:txBody>
      </p:sp>
      <p:pic>
        <p:nvPicPr>
          <p:cNvPr id="3" name="Picture 2" descr="A world map shows the colonization of North America. Between 1640 and 1750, the British settled along the eastern coast of North America, and their frontier lands are around the Hudson Bay. The Spanish settlement in 1750 was along coastal Florida and southern North America, with frontier lands in Florida and in south-central United States. The French settlement in 1750 was along the Mississippi River in the south to Lake Michigan in the north, and in present-day southeastern Canada and the northeastern United States along Saint Lawrence River, Lake Huron, Lake Superior, Lake Michigan, Lake Ontario, and Lake Erie. The frontier lands of the French settlement covered central North America. The economic activities circa 1750 were as follows: Fishing in the northeastern part of North America and in the Chesapeake Bay, mixed agriculture in around the Mississippi River in the south, fur trapping along the Mississippi Rivers, the great lakes, and the Hudson Bay, cattle farming along Saint Lawrence River, Lake Ontario, and in eastern North America, grain and tobacco in eastern North America, rice and indigo in southeastern North America, and timber, shipbuilding, and ironworks in northeastern North America. Furs and fish from Newfoundland, furs and whale products from northeastern North America, and tobacco, rice, indigo, naval stores, and furs from southeastern North America were transported across the Atlantic. Shipping services, fish, timber, grain, and rice from southeastern North America were provided to the Caribbean. Slaves, manufacture, and mercantile services were transported across the Atlantic to eastern North America. Rum and molasses from the Caribbean were transported to southeastern North America." title="MAP 18.3 The Colonization of North America to 17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8144" y="750967"/>
            <a:ext cx="3687712" cy="4868266"/>
          </a:xfrm>
          <a:prstGeom prst="rect">
            <a:avLst/>
          </a:prstGeom>
        </p:spPr>
      </p:pic>
    </p:spTree>
    <p:extLst>
      <p:ext uri="{BB962C8B-B14F-4D97-AF65-F5344CB8AC3E}">
        <p14:creationId xmlns:p14="http://schemas.microsoft.com/office/powerpoint/2010/main" val="3127448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13</a:t>
            </a:fld>
            <a:endParaRPr dirty="0"/>
          </a:p>
        </p:txBody>
      </p:sp>
      <p:sp>
        <p:nvSpPr>
          <p:cNvPr id="2" name="Title 1"/>
          <p:cNvSpPr>
            <a:spLocks noGrp="1"/>
          </p:cNvSpPr>
          <p:nvPr>
            <p:ph type="title"/>
          </p:nvPr>
        </p:nvSpPr>
        <p:spPr>
          <a:xfrm>
            <a:off x="228600" y="5805635"/>
            <a:ext cx="8686800" cy="215444"/>
          </a:xfrm>
        </p:spPr>
        <p:txBody>
          <a:bodyPr/>
          <a:lstStyle/>
          <a:p>
            <a:r>
              <a:rPr lang="en-US" sz="1400" b="1" i="0" dirty="0"/>
              <a:t>MAP 18.4 </a:t>
            </a:r>
            <a:r>
              <a:rPr lang="en-US" sz="1400" i="0" dirty="0"/>
              <a:t>The Columbian Exchange</a:t>
            </a:r>
          </a:p>
        </p:txBody>
      </p:sp>
      <p:pic>
        <p:nvPicPr>
          <p:cNvPr id="3" name="Picture 2" descr="A world map shows the Columbian Exchange: From Eurasia to the Americas: Almonds, apples, bananas, cattle, cherries, chicken pox, chicken, coconuts, coffee, dandelions, diphtheria, grapes, horses, influenza, lemons, measles, meningitis, onions, oranges, peaches, pears, pigs, plums, rice, sheep, smallpox, sugar, typhoid, wheat, and whooping cough. From Africa to the Americas: African rice, collard greens, okra, palm oil, and yams. From the Americas to Africa and Eurasia: Beans, cacao, cassava or manioc, chilies, maize, peanuts, pineapples, potatoes, squash, sweet potatoes, syphilis, tobacco, tomatoes, tuberculosis, turkey, and vanilla. " title="MAP 18.4 The Columbian Exchan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887" y="851433"/>
            <a:ext cx="8236226" cy="4763279"/>
          </a:xfrm>
          <a:prstGeom prst="rect">
            <a:avLst/>
          </a:prstGeom>
        </p:spPr>
      </p:pic>
    </p:spTree>
    <p:extLst>
      <p:ext uri="{BB962C8B-B14F-4D97-AF65-F5344CB8AC3E}">
        <p14:creationId xmlns:p14="http://schemas.microsoft.com/office/powerpoint/2010/main" val="3670872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14</a:t>
            </a:fld>
            <a:endParaRPr dirty="0"/>
          </a:p>
        </p:txBody>
      </p:sp>
      <p:sp>
        <p:nvSpPr>
          <p:cNvPr id="2" name="Title 1"/>
          <p:cNvSpPr>
            <a:spLocks noGrp="1"/>
          </p:cNvSpPr>
          <p:nvPr>
            <p:ph type="title"/>
          </p:nvPr>
        </p:nvSpPr>
        <p:spPr>
          <a:xfrm>
            <a:off x="228600" y="5374984"/>
            <a:ext cx="8686800" cy="646331"/>
          </a:xfrm>
        </p:spPr>
        <p:txBody>
          <a:bodyPr/>
          <a:lstStyle/>
          <a:p>
            <a:r>
              <a:rPr lang="en-US" sz="1400" b="1" i="0" dirty="0"/>
              <a:t>The Silver Mountain </a:t>
            </a:r>
            <a:r>
              <a:rPr lang="en-US" sz="1400" b="1" i="0" dirty="0" smtClean="0"/>
              <a:t>of </a:t>
            </a:r>
            <a:r>
              <a:rPr lang="en-US" sz="1400" i="0" dirty="0" smtClean="0"/>
              <a:t>Potosí</a:t>
            </a:r>
            <a:r>
              <a:rPr lang="en-US" sz="1400" i="0" dirty="0"/>
              <a:t>. Note the patios in </a:t>
            </a:r>
            <a:r>
              <a:rPr lang="en-US" sz="1400" i="0" dirty="0" smtClean="0"/>
              <a:t>the left </a:t>
            </a:r>
            <a:r>
              <a:rPr lang="en-US" sz="1400" i="0" dirty="0"/>
              <a:t>foreground and the </a:t>
            </a:r>
            <a:r>
              <a:rPr lang="en-US" sz="1400" i="0" dirty="0" err="1" smtClean="0"/>
              <a:t>waterdriven</a:t>
            </a:r>
            <a:r>
              <a:rPr lang="en-US" sz="1400" i="0" dirty="0" smtClean="0"/>
              <a:t> crushing </a:t>
            </a:r>
            <a:r>
              <a:rPr lang="en-US" sz="1400" i="0" dirty="0"/>
              <a:t>mill in </a:t>
            </a:r>
            <a:r>
              <a:rPr lang="en-US" sz="1400" i="0" dirty="0" smtClean="0"/>
              <a:t>the center</a:t>
            </a:r>
            <a:r>
              <a:rPr lang="en-US" sz="1400" i="0" dirty="0"/>
              <a:t>, which ground the </a:t>
            </a:r>
            <a:r>
              <a:rPr lang="en-US" sz="1400" i="0" dirty="0" err="1" smtClean="0"/>
              <a:t>silverbearing</a:t>
            </a:r>
            <a:r>
              <a:rPr lang="en-US" sz="1400" i="0" dirty="0" smtClean="0"/>
              <a:t> ore </a:t>
            </a:r>
            <a:r>
              <a:rPr lang="en-US" sz="1400" i="0" dirty="0"/>
              <a:t>into a fine sand </a:t>
            </a:r>
            <a:r>
              <a:rPr lang="en-US" sz="1400" i="0" dirty="0" smtClean="0"/>
              <a:t>that then </a:t>
            </a:r>
            <a:r>
              <a:rPr lang="en-US" sz="1400" i="0" dirty="0"/>
              <a:t>was moistened, caked</a:t>
            </a:r>
            <a:r>
              <a:rPr lang="en-US" sz="1400" i="0" dirty="0" smtClean="0"/>
              <a:t>, amalgamated </a:t>
            </a:r>
            <a:r>
              <a:rPr lang="en-US" sz="1400" i="0" dirty="0"/>
              <a:t>with mercury</a:t>
            </a:r>
            <a:r>
              <a:rPr lang="en-US" sz="1400" i="0" dirty="0" smtClean="0"/>
              <a:t>,  and </a:t>
            </a:r>
            <a:r>
              <a:rPr lang="en-US" sz="1400" i="0" dirty="0"/>
              <a:t>dried on the patio. </a:t>
            </a:r>
            <a:r>
              <a:rPr lang="en-US" sz="1400" i="0" dirty="0" smtClean="0"/>
              <a:t>The mine </a:t>
            </a:r>
            <a:r>
              <a:rPr lang="en-US" sz="1400" i="0" dirty="0"/>
              <a:t>workers’ insect-like </a:t>
            </a:r>
            <a:r>
              <a:rPr lang="en-US" sz="1400" i="0" dirty="0" smtClean="0"/>
              <a:t>shapes reinforce </a:t>
            </a:r>
            <a:r>
              <a:rPr lang="en-US" sz="1400" i="0" dirty="0"/>
              <a:t>the </a:t>
            </a:r>
            <a:r>
              <a:rPr lang="en-US" sz="1400" i="0" dirty="0" smtClean="0"/>
              <a:t>dehumanizing effects </a:t>
            </a:r>
            <a:r>
              <a:rPr lang="en-US" sz="1400" i="0" dirty="0"/>
              <a:t>of their labor.</a:t>
            </a:r>
          </a:p>
        </p:txBody>
      </p:sp>
      <p:pic>
        <p:nvPicPr>
          <p:cNvPr id="3" name="Picture 2" descr="A painting depicts a mountain below which a large group of people is mining. There are houses scattered below with mills and small hills of fine sand being worked on by a group of people." title="The Silver Mountain of Potosí. Note the patios in the left foreground and the waterdriven crushing mill in th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4967" y="718397"/>
            <a:ext cx="5814067" cy="4481672"/>
          </a:xfrm>
          <a:prstGeom prst="rect">
            <a:avLst/>
          </a:prstGeom>
        </p:spPr>
      </p:pic>
    </p:spTree>
    <p:extLst>
      <p:ext uri="{BB962C8B-B14F-4D97-AF65-F5344CB8AC3E}">
        <p14:creationId xmlns:p14="http://schemas.microsoft.com/office/powerpoint/2010/main" val="17623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15</a:t>
            </a:fld>
            <a:endParaRPr dirty="0"/>
          </a:p>
        </p:txBody>
      </p:sp>
      <p:sp>
        <p:nvSpPr>
          <p:cNvPr id="2" name="Title 1"/>
          <p:cNvSpPr>
            <a:spLocks noGrp="1"/>
          </p:cNvSpPr>
          <p:nvPr>
            <p:ph type="title"/>
          </p:nvPr>
        </p:nvSpPr>
        <p:spPr>
          <a:xfrm>
            <a:off x="228600" y="5805871"/>
            <a:ext cx="8686800" cy="215444"/>
          </a:xfrm>
        </p:spPr>
        <p:txBody>
          <a:bodyPr/>
          <a:lstStyle/>
          <a:p>
            <a:r>
              <a:rPr lang="en-US" sz="1400" b="1" i="0" dirty="0"/>
              <a:t>Figure 18.1 </a:t>
            </a:r>
            <a:r>
              <a:rPr lang="en-US" sz="1400" i="0" dirty="0" smtClean="0"/>
              <a:t>Ethnic Composition </a:t>
            </a:r>
            <a:r>
              <a:rPr lang="en-US" sz="1400" i="0" dirty="0"/>
              <a:t>of </a:t>
            </a:r>
            <a:r>
              <a:rPr lang="en-US" sz="1400" i="0" dirty="0" smtClean="0"/>
              <a:t>Latin America</a:t>
            </a:r>
            <a:r>
              <a:rPr lang="en-US" sz="1400" i="0" dirty="0"/>
              <a:t>, ca. 1800</a:t>
            </a:r>
          </a:p>
        </p:txBody>
      </p:sp>
      <p:pic>
        <p:nvPicPr>
          <p:cNvPr id="3" name="Picture 2" descr="The pie chart depicting the ethnic composition of Latin America in 1800 is shown. Data are as follows, American Indian, 40%, Mestizo, 15%, Creole, 30%, Mulatto, 5%, and African, 10%." title="Figure 18.1 Ethnic Composition of Latin America, ca. 18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3559" y="1244548"/>
            <a:ext cx="5896883" cy="4373518"/>
          </a:xfrm>
          <a:prstGeom prst="rect">
            <a:avLst/>
          </a:prstGeom>
        </p:spPr>
      </p:pic>
    </p:spTree>
    <p:extLst>
      <p:ext uri="{BB962C8B-B14F-4D97-AF65-F5344CB8AC3E}">
        <p14:creationId xmlns:p14="http://schemas.microsoft.com/office/powerpoint/2010/main" val="3747263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16</a:t>
            </a:fld>
            <a:endParaRPr dirty="0"/>
          </a:p>
        </p:txBody>
      </p:sp>
      <p:sp>
        <p:nvSpPr>
          <p:cNvPr id="2" name="Title 1"/>
          <p:cNvSpPr>
            <a:spLocks noGrp="1"/>
          </p:cNvSpPr>
          <p:nvPr>
            <p:ph type="title"/>
          </p:nvPr>
        </p:nvSpPr>
        <p:spPr>
          <a:xfrm>
            <a:off x="228600" y="4728653"/>
            <a:ext cx="8686800" cy="1292662"/>
          </a:xfrm>
        </p:spPr>
        <p:txBody>
          <a:bodyPr/>
          <a:lstStyle/>
          <a:p>
            <a:r>
              <a:rPr lang="en-US" sz="1400" b="1" i="0" dirty="0"/>
              <a:t>Illustration from an Indian Land Record. </a:t>
            </a:r>
            <a:r>
              <a:rPr lang="en-US" sz="1400" i="0" dirty="0"/>
              <a:t>The Spaniards almost completely wiped out the </a:t>
            </a:r>
            <a:r>
              <a:rPr lang="en-US" sz="1400" i="0" dirty="0" smtClean="0"/>
              <a:t>Aztec archives </a:t>
            </a:r>
            <a:r>
              <a:rPr lang="en-US" sz="1400" i="0" dirty="0"/>
              <a:t>after the conquest of Mexico; surviving examples of Indian manuscripts are thus extremely rare</a:t>
            </a:r>
            <a:r>
              <a:rPr lang="en-US" sz="1400" i="0" dirty="0" smtClean="0"/>
              <a:t>. Although </a:t>
            </a:r>
            <a:r>
              <a:rPr lang="en-US" sz="1400" i="0" dirty="0"/>
              <a:t>the example shown here, made from the bark of a fig tree, claims to date from the early 1500s</a:t>
            </a:r>
            <a:r>
              <a:rPr lang="en-US" sz="1400" i="0" dirty="0" smtClean="0"/>
              <a:t>, it </a:t>
            </a:r>
            <a:r>
              <a:rPr lang="en-US" sz="1400" i="0" dirty="0"/>
              <a:t>is part of the so-called </a:t>
            </a:r>
            <a:r>
              <a:rPr lang="en-US" sz="1400" i="0" dirty="0" err="1"/>
              <a:t>Techialoyan</a:t>
            </a:r>
            <a:r>
              <a:rPr lang="en-US" sz="1400" i="0" dirty="0"/>
              <a:t> land records created in the seventeenth century to </a:t>
            </a:r>
            <a:r>
              <a:rPr lang="en-US" sz="1400" i="0" dirty="0" smtClean="0"/>
              <a:t>substantiate native </a:t>
            </a:r>
            <a:r>
              <a:rPr lang="en-US" sz="1400" i="0" dirty="0"/>
              <a:t>land claims. These “</a:t>
            </a:r>
            <a:r>
              <a:rPr lang="en-US" sz="1400" i="0" dirty="0" err="1"/>
              <a:t>títulos</a:t>
            </a:r>
            <a:r>
              <a:rPr lang="en-US" sz="1400" i="0" dirty="0"/>
              <a:t> </a:t>
            </a:r>
            <a:r>
              <a:rPr lang="en-US" sz="1400" i="0" dirty="0" err="1"/>
              <a:t>primordiales</a:t>
            </a:r>
            <a:r>
              <a:rPr lang="en-US" sz="1400" i="0" dirty="0"/>
              <a:t>,” as they were called, were essentially municipal </a:t>
            </a:r>
            <a:r>
              <a:rPr lang="en-US" sz="1400" i="0" dirty="0" smtClean="0"/>
              <a:t>histories that </a:t>
            </a:r>
            <a:r>
              <a:rPr lang="en-US" sz="1400" i="0" dirty="0"/>
              <a:t>documented in text and pictures local accounts of important events and territorial boundaries.</a:t>
            </a:r>
          </a:p>
        </p:txBody>
      </p:sp>
      <p:pic>
        <p:nvPicPr>
          <p:cNvPr id="3" name="Picture 2" descr="An illustration depicts an ancient manuscript with two men holding bow and arrows in their hands and a basket filled with arrows over their shoulders on one side. The other side of the manuscript shows a deer under a tree." title="Illustration from an Indian Land Record. The Spaniards almost completely wiped out the Aztec archives after the conquest of Mexico; surviving examples of Indian manuscripts are thus extremely rare. Although the example shown here, made from the bark of a fig tree, claims to date from the early 1500s, it is part of the so-called Techialoyan land records created in the seventeenth century to substantiate native land claims. These “títulos primordiales,” as they were called, were essentially municipal histories that documented in text and pictures local accounts of important events and territorial boundari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4074" y="1009506"/>
            <a:ext cx="5955852" cy="3747216"/>
          </a:xfrm>
          <a:prstGeom prst="rect">
            <a:avLst/>
          </a:prstGeom>
        </p:spPr>
      </p:pic>
    </p:spTree>
    <p:extLst>
      <p:ext uri="{BB962C8B-B14F-4D97-AF65-F5344CB8AC3E}">
        <p14:creationId xmlns:p14="http://schemas.microsoft.com/office/powerpoint/2010/main" val="2432737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17</a:t>
            </a:fld>
            <a:endParaRPr dirty="0"/>
          </a:p>
        </p:txBody>
      </p:sp>
      <p:sp>
        <p:nvSpPr>
          <p:cNvPr id="2" name="Title 1" title="Spanish Cruelty to Incas. Felipe Guamán Poma de Ayala, a Peruvian claiming noble Inca descent, was a colonial"/>
          <p:cNvSpPr>
            <a:spLocks noGrp="1"/>
          </p:cNvSpPr>
          <p:nvPr>
            <p:ph type="title"/>
          </p:nvPr>
        </p:nvSpPr>
        <p:spPr>
          <a:xfrm>
            <a:off x="228600" y="5157210"/>
            <a:ext cx="8686800" cy="861774"/>
          </a:xfrm>
        </p:spPr>
        <p:txBody>
          <a:bodyPr/>
          <a:lstStyle/>
          <a:p>
            <a:r>
              <a:rPr lang="en-US" sz="1400" b="1" i="0" dirty="0"/>
              <a:t>Spanish Cruelty to Incas</a:t>
            </a:r>
            <a:r>
              <a:rPr lang="en-US" sz="1400" b="1" i="0" dirty="0" smtClean="0"/>
              <a:t>. </a:t>
            </a:r>
            <a:r>
              <a:rPr lang="en-US" sz="1400" i="0" dirty="0" smtClean="0"/>
              <a:t>Felipe </a:t>
            </a:r>
            <a:r>
              <a:rPr lang="en-US" sz="1400" i="0" dirty="0" err="1"/>
              <a:t>Guamán</a:t>
            </a:r>
            <a:r>
              <a:rPr lang="en-US" sz="1400" i="0" dirty="0"/>
              <a:t> </a:t>
            </a:r>
            <a:r>
              <a:rPr lang="en-US" sz="1400" i="0" dirty="0" err="1"/>
              <a:t>Poma</a:t>
            </a:r>
            <a:r>
              <a:rPr lang="en-US" sz="1400" i="0" dirty="0"/>
              <a:t> de Ayala</a:t>
            </a:r>
            <a:r>
              <a:rPr lang="en-US" sz="1400" i="0" dirty="0" smtClean="0"/>
              <a:t>, a </a:t>
            </a:r>
            <a:r>
              <a:rPr lang="en-US" sz="1400" i="0" dirty="0"/>
              <a:t>Peruvian claiming </a:t>
            </a:r>
            <a:r>
              <a:rPr lang="en-US" sz="1400" i="0" dirty="0" smtClean="0"/>
              <a:t>noble Inca </a:t>
            </a:r>
            <a:r>
              <a:rPr lang="en-US" sz="1400" i="0" dirty="0"/>
              <a:t>descent, was a colonial</a:t>
            </a:r>
            <a:br>
              <a:rPr lang="en-US" sz="1400" i="0" dirty="0"/>
            </a:br>
            <a:r>
              <a:rPr lang="en-US" sz="1400" i="0" dirty="0"/>
              <a:t>administrator, well </a:t>
            </a:r>
            <a:r>
              <a:rPr lang="en-US" sz="1400" i="0" dirty="0" smtClean="0"/>
              <a:t>educated and </a:t>
            </a:r>
            <a:r>
              <a:rPr lang="en-US" sz="1400" i="0" dirty="0"/>
              <a:t>an ardent Christian. </a:t>
            </a:r>
            <a:r>
              <a:rPr lang="en-US" sz="1400" i="0" dirty="0" smtClean="0"/>
              <a:t>He is </a:t>
            </a:r>
            <a:r>
              <a:rPr lang="en-US" sz="1400" i="0" dirty="0"/>
              <a:t>remembered today as </a:t>
            </a:r>
            <a:r>
              <a:rPr lang="en-US" sz="1400" i="0" dirty="0" smtClean="0"/>
              <a:t>a biting </a:t>
            </a:r>
            <a:r>
              <a:rPr lang="en-US" sz="1400" i="0" dirty="0"/>
              <a:t>critic of the colonial</a:t>
            </a:r>
            <a:br>
              <a:rPr lang="en-US" sz="1400" i="0" dirty="0"/>
            </a:br>
            <a:r>
              <a:rPr lang="en-US" sz="1400" i="0" dirty="0"/>
              <a:t>administration and the clergy</a:t>
            </a:r>
            <a:r>
              <a:rPr lang="en-US" sz="1400" i="0" dirty="0" smtClean="0"/>
              <a:t>, whom </a:t>
            </a:r>
            <a:r>
              <a:rPr lang="en-US" sz="1400" i="0" dirty="0"/>
              <a:t>he accused of </a:t>
            </a:r>
            <a:r>
              <a:rPr lang="en-US" sz="1400" i="0" dirty="0" smtClean="0"/>
              <a:t>mistreating and </a:t>
            </a:r>
            <a:r>
              <a:rPr lang="en-US" sz="1400" i="0" dirty="0"/>
              <a:t>exploiting the </a:t>
            </a:r>
            <a:r>
              <a:rPr lang="en-US" sz="1400" i="0" dirty="0" smtClean="0"/>
              <a:t>Andean population</a:t>
            </a:r>
            <a:r>
              <a:rPr lang="en-US" sz="1400" i="0" dirty="0"/>
              <a:t>, as in this colored</a:t>
            </a:r>
            <a:br>
              <a:rPr lang="en-US" sz="1400" i="0" dirty="0"/>
            </a:br>
            <a:r>
              <a:rPr lang="en-US" sz="1400" i="0" dirty="0"/>
              <a:t>woodcut print.</a:t>
            </a:r>
          </a:p>
        </p:txBody>
      </p:sp>
      <p:pic>
        <p:nvPicPr>
          <p:cNvPr id="3" name="Picture 2" descr="An illustration depicts Felipe Guamán Poma de Ayala on a horse holding his hands up pointedly at a man standing below holding his down dejectedly. The dejected-looking man is holding a bag in one hand and a sword in the other. He is also shown carrying a big rock over his shoulder tied around him with the help of a cloth." title="Spanish Cruelty to Incas. Felipe Guamán Poma de Ayala, a Peruvian claiming noble Inca descent, was a colonia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6579" y="866644"/>
            <a:ext cx="2750843" cy="4162691"/>
          </a:xfrm>
          <a:prstGeom prst="rect">
            <a:avLst/>
          </a:prstGeom>
        </p:spPr>
      </p:pic>
    </p:spTree>
    <p:extLst>
      <p:ext uri="{BB962C8B-B14F-4D97-AF65-F5344CB8AC3E}">
        <p14:creationId xmlns:p14="http://schemas.microsoft.com/office/powerpoint/2010/main" val="3364799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18</a:t>
            </a:fld>
            <a:endParaRPr dirty="0"/>
          </a:p>
        </p:txBody>
      </p:sp>
      <p:sp>
        <p:nvSpPr>
          <p:cNvPr id="2" name="Title 1"/>
          <p:cNvSpPr>
            <a:spLocks noGrp="1"/>
          </p:cNvSpPr>
          <p:nvPr>
            <p:ph type="title"/>
          </p:nvPr>
        </p:nvSpPr>
        <p:spPr>
          <a:xfrm>
            <a:off x="228600" y="4941530"/>
            <a:ext cx="8686800" cy="1077218"/>
          </a:xfrm>
        </p:spPr>
        <p:txBody>
          <a:bodyPr/>
          <a:lstStyle/>
          <a:p>
            <a:r>
              <a:rPr lang="en-US" sz="1400" b="1" i="0" dirty="0"/>
              <a:t>Witch Trial. </a:t>
            </a:r>
            <a:r>
              <a:rPr lang="en-US" sz="1400" i="0" dirty="0"/>
              <a:t>In the </a:t>
            </a:r>
            <a:r>
              <a:rPr lang="en-US" sz="1400" i="0" dirty="0" smtClean="0"/>
              <a:t>course of </a:t>
            </a:r>
            <a:r>
              <a:rPr lang="en-US" sz="1400" i="0" dirty="0"/>
              <a:t>the 1600s, in the </a:t>
            </a:r>
            <a:r>
              <a:rPr lang="en-US" sz="1400" i="0" dirty="0" smtClean="0"/>
              <a:t>relatively autonomous </a:t>
            </a:r>
            <a:r>
              <a:rPr lang="en-US" sz="1400" i="0" dirty="0"/>
              <a:t>English </a:t>
            </a:r>
            <a:r>
              <a:rPr lang="en-US" sz="1400" i="0" dirty="0" smtClean="0"/>
              <a:t>colonies of </a:t>
            </a:r>
            <a:r>
              <a:rPr lang="en-US" sz="1400" i="0" dirty="0"/>
              <a:t>Northeast America, more</a:t>
            </a:r>
            <a:br>
              <a:rPr lang="en-US" sz="1400" i="0" dirty="0"/>
            </a:br>
            <a:r>
              <a:rPr lang="en-US" sz="1400" i="0" dirty="0"/>
              <a:t>persons were accused, tried</a:t>
            </a:r>
            <a:r>
              <a:rPr lang="en-US" sz="1400" i="0" dirty="0" smtClean="0"/>
              <a:t>, and </a:t>
            </a:r>
            <a:r>
              <a:rPr lang="en-US" sz="1400" i="0" dirty="0"/>
              <a:t>convicted of </a:t>
            </a:r>
            <a:r>
              <a:rPr lang="en-US" sz="1400" i="0" dirty="0" smtClean="0"/>
              <a:t>witchcraft than </a:t>
            </a:r>
            <a:r>
              <a:rPr lang="en-US" sz="1400" i="0" dirty="0"/>
              <a:t>anywhere else. Of the </a:t>
            </a:r>
            <a:r>
              <a:rPr lang="en-US" sz="1400" i="0" dirty="0" smtClean="0"/>
              <a:t>140 persons </a:t>
            </a:r>
            <a:r>
              <a:rPr lang="en-US" sz="1400" i="0" dirty="0"/>
              <a:t>coming to trial </a:t>
            </a:r>
            <a:r>
              <a:rPr lang="en-US" sz="1400" i="0" dirty="0" smtClean="0"/>
              <a:t>between 1620 </a:t>
            </a:r>
            <a:r>
              <a:rPr lang="en-US" sz="1400" i="0" dirty="0"/>
              <a:t>and 1725, 86 </a:t>
            </a:r>
            <a:r>
              <a:rPr lang="en-US" sz="1400" i="0" dirty="0" smtClean="0"/>
              <a:t>percent were </a:t>
            </a:r>
            <a:r>
              <a:rPr lang="en-US" sz="1400" i="0" dirty="0"/>
              <a:t>women. Three </a:t>
            </a:r>
            <a:r>
              <a:rPr lang="en-US" sz="1400" i="0" dirty="0" smtClean="0"/>
              <a:t>witch panics </a:t>
            </a:r>
            <a:r>
              <a:rPr lang="en-US" sz="1400" i="0" dirty="0"/>
              <a:t>are recorded: Bermuda</a:t>
            </a:r>
            <a:r>
              <a:rPr lang="en-US" sz="1400" i="0" dirty="0" smtClean="0"/>
              <a:t>, 1651</a:t>
            </a:r>
            <a:r>
              <a:rPr lang="en-US" sz="1400" i="0" dirty="0"/>
              <a:t>; Hartford, Connecticut</a:t>
            </a:r>
            <a:r>
              <a:rPr lang="en-US" sz="1400" i="0" dirty="0" smtClean="0"/>
              <a:t>, 1652–1665</a:t>
            </a:r>
            <a:r>
              <a:rPr lang="en-US" sz="1400" i="0" dirty="0"/>
              <a:t>; and Salem</a:t>
            </a:r>
            <a:r>
              <a:rPr lang="en-US" sz="1400" i="0" dirty="0" smtClean="0"/>
              <a:t>, Massachusetts</a:t>
            </a:r>
            <a:r>
              <a:rPr lang="en-US" sz="1400" i="0" dirty="0"/>
              <a:t>, 1692–1693. </a:t>
            </a:r>
            <a:r>
              <a:rPr lang="en-US" sz="1400" i="0" dirty="0" smtClean="0"/>
              <a:t>This anonymous </a:t>
            </a:r>
            <a:r>
              <a:rPr lang="en-US" sz="1400" i="0" dirty="0"/>
              <a:t>American </a:t>
            </a:r>
            <a:r>
              <a:rPr lang="en-US" sz="1400" i="0" dirty="0" smtClean="0"/>
              <a:t>woodcut of </a:t>
            </a:r>
            <a:r>
              <a:rPr lang="en-US" sz="1400" i="0" dirty="0"/>
              <a:t>the early 1600s shows </a:t>
            </a:r>
            <a:r>
              <a:rPr lang="en-US" sz="1400" i="0" dirty="0" smtClean="0"/>
              <a:t>one method </a:t>
            </a:r>
            <a:r>
              <a:rPr lang="en-US" sz="1400" i="0" dirty="0"/>
              <a:t>used to try someone </a:t>
            </a:r>
            <a:r>
              <a:rPr lang="en-US" sz="1400" i="0" dirty="0" smtClean="0"/>
              <a:t>for witchcraft</a:t>
            </a:r>
            <a:r>
              <a:rPr lang="en-US" sz="1400" i="0" dirty="0"/>
              <a:t>: The accused </a:t>
            </a:r>
            <a:r>
              <a:rPr lang="en-US" sz="1400" i="0" dirty="0" smtClean="0"/>
              <a:t>would swim </a:t>
            </a:r>
            <a:r>
              <a:rPr lang="en-US" sz="1400" i="0" dirty="0"/>
              <a:t>or float, if guilty—or sink</a:t>
            </a:r>
            <a:r>
              <a:rPr lang="en-US" sz="1400" i="0" dirty="0" smtClean="0"/>
              <a:t>, if </a:t>
            </a:r>
            <a:r>
              <a:rPr lang="en-US" sz="1400" i="0" dirty="0"/>
              <a:t>innocent.</a:t>
            </a:r>
          </a:p>
        </p:txBody>
      </p:sp>
      <p:pic>
        <p:nvPicPr>
          <p:cNvPr id="3" name="Picture 2" descr="A painting depicts a group of onlookers standing beside a water body looking at a man holding up a woman over the water body using a wooden instrument. The wooden instrument shows him holding onto a rope on one side and the woman tied to a chair hanging over the water body on the other side." title="Witch Trial. In the course of the 1600s, in the relatively autonomous English colonies of Northeast America, mo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9164" y="851433"/>
            <a:ext cx="5445672" cy="4002569"/>
          </a:xfrm>
          <a:prstGeom prst="rect">
            <a:avLst/>
          </a:prstGeom>
        </p:spPr>
      </p:pic>
    </p:spTree>
    <p:extLst>
      <p:ext uri="{BB962C8B-B14F-4D97-AF65-F5344CB8AC3E}">
        <p14:creationId xmlns:p14="http://schemas.microsoft.com/office/powerpoint/2010/main" val="3343027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6" name="object 2"/>
          <p:cNvSpPr txBox="1">
            <a:spLocks noGrp="1"/>
          </p:cNvSpPr>
          <p:nvPr>
            <p:ph type="title"/>
          </p:nvPr>
        </p:nvSpPr>
        <p:spPr>
          <a:xfrm>
            <a:off x="228600" y="1355148"/>
            <a:ext cx="8686800" cy="4569841"/>
          </a:xfrm>
          <a:prstGeom prst="rect">
            <a:avLst/>
          </a:prstGeom>
        </p:spPr>
        <p:txBody>
          <a:bodyPr vert="horz" wrap="square" lIns="0" tIns="136525" rIns="0" bIns="0" rtlCol="0">
            <a:spAutoFit/>
          </a:bodyPr>
          <a:lstStyle/>
          <a:p>
            <a:pPr marL="1270" algn="ctr">
              <a:lnSpc>
                <a:spcPct val="100000"/>
              </a:lnSpc>
            </a:pPr>
            <a:r>
              <a:rPr lang="en-US" sz="3600" dirty="0"/>
              <a:t/>
            </a:r>
            <a:br>
              <a:rPr lang="en-US" sz="3600" dirty="0"/>
            </a:br>
            <a:r>
              <a:rPr lang="en-US" sz="3600" i="0" spc="-5" dirty="0" smtClean="0">
                <a:solidFill>
                  <a:srgbClr val="4D81BE"/>
                </a:solidFill>
              </a:rPr>
              <a:t>World Period Four</a:t>
            </a:r>
            <a:r>
              <a:rPr lang="en-US" sz="3600" spc="-10" dirty="0" smtClean="0"/>
              <a:t/>
            </a:r>
            <a:br>
              <a:rPr lang="en-US" sz="3600" spc="-10" dirty="0" smtClean="0"/>
            </a:br>
            <a:r>
              <a:rPr lang="en-US" sz="3600" spc="-10" dirty="0"/>
              <a:t/>
            </a:r>
            <a:br>
              <a:rPr lang="en-US" sz="3600" spc="-10" dirty="0"/>
            </a:br>
            <a:r>
              <a:rPr lang="en-US" sz="3600" spc="-10" dirty="0"/>
              <a:t>Chapter </a:t>
            </a:r>
            <a:r>
              <a:rPr lang="en-US" sz="3600" dirty="0" smtClean="0"/>
              <a:t>18</a:t>
            </a:r>
            <a:br>
              <a:rPr lang="en-US" sz="3600" dirty="0" smtClean="0"/>
            </a:br>
            <a:r>
              <a:rPr lang="en-US" sz="3600" spc="-10" dirty="0"/>
              <a:t/>
            </a:r>
            <a:br>
              <a:rPr lang="en-US" sz="3600" spc="-10" dirty="0"/>
            </a:br>
            <a:r>
              <a:rPr lang="en-US" sz="3600" i="0" spc="-5" dirty="0">
                <a:solidFill>
                  <a:srgbClr val="4D81BE"/>
                </a:solidFill>
              </a:rPr>
              <a:t>New Patterns in New </a:t>
            </a:r>
            <a:r>
              <a:rPr lang="en-US" sz="3600" i="0" spc="-5" dirty="0" smtClean="0">
                <a:solidFill>
                  <a:srgbClr val="4D81BE"/>
                </a:solidFill>
              </a:rPr>
              <a:t>Worlds: Colonialism </a:t>
            </a:r>
            <a:r>
              <a:rPr lang="en-US" sz="3600" i="0" spc="-5" dirty="0">
                <a:solidFill>
                  <a:srgbClr val="4D81BE"/>
                </a:solidFill>
              </a:rPr>
              <a:t>and </a:t>
            </a:r>
            <a:r>
              <a:rPr lang="en-US" sz="3600" i="0" spc="-5" dirty="0" smtClean="0">
                <a:solidFill>
                  <a:srgbClr val="4D81BE"/>
                </a:solidFill>
              </a:rPr>
              <a:t>Indigenous Responses </a:t>
            </a:r>
            <a:r>
              <a:rPr lang="en-US" sz="3600" i="0" spc="-5" dirty="0">
                <a:solidFill>
                  <a:srgbClr val="4D81BE"/>
                </a:solidFill>
              </a:rPr>
              <a:t>in the Americas,</a:t>
            </a:r>
            <a:br>
              <a:rPr lang="en-US" sz="3600" i="0" spc="-5" dirty="0">
                <a:solidFill>
                  <a:srgbClr val="4D81BE"/>
                </a:solidFill>
              </a:rPr>
            </a:br>
            <a:r>
              <a:rPr lang="en-US" sz="3600" i="0" spc="-5" dirty="0">
                <a:solidFill>
                  <a:srgbClr val="4D81BE"/>
                </a:solidFill>
              </a:rPr>
              <a:t>1500–1800</a:t>
            </a:r>
          </a:p>
        </p:txBody>
      </p:sp>
      <p:sp>
        <p:nvSpPr>
          <p:cNvPr id="7"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r>
              <a:rPr lang="en-US" dirty="0" smtClean="0"/>
              <a:t>2</a:t>
            </a:r>
            <a:endParaRPr dirty="0"/>
          </a:p>
        </p:txBody>
      </p:sp>
    </p:spTree>
    <p:extLst>
      <p:ext uri="{BB962C8B-B14F-4D97-AF65-F5344CB8AC3E}">
        <p14:creationId xmlns:p14="http://schemas.microsoft.com/office/powerpoint/2010/main" val="1190544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3</a:t>
            </a:fld>
            <a:endParaRPr dirty="0"/>
          </a:p>
        </p:txBody>
      </p:sp>
      <p:pic>
        <p:nvPicPr>
          <p:cNvPr id="3" name="Picture 2" descr="An illustration depicts Moctezuma and Cortés facing each other with a group of men surrounding them. Few men are shown kneeling on the ground bowing down. Few men are shown sitting on horses holding weapons." title="In his monumental Historia de la conquista de México, written more than 150 years after the events described, Antonio de Solís (1610–1686) depicted the meeting of Moctezuma and Corté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629" y="2317725"/>
            <a:ext cx="8158743" cy="3127520"/>
          </a:xfrm>
          <a:prstGeom prst="rect">
            <a:avLst/>
          </a:prstGeom>
        </p:spPr>
      </p:pic>
      <p:sp>
        <p:nvSpPr>
          <p:cNvPr id="6" name="Title 1"/>
          <p:cNvSpPr>
            <a:spLocks noGrp="1"/>
          </p:cNvSpPr>
          <p:nvPr>
            <p:ph type="title"/>
          </p:nvPr>
        </p:nvSpPr>
        <p:spPr>
          <a:xfrm>
            <a:off x="228600" y="5589955"/>
            <a:ext cx="8686800" cy="430887"/>
          </a:xfrm>
        </p:spPr>
        <p:txBody>
          <a:bodyPr/>
          <a:lstStyle/>
          <a:p>
            <a:r>
              <a:rPr lang="en-US" sz="1400" i="0" dirty="0" smtClean="0"/>
              <a:t>In </a:t>
            </a:r>
            <a:r>
              <a:rPr lang="en-US" sz="1400" i="0" dirty="0"/>
              <a:t>his </a:t>
            </a:r>
            <a:r>
              <a:rPr lang="en-US" sz="1400" i="0" dirty="0" smtClean="0"/>
              <a:t>monumental </a:t>
            </a:r>
            <a:r>
              <a:rPr lang="en-US" sz="1400" i="0" dirty="0" err="1" smtClean="0"/>
              <a:t>Historia</a:t>
            </a:r>
            <a:r>
              <a:rPr lang="en-US" sz="1400" i="0" dirty="0" smtClean="0"/>
              <a:t> </a:t>
            </a:r>
            <a:r>
              <a:rPr lang="en-US" sz="1400" i="0" dirty="0"/>
              <a:t>de la </a:t>
            </a:r>
            <a:r>
              <a:rPr lang="en-US" sz="1400" i="0" dirty="0" err="1"/>
              <a:t>conquista</a:t>
            </a:r>
            <a:r>
              <a:rPr lang="en-US" sz="1400" i="0" dirty="0"/>
              <a:t> </a:t>
            </a:r>
            <a:r>
              <a:rPr lang="en-US" sz="1400" i="0" dirty="0" smtClean="0"/>
              <a:t>de México</a:t>
            </a:r>
            <a:r>
              <a:rPr lang="en-US" sz="1400" i="0" dirty="0"/>
              <a:t>, written more </a:t>
            </a:r>
            <a:r>
              <a:rPr lang="en-US" sz="1400" i="0" dirty="0" smtClean="0"/>
              <a:t>than 150 </a:t>
            </a:r>
            <a:r>
              <a:rPr lang="en-US" sz="1400" i="0" dirty="0"/>
              <a:t>years after the </a:t>
            </a:r>
            <a:r>
              <a:rPr lang="en-US" sz="1400" i="0" dirty="0" smtClean="0"/>
              <a:t>events described</a:t>
            </a:r>
            <a:r>
              <a:rPr lang="en-US" sz="1400" i="0" dirty="0"/>
              <a:t>, Antonio de </a:t>
            </a:r>
            <a:r>
              <a:rPr lang="en-US" sz="1400" i="0" dirty="0" err="1" smtClean="0"/>
              <a:t>Solís</a:t>
            </a:r>
            <a:r>
              <a:rPr lang="en-US" sz="1400" i="0" dirty="0" smtClean="0"/>
              <a:t> (</a:t>
            </a:r>
            <a:r>
              <a:rPr lang="en-US" sz="1400" i="0" dirty="0"/>
              <a:t>1610–1686) depicted </a:t>
            </a:r>
            <a:r>
              <a:rPr lang="en-US" sz="1400" i="0" dirty="0" smtClean="0"/>
              <a:t>the meeting </a:t>
            </a:r>
            <a:r>
              <a:rPr lang="en-US" sz="1400" i="0" dirty="0"/>
              <a:t>of </a:t>
            </a:r>
            <a:r>
              <a:rPr lang="en-US" sz="1400" i="0" dirty="0" err="1"/>
              <a:t>Moctezuma</a:t>
            </a:r>
            <a:r>
              <a:rPr lang="en-US" sz="1400" i="0" dirty="0"/>
              <a:t> </a:t>
            </a:r>
            <a:r>
              <a:rPr lang="en-US" sz="1400" i="0" dirty="0" smtClean="0"/>
              <a:t>and Cortés</a:t>
            </a:r>
            <a:r>
              <a:rPr lang="en-US" sz="1400" i="0" dirty="0"/>
              <a:t>.</a:t>
            </a:r>
          </a:p>
        </p:txBody>
      </p:sp>
    </p:spTree>
    <p:extLst>
      <p:ext uri="{BB962C8B-B14F-4D97-AF65-F5344CB8AC3E}">
        <p14:creationId xmlns:p14="http://schemas.microsoft.com/office/powerpoint/2010/main" val="3397622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4</a:t>
            </a:fld>
            <a:endParaRPr dirty="0"/>
          </a:p>
        </p:txBody>
      </p:sp>
      <p:sp>
        <p:nvSpPr>
          <p:cNvPr id="2" name="Title 1"/>
          <p:cNvSpPr>
            <a:spLocks noGrp="1"/>
          </p:cNvSpPr>
          <p:nvPr>
            <p:ph type="title"/>
          </p:nvPr>
        </p:nvSpPr>
        <p:spPr>
          <a:xfrm>
            <a:off x="228600" y="5648035"/>
            <a:ext cx="8686800" cy="215444"/>
          </a:xfrm>
        </p:spPr>
        <p:txBody>
          <a:bodyPr/>
          <a:lstStyle/>
          <a:p>
            <a:r>
              <a:rPr lang="en-US" sz="1400" b="1" i="0" dirty="0" smtClean="0"/>
              <a:t> </a:t>
            </a:r>
            <a:endParaRPr lang="en-US" sz="1400" i="0" dirty="0"/>
          </a:p>
        </p:txBody>
      </p:sp>
      <p:pic>
        <p:nvPicPr>
          <p:cNvPr id="3" name="Picture 2" descr="A map traces the territories of European colonists in the Americas in 1750. Spanish: Southern North America, Mesoamerica, and western South America. Portuguese: Eastern and central South America. British: Eastern North America. French: A region in northeastern South America and north-central South America. Dutch: A region in northeastern South Americ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2590" y="852006"/>
            <a:ext cx="3976980" cy="4593239"/>
          </a:xfrm>
          <a:prstGeom prst="rect">
            <a:avLst/>
          </a:prstGeom>
        </p:spPr>
      </p:pic>
    </p:spTree>
    <p:extLst>
      <p:ext uri="{BB962C8B-B14F-4D97-AF65-F5344CB8AC3E}">
        <p14:creationId xmlns:p14="http://schemas.microsoft.com/office/powerpoint/2010/main" val="3165539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5</a:t>
            </a:fld>
            <a:endParaRPr dirty="0"/>
          </a:p>
        </p:txBody>
      </p:sp>
      <p:sp>
        <p:nvSpPr>
          <p:cNvPr id="2" name="Title 1"/>
          <p:cNvSpPr>
            <a:spLocks noGrp="1"/>
          </p:cNvSpPr>
          <p:nvPr>
            <p:ph type="title"/>
          </p:nvPr>
        </p:nvSpPr>
        <p:spPr>
          <a:xfrm>
            <a:off x="228600" y="5157210"/>
            <a:ext cx="8686800" cy="861774"/>
          </a:xfrm>
        </p:spPr>
        <p:txBody>
          <a:bodyPr/>
          <a:lstStyle/>
          <a:p>
            <a:r>
              <a:rPr lang="en-US" sz="1400" b="1" i="0" dirty="0"/>
              <a:t>Cultural Intermediary. </a:t>
            </a:r>
            <a:r>
              <a:rPr lang="en-US" sz="1400" i="0" dirty="0" smtClean="0"/>
              <a:t>The </a:t>
            </a:r>
            <a:r>
              <a:rPr lang="en-US" sz="1400" i="0" dirty="0" err="1" smtClean="0"/>
              <a:t>Tabascans</a:t>
            </a:r>
            <a:r>
              <a:rPr lang="en-US" sz="1400" i="0" dirty="0" smtClean="0"/>
              <a:t> </a:t>
            </a:r>
            <a:r>
              <a:rPr lang="en-US" sz="1400" i="0" dirty="0"/>
              <a:t>gave </a:t>
            </a:r>
            <a:r>
              <a:rPr lang="en-US" sz="1400" i="0" dirty="0" err="1"/>
              <a:t>Malinche</a:t>
            </a:r>
            <a:r>
              <a:rPr lang="en-US" sz="1400" i="0" dirty="0"/>
              <a:t>, </a:t>
            </a:r>
            <a:r>
              <a:rPr lang="en-US" sz="1400" i="0" dirty="0" smtClean="0"/>
              <a:t>or Doña </a:t>
            </a:r>
            <a:r>
              <a:rPr lang="en-US" sz="1400" i="0" dirty="0"/>
              <a:t>Marina, to </a:t>
            </a:r>
            <a:r>
              <a:rPr lang="en-US" sz="1400" i="0" dirty="0" err="1"/>
              <a:t>Hernán</a:t>
            </a:r>
            <a:r>
              <a:rPr lang="en-US" sz="1400" i="0" dirty="0"/>
              <a:t> </a:t>
            </a:r>
            <a:r>
              <a:rPr lang="en-US" sz="1400" i="0" dirty="0" smtClean="0"/>
              <a:t>Cortés as </a:t>
            </a:r>
            <a:r>
              <a:rPr lang="en-US" sz="1400" i="0" dirty="0"/>
              <a:t>a form of tribute after they</a:t>
            </a:r>
            <a:br>
              <a:rPr lang="en-US" sz="1400" i="0" dirty="0"/>
            </a:br>
            <a:r>
              <a:rPr lang="en-US" sz="1400" i="0" dirty="0"/>
              <a:t>were defeated by the Spanish</a:t>
            </a:r>
            <a:r>
              <a:rPr lang="en-US" sz="1400" i="0" dirty="0" smtClean="0"/>
              <a:t>. </a:t>
            </a:r>
            <a:r>
              <a:rPr lang="en-US" sz="1400" i="0" dirty="0" err="1" smtClean="0"/>
              <a:t>Malinche</a:t>
            </a:r>
            <a:r>
              <a:rPr lang="en-US" sz="1400" i="0" dirty="0" smtClean="0"/>
              <a:t> </a:t>
            </a:r>
            <a:r>
              <a:rPr lang="en-US" sz="1400" i="0" dirty="0"/>
              <a:t>served Cortés </a:t>
            </a:r>
            <a:r>
              <a:rPr lang="en-US" sz="1400" i="0" dirty="0" smtClean="0"/>
              <a:t>as a </a:t>
            </a:r>
            <a:r>
              <a:rPr lang="en-US" sz="1400" i="0" dirty="0"/>
              <a:t>translator and mistress</a:t>
            </a:r>
            <a:r>
              <a:rPr lang="en-US" sz="1400" i="0" dirty="0" smtClean="0"/>
              <a:t>, playing </a:t>
            </a:r>
            <a:r>
              <a:rPr lang="en-US" sz="1400" i="0" dirty="0"/>
              <a:t>a central role in Cortés’s</a:t>
            </a:r>
            <a:br>
              <a:rPr lang="en-US" sz="1400" i="0" dirty="0"/>
            </a:br>
            <a:r>
              <a:rPr lang="en-US" sz="1400" i="0" dirty="0"/>
              <a:t>eventual victory over the Aztecs</a:t>
            </a:r>
            <a:r>
              <a:rPr lang="en-US" sz="1400" i="0" dirty="0" smtClean="0"/>
              <a:t>. She </a:t>
            </a:r>
            <a:r>
              <a:rPr lang="en-US" sz="1400" i="0" dirty="0"/>
              <a:t>was in many respects </a:t>
            </a:r>
            <a:r>
              <a:rPr lang="en-US" sz="1400" i="0" dirty="0" smtClean="0"/>
              <a:t>the principal </a:t>
            </a:r>
            <a:r>
              <a:rPr lang="en-US" sz="1400" i="0" dirty="0"/>
              <a:t>face of the Spanish </a:t>
            </a:r>
            <a:r>
              <a:rPr lang="en-US" sz="1400" i="0" dirty="0" smtClean="0"/>
              <a:t>and is </a:t>
            </a:r>
            <a:r>
              <a:rPr lang="en-US" sz="1400" i="0" dirty="0"/>
              <a:t>always depicted center stage </a:t>
            </a:r>
            <a:r>
              <a:rPr lang="en-US" sz="1400" i="0" dirty="0" smtClean="0"/>
              <a:t>in Native </a:t>
            </a:r>
            <a:r>
              <a:rPr lang="en-US" sz="1400" i="0" dirty="0"/>
              <a:t>American visual </a:t>
            </a:r>
            <a:r>
              <a:rPr lang="en-US" sz="1400" i="0" dirty="0" smtClean="0"/>
              <a:t>accounts of </a:t>
            </a:r>
            <a:r>
              <a:rPr lang="en-US" sz="1400" i="0" dirty="0"/>
              <a:t>the conquest.</a:t>
            </a:r>
          </a:p>
        </p:txBody>
      </p:sp>
      <p:pic>
        <p:nvPicPr>
          <p:cNvPr id="3" name="Picture 2" descr="A painting depicts a Tabascan group of people with Malinche facing a Spanish group of people including Hernán Cortés. Most of the men are holding weapons. " title="Cultural Intermediary. The Tabascans gave Malinche, or Doña Marina, to Hernán Cortés as a form of tribute after the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2404" y="1019246"/>
            <a:ext cx="4979193" cy="3970905"/>
          </a:xfrm>
          <a:prstGeom prst="rect">
            <a:avLst/>
          </a:prstGeom>
        </p:spPr>
      </p:pic>
    </p:spTree>
    <p:extLst>
      <p:ext uri="{BB962C8B-B14F-4D97-AF65-F5344CB8AC3E}">
        <p14:creationId xmlns:p14="http://schemas.microsoft.com/office/powerpoint/2010/main" val="1632607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6</a:t>
            </a:fld>
            <a:endParaRPr dirty="0"/>
          </a:p>
        </p:txBody>
      </p:sp>
      <p:pic>
        <p:nvPicPr>
          <p:cNvPr id="3" name="Picture 2" descr="A timeline displays the following data, 1492 Christopher Columbus lands in the Caribbean, 1500 Pedro Álvares Cabral claims Brazil for Portugal, 1516 to 1556 Reign of Charles V, Habsburg king of Spain and the Americas, 1519 to 1521 Reign of Cuauhtémoc, last ruler of the Aztec Empire, 1521 Spanish conquest of the Aztec Empire in Mexico, 1532 to 1533 Reign of Atahualpa, last ruler of the Inca Empire, 1533 Spanish conquest of the Inca Empire in Peru, 1545 Founding of silver mine of Potosí, 1607 Jamestown, Virginia, first permanent English settlement, 1608 Quebec City, first permanent French settlement, 1690 Gold discovered in Brazi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527" y="2289373"/>
            <a:ext cx="8188946" cy="2279255"/>
          </a:xfrm>
          <a:prstGeom prst="rect">
            <a:avLst/>
          </a:prstGeom>
        </p:spPr>
      </p:pic>
      <p:sp>
        <p:nvSpPr>
          <p:cNvPr id="6" name="Title 1"/>
          <p:cNvSpPr>
            <a:spLocks noGrp="1"/>
          </p:cNvSpPr>
          <p:nvPr>
            <p:ph type="title"/>
          </p:nvPr>
        </p:nvSpPr>
        <p:spPr>
          <a:xfrm>
            <a:off x="228600" y="5648035"/>
            <a:ext cx="8686800" cy="215444"/>
          </a:xfrm>
        </p:spPr>
        <p:txBody>
          <a:bodyPr/>
          <a:lstStyle/>
          <a:p>
            <a:r>
              <a:rPr lang="en-US" sz="1400" b="1" i="0" dirty="0" smtClean="0"/>
              <a:t> </a:t>
            </a:r>
            <a:endParaRPr lang="en-US" sz="1400" i="0" dirty="0"/>
          </a:p>
        </p:txBody>
      </p:sp>
    </p:spTree>
    <p:extLst>
      <p:ext uri="{BB962C8B-B14F-4D97-AF65-F5344CB8AC3E}">
        <p14:creationId xmlns:p14="http://schemas.microsoft.com/office/powerpoint/2010/main" val="495851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7</a:t>
            </a:fld>
            <a:endParaRPr dirty="0"/>
          </a:p>
        </p:txBody>
      </p:sp>
      <p:sp>
        <p:nvSpPr>
          <p:cNvPr id="2" name="Title 1"/>
          <p:cNvSpPr>
            <a:spLocks noGrp="1"/>
          </p:cNvSpPr>
          <p:nvPr>
            <p:ph type="title"/>
          </p:nvPr>
        </p:nvSpPr>
        <p:spPr>
          <a:xfrm>
            <a:off x="228600" y="5372890"/>
            <a:ext cx="8686800" cy="646331"/>
          </a:xfrm>
        </p:spPr>
        <p:txBody>
          <a:bodyPr/>
          <a:lstStyle/>
          <a:p>
            <a:r>
              <a:rPr lang="en-US" sz="1400" b="1" i="0" dirty="0"/>
              <a:t>Conquest by Surprise. </a:t>
            </a:r>
            <a:r>
              <a:rPr lang="en-US" sz="1400" i="0" dirty="0" smtClean="0"/>
              <a:t>The Spanish </a:t>
            </a:r>
            <a:r>
              <a:rPr lang="en-US" sz="1400" i="0" dirty="0"/>
              <a:t>conqueror </a:t>
            </a:r>
            <a:r>
              <a:rPr lang="en-US" sz="1400" i="0" dirty="0" smtClean="0"/>
              <a:t>Francisco Pizarro </a:t>
            </a:r>
            <a:r>
              <a:rPr lang="en-US" sz="1400" i="0" dirty="0"/>
              <a:t>captured </a:t>
            </a:r>
            <a:r>
              <a:rPr lang="en-US" sz="1400" i="0" dirty="0" smtClean="0"/>
              <a:t>Emperor Atahualpa </a:t>
            </a:r>
            <a:r>
              <a:rPr lang="en-US" sz="1400" i="0" dirty="0"/>
              <a:t>in an ambush.</a:t>
            </a:r>
            <a:br>
              <a:rPr lang="en-US" sz="1400" i="0" dirty="0"/>
            </a:br>
            <a:r>
              <a:rPr lang="en-US" sz="1400" i="0" dirty="0"/>
              <a:t>Atahualpa promised a </a:t>
            </a:r>
            <a:r>
              <a:rPr lang="en-US" sz="1400" i="0" dirty="0" smtClean="0"/>
              <a:t>roomful of </a:t>
            </a:r>
            <a:r>
              <a:rPr lang="en-US" sz="1400" i="0" dirty="0"/>
              <a:t>gold in return for his release</a:t>
            </a:r>
            <a:r>
              <a:rPr lang="en-US" sz="1400" i="0" dirty="0" smtClean="0"/>
              <a:t>, but </a:t>
            </a:r>
            <a:r>
              <a:rPr lang="en-US" sz="1400" i="0" dirty="0"/>
              <a:t>the Spaniards collected </a:t>
            </a:r>
            <a:r>
              <a:rPr lang="en-US" sz="1400" i="0" dirty="0" smtClean="0"/>
              <a:t>the gold </a:t>
            </a:r>
            <a:r>
              <a:rPr lang="en-US" sz="1400" i="0" dirty="0"/>
              <a:t>and murdered </a:t>
            </a:r>
            <a:r>
              <a:rPr lang="en-US" sz="1400" i="0" dirty="0" smtClean="0"/>
              <a:t>Atahualpa before </a:t>
            </a:r>
            <a:r>
              <a:rPr lang="en-US" sz="1400" i="0" dirty="0"/>
              <a:t>generals of the </a:t>
            </a:r>
            <a:r>
              <a:rPr lang="en-US" sz="1400" i="0" dirty="0" smtClean="0"/>
              <a:t>Inca army </a:t>
            </a:r>
            <a:r>
              <a:rPr lang="en-US" sz="1400" i="0" dirty="0"/>
              <a:t>could organize an </a:t>
            </a:r>
            <a:r>
              <a:rPr lang="en-US" sz="1400" i="0" dirty="0" smtClean="0"/>
              <a:t>armed resistance</a:t>
            </a:r>
            <a:r>
              <a:rPr lang="en-US" sz="1400" i="0" dirty="0"/>
              <a:t>.</a:t>
            </a:r>
          </a:p>
        </p:txBody>
      </p:sp>
      <p:pic>
        <p:nvPicPr>
          <p:cNvPr id="3" name="Picture 2" descr="A painting depicts Atahuallpa Inca the fourteenth." title="Conquest by Surprise. The Spanish conqueror Francisco Pizarro captured Emperor Atahualpa in an ambus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5064" y="983599"/>
            <a:ext cx="3373873" cy="4288825"/>
          </a:xfrm>
          <a:prstGeom prst="rect">
            <a:avLst/>
          </a:prstGeom>
        </p:spPr>
      </p:pic>
    </p:spTree>
    <p:extLst>
      <p:ext uri="{BB962C8B-B14F-4D97-AF65-F5344CB8AC3E}">
        <p14:creationId xmlns:p14="http://schemas.microsoft.com/office/powerpoint/2010/main" val="4016048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8</a:t>
            </a:fld>
            <a:endParaRPr dirty="0"/>
          </a:p>
        </p:txBody>
      </p:sp>
      <p:sp>
        <p:nvSpPr>
          <p:cNvPr id="2" name="Title 1"/>
          <p:cNvSpPr>
            <a:spLocks noGrp="1"/>
          </p:cNvSpPr>
          <p:nvPr>
            <p:ph type="title"/>
          </p:nvPr>
        </p:nvSpPr>
        <p:spPr>
          <a:xfrm>
            <a:off x="228600" y="5805871"/>
            <a:ext cx="8686800" cy="215444"/>
          </a:xfrm>
        </p:spPr>
        <p:txBody>
          <a:bodyPr/>
          <a:lstStyle/>
          <a:p>
            <a:r>
              <a:rPr lang="en-US" sz="1400" b="1" i="0" dirty="0"/>
              <a:t>MAP 18.1 </a:t>
            </a:r>
            <a:r>
              <a:rPr lang="en-US" sz="1400" i="0" dirty="0"/>
              <a:t>The European Exploration of the Americas, 1519–1542</a:t>
            </a:r>
          </a:p>
        </p:txBody>
      </p:sp>
      <p:pic>
        <p:nvPicPr>
          <p:cNvPr id="3" name="Picture 2" descr="A map traces the European exploration of the Americas. The expedition routes of the Europeans in Central and North America between 1519 and 1550 are as follows. Cortès: Between 1519 and 1521, Cortès traveled west from Havana to Yucatan Peninsula to Tenochtitlán. Upon reaching the city, he underwent a forced march to Tlaxacala in 1520. Cortès traveled south to Cholula, then northwest to Tenochtitlán again. Between 1520 and 1521, he returned to Cempoala in the eastern Mesoamerican coast. From Cempoala, Cortès traveled further south into Central America. Narváez and de Vaca: Between 1528 and 1536, the two explorers traveled north to Cuba from Santo Domingo in the Hispaniola, then to Tampa Bay, and traveled east around the North American coast to present-day New Mexico, and traveled south along the present-day western Mexican Coast to Tenochtitlán. De Soto: Between 1539 and 1543, de Soto traveled north from Havana to Tampa Bay, traveled east across the present-day southeastern states of the U.S., and then traveled south along the present-day eastern Mexican coast. Alarcón: In 1540, Alarcón traveled north from Mexico City to present-day southern United States along the present-day western Mexican Coast. Coronado: Between 1540 and 1542, Coronado traveled along the present-day western Mexican Coast to present-day southern United States. The expedition routes of the Europeans in South America between 1526 and 1542 are as follows. Cabot: In 1526, Cabot sailed across the Atlantic, and traveled south along the eastern South American coast, and then traveled north along a river through Buenos Aires to Asunción. Francisco Pizzaro: Between 1531 and 1533, Pizarro traveled south from Tumbles to Cuzco along the Andes in northwestern South America. Amalgro: Between 1535 and 1537, Amalgro traveled south from Cuzco along the Andes to Valparaiso, and then traveled north along the western South American coast back to Cuzco. Federmann: Between 1537 and 1539, Federmann traveled south between Coro on the northern coast of South America to Bogatá. Benalcazar: Between 1538 and 1539 traveled northeast from Quito to Bogatá. Orellana: In 1540, Orellana traveled east from Quito across the Amazon Basin to the eastern coast of South America, and then traveled north along the coast. Gonzalo Pizarro: Between 1540 and 1542, Pizarro traveled east from Quito toward the Amazon Basin, and turned back to Quito. Valdivia: Between 1540 and 1547, Valdivia traveled south from Cuzco to Valdivia in present-day Chile along the western coast. Quesada: In 1542, Quesada traveled south from Cartagena to Bogatá. " title="MAP 18.1 The European Exploration of the Americas, 1519–15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6219" y="765715"/>
            <a:ext cx="4131563" cy="4860658"/>
          </a:xfrm>
          <a:prstGeom prst="rect">
            <a:avLst/>
          </a:prstGeom>
        </p:spPr>
      </p:pic>
    </p:spTree>
    <p:extLst>
      <p:ext uri="{BB962C8B-B14F-4D97-AF65-F5344CB8AC3E}">
        <p14:creationId xmlns:p14="http://schemas.microsoft.com/office/powerpoint/2010/main" val="3050012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9</a:t>
            </a:fld>
            <a:endParaRPr dirty="0"/>
          </a:p>
        </p:txBody>
      </p:sp>
      <p:sp>
        <p:nvSpPr>
          <p:cNvPr id="2" name="Title 1"/>
          <p:cNvSpPr>
            <a:spLocks noGrp="1"/>
          </p:cNvSpPr>
          <p:nvPr>
            <p:ph type="title"/>
          </p:nvPr>
        </p:nvSpPr>
        <p:spPr>
          <a:xfrm>
            <a:off x="228600" y="4941530"/>
            <a:ext cx="8686800" cy="1077218"/>
          </a:xfrm>
        </p:spPr>
        <p:txBody>
          <a:bodyPr/>
          <a:lstStyle/>
          <a:p>
            <a:r>
              <a:rPr lang="en-US" sz="1400" b="1" i="0" dirty="0"/>
              <a:t>Brazil in 1519. </a:t>
            </a:r>
            <a:r>
              <a:rPr lang="en-US" sz="1400" i="0" dirty="0"/>
              <a:t>This </a:t>
            </a:r>
            <a:r>
              <a:rPr lang="en-US" sz="1400" i="0" dirty="0" smtClean="0"/>
              <a:t>early map </a:t>
            </a:r>
            <a:r>
              <a:rPr lang="en-US" sz="1400" i="0" dirty="0"/>
              <a:t>is fairly accurate for </a:t>
            </a:r>
            <a:r>
              <a:rPr lang="en-US" sz="1400" i="0" dirty="0" smtClean="0"/>
              <a:t>the northern </a:t>
            </a:r>
            <a:r>
              <a:rPr lang="en-US" sz="1400" i="0" dirty="0"/>
              <a:t>coast, but </a:t>
            </a:r>
            <a:r>
              <a:rPr lang="en-US" sz="1400" i="0" dirty="0" smtClean="0"/>
              <a:t>increasingly less </a:t>
            </a:r>
            <a:r>
              <a:rPr lang="en-US" sz="1400" i="0" dirty="0"/>
              <a:t>accurate as one moves south</a:t>
            </a:r>
            <a:r>
              <a:rPr lang="en-US" sz="1400" i="0" dirty="0" smtClean="0"/>
              <a:t>. First </a:t>
            </a:r>
            <a:r>
              <a:rPr lang="en-US" sz="1400" i="0" dirty="0"/>
              <a:t>explorations of the </a:t>
            </a:r>
            <a:r>
              <a:rPr lang="en-US" sz="1400" i="0" dirty="0" smtClean="0"/>
              <a:t>south by </a:t>
            </a:r>
            <a:r>
              <a:rPr lang="en-US" sz="1400" i="0" dirty="0"/>
              <a:t>both Portuguese and </a:t>
            </a:r>
            <a:r>
              <a:rPr lang="en-US" sz="1400" i="0" dirty="0" smtClean="0"/>
              <a:t>Spanish mariners </a:t>
            </a:r>
            <a:r>
              <a:rPr lang="en-US" sz="1400" i="0" dirty="0"/>
              <a:t>date to 1513–1516</a:t>
            </a:r>
            <a:r>
              <a:rPr lang="en-US" sz="1400" i="0" dirty="0" smtClean="0"/>
              <a:t>. Ferdinand </a:t>
            </a:r>
            <a:r>
              <a:rPr lang="en-US" sz="1400" i="0" dirty="0"/>
              <a:t>Magellan </a:t>
            </a:r>
            <a:r>
              <a:rPr lang="en-US" sz="1400" i="0" dirty="0" smtClean="0"/>
              <a:t>passed through </a:t>
            </a:r>
            <a:r>
              <a:rPr lang="en-US" sz="1400" i="0" dirty="0"/>
              <a:t>several places along </a:t>
            </a:r>
            <a:r>
              <a:rPr lang="en-US" sz="1400" i="0" dirty="0" smtClean="0"/>
              <a:t>the southern </a:t>
            </a:r>
            <a:r>
              <a:rPr lang="en-US" sz="1400" i="0" dirty="0"/>
              <a:t>coast on his </a:t>
            </a:r>
            <a:r>
              <a:rPr lang="en-US" sz="1400" i="0" dirty="0" smtClean="0"/>
              <a:t>journey around </a:t>
            </a:r>
            <a:r>
              <a:rPr lang="en-US" sz="1400" i="0" dirty="0"/>
              <a:t>the world in 1520–1521</a:t>
            </a:r>
            <a:r>
              <a:rPr lang="en-US" sz="1400" i="0" dirty="0" smtClean="0"/>
              <a:t>. The </a:t>
            </a:r>
            <a:r>
              <a:rPr lang="en-US" sz="1400" i="0" dirty="0"/>
              <a:t>scenes on the map </a:t>
            </a:r>
            <a:r>
              <a:rPr lang="en-US" sz="1400" i="0" dirty="0" smtClean="0"/>
              <a:t>depict Native </a:t>
            </a:r>
            <a:r>
              <a:rPr lang="en-US" sz="1400" i="0" dirty="0"/>
              <a:t>Americans cutting </a:t>
            </a:r>
            <a:r>
              <a:rPr lang="en-US" sz="1400" i="0" dirty="0" smtClean="0"/>
              <a:t>and collecting </a:t>
            </a:r>
            <a:r>
              <a:rPr lang="en-US" sz="1400" i="0" dirty="0" err="1"/>
              <a:t>brazilwood</a:t>
            </a:r>
            <a:r>
              <a:rPr lang="en-US" sz="1400" i="0" dirty="0"/>
              <a:t>, the </a:t>
            </a:r>
            <a:r>
              <a:rPr lang="en-US" sz="1400" i="0" dirty="0" smtClean="0"/>
              <a:t>source of </a:t>
            </a:r>
            <a:r>
              <a:rPr lang="en-US" sz="1400" i="0" dirty="0"/>
              <a:t>a red dye much in demand </a:t>
            </a:r>
            <a:r>
              <a:rPr lang="en-US" sz="1400" i="0" dirty="0" smtClean="0"/>
              <a:t>by the </a:t>
            </a:r>
            <a:r>
              <a:rPr lang="en-US" sz="1400" i="0" dirty="0"/>
              <a:t>Portuguese during the </a:t>
            </a:r>
            <a:r>
              <a:rPr lang="en-US" sz="1400" i="0" dirty="0" smtClean="0"/>
              <a:t>early  period </a:t>
            </a:r>
            <a:r>
              <a:rPr lang="en-US" sz="1400" i="0" dirty="0"/>
              <a:t>of colonization.</a:t>
            </a:r>
          </a:p>
        </p:txBody>
      </p:sp>
      <p:pic>
        <p:nvPicPr>
          <p:cNvPr id="3" name="Picture 2" title="Brazil in 1519. This early map is fairly accurate for the northern coast, but increasingly less accurate as one moves south. First explorations of the south by both Portuguese and Spanish mariners date to 1513–1516. Ferdinand Magellan passed through several places along the southern coast on his journey around the world in 1520–1521. The scenes on the map depict Native Americans cutting and collecting brazilwood, the source of a red dye much in demand by the Portuguese during the early  period of coloniz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6523" y="689391"/>
            <a:ext cx="3070955" cy="4145271"/>
          </a:xfrm>
          <a:prstGeom prst="rect">
            <a:avLst/>
          </a:prstGeom>
        </p:spPr>
      </p:pic>
    </p:spTree>
    <p:extLst>
      <p:ext uri="{BB962C8B-B14F-4D97-AF65-F5344CB8AC3E}">
        <p14:creationId xmlns:p14="http://schemas.microsoft.com/office/powerpoint/2010/main" val="2887922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775</TotalTime>
  <Words>603</Words>
  <Application>Microsoft Office PowerPoint</Application>
  <PresentationFormat>On-screen Show (4:3)</PresentationFormat>
  <Paragraphs>69</Paragraphs>
  <Slides>18</Slides>
  <Notes>17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18</vt:i4>
      </vt:variant>
    </vt:vector>
  </HeadingPairs>
  <TitlesOfParts>
    <vt:vector size="20" baseType="lpstr">
      <vt:lpstr>Calibri</vt:lpstr>
      <vt:lpstr>Office Theme</vt:lpstr>
      <vt:lpstr>Patterns of World History  by Peter von Sivers, Charles A. Desnoyers and George B. Stow</vt:lpstr>
      <vt:lpstr> World Period Four  Chapter 18  New Patterns in New Worlds: Colonialism and Indigenous Responses in the Americas, 1500–1800</vt:lpstr>
      <vt:lpstr>In his monumental Historia de la conquista de México, written more than 150 years after the events described, Antonio de Solís (1610–1686) depicted the meeting of Moctezuma and Cortés.</vt:lpstr>
      <vt:lpstr> </vt:lpstr>
      <vt:lpstr>Cultural Intermediary. The Tabascans gave Malinche, or Doña Marina, to Hernán Cortés as a form of tribute after they were defeated by the Spanish. Malinche served Cortés as a translator and mistress, playing a central role in Cortés’s eventual victory over the Aztecs. She was in many respects the principal face of the Spanish and is always depicted center stage in Native American visual accounts of the conquest.</vt:lpstr>
      <vt:lpstr> </vt:lpstr>
      <vt:lpstr>Conquest by Surprise. The Spanish conqueror Francisco Pizarro captured Emperor Atahualpa in an ambush. Atahualpa promised a roomful of gold in return for his release, but the Spaniards collected the gold and murdered Atahualpa before generals of the Inca army could organize an armed resistance.</vt:lpstr>
      <vt:lpstr>MAP 18.1 The European Exploration of the Americas, 1519–1542</vt:lpstr>
      <vt:lpstr>Brazil in 1519. This early map is fairly accurate for the northern coast, but increasingly less accurate as one moves south. First explorations of the south by both Portuguese and Spanish mariners date to 1513–1516. Ferdinand Magellan passed through several places along the southern coast on his journey around the world in 1520–1521. The scenes on the map depict Native Americans cutting and collecting brazilwood, the source of a red dye much in demand by the Portuguese during the early  period of colonization.</vt:lpstr>
      <vt:lpstr>MAP 18.2 The Colonization of Central and South America to 1750</vt:lpstr>
      <vt:lpstr>Mine Workers. The discovery of gold and diamonds in Minas Gerais led to a boom but did little to contribute to the long-term health of the Brazilian economy. With the Native American population decimated by disease, African slaves performed the backbreaking work</vt:lpstr>
      <vt:lpstr>MAP 18.3 The Colonization of North America to 1763</vt:lpstr>
      <vt:lpstr>MAP 18.4 The Columbian Exchange</vt:lpstr>
      <vt:lpstr>The Silver Mountain of Potosí. Note the patios in the left foreground and the waterdriven crushing mill in the center, which ground the silverbearing ore into a fine sand that then was moistened, caked, amalgamated with mercury,  and dried on the patio. The mine workers’ insect-like shapes reinforce the dehumanizing effects of their labor.</vt:lpstr>
      <vt:lpstr>Figure 18.1 Ethnic Composition of Latin America, ca. 1800</vt:lpstr>
      <vt:lpstr>Illustration from an Indian Land Record. The Spaniards almost completely wiped out the Aztec archives after the conquest of Mexico; surviving examples of Indian manuscripts are thus extremely rare. Although the example shown here, made from the bark of a fig tree, claims to date from the early 1500s, it is part of the so-called Techialoyan land records created in the seventeenth century to substantiate native land claims. These “títulos primordiales,” as they were called, were essentially municipal histories that documented in text and pictures local accounts of important events and territorial boundaries.</vt:lpstr>
      <vt:lpstr>Spanish Cruelty to Incas. Felipe Guamán Poma de Ayala, a Peruvian claiming noble Inca descent, was a colonial administrator, well educated and an ardent Christian. He is remembered today as a biting critic of the colonial administration and the clergy, whom he accused of mistreating and exploiting the Andean population, as in this colored woodcut print.</vt:lpstr>
      <vt:lpstr>Witch Trial. In the course of the 1600s, in the relatively autonomous English colonies of Northeast America, more persons were accused, tried, and convicted of witchcraft than anywhere else. Of the 140 persons coming to trial between 1620 and 1725, 86 percent were women. Three witch panics are recorded: Bermuda, 1651; Hartford, Connecticut, 1652–1665; and Salem, Massachusetts, 1692–1693. This anonymous American woodcut of the early 1600s shows one method used to try someone for witchcraft: The accused would swim or float, if guilty—or sink, if innocent.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Research by Sandra Halperin and Oliver Heath</dc:title>
  <dc:creator>Bala</dc:creator>
  <cp:lastModifiedBy>Rufus</cp:lastModifiedBy>
  <cp:revision>105</cp:revision>
  <dcterms:created xsi:type="dcterms:W3CDTF">2020-02-29T09:02:36Z</dcterms:created>
  <dcterms:modified xsi:type="dcterms:W3CDTF">2020-09-04T14:54:27Z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2020-02-29T00:00:00Z</vt:filetime>
  </property>
  <property fmtid="{D5CDD505-2E9C-101B-9397-08002B2CF9AE}" pid="3" name="Creator">
    <vt:lpwstr>Adobe InDesign CC 13.0 (Windows)</vt:lpwstr>
  </property>
  <property fmtid="{D5CDD505-2E9C-101B-9397-08002B2CF9AE}" pid="4" name="LastSaved">
    <vt:filetime>2020-02-29T00:00:00Z</vt:filetime>
  </property>
</Properties>
</file>