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83" r:id="rId9"/>
    <p:sldId id="263" r:id="rId10"/>
    <p:sldId id="284"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3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9" name="Shape 209"/>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210" name="Shape 2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1" name="Title"/>
          <p:cNvSpPr txBox="1">
            <a:spLocks noGrp="1"/>
          </p:cNvSpPr>
          <p:nvPr>
            <p:ph type="title" hasCustomPrompt="1"/>
          </p:nvPr>
        </p:nvSpPr>
        <p:spPr>
          <a:xfrm>
            <a:off x="337930" y="586409"/>
            <a:ext cx="8488018" cy="566531"/>
          </a:xfrm>
          <a:prstGeom prst="rect">
            <a:avLst/>
          </a:prstGeom>
        </p:spPr>
        <p:txBody>
          <a:bodyPr anchor="t"/>
          <a:lstStyle>
            <a:lvl1pPr>
              <a:defRPr sz="3600" i="1"/>
            </a:lvl1pPr>
          </a:lstStyle>
          <a:p>
            <a:r>
              <a:t>Title</a:t>
            </a:r>
          </a:p>
        </p:txBody>
      </p:sp>
      <p:sp>
        <p:nvSpPr>
          <p:cNvPr id="12" name="Picture Placeholder 5"/>
          <p:cNvSpPr>
            <a:spLocks noGrp="1"/>
          </p:cNvSpPr>
          <p:nvPr>
            <p:ph type="pic" sz="half" idx="21"/>
          </p:nvPr>
        </p:nvSpPr>
        <p:spPr>
          <a:xfrm>
            <a:off x="2782957" y="1808920"/>
            <a:ext cx="3578089" cy="4283768"/>
          </a:xfrm>
          <a:prstGeom prst="rect">
            <a:avLst/>
          </a:prstGeom>
        </p:spPr>
        <p:txBody>
          <a:bodyPr lIns="91439" rIns="91439">
            <a:noAutofit/>
          </a:bodyPr>
          <a:lstStyle/>
          <a:p>
            <a:endParaRPr dirty="0"/>
          </a:p>
        </p:txBody>
      </p:sp>
      <p:sp>
        <p:nvSpPr>
          <p:cNvPr id="13" name="Body Level One…"/>
          <p:cNvSpPr txBox="1">
            <a:spLocks noGrp="1"/>
          </p:cNvSpPr>
          <p:nvPr>
            <p:ph type="body" sz="quarter" idx="1"/>
          </p:nvPr>
        </p:nvSpPr>
        <p:spPr>
          <a:xfrm>
            <a:off x="338138" y="1152525"/>
            <a:ext cx="8488362" cy="477838"/>
          </a:xfrm>
          <a:prstGeom prst="rect">
            <a:avLst/>
          </a:prstGeom>
        </p:spPr>
        <p:txBody>
          <a:bodyPr/>
          <a:lstStyle>
            <a:lvl1pPr marL="0" indent="0" algn="ctr">
              <a:spcBef>
                <a:spcPts val="500"/>
              </a:spcBef>
              <a:buSzTx/>
              <a:buFontTx/>
              <a:buNone/>
              <a:defRPr sz="2400">
                <a:solidFill>
                  <a:srgbClr val="3A6598"/>
                </a:solidFill>
              </a:defRPr>
            </a:lvl1pPr>
            <a:lvl2pPr marL="702128" indent="-244928" algn="ctr">
              <a:spcBef>
                <a:spcPts val="500"/>
              </a:spcBef>
              <a:buFontTx/>
              <a:defRPr sz="2400">
                <a:solidFill>
                  <a:srgbClr val="3A6598"/>
                </a:solidFill>
              </a:defRPr>
            </a:lvl2pPr>
            <a:lvl3pPr marL="1143000" indent="-228600" algn="ctr">
              <a:spcBef>
                <a:spcPts val="500"/>
              </a:spcBef>
              <a:buFontTx/>
              <a:defRPr sz="2400">
                <a:solidFill>
                  <a:srgbClr val="3A6598"/>
                </a:solidFill>
              </a:defRPr>
            </a:lvl3pPr>
            <a:lvl4pPr marL="1645920" indent="-274320" algn="ctr">
              <a:spcBef>
                <a:spcPts val="500"/>
              </a:spcBef>
              <a:buFontTx/>
              <a:defRPr sz="2400">
                <a:solidFill>
                  <a:srgbClr val="3A6598"/>
                </a:solidFill>
              </a:defRPr>
            </a:lvl4pPr>
            <a:lvl5pPr marL="2103120" indent="-274320" algn="ctr">
              <a:spcBef>
                <a:spcPts val="500"/>
              </a:spcBef>
              <a:buFontTx/>
              <a:defRPr sz="2400">
                <a:solidFill>
                  <a:srgbClr val="3A6598"/>
                </a:solidFill>
              </a:defRPr>
            </a:lvl5pPr>
          </a:lstStyle>
          <a:p>
            <a:r>
              <a:t>Body Level One</a:t>
            </a:r>
          </a:p>
          <a:p>
            <a:pPr lvl="1"/>
            <a:r>
              <a:t>Body Level Two</a:t>
            </a:r>
          </a:p>
          <a:p>
            <a:pPr lvl="2"/>
            <a:r>
              <a:t>Body Level Three</a:t>
            </a:r>
          </a:p>
          <a:p>
            <a:pPr lvl="3"/>
            <a:r>
              <a:t>Body Level Four</a:t>
            </a:r>
          </a:p>
          <a:p>
            <a:pPr lvl="4"/>
            <a:r>
              <a:t>Body Level Five</a:t>
            </a:r>
          </a:p>
        </p:txBody>
      </p:sp>
      <p:pic>
        <p:nvPicPr>
          <p:cNvPr id="14" name="Picture 6" descr="Picture 6"/>
          <p:cNvPicPr>
            <a:picLocks noChangeAspect="1"/>
          </p:cNvPicPr>
          <p:nvPr/>
        </p:nvPicPr>
        <p:blipFill>
          <a:blip r:embed="rId2">
            <a:extLst/>
          </a:blip>
          <a:stretch>
            <a:fillRect/>
          </a:stretch>
        </p:blipFill>
        <p:spPr>
          <a:xfrm>
            <a:off x="0" y="6331317"/>
            <a:ext cx="1163782" cy="526683"/>
          </a:xfrm>
          <a:prstGeom prst="rect">
            <a:avLst/>
          </a:prstGeom>
          <a:ln w="12700">
            <a:miter lim="400000"/>
          </a:ln>
        </p:spPr>
      </p:pic>
      <p:sp>
        <p:nvSpPr>
          <p:cNvPr id="15"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icture with Caption">
    <p:bg>
      <p:bgPr>
        <a:solidFill>
          <a:srgbClr val="FFFFFF"/>
        </a:solidFill>
        <a:effectLst/>
      </p:bgPr>
    </p:bg>
    <p:spTree>
      <p:nvGrpSpPr>
        <p:cNvPr id="1" name=""/>
        <p:cNvGrpSpPr/>
        <p:nvPr/>
      </p:nvGrpSpPr>
      <p:grpSpPr>
        <a:xfrm>
          <a:off x="0" y="0"/>
          <a:ext cx="0" cy="0"/>
          <a:chOff x="0" y="0"/>
          <a:chExt cx="0" cy="0"/>
        </a:xfrm>
      </p:grpSpPr>
      <p:pic>
        <p:nvPicPr>
          <p:cNvPr id="106"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107"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108"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109" name="Title Text"/>
          <p:cNvSpPr txBox="1">
            <a:spLocks noGrp="1"/>
          </p:cNvSpPr>
          <p:nvPr>
            <p:ph type="title"/>
          </p:nvPr>
        </p:nvSpPr>
        <p:spPr>
          <a:xfrm>
            <a:off x="1792288" y="4800600"/>
            <a:ext cx="5486401" cy="566738"/>
          </a:xfrm>
          <a:prstGeom prst="rect">
            <a:avLst/>
          </a:prstGeom>
        </p:spPr>
        <p:txBody>
          <a:bodyPr anchor="b"/>
          <a:lstStyle>
            <a:lvl1pPr algn="l" defTabSz="914400">
              <a:defRPr sz="2000" b="1">
                <a:solidFill>
                  <a:srgbClr val="17375E"/>
                </a:solidFill>
              </a:defRPr>
            </a:lvl1pPr>
          </a:lstStyle>
          <a:p>
            <a:r>
              <a:t>Title Text</a:t>
            </a:r>
          </a:p>
        </p:txBody>
      </p:sp>
      <p:sp>
        <p:nvSpPr>
          <p:cNvPr id="110"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dirty="0"/>
          </a:p>
        </p:txBody>
      </p:sp>
      <p:sp>
        <p:nvSpPr>
          <p:cNvPr id="111" name="Body Level One…"/>
          <p:cNvSpPr txBox="1">
            <a:spLocks noGrp="1"/>
          </p:cNvSpPr>
          <p:nvPr>
            <p:ph type="body" sz="quarter" idx="1"/>
          </p:nvPr>
        </p:nvSpPr>
        <p:spPr>
          <a:xfrm>
            <a:off x="1792288" y="5367337"/>
            <a:ext cx="5486401" cy="804863"/>
          </a:xfrm>
          <a:prstGeom prst="rect">
            <a:avLst/>
          </a:prstGeom>
        </p:spPr>
        <p:txBody>
          <a:bodyPr/>
          <a:lstStyle>
            <a:lvl1pPr marL="0" indent="0" defTabSz="914400">
              <a:spcBef>
                <a:spcPts val="300"/>
              </a:spcBef>
              <a:buSzTx/>
              <a:buFontTx/>
              <a:buNone/>
              <a:defRPr sz="1400">
                <a:solidFill>
                  <a:srgbClr val="376092"/>
                </a:solidFill>
              </a:defRPr>
            </a:lvl1pPr>
            <a:lvl2pPr marL="0" indent="457200" defTabSz="914400">
              <a:spcBef>
                <a:spcPts val="300"/>
              </a:spcBef>
              <a:buSzTx/>
              <a:buFontTx/>
              <a:buNone/>
              <a:defRPr sz="1400">
                <a:solidFill>
                  <a:srgbClr val="376092"/>
                </a:solidFill>
              </a:defRPr>
            </a:lvl2pPr>
            <a:lvl3pPr marL="0" indent="914400" defTabSz="914400">
              <a:spcBef>
                <a:spcPts val="300"/>
              </a:spcBef>
              <a:buSzTx/>
              <a:buFontTx/>
              <a:buNone/>
              <a:defRPr sz="1400">
                <a:solidFill>
                  <a:srgbClr val="376092"/>
                </a:solidFill>
              </a:defRPr>
            </a:lvl3pPr>
            <a:lvl4pPr marL="0" indent="1371600" defTabSz="914400">
              <a:spcBef>
                <a:spcPts val="300"/>
              </a:spcBef>
              <a:buSzTx/>
              <a:buFontTx/>
              <a:buNone/>
              <a:defRPr sz="1400">
                <a:solidFill>
                  <a:srgbClr val="376092"/>
                </a:solidFill>
              </a:defRPr>
            </a:lvl4pPr>
            <a:lvl5pPr marL="0" indent="1828800" defTabSz="914400">
              <a:spcBef>
                <a:spcPts val="300"/>
              </a:spcBef>
              <a:buSzTx/>
              <a:buFontTx/>
              <a:buNone/>
              <a:defRPr sz="1400">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ustom Layout">
    <p:bg>
      <p:bgPr>
        <a:solidFill>
          <a:srgbClr val="FFFFFF"/>
        </a:solidFill>
        <a:effectLst/>
      </p:bgPr>
    </p:bg>
    <p:spTree>
      <p:nvGrpSpPr>
        <p:cNvPr id="1" name=""/>
        <p:cNvGrpSpPr/>
        <p:nvPr/>
      </p:nvGrpSpPr>
      <p:grpSpPr>
        <a:xfrm>
          <a:off x="0" y="0"/>
          <a:ext cx="0" cy="0"/>
          <a:chOff x="0" y="0"/>
          <a:chExt cx="0" cy="0"/>
        </a:xfrm>
      </p:grpSpPr>
      <p:pic>
        <p:nvPicPr>
          <p:cNvPr id="118"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119"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120"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121" name="Title Text"/>
          <p:cNvSpPr txBox="1">
            <a:spLocks noGrp="1"/>
          </p:cNvSpPr>
          <p:nvPr>
            <p:ph type="title"/>
          </p:nvPr>
        </p:nvSpPr>
        <p:spPr>
          <a:prstGeom prst="rect">
            <a:avLst/>
          </a:prstGeom>
        </p:spPr>
        <p:txBody>
          <a:bodyPr/>
          <a:lstStyle>
            <a:lvl1pPr defTabSz="914400">
              <a:defRPr sz="3600">
                <a:solidFill>
                  <a:srgbClr val="17375E"/>
                </a:solidFill>
              </a:defRPr>
            </a:lvl1pPr>
          </a:lstStyle>
          <a:p>
            <a:r>
              <a:t>Title Text</a:t>
            </a:r>
          </a:p>
        </p:txBody>
      </p:sp>
      <p:sp>
        <p:nvSpPr>
          <p:cNvPr id="122" name="Body Level One…"/>
          <p:cNvSpPr txBox="1">
            <a:spLocks noGrp="1"/>
          </p:cNvSpPr>
          <p:nvPr>
            <p:ph type="body" idx="1"/>
          </p:nvPr>
        </p:nvSpPr>
        <p:spPr>
          <a:xfrm>
            <a:off x="457200" y="1600200"/>
            <a:ext cx="8229600" cy="4175125"/>
          </a:xfrm>
          <a:prstGeom prst="rect">
            <a:avLst/>
          </a:prstGeom>
        </p:spPr>
        <p:txBody>
          <a:bodyPr/>
          <a:lstStyle>
            <a:lvl1pPr defTabSz="914400">
              <a:spcBef>
                <a:spcPts val="500"/>
              </a:spcBef>
              <a:defRPr sz="2400">
                <a:solidFill>
                  <a:srgbClr val="376092"/>
                </a:solidFill>
              </a:defRPr>
            </a:lvl1pPr>
            <a:lvl2pPr marL="702128" indent="-244928" defTabSz="914400">
              <a:spcBef>
                <a:spcPts val="500"/>
              </a:spcBef>
              <a:defRPr sz="2400">
                <a:solidFill>
                  <a:srgbClr val="376092"/>
                </a:solidFill>
              </a:defRPr>
            </a:lvl2pPr>
            <a:lvl3pPr marL="1143000" indent="-228600" defTabSz="914400">
              <a:spcBef>
                <a:spcPts val="500"/>
              </a:spcBef>
              <a:defRPr sz="2400">
                <a:solidFill>
                  <a:srgbClr val="376092"/>
                </a:solidFill>
              </a:defRPr>
            </a:lvl3pPr>
            <a:lvl4pPr marL="1645920" indent="-274320" defTabSz="914400">
              <a:spcBef>
                <a:spcPts val="500"/>
              </a:spcBef>
              <a:defRPr sz="2400">
                <a:solidFill>
                  <a:srgbClr val="376092"/>
                </a:solidFill>
              </a:defRPr>
            </a:lvl4pPr>
            <a:lvl5pPr marL="2103120" indent="-274320" defTabSz="914400">
              <a:spcBef>
                <a:spcPts val="500"/>
              </a:spcBef>
              <a:defRPr sz="2400">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bg>
      <p:bgPr>
        <a:solidFill>
          <a:srgbClr val="FFFFFF"/>
        </a:solidFill>
        <a:effectLst/>
      </p:bgPr>
    </p:bg>
    <p:spTree>
      <p:nvGrpSpPr>
        <p:cNvPr id="1" name=""/>
        <p:cNvGrpSpPr/>
        <p:nvPr/>
      </p:nvGrpSpPr>
      <p:grpSpPr>
        <a:xfrm>
          <a:off x="0" y="0"/>
          <a:ext cx="0" cy="0"/>
          <a:chOff x="0" y="0"/>
          <a:chExt cx="0" cy="0"/>
        </a:xfrm>
      </p:grpSpPr>
      <p:sp>
        <p:nvSpPr>
          <p:cNvPr id="129" name="Title Text"/>
          <p:cNvSpPr txBox="1">
            <a:spLocks noGrp="1"/>
          </p:cNvSpPr>
          <p:nvPr>
            <p:ph type="title"/>
          </p:nvPr>
        </p:nvSpPr>
        <p:spPr>
          <a:xfrm>
            <a:off x="685800" y="2130425"/>
            <a:ext cx="7772400" cy="1470025"/>
          </a:xfrm>
          <a:prstGeom prst="rect">
            <a:avLst/>
          </a:prstGeom>
        </p:spPr>
        <p:txBody>
          <a:bodyPr/>
          <a:lstStyle>
            <a:lvl1pPr defTabSz="914400"/>
          </a:lstStyle>
          <a:p>
            <a:r>
              <a:t>Title Text</a:t>
            </a:r>
          </a:p>
        </p:txBody>
      </p:sp>
      <p:sp>
        <p:nvSpPr>
          <p:cNvPr id="130" name="Body Level One…"/>
          <p:cNvSpPr txBox="1">
            <a:spLocks noGrp="1"/>
          </p:cNvSpPr>
          <p:nvPr>
            <p:ph type="body" sz="quarter" idx="1"/>
          </p:nvPr>
        </p:nvSpPr>
        <p:spPr>
          <a:xfrm>
            <a:off x="1371600" y="3886200"/>
            <a:ext cx="6400800" cy="1752600"/>
          </a:xfrm>
          <a:prstGeom prst="rect">
            <a:avLst/>
          </a:prstGeom>
        </p:spPr>
        <p:txBody>
          <a:bodyPr/>
          <a:lstStyle>
            <a:lvl1pPr marL="0" indent="0" algn="ctr" defTabSz="914400">
              <a:spcBef>
                <a:spcPts val="700"/>
              </a:spcBef>
              <a:buSzTx/>
              <a:buFontTx/>
              <a:buNone/>
              <a:defRPr sz="3200">
                <a:solidFill>
                  <a:srgbClr val="888888"/>
                </a:solidFill>
              </a:defRPr>
            </a:lvl1pPr>
            <a:lvl2pPr marL="0" indent="457200" algn="ctr" defTabSz="914400">
              <a:spcBef>
                <a:spcPts val="700"/>
              </a:spcBef>
              <a:buSzTx/>
              <a:buFontTx/>
              <a:buNone/>
              <a:defRPr sz="3200">
                <a:solidFill>
                  <a:srgbClr val="888888"/>
                </a:solidFill>
              </a:defRPr>
            </a:lvl2pPr>
            <a:lvl3pPr marL="0" indent="914400" algn="ctr" defTabSz="914400">
              <a:spcBef>
                <a:spcPts val="700"/>
              </a:spcBef>
              <a:buSzTx/>
              <a:buFontTx/>
              <a:buNone/>
              <a:defRPr sz="3200">
                <a:solidFill>
                  <a:srgbClr val="888888"/>
                </a:solidFill>
              </a:defRPr>
            </a:lvl3pPr>
            <a:lvl4pPr marL="0" indent="1371600" algn="ctr" defTabSz="914400">
              <a:spcBef>
                <a:spcPts val="700"/>
              </a:spcBef>
              <a:buSzTx/>
              <a:buFontTx/>
              <a:buNone/>
              <a:defRPr sz="3200">
                <a:solidFill>
                  <a:srgbClr val="888888"/>
                </a:solidFill>
              </a:defRPr>
            </a:lvl4pPr>
            <a:lvl5pPr marL="0" indent="1828800" algn="ctr" defTabSz="914400">
              <a:spcBef>
                <a:spcPts val="700"/>
              </a:spcBef>
              <a:buSzTx/>
              <a:buFontTx/>
              <a:buNone/>
              <a:defRPr sz="32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1"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Content">
    <p:bg>
      <p:bgPr>
        <a:solidFill>
          <a:srgbClr val="FFFFFF"/>
        </a:solidFill>
        <a:effectLst/>
      </p:bgPr>
    </p:bg>
    <p:spTree>
      <p:nvGrpSpPr>
        <p:cNvPr id="1" name=""/>
        <p:cNvGrpSpPr/>
        <p:nvPr/>
      </p:nvGrpSpPr>
      <p:grpSpPr>
        <a:xfrm>
          <a:off x="0" y="0"/>
          <a:ext cx="0" cy="0"/>
          <a:chOff x="0" y="0"/>
          <a:chExt cx="0" cy="0"/>
        </a:xfrm>
      </p:grpSpPr>
      <p:sp>
        <p:nvSpPr>
          <p:cNvPr id="138" name="Title Text"/>
          <p:cNvSpPr txBox="1">
            <a:spLocks noGrp="1"/>
          </p:cNvSpPr>
          <p:nvPr>
            <p:ph type="title"/>
          </p:nvPr>
        </p:nvSpPr>
        <p:spPr>
          <a:prstGeom prst="rect">
            <a:avLst/>
          </a:prstGeom>
        </p:spPr>
        <p:txBody>
          <a:bodyPr/>
          <a:lstStyle>
            <a:lvl1pPr defTabSz="914400"/>
          </a:lstStyle>
          <a:p>
            <a:r>
              <a:t>Title Text</a:t>
            </a:r>
          </a:p>
        </p:txBody>
      </p:sp>
      <p:sp>
        <p:nvSpPr>
          <p:cNvPr id="139" name="Body Level One…"/>
          <p:cNvSpPr txBox="1">
            <a:spLocks noGrp="1"/>
          </p:cNvSpPr>
          <p:nvPr>
            <p:ph type="body" idx="1"/>
          </p:nvPr>
        </p:nvSpPr>
        <p:spPr>
          <a:prstGeom prst="rect">
            <a:avLst/>
          </a:prstGeom>
        </p:spPr>
        <p:txBody>
          <a:bodyPr/>
          <a:lstStyle>
            <a:lvl1pPr defTabSz="914400">
              <a:spcBef>
                <a:spcPts val="700"/>
              </a:spcBef>
              <a:defRPr sz="3200"/>
            </a:lvl1pPr>
            <a:lvl2pPr marL="783771" indent="-326571" defTabSz="914400">
              <a:spcBef>
                <a:spcPts val="700"/>
              </a:spcBef>
              <a:defRPr sz="3200"/>
            </a:lvl2pPr>
            <a:lvl3pPr marL="1219200" indent="-304800" defTabSz="914400">
              <a:spcBef>
                <a:spcPts val="700"/>
              </a:spcBef>
              <a:defRPr sz="3200"/>
            </a:lvl3pPr>
            <a:lvl4pPr marL="1737360" indent="-365760" defTabSz="914400">
              <a:spcBef>
                <a:spcPts val="700"/>
              </a:spcBef>
              <a:defRPr sz="3200"/>
            </a:lvl4pPr>
            <a:lvl5pPr marL="2194560" indent="-365760" defTabSz="914400">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140"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Section Header">
    <p:bg>
      <p:bgPr>
        <a:solidFill>
          <a:srgbClr val="FFFFFF"/>
        </a:solidFill>
        <a:effectLst/>
      </p:bgPr>
    </p:bg>
    <p:spTree>
      <p:nvGrpSpPr>
        <p:cNvPr id="1" name=""/>
        <p:cNvGrpSpPr/>
        <p:nvPr/>
      </p:nvGrpSpPr>
      <p:grpSpPr>
        <a:xfrm>
          <a:off x="0" y="0"/>
          <a:ext cx="0" cy="0"/>
          <a:chOff x="0" y="0"/>
          <a:chExt cx="0" cy="0"/>
        </a:xfrm>
      </p:grpSpPr>
      <p:sp>
        <p:nvSpPr>
          <p:cNvPr id="147" name="Title Text"/>
          <p:cNvSpPr txBox="1">
            <a:spLocks noGrp="1"/>
          </p:cNvSpPr>
          <p:nvPr>
            <p:ph type="title"/>
          </p:nvPr>
        </p:nvSpPr>
        <p:spPr>
          <a:xfrm>
            <a:off x="722312" y="4406900"/>
            <a:ext cx="7772401" cy="1362075"/>
          </a:xfrm>
          <a:prstGeom prst="rect">
            <a:avLst/>
          </a:prstGeom>
        </p:spPr>
        <p:txBody>
          <a:bodyPr anchor="t"/>
          <a:lstStyle>
            <a:lvl1pPr algn="l" defTabSz="914400">
              <a:defRPr sz="4000" b="1" cap="all"/>
            </a:lvl1pPr>
          </a:lstStyle>
          <a:p>
            <a:r>
              <a:t>Title Text</a:t>
            </a:r>
          </a:p>
        </p:txBody>
      </p:sp>
      <p:sp>
        <p:nvSpPr>
          <p:cNvPr id="148" name="Body Level One…"/>
          <p:cNvSpPr txBox="1">
            <a:spLocks noGrp="1"/>
          </p:cNvSpPr>
          <p:nvPr>
            <p:ph type="body" sz="quarter" idx="1"/>
          </p:nvPr>
        </p:nvSpPr>
        <p:spPr>
          <a:xfrm>
            <a:off x="722312" y="2906713"/>
            <a:ext cx="7772401" cy="1500188"/>
          </a:xfrm>
          <a:prstGeom prst="rect">
            <a:avLst/>
          </a:prstGeom>
        </p:spPr>
        <p:txBody>
          <a:bodyPr anchor="b"/>
          <a:lstStyle>
            <a:lvl1pPr marL="0" indent="0" defTabSz="914400">
              <a:spcBef>
                <a:spcPts val="400"/>
              </a:spcBef>
              <a:buSzTx/>
              <a:buFontTx/>
              <a:buNone/>
              <a:defRPr sz="2000">
                <a:solidFill>
                  <a:srgbClr val="888888"/>
                </a:solidFill>
              </a:defRPr>
            </a:lvl1pPr>
            <a:lvl2pPr marL="0" indent="457200" defTabSz="914400">
              <a:spcBef>
                <a:spcPts val="400"/>
              </a:spcBef>
              <a:buSzTx/>
              <a:buFontTx/>
              <a:buNone/>
              <a:defRPr sz="2000">
                <a:solidFill>
                  <a:srgbClr val="888888"/>
                </a:solidFill>
              </a:defRPr>
            </a:lvl2pPr>
            <a:lvl3pPr marL="0" indent="914400" defTabSz="914400">
              <a:spcBef>
                <a:spcPts val="400"/>
              </a:spcBef>
              <a:buSzTx/>
              <a:buFontTx/>
              <a:buNone/>
              <a:defRPr sz="2000">
                <a:solidFill>
                  <a:srgbClr val="888888"/>
                </a:solidFill>
              </a:defRPr>
            </a:lvl3pPr>
            <a:lvl4pPr marL="0" indent="1371600" defTabSz="914400">
              <a:spcBef>
                <a:spcPts val="400"/>
              </a:spcBef>
              <a:buSzTx/>
              <a:buFontTx/>
              <a:buNone/>
              <a:defRPr sz="2000">
                <a:solidFill>
                  <a:srgbClr val="888888"/>
                </a:solidFill>
              </a:defRPr>
            </a:lvl4pPr>
            <a:lvl5pPr marL="0" indent="1828800" defTabSz="9144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49"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wo Content">
    <p:bg>
      <p:bgPr>
        <a:solidFill>
          <a:srgbClr val="FFFFFF"/>
        </a:solidFill>
        <a:effectLst/>
      </p:bgPr>
    </p:bg>
    <p:spTree>
      <p:nvGrpSpPr>
        <p:cNvPr id="1" name=""/>
        <p:cNvGrpSpPr/>
        <p:nvPr/>
      </p:nvGrpSpPr>
      <p:grpSpPr>
        <a:xfrm>
          <a:off x="0" y="0"/>
          <a:ext cx="0" cy="0"/>
          <a:chOff x="0" y="0"/>
          <a:chExt cx="0" cy="0"/>
        </a:xfrm>
      </p:grpSpPr>
      <p:sp>
        <p:nvSpPr>
          <p:cNvPr id="156" name="Title Text"/>
          <p:cNvSpPr txBox="1">
            <a:spLocks noGrp="1"/>
          </p:cNvSpPr>
          <p:nvPr>
            <p:ph type="title"/>
          </p:nvPr>
        </p:nvSpPr>
        <p:spPr>
          <a:prstGeom prst="rect">
            <a:avLst/>
          </a:prstGeom>
        </p:spPr>
        <p:txBody>
          <a:bodyPr/>
          <a:lstStyle>
            <a:lvl1pPr defTabSz="914400"/>
          </a:lstStyle>
          <a:p>
            <a:r>
              <a:t>Title Text</a:t>
            </a:r>
          </a:p>
        </p:txBody>
      </p:sp>
      <p:sp>
        <p:nvSpPr>
          <p:cNvPr id="157" name="Body Level One…"/>
          <p:cNvSpPr txBox="1">
            <a:spLocks noGrp="1"/>
          </p:cNvSpPr>
          <p:nvPr>
            <p:ph type="body" sz="half" idx="1"/>
          </p:nvPr>
        </p:nvSpPr>
        <p:spPr>
          <a:xfrm>
            <a:off x="457200" y="1600200"/>
            <a:ext cx="4038600" cy="4525963"/>
          </a:xfrm>
          <a:prstGeom prst="rect">
            <a:avLst/>
          </a:prstGeom>
        </p:spPr>
        <p:txBody>
          <a:bodyPr/>
          <a:lstStyle>
            <a:lvl1pPr defTabSz="914400"/>
            <a:lvl2pPr defTabSz="914400"/>
            <a:lvl3pPr defTabSz="914400"/>
            <a:lvl4pPr defTabSz="914400"/>
            <a:lvl5pPr defTabSz="914400"/>
          </a:lstStyle>
          <a:p>
            <a:r>
              <a:t>Body Level One</a:t>
            </a:r>
          </a:p>
          <a:p>
            <a:pPr lvl="1"/>
            <a:r>
              <a:t>Body Level Two</a:t>
            </a:r>
          </a:p>
          <a:p>
            <a:pPr lvl="2"/>
            <a:r>
              <a:t>Body Level Three</a:t>
            </a:r>
          </a:p>
          <a:p>
            <a:pPr lvl="3"/>
            <a:r>
              <a:t>Body Level Four</a:t>
            </a:r>
          </a:p>
          <a:p>
            <a:pPr lvl="4"/>
            <a:r>
              <a:t>Body Level Five</a:t>
            </a:r>
          </a:p>
        </p:txBody>
      </p:sp>
      <p:sp>
        <p:nvSpPr>
          <p:cNvPr id="158"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Comparison">
    <p:bg>
      <p:bgPr>
        <a:solidFill>
          <a:srgbClr val="FFFFFF"/>
        </a:solidFill>
        <a:effectLst/>
      </p:bgPr>
    </p:bg>
    <p:spTree>
      <p:nvGrpSpPr>
        <p:cNvPr id="1" name=""/>
        <p:cNvGrpSpPr/>
        <p:nvPr/>
      </p:nvGrpSpPr>
      <p:grpSpPr>
        <a:xfrm>
          <a:off x="0" y="0"/>
          <a:ext cx="0" cy="0"/>
          <a:chOff x="0" y="0"/>
          <a:chExt cx="0" cy="0"/>
        </a:xfrm>
      </p:grpSpPr>
      <p:sp>
        <p:nvSpPr>
          <p:cNvPr id="165" name="Title Text"/>
          <p:cNvSpPr txBox="1">
            <a:spLocks noGrp="1"/>
          </p:cNvSpPr>
          <p:nvPr>
            <p:ph type="title"/>
          </p:nvPr>
        </p:nvSpPr>
        <p:spPr>
          <a:prstGeom prst="rect">
            <a:avLst/>
          </a:prstGeom>
        </p:spPr>
        <p:txBody>
          <a:bodyPr/>
          <a:lstStyle>
            <a:lvl1pPr defTabSz="914400"/>
          </a:lstStyle>
          <a:p>
            <a:r>
              <a:t>Title Text</a:t>
            </a:r>
          </a:p>
        </p:txBody>
      </p:sp>
      <p:sp>
        <p:nvSpPr>
          <p:cNvPr id="166" name="Body Level One…"/>
          <p:cNvSpPr txBox="1">
            <a:spLocks noGrp="1"/>
          </p:cNvSpPr>
          <p:nvPr>
            <p:ph type="body" sz="quarter" idx="1"/>
          </p:nvPr>
        </p:nvSpPr>
        <p:spPr>
          <a:xfrm>
            <a:off x="457200" y="1535112"/>
            <a:ext cx="4040188" cy="639763"/>
          </a:xfrm>
          <a:prstGeom prst="rect">
            <a:avLst/>
          </a:prstGeom>
        </p:spPr>
        <p:txBody>
          <a:bodyPr anchor="b"/>
          <a:lstStyle>
            <a:lvl1pPr marL="0" indent="0" defTabSz="914400">
              <a:spcBef>
                <a:spcPts val="500"/>
              </a:spcBef>
              <a:buSzTx/>
              <a:buFontTx/>
              <a:buNone/>
              <a:defRPr sz="2400" b="1"/>
            </a:lvl1pPr>
            <a:lvl2pPr marL="0" indent="457200" defTabSz="914400">
              <a:spcBef>
                <a:spcPts val="500"/>
              </a:spcBef>
              <a:buSzTx/>
              <a:buFontTx/>
              <a:buNone/>
              <a:defRPr sz="2400" b="1"/>
            </a:lvl2pPr>
            <a:lvl3pPr marL="0" indent="914400" defTabSz="914400">
              <a:spcBef>
                <a:spcPts val="500"/>
              </a:spcBef>
              <a:buSzTx/>
              <a:buFontTx/>
              <a:buNone/>
              <a:defRPr sz="2400" b="1"/>
            </a:lvl3pPr>
            <a:lvl4pPr marL="0" indent="1371600" defTabSz="914400">
              <a:spcBef>
                <a:spcPts val="500"/>
              </a:spcBef>
              <a:buSzTx/>
              <a:buFontTx/>
              <a:buNone/>
              <a:defRPr sz="2400" b="1"/>
            </a:lvl4pPr>
            <a:lvl5pPr marL="0" indent="1828800" defTabSz="9144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167" name="Text Placeholder 4"/>
          <p:cNvSpPr>
            <a:spLocks noGrp="1"/>
          </p:cNvSpPr>
          <p:nvPr>
            <p:ph type="body" sz="quarter" idx="21"/>
          </p:nvPr>
        </p:nvSpPr>
        <p:spPr>
          <a:xfrm>
            <a:off x="4645025" y="1535112"/>
            <a:ext cx="4041775" cy="639763"/>
          </a:xfrm>
          <a:prstGeom prst="rect">
            <a:avLst/>
          </a:prstGeom>
        </p:spPr>
        <p:txBody>
          <a:bodyPr anchor="b"/>
          <a:lstStyle/>
          <a:p>
            <a:pPr marL="0" indent="0" defTabSz="914400">
              <a:spcBef>
                <a:spcPts val="500"/>
              </a:spcBef>
              <a:buSzTx/>
              <a:buFontTx/>
              <a:buNone/>
              <a:defRPr sz="2400" b="1"/>
            </a:pPr>
            <a:endParaRPr/>
          </a:p>
        </p:txBody>
      </p:sp>
      <p:sp>
        <p:nvSpPr>
          <p:cNvPr id="168"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Only">
    <p:bg>
      <p:bgPr>
        <a:solidFill>
          <a:srgbClr val="FFFFFF"/>
        </a:solidFill>
        <a:effectLst/>
      </p:bgPr>
    </p:bg>
    <p:spTree>
      <p:nvGrpSpPr>
        <p:cNvPr id="1" name=""/>
        <p:cNvGrpSpPr/>
        <p:nvPr/>
      </p:nvGrpSpPr>
      <p:grpSpPr>
        <a:xfrm>
          <a:off x="0" y="0"/>
          <a:ext cx="0" cy="0"/>
          <a:chOff x="0" y="0"/>
          <a:chExt cx="0" cy="0"/>
        </a:xfrm>
      </p:grpSpPr>
      <p:sp>
        <p:nvSpPr>
          <p:cNvPr id="175" name="Title Text"/>
          <p:cNvSpPr txBox="1">
            <a:spLocks noGrp="1"/>
          </p:cNvSpPr>
          <p:nvPr>
            <p:ph type="title"/>
          </p:nvPr>
        </p:nvSpPr>
        <p:spPr>
          <a:prstGeom prst="rect">
            <a:avLst/>
          </a:prstGeom>
        </p:spPr>
        <p:txBody>
          <a:bodyPr/>
          <a:lstStyle>
            <a:lvl1pPr defTabSz="914400"/>
          </a:lstStyle>
          <a:p>
            <a:r>
              <a:t>Title Text</a:t>
            </a:r>
          </a:p>
        </p:txBody>
      </p:sp>
      <p:sp>
        <p:nvSpPr>
          <p:cNvPr id="176"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Blank">
    <p:bg>
      <p:bgPr>
        <a:solidFill>
          <a:srgbClr val="FFFFFF"/>
        </a:solidFill>
        <a:effectLst/>
      </p:bgPr>
    </p:bg>
    <p:spTree>
      <p:nvGrpSpPr>
        <p:cNvPr id="1" name=""/>
        <p:cNvGrpSpPr/>
        <p:nvPr/>
      </p:nvGrpSpPr>
      <p:grpSpPr>
        <a:xfrm>
          <a:off x="0" y="0"/>
          <a:ext cx="0" cy="0"/>
          <a:chOff x="0" y="0"/>
          <a:chExt cx="0" cy="0"/>
        </a:xfrm>
      </p:grpSpPr>
      <p:sp>
        <p:nvSpPr>
          <p:cNvPr id="183"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Content with Caption">
    <p:bg>
      <p:bgPr>
        <a:solidFill>
          <a:srgbClr val="FFFFFF"/>
        </a:solidFill>
        <a:effectLst/>
      </p:bgPr>
    </p:bg>
    <p:spTree>
      <p:nvGrpSpPr>
        <p:cNvPr id="1" name=""/>
        <p:cNvGrpSpPr/>
        <p:nvPr/>
      </p:nvGrpSpPr>
      <p:grpSpPr>
        <a:xfrm>
          <a:off x="0" y="0"/>
          <a:ext cx="0" cy="0"/>
          <a:chOff x="0" y="0"/>
          <a:chExt cx="0" cy="0"/>
        </a:xfrm>
      </p:grpSpPr>
      <p:sp>
        <p:nvSpPr>
          <p:cNvPr id="190" name="Title Text"/>
          <p:cNvSpPr txBox="1">
            <a:spLocks noGrp="1"/>
          </p:cNvSpPr>
          <p:nvPr>
            <p:ph type="title"/>
          </p:nvPr>
        </p:nvSpPr>
        <p:spPr>
          <a:xfrm>
            <a:off x="457200" y="273050"/>
            <a:ext cx="3008314" cy="1162050"/>
          </a:xfrm>
          <a:prstGeom prst="rect">
            <a:avLst/>
          </a:prstGeom>
        </p:spPr>
        <p:txBody>
          <a:bodyPr anchor="b"/>
          <a:lstStyle>
            <a:lvl1pPr algn="l" defTabSz="914400">
              <a:defRPr sz="2000" b="1"/>
            </a:lvl1pPr>
          </a:lstStyle>
          <a:p>
            <a:r>
              <a:t>Title Text</a:t>
            </a:r>
          </a:p>
        </p:txBody>
      </p:sp>
      <p:sp>
        <p:nvSpPr>
          <p:cNvPr id="191" name="Body Level One…"/>
          <p:cNvSpPr txBox="1">
            <a:spLocks noGrp="1"/>
          </p:cNvSpPr>
          <p:nvPr>
            <p:ph type="body" idx="1"/>
          </p:nvPr>
        </p:nvSpPr>
        <p:spPr>
          <a:xfrm>
            <a:off x="3575050" y="273050"/>
            <a:ext cx="5111750" cy="5853113"/>
          </a:xfrm>
          <a:prstGeom prst="rect">
            <a:avLst/>
          </a:prstGeom>
        </p:spPr>
        <p:txBody>
          <a:bodyPr/>
          <a:lstStyle>
            <a:lvl1pPr defTabSz="914400">
              <a:spcBef>
                <a:spcPts val="700"/>
              </a:spcBef>
              <a:defRPr sz="3200"/>
            </a:lvl1pPr>
            <a:lvl2pPr marL="783771" indent="-326571" defTabSz="914400">
              <a:spcBef>
                <a:spcPts val="700"/>
              </a:spcBef>
              <a:defRPr sz="3200"/>
            </a:lvl2pPr>
            <a:lvl3pPr marL="1219200" indent="-304800" defTabSz="914400">
              <a:spcBef>
                <a:spcPts val="700"/>
              </a:spcBef>
              <a:defRPr sz="3200"/>
            </a:lvl3pPr>
            <a:lvl4pPr marL="1737360" indent="-365760" defTabSz="914400">
              <a:spcBef>
                <a:spcPts val="700"/>
              </a:spcBef>
              <a:defRPr sz="3200"/>
            </a:lvl4pPr>
            <a:lvl5pPr marL="2194560" indent="-365760" defTabSz="914400">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192" name="Text Placeholder 3"/>
          <p:cNvSpPr>
            <a:spLocks noGrp="1"/>
          </p:cNvSpPr>
          <p:nvPr>
            <p:ph type="body" sz="half" idx="21"/>
          </p:nvPr>
        </p:nvSpPr>
        <p:spPr>
          <a:xfrm>
            <a:off x="457199" y="1435100"/>
            <a:ext cx="3008315" cy="4691063"/>
          </a:xfrm>
          <a:prstGeom prst="rect">
            <a:avLst/>
          </a:prstGeom>
        </p:spPr>
        <p:txBody>
          <a:bodyPr/>
          <a:lstStyle/>
          <a:p>
            <a:pPr marL="0" indent="0" defTabSz="914400">
              <a:spcBef>
                <a:spcPts val="300"/>
              </a:spcBef>
              <a:buSzTx/>
              <a:buFontTx/>
              <a:buNone/>
              <a:defRPr sz="1400"/>
            </a:pPr>
            <a:endParaRPr/>
          </a:p>
        </p:txBody>
      </p:sp>
      <p:sp>
        <p:nvSpPr>
          <p:cNvPr id="193"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2" name="Title Text"/>
          <p:cNvSpPr txBox="1">
            <a:spLocks noGrp="1"/>
          </p:cNvSpPr>
          <p:nvPr>
            <p:ph type="title"/>
          </p:nvPr>
        </p:nvSpPr>
        <p:spPr>
          <a:xfrm>
            <a:off x="685800" y="2130425"/>
            <a:ext cx="7772400" cy="1470025"/>
          </a:xfrm>
          <a:prstGeom prst="rect">
            <a:avLst/>
          </a:prstGeom>
        </p:spPr>
        <p:txBody>
          <a:bodyPr anchor="t"/>
          <a:lstStyle/>
          <a:p>
            <a:r>
              <a:t>Title Text</a:t>
            </a:r>
          </a:p>
        </p:txBody>
      </p:sp>
      <p:sp>
        <p:nvSpPr>
          <p:cNvPr id="23" name="Body Level One…"/>
          <p:cNvSpPr txBox="1">
            <a:spLocks noGrp="1"/>
          </p:cNvSpPr>
          <p:nvPr>
            <p:ph type="body" sz="quarter" idx="1"/>
          </p:nvPr>
        </p:nvSpPr>
        <p:spPr>
          <a:xfrm>
            <a:off x="1371600" y="3886200"/>
            <a:ext cx="6400800" cy="1752600"/>
          </a:xfrm>
          <a:prstGeom prst="rect">
            <a:avLst/>
          </a:prstGeom>
        </p:spPr>
        <p:txBody>
          <a:bodyPr/>
          <a:lstStyle>
            <a:lvl1pPr marL="0" indent="0" algn="ctr">
              <a:spcBef>
                <a:spcPts val="700"/>
              </a:spcBef>
              <a:buSzTx/>
              <a:buFontTx/>
              <a:buNone/>
              <a:defRPr sz="3200">
                <a:solidFill>
                  <a:srgbClr val="888888"/>
                </a:solidFill>
              </a:defRPr>
            </a:lvl1pPr>
            <a:lvl2pPr marL="0" indent="457200" algn="ctr">
              <a:spcBef>
                <a:spcPts val="700"/>
              </a:spcBef>
              <a:buSzTx/>
              <a:buFontTx/>
              <a:buNone/>
              <a:defRPr sz="3200">
                <a:solidFill>
                  <a:srgbClr val="888888"/>
                </a:solidFill>
              </a:defRPr>
            </a:lvl2pPr>
            <a:lvl3pPr marL="0" indent="914400" algn="ctr">
              <a:spcBef>
                <a:spcPts val="700"/>
              </a:spcBef>
              <a:buSzTx/>
              <a:buFontTx/>
              <a:buNone/>
              <a:defRPr sz="3200">
                <a:solidFill>
                  <a:srgbClr val="888888"/>
                </a:solidFill>
              </a:defRPr>
            </a:lvl3pPr>
            <a:lvl4pPr marL="0" indent="1371600" algn="ctr">
              <a:spcBef>
                <a:spcPts val="700"/>
              </a:spcBef>
              <a:buSzTx/>
              <a:buFontTx/>
              <a:buNone/>
              <a:defRPr sz="3200">
                <a:solidFill>
                  <a:srgbClr val="888888"/>
                </a:solidFill>
              </a:defRPr>
            </a:lvl4pPr>
            <a:lvl5pPr marL="0" indent="1828800" algn="ctr">
              <a:spcBef>
                <a:spcPts val="700"/>
              </a:spcBef>
              <a:buSzTx/>
              <a:buFontTx/>
              <a:buNone/>
              <a:defRPr sz="32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24"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Picture with Caption">
    <p:bg>
      <p:bgPr>
        <a:solidFill>
          <a:srgbClr val="FFFFFF"/>
        </a:solidFill>
        <a:effectLst/>
      </p:bgPr>
    </p:bg>
    <p:spTree>
      <p:nvGrpSpPr>
        <p:cNvPr id="1" name=""/>
        <p:cNvGrpSpPr/>
        <p:nvPr/>
      </p:nvGrpSpPr>
      <p:grpSpPr>
        <a:xfrm>
          <a:off x="0" y="0"/>
          <a:ext cx="0" cy="0"/>
          <a:chOff x="0" y="0"/>
          <a:chExt cx="0" cy="0"/>
        </a:xfrm>
      </p:grpSpPr>
      <p:sp>
        <p:nvSpPr>
          <p:cNvPr id="200" name="Title Text"/>
          <p:cNvSpPr txBox="1">
            <a:spLocks noGrp="1"/>
          </p:cNvSpPr>
          <p:nvPr>
            <p:ph type="title"/>
          </p:nvPr>
        </p:nvSpPr>
        <p:spPr>
          <a:xfrm>
            <a:off x="1792288" y="4800600"/>
            <a:ext cx="5486401" cy="566738"/>
          </a:xfrm>
          <a:prstGeom prst="rect">
            <a:avLst/>
          </a:prstGeom>
        </p:spPr>
        <p:txBody>
          <a:bodyPr anchor="b"/>
          <a:lstStyle>
            <a:lvl1pPr algn="l" defTabSz="914400">
              <a:defRPr sz="2000" b="1"/>
            </a:lvl1pPr>
          </a:lstStyle>
          <a:p>
            <a:r>
              <a:t>Title Text</a:t>
            </a:r>
          </a:p>
        </p:txBody>
      </p:sp>
      <p:sp>
        <p:nvSpPr>
          <p:cNvPr id="201"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dirty="0"/>
          </a:p>
        </p:txBody>
      </p:sp>
      <p:sp>
        <p:nvSpPr>
          <p:cNvPr id="202" name="Body Level One…"/>
          <p:cNvSpPr txBox="1">
            <a:spLocks noGrp="1"/>
          </p:cNvSpPr>
          <p:nvPr>
            <p:ph type="body" sz="quarter" idx="1"/>
          </p:nvPr>
        </p:nvSpPr>
        <p:spPr>
          <a:xfrm>
            <a:off x="1792288" y="5367337"/>
            <a:ext cx="5486401" cy="804863"/>
          </a:xfrm>
          <a:prstGeom prst="rect">
            <a:avLst/>
          </a:prstGeom>
        </p:spPr>
        <p:txBody>
          <a:bodyPr/>
          <a:lstStyle>
            <a:lvl1pPr marL="0" indent="0" defTabSz="914400">
              <a:spcBef>
                <a:spcPts val="300"/>
              </a:spcBef>
              <a:buSzTx/>
              <a:buFontTx/>
              <a:buNone/>
              <a:defRPr sz="1400"/>
            </a:lvl1pPr>
            <a:lvl2pPr marL="0" indent="457200" defTabSz="914400">
              <a:spcBef>
                <a:spcPts val="300"/>
              </a:spcBef>
              <a:buSzTx/>
              <a:buFontTx/>
              <a:buNone/>
              <a:defRPr sz="1400"/>
            </a:lvl2pPr>
            <a:lvl3pPr marL="0" indent="914400" defTabSz="914400">
              <a:spcBef>
                <a:spcPts val="300"/>
              </a:spcBef>
              <a:buSzTx/>
              <a:buFontTx/>
              <a:buNone/>
              <a:defRPr sz="1400"/>
            </a:lvl3pPr>
            <a:lvl4pPr marL="0" indent="1371600" defTabSz="914400">
              <a:spcBef>
                <a:spcPts val="300"/>
              </a:spcBef>
              <a:buSzTx/>
              <a:buFontTx/>
              <a:buNone/>
              <a:defRPr sz="1400"/>
            </a:lvl4pPr>
            <a:lvl5pPr marL="0" indent="1828800" defTabSz="9144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203" name="Slide Number"/>
          <p:cNvSpPr txBox="1">
            <a:spLocks noGrp="1"/>
          </p:cNvSpPr>
          <p:nvPr>
            <p:ph type="sldNum" sz="quarter" idx="2"/>
          </p:nvPr>
        </p:nvSpPr>
        <p:spPr>
          <a:xfrm>
            <a:off x="8428176" y="6414760"/>
            <a:ext cx="258624" cy="248305"/>
          </a:xfrm>
          <a:prstGeom prst="rect">
            <a:avLst/>
          </a:prstGeom>
        </p:spPr>
        <p:txBody>
          <a:bodyPr/>
          <a:lstStyle>
            <a:lvl1pPr>
              <a:defRPr>
                <a:solidFill>
                  <a:srgbClr val="888888"/>
                </a:solidFill>
              </a:defRPr>
            </a:lvl1pPr>
          </a:lstStyle>
          <a:p>
            <a:fld id="{86CB4B4D-7CA3-9044-876B-883B54F8677D}" type="slidenum">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31" name="Title Text"/>
          <p:cNvSpPr txBox="1">
            <a:spLocks noGrp="1"/>
          </p:cNvSpPr>
          <p:nvPr>
            <p:ph type="title"/>
          </p:nvPr>
        </p:nvSpPr>
        <p:spPr>
          <a:prstGeom prst="rect">
            <a:avLst/>
          </a:prstGeom>
        </p:spPr>
        <p:txBody>
          <a:bodyPr/>
          <a:lstStyle/>
          <a:p>
            <a:r>
              <a:t>Title Text</a:t>
            </a:r>
          </a:p>
        </p:txBody>
      </p:sp>
      <p:sp>
        <p:nvSpPr>
          <p:cNvPr id="32"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Slide">
    <p:bg>
      <p:bgPr>
        <a:solidFill>
          <a:srgbClr val="FFFFFF"/>
        </a:solidFill>
        <a:effectLst/>
      </p:bgPr>
    </p:bg>
    <p:spTree>
      <p:nvGrpSpPr>
        <p:cNvPr id="1" name=""/>
        <p:cNvGrpSpPr/>
        <p:nvPr/>
      </p:nvGrpSpPr>
      <p:grpSpPr>
        <a:xfrm>
          <a:off x="0" y="0"/>
          <a:ext cx="0" cy="0"/>
          <a:chOff x="0" y="0"/>
          <a:chExt cx="0" cy="0"/>
        </a:xfrm>
      </p:grpSpPr>
      <p:pic>
        <p:nvPicPr>
          <p:cNvPr id="40"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41"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42"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43" name="Title Text"/>
          <p:cNvSpPr txBox="1">
            <a:spLocks noGrp="1"/>
          </p:cNvSpPr>
          <p:nvPr>
            <p:ph type="title"/>
          </p:nvPr>
        </p:nvSpPr>
        <p:spPr>
          <a:prstGeom prst="rect">
            <a:avLst/>
          </a:prstGeom>
        </p:spPr>
        <p:txBody>
          <a:bodyPr/>
          <a:lstStyle>
            <a:lvl1pPr defTabSz="914400">
              <a:defRPr sz="3600">
                <a:solidFill>
                  <a:srgbClr val="17375E"/>
                </a:solidFill>
              </a:defRPr>
            </a:lvl1pPr>
          </a:lstStyle>
          <a:p>
            <a:r>
              <a:t>Title Text</a:t>
            </a:r>
          </a:p>
        </p:txBody>
      </p:sp>
      <p:sp>
        <p:nvSpPr>
          <p:cNvPr id="44" name="Body Level One…"/>
          <p:cNvSpPr txBox="1">
            <a:spLocks noGrp="1"/>
          </p:cNvSpPr>
          <p:nvPr>
            <p:ph type="body" idx="1"/>
          </p:nvPr>
        </p:nvSpPr>
        <p:spPr>
          <a:prstGeom prst="rect">
            <a:avLst/>
          </a:prstGeom>
        </p:spPr>
        <p:txBody>
          <a:bodyPr/>
          <a:lstStyle>
            <a:lvl1pPr defTabSz="914400">
              <a:spcBef>
                <a:spcPts val="500"/>
              </a:spcBef>
              <a:defRPr sz="2400">
                <a:solidFill>
                  <a:srgbClr val="376092"/>
                </a:solidFill>
              </a:defRPr>
            </a:lvl1pPr>
            <a:lvl2pPr marL="702128" indent="-244928" defTabSz="914400">
              <a:spcBef>
                <a:spcPts val="500"/>
              </a:spcBef>
              <a:defRPr sz="2400">
                <a:solidFill>
                  <a:srgbClr val="376092"/>
                </a:solidFill>
              </a:defRPr>
            </a:lvl2pPr>
            <a:lvl3pPr marL="1143000" indent="-228600" defTabSz="914400">
              <a:spcBef>
                <a:spcPts val="500"/>
              </a:spcBef>
              <a:defRPr sz="2400">
                <a:solidFill>
                  <a:srgbClr val="376092"/>
                </a:solidFill>
              </a:defRPr>
            </a:lvl3pPr>
            <a:lvl4pPr marL="1645920" indent="-274320" defTabSz="914400">
              <a:spcBef>
                <a:spcPts val="500"/>
              </a:spcBef>
              <a:defRPr sz="2400">
                <a:solidFill>
                  <a:srgbClr val="376092"/>
                </a:solidFill>
              </a:defRPr>
            </a:lvl4pPr>
            <a:lvl5pPr marL="2103120" indent="-274320" defTabSz="914400">
              <a:spcBef>
                <a:spcPts val="500"/>
              </a:spcBef>
              <a:defRPr sz="2400">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pic>
        <p:nvPicPr>
          <p:cNvPr id="45" name="Picture 3" descr="Picture 3"/>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nd Content">
    <p:bg>
      <p:bgPr>
        <a:solidFill>
          <a:srgbClr val="FFFFFF"/>
        </a:solidFill>
        <a:effectLst/>
      </p:bgPr>
    </p:bg>
    <p:spTree>
      <p:nvGrpSpPr>
        <p:cNvPr id="1" name=""/>
        <p:cNvGrpSpPr/>
        <p:nvPr/>
      </p:nvGrpSpPr>
      <p:grpSpPr>
        <a:xfrm>
          <a:off x="0" y="0"/>
          <a:ext cx="0" cy="0"/>
          <a:chOff x="0" y="0"/>
          <a:chExt cx="0" cy="0"/>
        </a:xfrm>
      </p:grpSpPr>
      <p:pic>
        <p:nvPicPr>
          <p:cNvPr id="52"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53"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54"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55" name="Title Text"/>
          <p:cNvSpPr txBox="1">
            <a:spLocks noGrp="1"/>
          </p:cNvSpPr>
          <p:nvPr>
            <p:ph type="title"/>
          </p:nvPr>
        </p:nvSpPr>
        <p:spPr>
          <a:prstGeom prst="rect">
            <a:avLst/>
          </a:prstGeom>
        </p:spPr>
        <p:txBody>
          <a:bodyPr/>
          <a:lstStyle>
            <a:lvl1pPr defTabSz="914400">
              <a:defRPr sz="3600">
                <a:solidFill>
                  <a:srgbClr val="17375E"/>
                </a:solidFill>
              </a:defRPr>
            </a:lvl1pPr>
          </a:lstStyle>
          <a:p>
            <a:r>
              <a:t>Title Text</a:t>
            </a:r>
          </a:p>
        </p:txBody>
      </p:sp>
      <p:sp>
        <p:nvSpPr>
          <p:cNvPr id="56" name="Body Level One…"/>
          <p:cNvSpPr txBox="1">
            <a:spLocks noGrp="1"/>
          </p:cNvSpPr>
          <p:nvPr>
            <p:ph type="body" idx="1"/>
          </p:nvPr>
        </p:nvSpPr>
        <p:spPr>
          <a:prstGeom prst="rect">
            <a:avLst/>
          </a:prstGeom>
        </p:spPr>
        <p:txBody>
          <a:bodyPr/>
          <a:lstStyle>
            <a:lvl1pPr defTabSz="914400">
              <a:defRPr>
                <a:solidFill>
                  <a:srgbClr val="376092"/>
                </a:solidFill>
              </a:defRPr>
            </a:lvl1pPr>
            <a:lvl2pPr defTabSz="914400">
              <a:defRPr>
                <a:solidFill>
                  <a:srgbClr val="376092"/>
                </a:solidFill>
              </a:defRPr>
            </a:lvl2pPr>
            <a:lvl3pPr defTabSz="914400">
              <a:defRPr>
                <a:solidFill>
                  <a:srgbClr val="376092"/>
                </a:solidFill>
              </a:defRPr>
            </a:lvl3pPr>
            <a:lvl4pPr defTabSz="914400">
              <a:defRPr>
                <a:solidFill>
                  <a:srgbClr val="376092"/>
                </a:solidFill>
              </a:defRPr>
            </a:lvl4pPr>
            <a:lvl5pPr defTabSz="914400">
              <a:defRPr>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pic>
        <p:nvPicPr>
          <p:cNvPr id="57" name="Picture 3" descr="Picture 3"/>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wo Content">
    <p:bg>
      <p:bgPr>
        <a:solidFill>
          <a:srgbClr val="FFFFFF"/>
        </a:solidFill>
        <a:effectLst/>
      </p:bgPr>
    </p:bg>
    <p:spTree>
      <p:nvGrpSpPr>
        <p:cNvPr id="1" name=""/>
        <p:cNvGrpSpPr/>
        <p:nvPr/>
      </p:nvGrpSpPr>
      <p:grpSpPr>
        <a:xfrm>
          <a:off x="0" y="0"/>
          <a:ext cx="0" cy="0"/>
          <a:chOff x="0" y="0"/>
          <a:chExt cx="0" cy="0"/>
        </a:xfrm>
      </p:grpSpPr>
      <p:pic>
        <p:nvPicPr>
          <p:cNvPr id="64"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65"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66"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67" name="Title Text"/>
          <p:cNvSpPr txBox="1">
            <a:spLocks noGrp="1"/>
          </p:cNvSpPr>
          <p:nvPr>
            <p:ph type="title"/>
          </p:nvPr>
        </p:nvSpPr>
        <p:spPr>
          <a:prstGeom prst="rect">
            <a:avLst/>
          </a:prstGeom>
        </p:spPr>
        <p:txBody>
          <a:bodyPr/>
          <a:lstStyle>
            <a:lvl1pPr defTabSz="914400">
              <a:defRPr sz="3600">
                <a:solidFill>
                  <a:srgbClr val="17375E"/>
                </a:solidFill>
              </a:defRPr>
            </a:lvl1pPr>
          </a:lstStyle>
          <a:p>
            <a:r>
              <a:t>Title Text</a:t>
            </a:r>
          </a:p>
        </p:txBody>
      </p:sp>
      <p:sp>
        <p:nvSpPr>
          <p:cNvPr id="68" name="Body Level One…"/>
          <p:cNvSpPr txBox="1">
            <a:spLocks noGrp="1"/>
          </p:cNvSpPr>
          <p:nvPr>
            <p:ph type="body" sz="half" idx="1"/>
          </p:nvPr>
        </p:nvSpPr>
        <p:spPr>
          <a:xfrm>
            <a:off x="457200" y="1600200"/>
            <a:ext cx="4038600" cy="4525963"/>
          </a:xfrm>
          <a:prstGeom prst="rect">
            <a:avLst/>
          </a:prstGeom>
        </p:spPr>
        <p:txBody>
          <a:bodyPr/>
          <a:lstStyle>
            <a:lvl1pPr defTabSz="914400">
              <a:defRPr>
                <a:solidFill>
                  <a:srgbClr val="376092"/>
                </a:solidFill>
              </a:defRPr>
            </a:lvl1pPr>
            <a:lvl2pPr defTabSz="914400">
              <a:defRPr>
                <a:solidFill>
                  <a:srgbClr val="376092"/>
                </a:solidFill>
              </a:defRPr>
            </a:lvl2pPr>
            <a:lvl3pPr defTabSz="914400">
              <a:defRPr>
                <a:solidFill>
                  <a:srgbClr val="376092"/>
                </a:solidFill>
              </a:defRPr>
            </a:lvl3pPr>
            <a:lvl4pPr defTabSz="914400">
              <a:defRPr>
                <a:solidFill>
                  <a:srgbClr val="376092"/>
                </a:solidFill>
              </a:defRPr>
            </a:lvl4pPr>
            <a:lvl5pPr defTabSz="914400">
              <a:defRPr>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Only">
    <p:bg>
      <p:bgPr>
        <a:solidFill>
          <a:srgbClr val="FFFFFF"/>
        </a:solidFill>
        <a:effectLst/>
      </p:bgPr>
    </p:bg>
    <p:spTree>
      <p:nvGrpSpPr>
        <p:cNvPr id="1" name=""/>
        <p:cNvGrpSpPr/>
        <p:nvPr/>
      </p:nvGrpSpPr>
      <p:grpSpPr>
        <a:xfrm>
          <a:off x="0" y="0"/>
          <a:ext cx="0" cy="0"/>
          <a:chOff x="0" y="0"/>
          <a:chExt cx="0" cy="0"/>
        </a:xfrm>
      </p:grpSpPr>
      <p:pic>
        <p:nvPicPr>
          <p:cNvPr id="75"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76"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77"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78" name="Title Text"/>
          <p:cNvSpPr txBox="1">
            <a:spLocks noGrp="1"/>
          </p:cNvSpPr>
          <p:nvPr>
            <p:ph type="title"/>
          </p:nvPr>
        </p:nvSpPr>
        <p:spPr>
          <a:prstGeom prst="rect">
            <a:avLst/>
          </a:prstGeom>
        </p:spPr>
        <p:txBody>
          <a:bodyPr/>
          <a:lstStyle>
            <a:lvl1pPr defTabSz="914400">
              <a:defRPr sz="3600">
                <a:solidFill>
                  <a:srgbClr val="17375E"/>
                </a:solidFill>
              </a:defRPr>
            </a:lvl1pPr>
          </a:lstStyle>
          <a:p>
            <a:r>
              <a:t>Title Text</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lank">
    <p:bg>
      <p:bgPr>
        <a:solidFill>
          <a:srgbClr val="FFFFFF"/>
        </a:solidFill>
        <a:effectLst/>
      </p:bgPr>
    </p:bg>
    <p:spTree>
      <p:nvGrpSpPr>
        <p:cNvPr id="1" name=""/>
        <p:cNvGrpSpPr/>
        <p:nvPr/>
      </p:nvGrpSpPr>
      <p:grpSpPr>
        <a:xfrm>
          <a:off x="0" y="0"/>
          <a:ext cx="0" cy="0"/>
          <a:chOff x="0" y="0"/>
          <a:chExt cx="0" cy="0"/>
        </a:xfrm>
      </p:grpSpPr>
      <p:pic>
        <p:nvPicPr>
          <p:cNvPr id="85"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86"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87"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ontent with Caption">
    <p:bg>
      <p:bgPr>
        <a:solidFill>
          <a:srgbClr val="FFFFFF"/>
        </a:solid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2">
            <a:extLst/>
          </a:blip>
          <a:srcRect l="139" t="208" r="78" b="371"/>
          <a:stretch>
            <a:fillRect/>
          </a:stretch>
        </p:blipFill>
        <p:spPr>
          <a:xfrm>
            <a:off x="5030" y="1062"/>
            <a:ext cx="9154873" cy="6848987"/>
          </a:xfrm>
          <a:prstGeom prst="rect">
            <a:avLst/>
          </a:prstGeom>
          <a:ln w="3175">
            <a:solidFill>
              <a:srgbClr val="000000"/>
            </a:solidFill>
            <a:miter/>
          </a:ln>
        </p:spPr>
      </p:pic>
      <p:sp>
        <p:nvSpPr>
          <p:cNvPr id="95" name="Slide Number"/>
          <p:cNvSpPr txBox="1">
            <a:spLocks noGrp="1"/>
          </p:cNvSpPr>
          <p:nvPr>
            <p:ph type="sldNum" sz="quarter" idx="2"/>
          </p:nvPr>
        </p:nvSpPr>
        <p:spPr>
          <a:xfrm>
            <a:off x="8817999" y="6482137"/>
            <a:ext cx="258624" cy="248306"/>
          </a:xfrm>
          <a:prstGeom prst="rect">
            <a:avLst/>
          </a:prstGeom>
        </p:spPr>
        <p:txBody>
          <a:bodyPr/>
          <a:lstStyle>
            <a:lvl1pPr defTabSz="457200">
              <a:defRPr>
                <a:solidFill>
                  <a:srgbClr val="FFFFFF"/>
                </a:solidFill>
              </a:defRPr>
            </a:lvl1pPr>
          </a:lstStyle>
          <a:p>
            <a:fld id="{86CB4B4D-7CA3-9044-876B-883B54F8677D}" type="slidenum">
              <a:t>‹#›</a:t>
            </a:fld>
            <a:endParaRPr dirty="0"/>
          </a:p>
        </p:txBody>
      </p:sp>
      <p:pic>
        <p:nvPicPr>
          <p:cNvPr id="96" name="Picture 8" descr="Picture 8"/>
          <p:cNvPicPr>
            <a:picLocks noChangeAspect="1"/>
          </p:cNvPicPr>
          <p:nvPr/>
        </p:nvPicPr>
        <p:blipFill>
          <a:blip r:embed="rId3">
            <a:extLst/>
          </a:blip>
          <a:stretch>
            <a:fillRect/>
          </a:stretch>
        </p:blipFill>
        <p:spPr>
          <a:xfrm>
            <a:off x="0" y="6331317"/>
            <a:ext cx="1163782" cy="526683"/>
          </a:xfrm>
          <a:prstGeom prst="rect">
            <a:avLst/>
          </a:prstGeom>
          <a:ln w="12700">
            <a:miter lim="400000"/>
          </a:ln>
        </p:spPr>
      </p:pic>
      <p:sp>
        <p:nvSpPr>
          <p:cNvPr id="97" name="Title Text"/>
          <p:cNvSpPr txBox="1">
            <a:spLocks noGrp="1"/>
          </p:cNvSpPr>
          <p:nvPr>
            <p:ph type="title"/>
          </p:nvPr>
        </p:nvSpPr>
        <p:spPr>
          <a:xfrm>
            <a:off x="457200" y="273050"/>
            <a:ext cx="3008314" cy="1162050"/>
          </a:xfrm>
          <a:prstGeom prst="rect">
            <a:avLst/>
          </a:prstGeom>
        </p:spPr>
        <p:txBody>
          <a:bodyPr anchor="b"/>
          <a:lstStyle>
            <a:lvl1pPr algn="l" defTabSz="914400">
              <a:defRPr sz="2000" b="1">
                <a:solidFill>
                  <a:srgbClr val="17375E"/>
                </a:solidFill>
              </a:defRPr>
            </a:lvl1pPr>
          </a:lstStyle>
          <a:p>
            <a:r>
              <a:t>Title Text</a:t>
            </a:r>
          </a:p>
        </p:txBody>
      </p:sp>
      <p:sp>
        <p:nvSpPr>
          <p:cNvPr id="98" name="Body Level One…"/>
          <p:cNvSpPr txBox="1">
            <a:spLocks noGrp="1"/>
          </p:cNvSpPr>
          <p:nvPr>
            <p:ph type="body" idx="1"/>
          </p:nvPr>
        </p:nvSpPr>
        <p:spPr>
          <a:xfrm>
            <a:off x="3575050" y="273050"/>
            <a:ext cx="5111750" cy="5853113"/>
          </a:xfrm>
          <a:prstGeom prst="rect">
            <a:avLst/>
          </a:prstGeom>
        </p:spPr>
        <p:txBody>
          <a:bodyPr/>
          <a:lstStyle>
            <a:lvl1pPr defTabSz="914400">
              <a:spcBef>
                <a:spcPts val="700"/>
              </a:spcBef>
              <a:defRPr sz="3200">
                <a:solidFill>
                  <a:srgbClr val="376092"/>
                </a:solidFill>
              </a:defRPr>
            </a:lvl1pPr>
            <a:lvl2pPr marL="783771" indent="-326571" defTabSz="914400">
              <a:spcBef>
                <a:spcPts val="700"/>
              </a:spcBef>
              <a:defRPr sz="3200">
                <a:solidFill>
                  <a:srgbClr val="376092"/>
                </a:solidFill>
              </a:defRPr>
            </a:lvl2pPr>
            <a:lvl3pPr marL="1219200" indent="-304800" defTabSz="914400">
              <a:spcBef>
                <a:spcPts val="700"/>
              </a:spcBef>
              <a:defRPr sz="3200">
                <a:solidFill>
                  <a:srgbClr val="376092"/>
                </a:solidFill>
              </a:defRPr>
            </a:lvl3pPr>
            <a:lvl4pPr marL="1737360" indent="-365760" defTabSz="914400">
              <a:spcBef>
                <a:spcPts val="700"/>
              </a:spcBef>
              <a:defRPr sz="3200">
                <a:solidFill>
                  <a:srgbClr val="376092"/>
                </a:solidFill>
              </a:defRPr>
            </a:lvl4pPr>
            <a:lvl5pPr marL="2194560" indent="-365760" defTabSz="914400">
              <a:spcBef>
                <a:spcPts val="700"/>
              </a:spcBef>
              <a:defRPr sz="3200">
                <a:solidFill>
                  <a:srgbClr val="376092"/>
                </a:solidFill>
              </a:defRPr>
            </a:lvl5pPr>
          </a:lstStyle>
          <a:p>
            <a:r>
              <a:t>Body Level One</a:t>
            </a:r>
          </a:p>
          <a:p>
            <a:pPr lvl="1"/>
            <a:r>
              <a:t>Body Level Two</a:t>
            </a:r>
          </a:p>
          <a:p>
            <a:pPr lvl="2"/>
            <a:r>
              <a:t>Body Level Three</a:t>
            </a:r>
          </a:p>
          <a:p>
            <a:pPr lvl="3"/>
            <a:r>
              <a:t>Body Level Four</a:t>
            </a:r>
          </a:p>
          <a:p>
            <a:pPr lvl="4"/>
            <a:r>
              <a:t>Body Level Five</a:t>
            </a:r>
          </a:p>
        </p:txBody>
      </p:sp>
      <p:sp>
        <p:nvSpPr>
          <p:cNvPr id="99" name="Text Placeholder 3"/>
          <p:cNvSpPr>
            <a:spLocks noGrp="1"/>
          </p:cNvSpPr>
          <p:nvPr>
            <p:ph type="body" sz="half" idx="21"/>
          </p:nvPr>
        </p:nvSpPr>
        <p:spPr>
          <a:xfrm>
            <a:off x="457199" y="1435100"/>
            <a:ext cx="3008315" cy="4691063"/>
          </a:xfrm>
          <a:prstGeom prst="rect">
            <a:avLst/>
          </a:prstGeom>
        </p:spPr>
        <p:txBody>
          <a:bodyPr/>
          <a:lstStyle/>
          <a:p>
            <a:pPr marL="0" indent="0" defTabSz="914400">
              <a:spcBef>
                <a:spcPts val="300"/>
              </a:spcBef>
              <a:buSzTx/>
              <a:buFontTx/>
              <a:buNone/>
              <a:defRPr sz="1400">
                <a:solidFill>
                  <a:srgbClr val="376092"/>
                </a:solidFill>
              </a:defRPr>
            </a:pPr>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2"/>
          <a:srcRect/>
          <a:stretch>
            <a:fillRect/>
          </a:stretch>
        </a:blip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90575" marR="0" indent="-333375"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06039" marR="0" indent="-320039"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63239" marR="0" indent="-320039"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20440" marR="0" indent="-32004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3977640" marR="0" indent="-320040" algn="l" defTabSz="457200" rtl="0" latinLnBrk="0">
        <a:lnSpc>
          <a:spcPct val="100000"/>
        </a:lnSpc>
        <a:spcBef>
          <a:spcPts val="6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Title 1"/>
          <p:cNvSpPr txBox="1">
            <a:spLocks noGrp="1"/>
          </p:cNvSpPr>
          <p:nvPr>
            <p:ph type="title"/>
          </p:nvPr>
        </p:nvSpPr>
        <p:spPr>
          <a:prstGeom prst="rect">
            <a:avLst/>
          </a:prstGeom>
        </p:spPr>
        <p:txBody>
          <a:bodyPr/>
          <a:lstStyle/>
          <a:p>
            <a:r>
              <a:rPr dirty="0"/>
              <a:t>Science and the Study of Politics</a:t>
            </a:r>
          </a:p>
        </p:txBody>
      </p:sp>
      <p:sp>
        <p:nvSpPr>
          <p:cNvPr id="213" name="Subtitle 2"/>
          <p:cNvSpPr txBox="1">
            <a:spLocks noGrp="1"/>
          </p:cNvSpPr>
          <p:nvPr>
            <p:ph type="body" sz="quarter" idx="1"/>
          </p:nvPr>
        </p:nvSpPr>
        <p:spPr>
          <a:prstGeom prst="rect">
            <a:avLst/>
          </a:prstGeom>
        </p:spPr>
        <p:txBody>
          <a:bodyPr/>
          <a:lstStyle/>
          <a:p>
            <a:r>
              <a:rPr dirty="0"/>
              <a:t>Chapter 1</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0A53D-FC30-468F-8085-A62D1403913A}"/>
              </a:ext>
            </a:extLst>
          </p:cNvPr>
          <p:cNvSpPr>
            <a:spLocks noGrp="1"/>
          </p:cNvSpPr>
          <p:nvPr>
            <p:ph type="title"/>
          </p:nvPr>
        </p:nvSpPr>
        <p:spPr>
          <a:xfrm>
            <a:off x="457200" y="457199"/>
            <a:ext cx="8229600" cy="1143001"/>
          </a:xfrm>
        </p:spPr>
        <p:txBody>
          <a:bodyPr/>
          <a:lstStyle/>
          <a:p>
            <a:r>
              <a:rPr lang="en-US" dirty="0"/>
              <a:t>Normative and Empirical Analysis, cont’d</a:t>
            </a:r>
            <a:endParaRPr lang="en-CA" dirty="0"/>
          </a:p>
        </p:txBody>
      </p:sp>
      <p:sp>
        <p:nvSpPr>
          <p:cNvPr id="3" name="Text Placeholder 2">
            <a:extLst>
              <a:ext uri="{FF2B5EF4-FFF2-40B4-BE49-F238E27FC236}">
                <a16:creationId xmlns:a16="http://schemas.microsoft.com/office/drawing/2014/main" id="{48497115-08BF-431F-8261-5A667F44A1C4}"/>
              </a:ext>
            </a:extLst>
          </p:cNvPr>
          <p:cNvSpPr>
            <a:spLocks noGrp="1"/>
          </p:cNvSpPr>
          <p:nvPr>
            <p:ph type="body" idx="1"/>
          </p:nvPr>
        </p:nvSpPr>
        <p:spPr/>
        <p:txBody>
          <a:bodyPr/>
          <a:lstStyle/>
          <a:p>
            <a:pPr marL="552069" lvl="1" indent="-236600" defTabSz="630936">
              <a:spcBef>
                <a:spcPts val="400"/>
              </a:spcBef>
              <a:buChar char="•"/>
              <a:defRPr sz="1932"/>
            </a:pPr>
            <a:r>
              <a:rPr lang="en-US" sz="2200" dirty="0"/>
              <a:t>In political science, research in Canadian politics, comparative politics, and most (but not all) work in international relations is generally empirical in nature</a:t>
            </a:r>
          </a:p>
          <a:p>
            <a:pPr marL="315469" lvl="1" indent="0" defTabSz="630936">
              <a:spcBef>
                <a:spcPts val="400"/>
              </a:spcBef>
              <a:buNone/>
              <a:defRPr sz="1932"/>
            </a:pPr>
            <a:endParaRPr lang="en-US" sz="2200" dirty="0"/>
          </a:p>
          <a:p>
            <a:pPr marL="236600" indent="-236600" defTabSz="630936">
              <a:spcBef>
                <a:spcPts val="400"/>
              </a:spcBef>
              <a:defRPr sz="1932"/>
            </a:pPr>
            <a:r>
              <a:rPr lang="en-US" sz="2400" dirty="0"/>
              <a:t>Empirical researchers may have normative commitments that are a part of why they choose their research questions or how they carry out their work!  But their empirical work is judged on its evidence, not on those commitments.</a:t>
            </a:r>
          </a:p>
          <a:p>
            <a:endParaRPr lang="en-CA" dirty="0"/>
          </a:p>
        </p:txBody>
      </p:sp>
    </p:spTree>
    <p:extLst>
      <p:ext uri="{BB962C8B-B14F-4D97-AF65-F5344CB8AC3E}">
        <p14:creationId xmlns:p14="http://schemas.microsoft.com/office/powerpoint/2010/main" val="33091236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244" name="Title 1"/>
          <p:cNvSpPr txBox="1">
            <a:spLocks noGrp="1"/>
          </p:cNvSpPr>
          <p:nvPr>
            <p:ph type="title"/>
          </p:nvPr>
        </p:nvSpPr>
        <p:spPr>
          <a:prstGeom prst="rect">
            <a:avLst/>
          </a:prstGeom>
        </p:spPr>
        <p:txBody>
          <a:bodyPr/>
          <a:lstStyle/>
          <a:p>
            <a:r>
              <a:rPr dirty="0"/>
              <a:t>Normative vs. Empirical Arguments</a:t>
            </a:r>
          </a:p>
        </p:txBody>
      </p:sp>
      <p:sp>
        <p:nvSpPr>
          <p:cNvPr id="245" name="Content Placeholder 2"/>
          <p:cNvSpPr txBox="1">
            <a:spLocks noGrp="1"/>
          </p:cNvSpPr>
          <p:nvPr>
            <p:ph type="body" idx="1"/>
          </p:nvPr>
        </p:nvSpPr>
        <p:spPr>
          <a:xfrm>
            <a:off x="457200" y="2079525"/>
            <a:ext cx="8250376" cy="4046638"/>
          </a:xfrm>
          <a:prstGeom prst="rect">
            <a:avLst/>
          </a:prstGeom>
        </p:spPr>
        <p:txBody>
          <a:bodyPr numCol="2" spcCol="412518">
            <a:normAutofit lnSpcReduction="10000"/>
          </a:bodyPr>
          <a:lstStyle/>
          <a:p>
            <a:pPr marL="322325" indent="-322325" defTabSz="859536">
              <a:lnSpc>
                <a:spcPct val="90000"/>
              </a:lnSpc>
              <a:spcBef>
                <a:spcPts val="500"/>
              </a:spcBef>
              <a:defRPr sz="2162"/>
            </a:pPr>
            <a:r>
              <a:rPr dirty="0"/>
              <a:t>Robert Dahl the Empirical Researcher</a:t>
            </a:r>
          </a:p>
          <a:p>
            <a:pPr marL="738663" lvl="1" indent="-308895" defTabSz="859536">
              <a:lnSpc>
                <a:spcPct val="90000"/>
              </a:lnSpc>
              <a:spcBef>
                <a:spcPts val="400"/>
              </a:spcBef>
              <a:defRPr sz="1879" b="1" i="1">
                <a:solidFill>
                  <a:srgbClr val="000000"/>
                </a:solidFill>
              </a:defRPr>
            </a:pPr>
            <a:r>
              <a:rPr sz="2162" dirty="0"/>
              <a:t>Studied the workings of city government in New Haven, a small city in the northeast US.</a:t>
            </a:r>
          </a:p>
          <a:p>
            <a:pPr marL="738663" lvl="1" indent="-308895" defTabSz="859536">
              <a:lnSpc>
                <a:spcPct val="90000"/>
              </a:lnSpc>
              <a:spcBef>
                <a:spcPts val="400"/>
              </a:spcBef>
              <a:defRPr sz="1879" b="1" i="1">
                <a:solidFill>
                  <a:srgbClr val="000000"/>
                </a:solidFill>
              </a:defRPr>
            </a:pPr>
            <a:r>
              <a:rPr sz="2162" dirty="0"/>
              <a:t>Conclusion: </a:t>
            </a:r>
            <a:r>
              <a:rPr dirty="0"/>
              <a:t>Although power appears to be concentrated in political elites, government acts more as an arbiter between different interest groups, which influence its decisions.</a:t>
            </a:r>
          </a:p>
          <a:p>
            <a:pPr marL="698373" lvl="1" indent="-268604" defTabSz="859536">
              <a:lnSpc>
                <a:spcPct val="90000"/>
              </a:lnSpc>
              <a:spcBef>
                <a:spcPts val="400"/>
              </a:spcBef>
              <a:defRPr sz="1879">
                <a:solidFill>
                  <a:srgbClr val="000000"/>
                </a:solidFill>
              </a:defRPr>
            </a:pPr>
            <a:endParaRPr lang="en-US" dirty="0"/>
          </a:p>
          <a:p>
            <a:pPr marL="698373" lvl="1" indent="-268604" defTabSz="859536">
              <a:lnSpc>
                <a:spcPct val="90000"/>
              </a:lnSpc>
              <a:spcBef>
                <a:spcPts val="400"/>
              </a:spcBef>
              <a:defRPr sz="1879">
                <a:solidFill>
                  <a:srgbClr val="000000"/>
                </a:solidFill>
              </a:defRPr>
            </a:pPr>
            <a:endParaRPr dirty="0"/>
          </a:p>
          <a:p>
            <a:pPr marL="322325" indent="-322325" defTabSz="859536">
              <a:lnSpc>
                <a:spcPct val="90000"/>
              </a:lnSpc>
              <a:spcBef>
                <a:spcPts val="500"/>
              </a:spcBef>
              <a:defRPr sz="2162"/>
            </a:pPr>
            <a:r>
              <a:rPr dirty="0"/>
              <a:t>Robert Dahl the Normative Researcher</a:t>
            </a:r>
          </a:p>
          <a:p>
            <a:pPr marL="738663" lvl="1" indent="-308895" defTabSz="859536">
              <a:lnSpc>
                <a:spcPct val="90000"/>
              </a:lnSpc>
              <a:spcBef>
                <a:spcPts val="400"/>
              </a:spcBef>
              <a:defRPr sz="1879" b="1" i="1">
                <a:solidFill>
                  <a:srgbClr val="000000"/>
                </a:solidFill>
              </a:defRPr>
            </a:pPr>
            <a:r>
              <a:rPr sz="2162" dirty="0"/>
              <a:t>Is democracy good? What is democracy?</a:t>
            </a:r>
          </a:p>
          <a:p>
            <a:pPr marL="738663" lvl="1" indent="-308895" defTabSz="859536">
              <a:lnSpc>
                <a:spcPct val="90000"/>
              </a:lnSpc>
              <a:spcBef>
                <a:spcPts val="400"/>
              </a:spcBef>
              <a:defRPr sz="1879" b="1" i="1">
                <a:solidFill>
                  <a:srgbClr val="000000"/>
                </a:solidFill>
              </a:defRPr>
            </a:pPr>
            <a:r>
              <a:rPr sz="2162" dirty="0"/>
              <a:t>Argument: democracy is a system under which liberty and self-development flourish.</a:t>
            </a:r>
          </a:p>
          <a:p>
            <a:pPr marL="698373" lvl="1" indent="-268604" defTabSz="859536">
              <a:lnSpc>
                <a:spcPct val="90000"/>
              </a:lnSpc>
              <a:spcBef>
                <a:spcPts val="400"/>
              </a:spcBef>
              <a:defRPr sz="1879" b="1" i="1">
                <a:solidFill>
                  <a:srgbClr val="000000"/>
                </a:solidFill>
              </a:defRPr>
            </a:pPr>
            <a:r>
              <a:rPr dirty="0"/>
              <a:t>The institutions we call democratic (elections, a free press, </a:t>
            </a:r>
            <a:r>
              <a:rPr dirty="0" err="1"/>
              <a:t>etc</a:t>
            </a:r>
            <a:r>
              <a:rPr dirty="0"/>
              <a:t>) represent the best available means to obtaining these goods.</a:t>
            </a:r>
          </a:p>
        </p:txBody>
      </p:sp>
      <p:sp>
        <p:nvSpPr>
          <p:cNvPr id="246" name="Title 1"/>
          <p:cNvSpPr txBox="1"/>
          <p:nvPr/>
        </p:nvSpPr>
        <p:spPr>
          <a:xfrm>
            <a:off x="467587" y="1011237"/>
            <a:ext cx="8229601"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ctr">
              <a:defRPr sz="3600">
                <a:solidFill>
                  <a:srgbClr val="17375E"/>
                </a:solidFill>
              </a:defRPr>
            </a:lvl1pPr>
          </a:lstStyle>
          <a:p>
            <a:r>
              <a:rPr dirty="0"/>
              <a:t>The </a:t>
            </a:r>
            <a:r>
              <a:rPr lang="en-US" dirty="0"/>
              <a:t>W</a:t>
            </a:r>
            <a:r>
              <a:rPr dirty="0"/>
              <a:t>ork of Robert Dahl</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
        <p:nvSpPr>
          <p:cNvPr id="249" name="Title 1"/>
          <p:cNvSpPr txBox="1">
            <a:spLocks noGrp="1"/>
          </p:cNvSpPr>
          <p:nvPr>
            <p:ph type="title"/>
          </p:nvPr>
        </p:nvSpPr>
        <p:spPr>
          <a:xfrm>
            <a:off x="457200" y="315278"/>
            <a:ext cx="8229600" cy="1143001"/>
          </a:xfrm>
          <a:prstGeom prst="rect">
            <a:avLst/>
          </a:prstGeom>
        </p:spPr>
        <p:txBody>
          <a:bodyPr/>
          <a:lstStyle/>
          <a:p>
            <a:r>
              <a:rPr dirty="0"/>
              <a:t>Normative and Empirical </a:t>
            </a:r>
            <a:r>
              <a:rPr lang="en-US" dirty="0"/>
              <a:t>Arguments, cont’d</a:t>
            </a:r>
            <a:endParaRPr dirty="0"/>
          </a:p>
        </p:txBody>
      </p:sp>
      <p:sp>
        <p:nvSpPr>
          <p:cNvPr id="250" name="Content Placeholder 2"/>
          <p:cNvSpPr txBox="1">
            <a:spLocks noGrp="1"/>
          </p:cNvSpPr>
          <p:nvPr>
            <p:ph type="body" idx="1"/>
          </p:nvPr>
        </p:nvSpPr>
        <p:spPr>
          <a:xfrm>
            <a:off x="457200" y="1600200"/>
            <a:ext cx="8229600" cy="4525963"/>
          </a:xfrm>
          <a:prstGeom prst="rect">
            <a:avLst/>
          </a:prstGeom>
        </p:spPr>
        <p:txBody>
          <a:bodyPr/>
          <a:lstStyle/>
          <a:p>
            <a:pPr marL="742950" lvl="1" indent="-285750">
              <a:lnSpc>
                <a:spcPct val="90000"/>
              </a:lnSpc>
              <a:spcBef>
                <a:spcPts val="500"/>
              </a:spcBef>
              <a:defRPr sz="2200" b="1" i="1">
                <a:solidFill>
                  <a:srgbClr val="000000"/>
                </a:solidFill>
              </a:defRPr>
            </a:pPr>
            <a:r>
              <a:t>Normative and empirical arguments frequently support each other.  </a:t>
            </a:r>
            <a:r>
              <a:rPr b="0" i="0"/>
              <a:t>In many cases, normative arguments use empirical evidence. In other cases, empirical research question whether the assumptions in normative arguments are correct, which affects their validity.</a:t>
            </a:r>
          </a:p>
          <a:p>
            <a:pPr marL="742950" lvl="1" indent="-285750">
              <a:lnSpc>
                <a:spcPct val="90000"/>
              </a:lnSpc>
              <a:spcBef>
                <a:spcPts val="500"/>
              </a:spcBef>
              <a:defRPr sz="2200">
                <a:solidFill>
                  <a:srgbClr val="000000"/>
                </a:solidFill>
              </a:defRPr>
            </a:pPr>
            <a:endParaRPr b="0" i="0"/>
          </a:p>
          <a:p>
            <a:pPr marL="742950" lvl="1" indent="-285750">
              <a:lnSpc>
                <a:spcPct val="90000"/>
              </a:lnSpc>
              <a:spcBef>
                <a:spcPts val="500"/>
              </a:spcBef>
              <a:defRPr sz="2200" b="1" i="1">
                <a:solidFill>
                  <a:srgbClr val="000000"/>
                </a:solidFill>
              </a:defRPr>
            </a:pPr>
            <a:r>
              <a:t>Think of a normative argument.  What empirical evidence would make it invalid?</a:t>
            </a:r>
          </a:p>
          <a:p>
            <a:pPr marL="742950" lvl="1" indent="-285750">
              <a:lnSpc>
                <a:spcPct val="90000"/>
              </a:lnSpc>
              <a:spcBef>
                <a:spcPts val="500"/>
              </a:spcBef>
              <a:defRPr sz="2200" b="1" i="1">
                <a:solidFill>
                  <a:srgbClr val="000000"/>
                </a:solidFill>
              </a:defRPr>
            </a:pPr>
            <a:r>
              <a:t>Think of an empirical argument.  What kind of normative position would it support? Could it also support a different normative argument?</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
        <p:nvSpPr>
          <p:cNvPr id="253" name="Title 1"/>
          <p:cNvSpPr txBox="1">
            <a:spLocks noGrp="1"/>
          </p:cNvSpPr>
          <p:nvPr>
            <p:ph type="title"/>
          </p:nvPr>
        </p:nvSpPr>
        <p:spPr>
          <a:xfrm>
            <a:off x="457200" y="457199"/>
            <a:ext cx="8229600" cy="1143001"/>
          </a:xfrm>
          <a:prstGeom prst="rect">
            <a:avLst/>
          </a:prstGeom>
        </p:spPr>
        <p:txBody>
          <a:bodyPr/>
          <a:lstStyle/>
          <a:p>
            <a:r>
              <a:rPr dirty="0"/>
              <a:t>Normative and Empirical Arguments</a:t>
            </a:r>
            <a:r>
              <a:rPr lang="en-US" dirty="0"/>
              <a:t>, cont’d</a:t>
            </a:r>
            <a:endParaRPr dirty="0"/>
          </a:p>
        </p:txBody>
      </p:sp>
      <p:sp>
        <p:nvSpPr>
          <p:cNvPr id="254" name="Content Placeholder 2"/>
          <p:cNvSpPr txBox="1">
            <a:spLocks noGrp="1"/>
          </p:cNvSpPr>
          <p:nvPr>
            <p:ph type="body" idx="1"/>
          </p:nvPr>
        </p:nvSpPr>
        <p:spPr>
          <a:xfrm>
            <a:off x="457200" y="1600200"/>
            <a:ext cx="8229600" cy="4525963"/>
          </a:xfrm>
          <a:prstGeom prst="rect">
            <a:avLst/>
          </a:prstGeom>
        </p:spPr>
        <p:txBody>
          <a:bodyPr/>
          <a:lstStyle/>
          <a:p>
            <a:pPr marL="342900" indent="-342900">
              <a:lnSpc>
                <a:spcPct val="80000"/>
              </a:lnSpc>
              <a:defRPr sz="2500" b="1"/>
            </a:pPr>
            <a:r>
              <a:t>Evidence-based policy and decision-making</a:t>
            </a:r>
          </a:p>
          <a:p>
            <a:pPr marL="781915" lvl="1" indent="-324715">
              <a:lnSpc>
                <a:spcPct val="80000"/>
              </a:lnSpc>
              <a:spcBef>
                <a:spcPts val="500"/>
              </a:spcBef>
              <a:defRPr sz="2200">
                <a:solidFill>
                  <a:srgbClr val="000000"/>
                </a:solidFill>
              </a:defRPr>
            </a:pPr>
            <a:r>
              <a:rPr sz="2500"/>
              <a:t>This is a normative position: that politics/policy will be ‘better’ if it is based not in opinion or ideology, but empirical evidence about the world.</a:t>
            </a:r>
          </a:p>
          <a:p>
            <a:pPr marL="781915" lvl="1" indent="-324715">
              <a:lnSpc>
                <a:spcPct val="80000"/>
              </a:lnSpc>
              <a:spcBef>
                <a:spcPts val="500"/>
              </a:spcBef>
              <a:defRPr sz="2200">
                <a:solidFill>
                  <a:srgbClr val="000000"/>
                </a:solidFill>
              </a:defRPr>
            </a:pPr>
            <a:r>
              <a:rPr sz="2500"/>
              <a:t>It assumes that evidence can be found, and that it will be of sufficient quality to allow decision making.</a:t>
            </a:r>
          </a:p>
          <a:p>
            <a:pPr marL="342900" indent="-342900">
              <a:lnSpc>
                <a:spcPct val="80000"/>
              </a:lnSpc>
              <a:defRPr sz="2500"/>
            </a:pPr>
            <a:endParaRPr sz="2500"/>
          </a:p>
          <a:p>
            <a:pPr marL="342900" indent="-342900">
              <a:lnSpc>
                <a:spcPct val="80000"/>
              </a:lnSpc>
              <a:defRPr sz="2500"/>
            </a:pPr>
            <a:r>
              <a:t>Why might this be challenging?</a:t>
            </a:r>
          </a:p>
          <a:p>
            <a:pPr marL="742950" lvl="1" indent="-285750">
              <a:lnSpc>
                <a:spcPct val="80000"/>
              </a:lnSpc>
              <a:spcBef>
                <a:spcPts val="500"/>
              </a:spcBef>
              <a:defRPr sz="2200">
                <a:solidFill>
                  <a:srgbClr val="000000"/>
                </a:solidFill>
              </a:defRPr>
            </a:pPr>
            <a:r>
              <a:t>Because many things might ‘count’ as evidence - but they won’t all be of the same quality.</a:t>
            </a:r>
          </a:p>
          <a:p>
            <a:pPr marL="742950" lvl="1" indent="-285750">
              <a:lnSpc>
                <a:spcPct val="80000"/>
              </a:lnSpc>
              <a:spcBef>
                <a:spcPts val="500"/>
              </a:spcBef>
              <a:defRPr sz="2200">
                <a:solidFill>
                  <a:srgbClr val="000000"/>
                </a:solidFill>
              </a:defRPr>
            </a:pPr>
            <a:r>
              <a:t>How can we distinguish between evidence we can trust, and evidence we can’t?</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
        <p:nvSpPr>
          <p:cNvPr id="257" name="Title 1"/>
          <p:cNvSpPr txBox="1">
            <a:spLocks noGrp="1"/>
          </p:cNvSpPr>
          <p:nvPr>
            <p:ph type="title"/>
          </p:nvPr>
        </p:nvSpPr>
        <p:spPr>
          <a:xfrm>
            <a:off x="457200" y="457199"/>
            <a:ext cx="8229600" cy="1143001"/>
          </a:xfrm>
          <a:prstGeom prst="rect">
            <a:avLst/>
          </a:prstGeom>
        </p:spPr>
        <p:txBody>
          <a:bodyPr>
            <a:normAutofit/>
          </a:bodyPr>
          <a:lstStyle/>
          <a:p>
            <a:r>
              <a:rPr dirty="0"/>
              <a:t>Normative and Empirical Arguments</a:t>
            </a:r>
            <a:r>
              <a:rPr lang="en-US" dirty="0"/>
              <a:t>, cont’d</a:t>
            </a:r>
            <a:endParaRPr dirty="0"/>
          </a:p>
        </p:txBody>
      </p:sp>
      <p:sp>
        <p:nvSpPr>
          <p:cNvPr id="258" name="Content Placeholder 2"/>
          <p:cNvSpPr txBox="1">
            <a:spLocks noGrp="1"/>
          </p:cNvSpPr>
          <p:nvPr>
            <p:ph type="body" idx="1"/>
          </p:nvPr>
        </p:nvSpPr>
        <p:spPr>
          <a:xfrm>
            <a:off x="457200" y="1600200"/>
            <a:ext cx="8229600" cy="4525963"/>
          </a:xfrm>
          <a:prstGeom prst="rect">
            <a:avLst/>
          </a:prstGeom>
        </p:spPr>
        <p:txBody>
          <a:bodyPr>
            <a:normAutofit lnSpcReduction="10000"/>
          </a:bodyPr>
          <a:lstStyle/>
          <a:p>
            <a:pPr marL="267461" indent="-267461" defTabSz="713231">
              <a:lnSpc>
                <a:spcPct val="90000"/>
              </a:lnSpc>
              <a:spcBef>
                <a:spcPts val="500"/>
              </a:spcBef>
              <a:defRPr sz="2184" b="1"/>
            </a:pPr>
            <a:r>
              <a:rPr dirty="0"/>
              <a:t>Intersubjectivity</a:t>
            </a:r>
          </a:p>
          <a:p>
            <a:pPr marL="624077" lvl="1" indent="-267461" defTabSz="713231">
              <a:lnSpc>
                <a:spcPct val="90000"/>
              </a:lnSpc>
              <a:spcBef>
                <a:spcPts val="500"/>
              </a:spcBef>
              <a:buChar char="•"/>
              <a:defRPr sz="2184"/>
            </a:pPr>
            <a:r>
              <a:rPr dirty="0"/>
              <a:t>Independently conducting research on the same issue, in order to check the results against each other</a:t>
            </a:r>
          </a:p>
          <a:p>
            <a:pPr marL="624077" lvl="1" indent="-267461" defTabSz="713231">
              <a:lnSpc>
                <a:spcPct val="90000"/>
              </a:lnSpc>
              <a:spcBef>
                <a:spcPts val="500"/>
              </a:spcBef>
              <a:buChar char="•"/>
              <a:defRPr sz="2184"/>
            </a:pPr>
            <a:r>
              <a:rPr dirty="0"/>
              <a:t>Demonstrates that findings are not isolated to a particular researcher/research team, research approach, or context</a:t>
            </a:r>
            <a:endParaRPr lang="en-US" dirty="0"/>
          </a:p>
          <a:p>
            <a:pPr marL="356616" lvl="1" indent="0" defTabSz="713231">
              <a:lnSpc>
                <a:spcPct val="90000"/>
              </a:lnSpc>
              <a:spcBef>
                <a:spcPts val="500"/>
              </a:spcBef>
              <a:buNone/>
              <a:defRPr sz="2184"/>
            </a:pPr>
            <a:endParaRPr dirty="0"/>
          </a:p>
          <a:p>
            <a:pPr marL="267461" indent="-267461" defTabSz="713231">
              <a:lnSpc>
                <a:spcPct val="90000"/>
              </a:lnSpc>
              <a:spcBef>
                <a:spcPts val="500"/>
              </a:spcBef>
              <a:defRPr sz="2184" b="1"/>
            </a:pPr>
            <a:r>
              <a:rPr dirty="0"/>
              <a:t>When multiple studies demonstrate the same or similar findings, our confidence in the findings increases.</a:t>
            </a:r>
          </a:p>
          <a:p>
            <a:pPr marL="624077" lvl="1" indent="-267461" defTabSz="713231">
              <a:lnSpc>
                <a:spcPct val="90000"/>
              </a:lnSpc>
              <a:spcBef>
                <a:spcPts val="500"/>
              </a:spcBef>
              <a:buChar char="•"/>
              <a:defRPr sz="2184"/>
            </a:pPr>
            <a:r>
              <a:rPr dirty="0"/>
              <a:t>For evidence-based policy-making, this can help deal with the challenges of competing evidence.</a:t>
            </a:r>
          </a:p>
          <a:p>
            <a:pPr marL="624077" lvl="1" indent="-267461" defTabSz="713231">
              <a:lnSpc>
                <a:spcPct val="90000"/>
              </a:lnSpc>
              <a:spcBef>
                <a:spcPts val="500"/>
              </a:spcBef>
              <a:buChar char="•"/>
              <a:defRPr sz="2184"/>
            </a:pPr>
            <a:r>
              <a:rPr dirty="0"/>
              <a:t>For most social scientists, evidence-based policy-making is best when based on not just one piece of research, but a </a:t>
            </a:r>
            <a:r>
              <a:rPr i="1" dirty="0"/>
              <a:t>body</a:t>
            </a:r>
            <a:r>
              <a:rPr dirty="0"/>
              <a:t> of research that has been replicated and meets the conditions of intersubjectivity.</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sp>
        <p:nvSpPr>
          <p:cNvPr id="261" name="Title 1"/>
          <p:cNvSpPr txBox="1">
            <a:spLocks noGrp="1"/>
          </p:cNvSpPr>
          <p:nvPr>
            <p:ph type="title"/>
          </p:nvPr>
        </p:nvSpPr>
        <p:spPr>
          <a:xfrm>
            <a:off x="457200" y="457199"/>
            <a:ext cx="8229600" cy="1143001"/>
          </a:xfrm>
          <a:prstGeom prst="rect">
            <a:avLst/>
          </a:prstGeom>
        </p:spPr>
        <p:txBody>
          <a:bodyPr/>
          <a:lstStyle/>
          <a:p>
            <a:r>
              <a:rPr dirty="0"/>
              <a:t>Normative vs. Empirical Analysis</a:t>
            </a:r>
          </a:p>
        </p:txBody>
      </p:sp>
      <p:sp>
        <p:nvSpPr>
          <p:cNvPr id="262" name="Content Placeholder 2"/>
          <p:cNvSpPr txBox="1">
            <a:spLocks noGrp="1"/>
          </p:cNvSpPr>
          <p:nvPr>
            <p:ph type="body" idx="1"/>
          </p:nvPr>
        </p:nvSpPr>
        <p:spPr>
          <a:xfrm>
            <a:off x="457200" y="1600200"/>
            <a:ext cx="8229600" cy="4525963"/>
          </a:xfrm>
          <a:prstGeom prst="rect">
            <a:avLst/>
          </a:prstGeom>
        </p:spPr>
        <p:txBody>
          <a:bodyPr/>
          <a:lstStyle/>
          <a:p>
            <a:r>
              <a:t>The Continuum of Evidence</a:t>
            </a:r>
          </a:p>
          <a:p>
            <a:r>
              <a:t>[insert Figure 1.1 here]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
        <p:nvSpPr>
          <p:cNvPr id="265" name="Title 1"/>
          <p:cNvSpPr txBox="1">
            <a:spLocks noGrp="1"/>
          </p:cNvSpPr>
          <p:nvPr>
            <p:ph type="title"/>
          </p:nvPr>
        </p:nvSpPr>
        <p:spPr>
          <a:xfrm>
            <a:off x="457200" y="457199"/>
            <a:ext cx="8229600" cy="1143001"/>
          </a:xfrm>
          <a:prstGeom prst="rect">
            <a:avLst/>
          </a:prstGeom>
        </p:spPr>
        <p:txBody>
          <a:bodyPr/>
          <a:lstStyle/>
          <a:p>
            <a:r>
              <a:rPr dirty="0"/>
              <a:t>The Scientific Approach</a:t>
            </a:r>
          </a:p>
        </p:txBody>
      </p:sp>
      <p:sp>
        <p:nvSpPr>
          <p:cNvPr id="266" name="Content Placeholder 2"/>
          <p:cNvSpPr txBox="1">
            <a:spLocks noGrp="1"/>
          </p:cNvSpPr>
          <p:nvPr>
            <p:ph type="body" idx="1"/>
          </p:nvPr>
        </p:nvSpPr>
        <p:spPr>
          <a:xfrm>
            <a:off x="457200" y="1600200"/>
            <a:ext cx="8229600" cy="4525963"/>
          </a:xfrm>
          <a:prstGeom prst="rect">
            <a:avLst/>
          </a:prstGeom>
        </p:spPr>
        <p:txBody>
          <a:bodyPr/>
          <a:lstStyle/>
          <a:p>
            <a:r>
              <a:t>Science: a set of rules and principles to guide research</a:t>
            </a:r>
          </a:p>
          <a:p>
            <a:pPr marL="742950" lvl="1" indent="-285750">
              <a:spcBef>
                <a:spcPts val="500"/>
              </a:spcBef>
              <a:defRPr sz="2400">
                <a:solidFill>
                  <a:srgbClr val="000000"/>
                </a:solidFill>
              </a:defRPr>
            </a:pPr>
            <a:r>
              <a:t>Science is not what you study, but how you study it.</a:t>
            </a:r>
          </a:p>
          <a:p>
            <a:pPr marL="1200150" lvl="2" indent="-285750">
              <a:spcBef>
                <a:spcPts val="500"/>
              </a:spcBef>
              <a:buChar char="–"/>
              <a:defRPr sz="2400">
                <a:solidFill>
                  <a:srgbClr val="000000"/>
                </a:solidFill>
              </a:defRPr>
            </a:pPr>
            <a:r>
              <a:t>“The content of “science” is primarily the methods and rules, not the subject matter, since we can use these methods to study virtually anything.” - King, Keohane, and Verba (1994), </a:t>
            </a:r>
            <a:r>
              <a:rPr i="1"/>
              <a:t>Designing Social Inquiry.  </a:t>
            </a:r>
            <a:r>
              <a:t>Princeton University Press.”      </a:t>
            </a:r>
          </a:p>
          <a:p>
            <a:pPr marL="1200150" lvl="2" indent="-285750">
              <a:spcBef>
                <a:spcPts val="500"/>
              </a:spcBef>
              <a:buChar char="–"/>
              <a:defRPr sz="2400">
                <a:solidFill>
                  <a:srgbClr val="000000"/>
                </a:solidFill>
              </a:defRPr>
            </a:pPr>
            <a:endParaRPr/>
          </a:p>
          <a:p>
            <a:r>
              <a:t>The scientific approach is often called </a:t>
            </a:r>
            <a:r>
              <a:rPr i="1"/>
              <a:t>positivism</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sp>
        <p:nvSpPr>
          <p:cNvPr id="269" name="Title 1"/>
          <p:cNvSpPr txBox="1">
            <a:spLocks noGrp="1"/>
          </p:cNvSpPr>
          <p:nvPr>
            <p:ph type="title"/>
          </p:nvPr>
        </p:nvSpPr>
        <p:spPr>
          <a:xfrm>
            <a:off x="457200" y="457199"/>
            <a:ext cx="8229600" cy="1143001"/>
          </a:xfrm>
          <a:prstGeom prst="rect">
            <a:avLst/>
          </a:prstGeom>
        </p:spPr>
        <p:txBody>
          <a:bodyPr/>
          <a:lstStyle/>
          <a:p>
            <a:r>
              <a:rPr dirty="0"/>
              <a:t>The Scientific Approach</a:t>
            </a:r>
            <a:r>
              <a:rPr lang="en-US" dirty="0"/>
              <a:t>, cont’d</a:t>
            </a:r>
            <a:endParaRPr dirty="0"/>
          </a:p>
        </p:txBody>
      </p:sp>
      <p:sp>
        <p:nvSpPr>
          <p:cNvPr id="270" name="Content Placeholder 2"/>
          <p:cNvSpPr txBox="1">
            <a:spLocks noGrp="1"/>
          </p:cNvSpPr>
          <p:nvPr>
            <p:ph type="body" idx="1"/>
          </p:nvPr>
        </p:nvSpPr>
        <p:spPr>
          <a:xfrm>
            <a:off x="457200" y="1600200"/>
            <a:ext cx="8229600" cy="4525963"/>
          </a:xfrm>
          <a:prstGeom prst="rect">
            <a:avLst/>
          </a:prstGeom>
        </p:spPr>
        <p:txBody>
          <a:bodyPr/>
          <a:lstStyle/>
          <a:p>
            <a:pPr marL="294894" indent="-294894" defTabSz="786384">
              <a:spcBef>
                <a:spcPts val="500"/>
              </a:spcBef>
              <a:defRPr sz="2408"/>
            </a:pPr>
            <a:r>
              <a:rPr dirty="0"/>
              <a:t>The scientific approach is based in a shared </a:t>
            </a:r>
            <a:r>
              <a:rPr i="1" dirty="0"/>
              <a:t>epistemology </a:t>
            </a:r>
            <a:r>
              <a:rPr dirty="0"/>
              <a:t>and </a:t>
            </a:r>
            <a:r>
              <a:rPr i="1" dirty="0"/>
              <a:t>methodology.</a:t>
            </a:r>
          </a:p>
          <a:p>
            <a:pPr marL="688086" lvl="1" indent="-294894" defTabSz="786384">
              <a:spcBef>
                <a:spcPts val="500"/>
              </a:spcBef>
              <a:buChar char="•"/>
              <a:defRPr sz="2408"/>
            </a:pPr>
            <a:r>
              <a:rPr sz="2200" dirty="0"/>
              <a:t>Epistemology: an approach or understanding of knowledge. </a:t>
            </a:r>
          </a:p>
          <a:p>
            <a:pPr marL="1081277" lvl="2" indent="-294894" defTabSz="786384">
              <a:spcBef>
                <a:spcPts val="500"/>
              </a:spcBef>
              <a:defRPr sz="2408"/>
            </a:pPr>
            <a:r>
              <a:rPr sz="2000" dirty="0"/>
              <a:t>What is knowledge?  How do we know we know something?</a:t>
            </a:r>
            <a:endParaRPr lang="en-US" sz="2000" dirty="0"/>
          </a:p>
          <a:p>
            <a:pPr marL="786383" lvl="2" indent="0" defTabSz="786384">
              <a:spcBef>
                <a:spcPts val="500"/>
              </a:spcBef>
              <a:buNone/>
              <a:defRPr sz="2408"/>
            </a:pPr>
            <a:endParaRPr sz="1800" dirty="0"/>
          </a:p>
          <a:p>
            <a:pPr marL="688086" lvl="1" indent="-294894" defTabSz="786384">
              <a:spcBef>
                <a:spcPts val="500"/>
              </a:spcBef>
              <a:buChar char="•"/>
              <a:defRPr sz="2408"/>
            </a:pPr>
            <a:r>
              <a:rPr dirty="0"/>
              <a:t>Methodology: a way of obtaining knowledge.</a:t>
            </a:r>
          </a:p>
          <a:p>
            <a:pPr marL="1081277" lvl="2" indent="-294894" defTabSz="786384">
              <a:spcBef>
                <a:spcPts val="500"/>
              </a:spcBef>
              <a:defRPr sz="2408"/>
            </a:pPr>
            <a:r>
              <a:rPr sz="2200" dirty="0"/>
              <a:t>If I gather information in this way, it will be valid according to my understanding of what knowledge is.</a:t>
            </a:r>
          </a:p>
          <a:p>
            <a:pPr marL="1081277" lvl="2" indent="-294894" defTabSz="786384">
              <a:spcBef>
                <a:spcPts val="500"/>
              </a:spcBef>
              <a:defRPr sz="2408" b="1"/>
            </a:pPr>
            <a:r>
              <a:rPr sz="2200" dirty="0"/>
              <a:t>Not</a:t>
            </a:r>
            <a:r>
              <a:rPr sz="2200" b="0" dirty="0"/>
              <a:t> the same as a method! You can use lots of different </a:t>
            </a:r>
            <a:r>
              <a:rPr sz="2200" b="0" i="1" dirty="0"/>
              <a:t>methods</a:t>
            </a:r>
            <a:r>
              <a:rPr sz="2200" b="0" dirty="0"/>
              <a:t> but still be within a scientific </a:t>
            </a:r>
            <a:r>
              <a:rPr sz="2200" b="0" i="1" dirty="0"/>
              <a:t>methodology.</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18</a:t>
            </a:fld>
            <a:endParaRPr/>
          </a:p>
        </p:txBody>
      </p:sp>
      <p:sp>
        <p:nvSpPr>
          <p:cNvPr id="273" name="Title 1"/>
          <p:cNvSpPr txBox="1">
            <a:spLocks noGrp="1"/>
          </p:cNvSpPr>
          <p:nvPr>
            <p:ph type="title"/>
          </p:nvPr>
        </p:nvSpPr>
        <p:spPr>
          <a:xfrm>
            <a:off x="457200" y="457199"/>
            <a:ext cx="8229600" cy="1143001"/>
          </a:xfrm>
          <a:prstGeom prst="rect">
            <a:avLst/>
          </a:prstGeom>
        </p:spPr>
        <p:txBody>
          <a:bodyPr>
            <a:normAutofit/>
          </a:bodyPr>
          <a:lstStyle/>
          <a:p>
            <a:r>
              <a:rPr dirty="0"/>
              <a:t>The Scientific Approach</a:t>
            </a:r>
            <a:r>
              <a:rPr lang="en-US" dirty="0"/>
              <a:t>, cont’d</a:t>
            </a:r>
            <a:endParaRPr dirty="0"/>
          </a:p>
        </p:txBody>
      </p:sp>
      <p:sp>
        <p:nvSpPr>
          <p:cNvPr id="274" name="Content Placeholder 2"/>
          <p:cNvSpPr txBox="1">
            <a:spLocks noGrp="1"/>
          </p:cNvSpPr>
          <p:nvPr>
            <p:ph type="body" idx="1"/>
          </p:nvPr>
        </p:nvSpPr>
        <p:spPr>
          <a:xfrm>
            <a:off x="457200" y="1600200"/>
            <a:ext cx="8229600" cy="4525963"/>
          </a:xfrm>
          <a:prstGeom prst="rect">
            <a:avLst/>
          </a:prstGeom>
        </p:spPr>
        <p:txBody>
          <a:bodyPr/>
          <a:lstStyle/>
          <a:p>
            <a:pPr marL="264033" indent="-264033" defTabSz="704087">
              <a:lnSpc>
                <a:spcPct val="80000"/>
              </a:lnSpc>
              <a:spcBef>
                <a:spcPts val="400"/>
              </a:spcBef>
              <a:defRPr sz="1925"/>
            </a:pPr>
            <a:r>
              <a:rPr sz="2400" dirty="0"/>
              <a:t>If both the social sciences and natural sciences are ‘science,’ and science is an epistemology and methodology, are they the same?</a:t>
            </a:r>
            <a:endParaRPr lang="en-US" sz="2400" dirty="0"/>
          </a:p>
          <a:p>
            <a:pPr marL="264033" indent="-264033" defTabSz="704087">
              <a:lnSpc>
                <a:spcPct val="80000"/>
              </a:lnSpc>
              <a:spcBef>
                <a:spcPts val="400"/>
              </a:spcBef>
              <a:defRPr sz="1925"/>
            </a:pPr>
            <a:endParaRPr sz="2400" dirty="0"/>
          </a:p>
          <a:p>
            <a:pPr marL="264033" indent="-264033" defTabSz="704087">
              <a:lnSpc>
                <a:spcPct val="80000"/>
              </a:lnSpc>
              <a:spcBef>
                <a:spcPts val="400"/>
              </a:spcBef>
              <a:defRPr sz="1925"/>
            </a:pPr>
            <a:r>
              <a:rPr sz="2400" dirty="0"/>
              <a:t>In some ways, yes, but there are some big differences….</a:t>
            </a:r>
          </a:p>
          <a:p>
            <a:pPr marL="602075" lvl="1" indent="-250031" defTabSz="704087">
              <a:lnSpc>
                <a:spcPct val="80000"/>
              </a:lnSpc>
              <a:spcBef>
                <a:spcPts val="400"/>
              </a:spcBef>
              <a:defRPr sz="1693">
                <a:solidFill>
                  <a:srgbClr val="000000"/>
                </a:solidFill>
              </a:defRPr>
            </a:pPr>
            <a:r>
              <a:rPr sz="1800" dirty="0"/>
              <a:t>In the natural sciences, researchers often have a lot of control over what happens: they can conduct their research in a more controlled environment, like a laboratory.  Social scientists don’t always have the ability to do that, because we study things that happen in the real world or uncontrolled settings.</a:t>
            </a:r>
          </a:p>
          <a:p>
            <a:pPr marL="602075" lvl="1" indent="-250031" defTabSz="704087">
              <a:lnSpc>
                <a:spcPct val="80000"/>
              </a:lnSpc>
              <a:spcBef>
                <a:spcPts val="400"/>
              </a:spcBef>
              <a:defRPr sz="1693">
                <a:solidFill>
                  <a:srgbClr val="000000"/>
                </a:solidFill>
              </a:defRPr>
            </a:pPr>
            <a:r>
              <a:rPr sz="1800" dirty="0"/>
              <a:t>In the natural sciences, most scientists agree about the meanings of basic terms.  In the social sciences, there is often more disagreement about how to define ideas like participation or democracy - often because they include a normative element!</a:t>
            </a:r>
          </a:p>
          <a:p>
            <a:pPr marL="602075" lvl="1" indent="-250031" defTabSz="704087">
              <a:lnSpc>
                <a:spcPct val="80000"/>
              </a:lnSpc>
              <a:spcBef>
                <a:spcPts val="400"/>
              </a:spcBef>
              <a:defRPr sz="1693">
                <a:solidFill>
                  <a:srgbClr val="000000"/>
                </a:solidFill>
              </a:defRPr>
            </a:pPr>
            <a:r>
              <a:rPr sz="1800" dirty="0"/>
              <a:t>In the natural sciences, often we can say that something will definitely happen - a quality called determinacy.  In the social sciences, because people have free will, we have to talk about how likely something is to happen, and use probability to state relationships.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
        <p:nvSpPr>
          <p:cNvPr id="277" name="Title 1"/>
          <p:cNvSpPr txBox="1">
            <a:spLocks noGrp="1"/>
          </p:cNvSpPr>
          <p:nvPr>
            <p:ph type="title"/>
          </p:nvPr>
        </p:nvSpPr>
        <p:spPr>
          <a:xfrm>
            <a:off x="469900" y="457199"/>
            <a:ext cx="8229600" cy="1143001"/>
          </a:xfrm>
          <a:prstGeom prst="rect">
            <a:avLst/>
          </a:prstGeom>
        </p:spPr>
        <p:txBody>
          <a:bodyPr/>
          <a:lstStyle/>
          <a:p>
            <a:r>
              <a:rPr dirty="0"/>
              <a:t>The Scientific Approach</a:t>
            </a:r>
            <a:r>
              <a:rPr lang="en-US" dirty="0"/>
              <a:t>, cont’d</a:t>
            </a:r>
            <a:endParaRPr dirty="0"/>
          </a:p>
        </p:txBody>
      </p:sp>
      <p:sp>
        <p:nvSpPr>
          <p:cNvPr id="278" name="Content Placeholder 2"/>
          <p:cNvSpPr txBox="1">
            <a:spLocks noGrp="1"/>
          </p:cNvSpPr>
          <p:nvPr>
            <p:ph type="body" idx="1"/>
          </p:nvPr>
        </p:nvSpPr>
        <p:spPr>
          <a:xfrm>
            <a:off x="469900" y="1600200"/>
            <a:ext cx="8229600" cy="4525963"/>
          </a:xfrm>
          <a:prstGeom prst="rect">
            <a:avLst/>
          </a:prstGeom>
        </p:spPr>
        <p:txBody>
          <a:bodyPr/>
          <a:lstStyle/>
          <a:p>
            <a:pPr marL="318897" indent="-318897" defTabSz="850391">
              <a:defRPr sz="2604"/>
            </a:pPr>
            <a:r>
              <a:rPr dirty="0"/>
              <a:t>Core beliefs of the scientific approach:</a:t>
            </a:r>
          </a:p>
          <a:p>
            <a:pPr marL="744093" lvl="1" indent="-318897" defTabSz="850391">
              <a:buChar char="•"/>
              <a:defRPr sz="2604"/>
            </a:pPr>
            <a:r>
              <a:rPr sz="2400" dirty="0"/>
              <a:t>Empiricism: that knowledge is derived from real world observation, rather than being derived a priori or by intuition</a:t>
            </a:r>
          </a:p>
          <a:p>
            <a:pPr marL="744093" lvl="1" indent="-318897" defTabSz="850391">
              <a:buChar char="•"/>
              <a:defRPr sz="2604"/>
            </a:pPr>
            <a:r>
              <a:rPr sz="2400" dirty="0"/>
              <a:t>Determinism: everything has a cause that we can find</a:t>
            </a:r>
          </a:p>
          <a:p>
            <a:pPr marL="744093" lvl="1" indent="-318897" defTabSz="850391">
              <a:buChar char="•"/>
              <a:defRPr sz="2604"/>
            </a:pPr>
            <a:r>
              <a:rPr sz="2400" dirty="0"/>
              <a:t>Objectivity: science should create an accurate representation of reality</a:t>
            </a:r>
          </a:p>
          <a:p>
            <a:pPr marL="744093" lvl="1" indent="-318897" defTabSz="850391">
              <a:buChar char="•"/>
              <a:defRPr sz="2604"/>
            </a:pPr>
            <a:r>
              <a:rPr sz="2400" dirty="0"/>
              <a:t>Replication: scientific knowledge is cumulative, so we need to repeat research over and over again to make sure it’s true</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dirty="0"/>
          </a:p>
        </p:txBody>
      </p:sp>
      <p:sp>
        <p:nvSpPr>
          <p:cNvPr id="216" name="Title 1"/>
          <p:cNvSpPr txBox="1">
            <a:spLocks noGrp="1"/>
          </p:cNvSpPr>
          <p:nvPr>
            <p:ph type="title"/>
          </p:nvPr>
        </p:nvSpPr>
        <p:spPr>
          <a:xfrm>
            <a:off x="457200" y="457199"/>
            <a:ext cx="8229600" cy="1143001"/>
          </a:xfrm>
          <a:prstGeom prst="rect">
            <a:avLst/>
          </a:prstGeom>
        </p:spPr>
        <p:txBody>
          <a:bodyPr/>
          <a:lstStyle/>
          <a:p>
            <a:r>
              <a:rPr dirty="0"/>
              <a:t>Overview</a:t>
            </a:r>
          </a:p>
        </p:txBody>
      </p:sp>
      <p:sp>
        <p:nvSpPr>
          <p:cNvPr id="217" name="Content Placeholder 2"/>
          <p:cNvSpPr txBox="1">
            <a:spLocks noGrp="1"/>
          </p:cNvSpPr>
          <p:nvPr>
            <p:ph type="body" idx="1"/>
          </p:nvPr>
        </p:nvSpPr>
        <p:spPr>
          <a:xfrm>
            <a:off x="457200" y="1600200"/>
            <a:ext cx="8229600" cy="4525963"/>
          </a:xfrm>
          <a:prstGeom prst="rect">
            <a:avLst/>
          </a:prstGeom>
        </p:spPr>
        <p:txBody>
          <a:bodyPr>
            <a:normAutofit lnSpcReduction="10000"/>
          </a:bodyPr>
          <a:lstStyle/>
          <a:p>
            <a:r>
              <a:rPr dirty="0"/>
              <a:t>What is Social Science Research?</a:t>
            </a:r>
            <a:endParaRPr lang="en-US" dirty="0"/>
          </a:p>
          <a:p>
            <a:endParaRPr dirty="0"/>
          </a:p>
          <a:p>
            <a:r>
              <a:rPr dirty="0"/>
              <a:t>Normative and Empirical Analysis</a:t>
            </a:r>
          </a:p>
          <a:p>
            <a:pPr marL="800100" lvl="1" indent="-342900">
              <a:buChar char="•"/>
            </a:pPr>
            <a:r>
              <a:rPr sz="2400" dirty="0"/>
              <a:t>Types of Evidence</a:t>
            </a:r>
            <a:endParaRPr lang="en-US" sz="2400" dirty="0"/>
          </a:p>
          <a:p>
            <a:pPr marL="800100" lvl="1" indent="-342900">
              <a:buChar char="•"/>
            </a:pPr>
            <a:endParaRPr sz="2400" dirty="0"/>
          </a:p>
          <a:p>
            <a:r>
              <a:rPr dirty="0"/>
              <a:t>The Scientific Approach</a:t>
            </a:r>
          </a:p>
          <a:p>
            <a:pPr marL="800100" lvl="1" indent="-342900">
              <a:buChar char="•"/>
            </a:pPr>
            <a:r>
              <a:rPr sz="2400" dirty="0"/>
              <a:t>Scientific Approach vs. Scientific Method</a:t>
            </a:r>
          </a:p>
          <a:p>
            <a:pPr marL="800100" lvl="1" indent="-342900">
              <a:buChar char="•"/>
            </a:pPr>
            <a:r>
              <a:rPr sz="2400" dirty="0"/>
              <a:t>Limits of the Scientific Approach</a:t>
            </a:r>
            <a:endParaRPr lang="en-US" sz="2400" dirty="0"/>
          </a:p>
          <a:p>
            <a:pPr marL="800100" lvl="1" indent="-342900">
              <a:buChar char="•"/>
            </a:pPr>
            <a:endParaRPr sz="2400" dirty="0"/>
          </a:p>
          <a:p>
            <a:r>
              <a:rPr dirty="0"/>
              <a:t>The Scientific Process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20</a:t>
            </a:fld>
            <a:endParaRPr/>
          </a:p>
        </p:txBody>
      </p:sp>
      <p:sp>
        <p:nvSpPr>
          <p:cNvPr id="281" name="Title 1"/>
          <p:cNvSpPr txBox="1">
            <a:spLocks noGrp="1"/>
          </p:cNvSpPr>
          <p:nvPr>
            <p:ph type="title"/>
          </p:nvPr>
        </p:nvSpPr>
        <p:spPr>
          <a:xfrm>
            <a:off x="457200" y="457199"/>
            <a:ext cx="8229600" cy="1143001"/>
          </a:xfrm>
          <a:prstGeom prst="rect">
            <a:avLst/>
          </a:prstGeom>
        </p:spPr>
        <p:txBody>
          <a:bodyPr>
            <a:normAutofit/>
          </a:bodyPr>
          <a:lstStyle/>
          <a:p>
            <a:r>
              <a:rPr dirty="0"/>
              <a:t>The Scientific Approach</a:t>
            </a:r>
            <a:r>
              <a:rPr lang="en-US" dirty="0"/>
              <a:t>, cont’d</a:t>
            </a:r>
            <a:endParaRPr dirty="0"/>
          </a:p>
        </p:txBody>
      </p:sp>
      <p:sp>
        <p:nvSpPr>
          <p:cNvPr id="282" name="Content Placeholder 2"/>
          <p:cNvSpPr txBox="1">
            <a:spLocks noGrp="1"/>
          </p:cNvSpPr>
          <p:nvPr>
            <p:ph type="body" idx="1"/>
          </p:nvPr>
        </p:nvSpPr>
        <p:spPr>
          <a:xfrm>
            <a:off x="457200" y="1600200"/>
            <a:ext cx="8229600" cy="4525963"/>
          </a:xfrm>
          <a:prstGeom prst="rect">
            <a:avLst/>
          </a:prstGeom>
        </p:spPr>
        <p:txBody>
          <a:bodyPr/>
          <a:lstStyle/>
          <a:p>
            <a:pPr marL="267461" indent="-267461" defTabSz="713231">
              <a:lnSpc>
                <a:spcPct val="90000"/>
              </a:lnSpc>
              <a:spcBef>
                <a:spcPts val="500"/>
              </a:spcBef>
              <a:defRPr sz="2184"/>
            </a:pPr>
            <a:r>
              <a:rPr sz="2400" dirty="0"/>
              <a:t>Because of empiricism…</a:t>
            </a:r>
          </a:p>
          <a:p>
            <a:pPr marL="624077" lvl="1" indent="-267461" defTabSz="713231">
              <a:lnSpc>
                <a:spcPct val="90000"/>
              </a:lnSpc>
              <a:spcBef>
                <a:spcPts val="500"/>
              </a:spcBef>
              <a:buChar char="•"/>
              <a:defRPr sz="2184"/>
            </a:pPr>
            <a:r>
              <a:rPr dirty="0"/>
              <a:t>Social scientists gather information about the world by observing it, collecting empirical information</a:t>
            </a:r>
          </a:p>
          <a:p>
            <a:pPr marL="624077" lvl="1" indent="-267461" defTabSz="713231">
              <a:lnSpc>
                <a:spcPct val="90000"/>
              </a:lnSpc>
              <a:spcBef>
                <a:spcPts val="500"/>
              </a:spcBef>
              <a:buChar char="•"/>
              <a:defRPr sz="2184"/>
            </a:pPr>
            <a:r>
              <a:rPr dirty="0"/>
              <a:t>Social scientists continually work to improve how they measure and gather information about the world, developing new tools and techniques that will make their observations more accurate</a:t>
            </a:r>
          </a:p>
          <a:p>
            <a:pPr marL="267461" indent="-267461" defTabSz="713231">
              <a:lnSpc>
                <a:spcPct val="90000"/>
              </a:lnSpc>
              <a:spcBef>
                <a:spcPts val="500"/>
              </a:spcBef>
              <a:defRPr sz="2184"/>
            </a:pPr>
            <a:endParaRPr sz="2400" dirty="0"/>
          </a:p>
          <a:p>
            <a:pPr marL="267461" indent="-267461" defTabSz="713231">
              <a:lnSpc>
                <a:spcPct val="90000"/>
              </a:lnSpc>
              <a:spcBef>
                <a:spcPts val="500"/>
              </a:spcBef>
              <a:defRPr sz="2184"/>
            </a:pPr>
            <a:r>
              <a:rPr sz="2400" dirty="0"/>
              <a:t>Because of determinism…</a:t>
            </a:r>
          </a:p>
          <a:p>
            <a:pPr marL="624077" lvl="1" indent="-267461" defTabSz="713231">
              <a:lnSpc>
                <a:spcPct val="90000"/>
              </a:lnSpc>
              <a:spcBef>
                <a:spcPts val="500"/>
              </a:spcBef>
              <a:buChar char="•"/>
              <a:defRPr sz="2184"/>
            </a:pPr>
            <a:r>
              <a:rPr dirty="0"/>
              <a:t>Social scientists don’t only describe the world, but to make causal arguments about how it works.</a:t>
            </a:r>
          </a:p>
          <a:p>
            <a:pPr marL="624077" lvl="1" indent="-267461" defTabSz="713231">
              <a:lnSpc>
                <a:spcPct val="90000"/>
              </a:lnSpc>
              <a:spcBef>
                <a:spcPts val="500"/>
              </a:spcBef>
              <a:buChar char="•"/>
              <a:defRPr sz="2184"/>
            </a:pPr>
            <a:r>
              <a:rPr dirty="0"/>
              <a:t>Social scientists focus on questions of </a:t>
            </a:r>
            <a:r>
              <a:rPr i="1" dirty="0"/>
              <a:t>cause and effect…</a:t>
            </a:r>
            <a:r>
              <a:rPr dirty="0"/>
              <a:t>but usually think of them as probabilistic, because of the nature of social life</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21</a:t>
            </a:fld>
            <a:endParaRPr/>
          </a:p>
        </p:txBody>
      </p:sp>
      <p:sp>
        <p:nvSpPr>
          <p:cNvPr id="285" name="Title 1"/>
          <p:cNvSpPr txBox="1">
            <a:spLocks noGrp="1"/>
          </p:cNvSpPr>
          <p:nvPr>
            <p:ph type="title"/>
          </p:nvPr>
        </p:nvSpPr>
        <p:spPr>
          <a:prstGeom prst="rect">
            <a:avLst/>
          </a:prstGeom>
        </p:spPr>
        <p:txBody>
          <a:bodyPr/>
          <a:lstStyle/>
          <a:p>
            <a:r>
              <a:rPr dirty="0"/>
              <a:t>The Scientific Approach</a:t>
            </a:r>
            <a:r>
              <a:rPr lang="en-US" dirty="0"/>
              <a:t>, cont’d</a:t>
            </a:r>
            <a:endParaRPr dirty="0"/>
          </a:p>
        </p:txBody>
      </p:sp>
      <p:sp>
        <p:nvSpPr>
          <p:cNvPr id="286" name="Content Placeholder 2"/>
          <p:cNvSpPr txBox="1">
            <a:spLocks noGrp="1"/>
          </p:cNvSpPr>
          <p:nvPr>
            <p:ph type="body" idx="1"/>
          </p:nvPr>
        </p:nvSpPr>
        <p:spPr>
          <a:xfrm>
            <a:off x="457200" y="1320800"/>
            <a:ext cx="8229600" cy="4525963"/>
          </a:xfrm>
          <a:prstGeom prst="rect">
            <a:avLst/>
          </a:prstGeom>
        </p:spPr>
        <p:txBody>
          <a:bodyPr/>
          <a:lstStyle/>
          <a:p>
            <a:pPr marL="264032" indent="-264032" defTabSz="704087">
              <a:lnSpc>
                <a:spcPct val="90000"/>
              </a:lnSpc>
              <a:spcBef>
                <a:spcPts val="500"/>
              </a:spcBef>
              <a:defRPr sz="2156"/>
            </a:pPr>
            <a:r>
              <a:rPr sz="2400" dirty="0"/>
              <a:t>Because of objectivity…</a:t>
            </a:r>
          </a:p>
          <a:p>
            <a:pPr marL="616076" lvl="1" indent="-264032" defTabSz="704087">
              <a:lnSpc>
                <a:spcPct val="90000"/>
              </a:lnSpc>
              <a:spcBef>
                <a:spcPts val="500"/>
              </a:spcBef>
              <a:buChar char="•"/>
              <a:defRPr sz="2156"/>
            </a:pPr>
            <a:r>
              <a:rPr dirty="0"/>
              <a:t>Social scientists work to reduce the influences of their own biases on their work.</a:t>
            </a:r>
          </a:p>
          <a:p>
            <a:pPr marL="616076" lvl="1" indent="-264032" defTabSz="704087">
              <a:lnSpc>
                <a:spcPct val="90000"/>
              </a:lnSpc>
              <a:spcBef>
                <a:spcPts val="500"/>
              </a:spcBef>
              <a:buChar char="•"/>
              <a:defRPr sz="2156"/>
            </a:pPr>
            <a:r>
              <a:rPr dirty="0"/>
              <a:t>Social scientists likely still have normative beliefs that affect their choices of questions or desired outcomes, but their goal is not to prove themselves right, but determine what is actually happening.</a:t>
            </a:r>
          </a:p>
          <a:p>
            <a:pPr marL="264032" indent="-264032" defTabSz="704087">
              <a:lnSpc>
                <a:spcPct val="90000"/>
              </a:lnSpc>
              <a:spcBef>
                <a:spcPts val="500"/>
              </a:spcBef>
              <a:defRPr sz="2156"/>
            </a:pPr>
            <a:endParaRPr dirty="0"/>
          </a:p>
          <a:p>
            <a:pPr marL="264032" indent="-264032" defTabSz="704087">
              <a:lnSpc>
                <a:spcPct val="90000"/>
              </a:lnSpc>
              <a:spcBef>
                <a:spcPts val="500"/>
              </a:spcBef>
              <a:defRPr sz="2156"/>
            </a:pPr>
            <a:r>
              <a:rPr sz="2400" dirty="0"/>
              <a:t>Because of replication…</a:t>
            </a:r>
          </a:p>
          <a:p>
            <a:pPr marL="616076" lvl="1" indent="-264032" defTabSz="704087">
              <a:lnSpc>
                <a:spcPct val="90000"/>
              </a:lnSpc>
              <a:spcBef>
                <a:spcPts val="500"/>
              </a:spcBef>
              <a:buChar char="•"/>
              <a:defRPr sz="2156"/>
            </a:pPr>
            <a:r>
              <a:rPr dirty="0"/>
              <a:t>Social scientists explain in detail how they got their results, so that other social scientists can judge their methods and repeat their research.</a:t>
            </a:r>
          </a:p>
          <a:p>
            <a:pPr marL="616076" lvl="1" indent="-264032" defTabSz="704087">
              <a:lnSpc>
                <a:spcPct val="90000"/>
              </a:lnSpc>
              <a:spcBef>
                <a:spcPts val="500"/>
              </a:spcBef>
              <a:buChar char="•"/>
              <a:defRPr sz="2156"/>
            </a:pPr>
            <a:r>
              <a:rPr dirty="0"/>
              <a:t>Social scientists make their data public, when possible, so that other researchers can check their results.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
        <p:nvSpPr>
          <p:cNvPr id="289" name="Title 1"/>
          <p:cNvSpPr txBox="1">
            <a:spLocks noGrp="1"/>
          </p:cNvSpPr>
          <p:nvPr>
            <p:ph type="title"/>
          </p:nvPr>
        </p:nvSpPr>
        <p:spPr>
          <a:xfrm>
            <a:off x="457200" y="457199"/>
            <a:ext cx="8229600" cy="1143001"/>
          </a:xfrm>
          <a:prstGeom prst="rect">
            <a:avLst/>
          </a:prstGeom>
        </p:spPr>
        <p:txBody>
          <a:bodyPr/>
          <a:lstStyle/>
          <a:p>
            <a:r>
              <a:rPr dirty="0"/>
              <a:t>The Scientific Approach</a:t>
            </a:r>
            <a:r>
              <a:rPr lang="en-US" dirty="0"/>
              <a:t>, cont’d</a:t>
            </a:r>
            <a:endParaRPr dirty="0"/>
          </a:p>
        </p:txBody>
      </p:sp>
      <p:sp>
        <p:nvSpPr>
          <p:cNvPr id="290" name="Content Placeholder 2"/>
          <p:cNvSpPr txBox="1">
            <a:spLocks noGrp="1"/>
          </p:cNvSpPr>
          <p:nvPr>
            <p:ph type="body" idx="1"/>
          </p:nvPr>
        </p:nvSpPr>
        <p:spPr>
          <a:xfrm>
            <a:off x="457200" y="1600200"/>
            <a:ext cx="8229600" cy="4525963"/>
          </a:xfrm>
          <a:prstGeom prst="rect">
            <a:avLst/>
          </a:prstGeom>
        </p:spPr>
        <p:txBody>
          <a:bodyPr>
            <a:normAutofit fontScale="92500" lnSpcReduction="10000"/>
          </a:bodyPr>
          <a:lstStyle/>
          <a:p>
            <a:pPr marL="332613" indent="-332613" defTabSz="886968">
              <a:defRPr sz="2716"/>
            </a:pPr>
            <a:r>
              <a:rPr dirty="0"/>
              <a:t>The scientific approach does have limits.</a:t>
            </a:r>
          </a:p>
          <a:p>
            <a:pPr marL="720661" lvl="1" indent="-277177" defTabSz="886968">
              <a:spcBef>
                <a:spcPts val="500"/>
              </a:spcBef>
              <a:defRPr sz="2328">
                <a:solidFill>
                  <a:srgbClr val="000000"/>
                </a:solidFill>
              </a:defRPr>
            </a:pPr>
            <a:r>
              <a:rPr dirty="0"/>
              <a:t>Those who use it think it is valuable despite those limits, but that doesn’t mean it can do everything.</a:t>
            </a:r>
            <a:endParaRPr lang="en-US" dirty="0"/>
          </a:p>
          <a:p>
            <a:pPr marL="720661" lvl="1" indent="-277177" defTabSz="886968">
              <a:spcBef>
                <a:spcPts val="500"/>
              </a:spcBef>
              <a:defRPr sz="2328">
                <a:solidFill>
                  <a:srgbClr val="000000"/>
                </a:solidFill>
              </a:defRPr>
            </a:pPr>
            <a:endParaRPr dirty="0"/>
          </a:p>
          <a:p>
            <a:pPr marL="332613" indent="-332613" defTabSz="886968">
              <a:defRPr sz="2716"/>
            </a:pPr>
            <a:r>
              <a:rPr dirty="0"/>
              <a:t>It’s hard to empirically measure lots of important things</a:t>
            </a:r>
          </a:p>
          <a:p>
            <a:pPr marL="720661" lvl="1" indent="-277177" defTabSz="886968">
              <a:spcBef>
                <a:spcPts val="500"/>
              </a:spcBef>
              <a:defRPr sz="2328">
                <a:solidFill>
                  <a:srgbClr val="000000"/>
                </a:solidFill>
              </a:defRPr>
            </a:pPr>
            <a:r>
              <a:rPr dirty="0"/>
              <a:t>We have to ask people what they think, and we can’t be sure that they’re telling the truth, or that one person and another mean the same thing when they give the same answer</a:t>
            </a:r>
            <a:endParaRPr lang="en-US" dirty="0"/>
          </a:p>
          <a:p>
            <a:pPr marL="720661" lvl="1" indent="-277177" defTabSz="886968">
              <a:spcBef>
                <a:spcPts val="500"/>
              </a:spcBef>
              <a:defRPr sz="2328">
                <a:solidFill>
                  <a:srgbClr val="000000"/>
                </a:solidFill>
              </a:defRPr>
            </a:pPr>
            <a:endParaRPr dirty="0"/>
          </a:p>
          <a:p>
            <a:pPr marL="332613" indent="-332613" defTabSz="886968">
              <a:defRPr sz="2716"/>
            </a:pPr>
            <a:r>
              <a:rPr dirty="0"/>
              <a:t>True objectivity is impossible</a:t>
            </a:r>
          </a:p>
          <a:p>
            <a:pPr marL="720661" lvl="1" indent="-277177" defTabSz="886968">
              <a:spcBef>
                <a:spcPts val="500"/>
              </a:spcBef>
              <a:defRPr sz="2328">
                <a:solidFill>
                  <a:srgbClr val="000000"/>
                </a:solidFill>
              </a:defRPr>
            </a:pPr>
            <a:r>
              <a:rPr dirty="0"/>
              <a:t>There is always a chance that someone’s biases and preferences will affect their research, even when they attempt to limit it</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
        <p:nvSpPr>
          <p:cNvPr id="293" name="Title 1"/>
          <p:cNvSpPr txBox="1">
            <a:spLocks noGrp="1"/>
          </p:cNvSpPr>
          <p:nvPr>
            <p:ph type="title"/>
          </p:nvPr>
        </p:nvSpPr>
        <p:spPr>
          <a:prstGeom prst="rect">
            <a:avLst/>
          </a:prstGeom>
        </p:spPr>
        <p:txBody>
          <a:bodyPr/>
          <a:lstStyle/>
          <a:p>
            <a:r>
              <a:t>Interpretivism</a:t>
            </a:r>
          </a:p>
        </p:txBody>
      </p:sp>
      <p:sp>
        <p:nvSpPr>
          <p:cNvPr id="294" name="Content Placeholder 2"/>
          <p:cNvSpPr txBox="1">
            <a:spLocks noGrp="1"/>
          </p:cNvSpPr>
          <p:nvPr>
            <p:ph type="body" idx="1"/>
          </p:nvPr>
        </p:nvSpPr>
        <p:spPr>
          <a:xfrm>
            <a:off x="457200" y="1236315"/>
            <a:ext cx="8229600" cy="4889848"/>
          </a:xfrm>
          <a:prstGeom prst="rect">
            <a:avLst/>
          </a:prstGeom>
        </p:spPr>
        <p:txBody>
          <a:bodyPr>
            <a:normAutofit fontScale="92500"/>
          </a:bodyPr>
          <a:lstStyle/>
          <a:p>
            <a:pPr marL="325754" indent="-325754" defTabSz="868680">
              <a:defRPr sz="2660"/>
            </a:pPr>
            <a:r>
              <a:rPr dirty="0"/>
              <a:t>Interpretivism is an alternate approach to conducting social science research, which disagrees with many of the key points of positivism:</a:t>
            </a:r>
          </a:p>
          <a:p>
            <a:pPr marL="705802" lvl="1" indent="-271462" defTabSz="868680">
              <a:spcBef>
                <a:spcPts val="500"/>
              </a:spcBef>
              <a:defRPr sz="2280">
                <a:solidFill>
                  <a:srgbClr val="000000"/>
                </a:solidFill>
              </a:defRPr>
            </a:pPr>
            <a:r>
              <a:rPr dirty="0"/>
              <a:t>Interpretivists believe the observer cannot be separated from the observation, which means that objectivity is never possible </a:t>
            </a:r>
            <a:endParaRPr lang="en-US" dirty="0"/>
          </a:p>
          <a:p>
            <a:pPr marL="705802" lvl="1" indent="-271462" defTabSz="868680">
              <a:spcBef>
                <a:spcPts val="500"/>
              </a:spcBef>
              <a:defRPr sz="2280">
                <a:solidFill>
                  <a:srgbClr val="000000"/>
                </a:solidFill>
              </a:defRPr>
            </a:pPr>
            <a:endParaRPr dirty="0"/>
          </a:p>
          <a:p>
            <a:pPr marL="705802" lvl="1" indent="-271462" defTabSz="868680">
              <a:spcBef>
                <a:spcPts val="500"/>
              </a:spcBef>
              <a:defRPr sz="2280">
                <a:solidFill>
                  <a:srgbClr val="000000"/>
                </a:solidFill>
              </a:defRPr>
            </a:pPr>
            <a:r>
              <a:rPr dirty="0"/>
              <a:t>Interpretivists prioritize the meanings that humans give to their social reality, and focus on studying that.  </a:t>
            </a:r>
            <a:endParaRPr lang="en-US" dirty="0"/>
          </a:p>
          <a:p>
            <a:pPr marL="705802" lvl="1" indent="-271462" defTabSz="868680">
              <a:spcBef>
                <a:spcPts val="500"/>
              </a:spcBef>
              <a:defRPr sz="2280">
                <a:solidFill>
                  <a:srgbClr val="000000"/>
                </a:solidFill>
              </a:defRPr>
            </a:pPr>
            <a:endParaRPr dirty="0"/>
          </a:p>
          <a:p>
            <a:pPr marL="705802" lvl="1" indent="-271462" defTabSz="868680">
              <a:spcBef>
                <a:spcPts val="500"/>
              </a:spcBef>
              <a:defRPr sz="2280">
                <a:solidFill>
                  <a:srgbClr val="000000"/>
                </a:solidFill>
              </a:defRPr>
            </a:pPr>
            <a:r>
              <a:rPr dirty="0"/>
              <a:t>Interpretivists can use very similar methods to positivists, and they share the goals of describing and understanding the world, to gather evidence in rigorous ways, and to distinguish between well-founded and poorly-founded about how the world works </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
        <p:nvSpPr>
          <p:cNvPr id="297" name="Title 1"/>
          <p:cNvSpPr txBox="1">
            <a:spLocks noGrp="1"/>
          </p:cNvSpPr>
          <p:nvPr>
            <p:ph type="title"/>
          </p:nvPr>
        </p:nvSpPr>
        <p:spPr>
          <a:xfrm>
            <a:off x="457200" y="457199"/>
            <a:ext cx="8229600" cy="1143001"/>
          </a:xfrm>
          <a:prstGeom prst="rect">
            <a:avLst/>
          </a:prstGeom>
        </p:spPr>
        <p:txBody>
          <a:bodyPr/>
          <a:lstStyle/>
          <a:p>
            <a:r>
              <a:rPr dirty="0"/>
              <a:t>Indigenous Research Methods</a:t>
            </a:r>
          </a:p>
        </p:txBody>
      </p:sp>
      <p:sp>
        <p:nvSpPr>
          <p:cNvPr id="298" name="Content Placeholder 2"/>
          <p:cNvSpPr txBox="1">
            <a:spLocks noGrp="1"/>
          </p:cNvSpPr>
          <p:nvPr>
            <p:ph type="body" idx="1"/>
          </p:nvPr>
        </p:nvSpPr>
        <p:spPr>
          <a:xfrm>
            <a:off x="457200" y="1600200"/>
            <a:ext cx="8229600" cy="4525963"/>
          </a:xfrm>
          <a:prstGeom prst="rect">
            <a:avLst/>
          </a:prstGeom>
        </p:spPr>
        <p:txBody>
          <a:bodyPr/>
          <a:lstStyle/>
          <a:p>
            <a:pPr marL="329184" indent="-329184" defTabSz="877823">
              <a:defRPr sz="2688"/>
            </a:pPr>
            <a:r>
              <a:rPr dirty="0"/>
              <a:t>Positivist research practices have been a part of the colonial abuse of Indigenous communities in Canada and elsewhere</a:t>
            </a:r>
          </a:p>
          <a:p>
            <a:pPr marL="713231" lvl="1" indent="-274320" defTabSz="877823">
              <a:spcBef>
                <a:spcPts val="500"/>
              </a:spcBef>
              <a:defRPr sz="2304">
                <a:solidFill>
                  <a:srgbClr val="000000"/>
                </a:solidFill>
              </a:defRPr>
            </a:pPr>
            <a:r>
              <a:rPr dirty="0"/>
              <a:t>But Indigenous communities have their own practices of knowledge gathering and evaluation, conducting research in ways that are compatible with their way of life</a:t>
            </a:r>
          </a:p>
          <a:p>
            <a:pPr marL="0" lvl="1" indent="219455" defTabSz="877823">
              <a:spcBef>
                <a:spcPts val="300"/>
              </a:spcBef>
              <a:buSzTx/>
              <a:buFontTx/>
              <a:buNone/>
              <a:defRPr sz="1344">
                <a:solidFill>
                  <a:srgbClr val="000000"/>
                </a:solidFill>
              </a:defRPr>
            </a:pPr>
            <a:endParaRPr dirty="0"/>
          </a:p>
          <a:p>
            <a:pPr marL="0" lvl="1" indent="219455" algn="ctr" defTabSz="877823">
              <a:spcBef>
                <a:spcPts val="300"/>
              </a:spcBef>
              <a:buSzTx/>
              <a:buFontTx/>
              <a:buNone/>
              <a:defRPr sz="1919">
                <a:solidFill>
                  <a:schemeClr val="accent1"/>
                </a:solidFill>
              </a:defRPr>
            </a:pPr>
            <a:r>
              <a:rPr dirty="0"/>
              <a:t>“First Nations, Inuit and Métis communities have unique histories, cultures and traditions. They also share some core values such as reciprocity – the obligation to give something back in return for gifts received – which they advance as the necessary basis for relationships that can benefit both Indigenous and research communities.” - Tri-Council Policy Statement: Ethical Conduct for Research Involving Humans, 2018</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
        <p:nvSpPr>
          <p:cNvPr id="301" name="Title 1"/>
          <p:cNvSpPr txBox="1">
            <a:spLocks noGrp="1"/>
          </p:cNvSpPr>
          <p:nvPr>
            <p:ph type="title"/>
          </p:nvPr>
        </p:nvSpPr>
        <p:spPr>
          <a:prstGeom prst="rect">
            <a:avLst/>
          </a:prstGeom>
        </p:spPr>
        <p:txBody>
          <a:bodyPr/>
          <a:lstStyle/>
          <a:p>
            <a:r>
              <a:rPr dirty="0"/>
              <a:t>Indigenous Research Methods</a:t>
            </a:r>
            <a:r>
              <a:rPr lang="en-US" dirty="0"/>
              <a:t>, cont’d</a:t>
            </a:r>
            <a:endParaRPr dirty="0"/>
          </a:p>
        </p:txBody>
      </p:sp>
      <p:sp>
        <p:nvSpPr>
          <p:cNvPr id="302" name="Content Placeholder 2"/>
          <p:cNvSpPr txBox="1">
            <a:spLocks noGrp="1"/>
          </p:cNvSpPr>
          <p:nvPr>
            <p:ph type="body" idx="1"/>
          </p:nvPr>
        </p:nvSpPr>
        <p:spPr>
          <a:xfrm>
            <a:off x="457200" y="1198810"/>
            <a:ext cx="8229600" cy="4927353"/>
          </a:xfrm>
          <a:prstGeom prst="rect">
            <a:avLst/>
          </a:prstGeom>
        </p:spPr>
        <p:txBody>
          <a:bodyPr/>
          <a:lstStyle/>
          <a:p>
            <a:pPr marL="312039" indent="-312039" defTabSz="832104">
              <a:defRPr sz="2184"/>
            </a:pPr>
            <a:r>
              <a:rPr dirty="0"/>
              <a:t>Indigenous research methods prioritize community engagement and the use of Indigenous cultural frameworks</a:t>
            </a:r>
          </a:p>
          <a:p>
            <a:pPr marL="676084" lvl="1" indent="-260032" defTabSz="832104">
              <a:spcBef>
                <a:spcPts val="500"/>
              </a:spcBef>
              <a:defRPr sz="1820">
                <a:solidFill>
                  <a:srgbClr val="000000"/>
                </a:solidFill>
              </a:defRPr>
            </a:pPr>
            <a:r>
              <a:rPr dirty="0"/>
              <a:t>Good research with Indigenous communities is responsible to the community as a whole</a:t>
            </a:r>
          </a:p>
          <a:p>
            <a:pPr marL="1092136" lvl="2" indent="-260032" defTabSz="832104">
              <a:spcBef>
                <a:spcPts val="500"/>
              </a:spcBef>
              <a:buChar char="–"/>
              <a:defRPr sz="1638">
                <a:solidFill>
                  <a:srgbClr val="000000"/>
                </a:solidFill>
              </a:defRPr>
            </a:pPr>
            <a:r>
              <a:rPr dirty="0"/>
              <a:t>“The desire to conserve, reclaim and develop knowledge specific to First Nations, Inuit and Métis communities, and to benefit from contemporary applications of traditional knowledge, is a motivating force in community initiatives to assume a decisive role in research. The guidance provided in this chapter is based on the premise that engagement with community is an integral part of ethical research involving Indigenous peoples.” - TCPS 2</a:t>
            </a:r>
          </a:p>
          <a:p>
            <a:pPr marL="676084" lvl="1" indent="-260032" defTabSz="832104">
              <a:spcBef>
                <a:spcPts val="500"/>
              </a:spcBef>
              <a:defRPr sz="1820">
                <a:solidFill>
                  <a:srgbClr val="000000"/>
                </a:solidFill>
              </a:defRPr>
            </a:pPr>
            <a:r>
              <a:rPr dirty="0"/>
              <a:t>Good research with Indigenous communities takes seriously Indigenous values and cultures as a part of the research process</a:t>
            </a:r>
          </a:p>
          <a:p>
            <a:pPr marL="1092136" lvl="2" indent="-260032" defTabSz="832104">
              <a:spcBef>
                <a:spcPts val="500"/>
              </a:spcBef>
              <a:buChar char="–"/>
              <a:defRPr sz="1638">
                <a:solidFill>
                  <a:srgbClr val="000000"/>
                </a:solidFill>
              </a:defRPr>
            </a:pPr>
            <a:r>
              <a:rPr dirty="0"/>
              <a:t>“Consistent with the world views of particular First Nations, Inuit and Métis peoples, community customs and codes of research practice may embody kinship networks and responsibilities that include multi-generational obligations to ancestors and future generations. Ethical obligations often extend to respectful relations with plant, animal and marine life.” -TCPS 2</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dirty="0"/>
          </a:p>
        </p:txBody>
      </p:sp>
      <p:sp>
        <p:nvSpPr>
          <p:cNvPr id="305" name="Title 1"/>
          <p:cNvSpPr txBox="1">
            <a:spLocks noGrp="1"/>
          </p:cNvSpPr>
          <p:nvPr>
            <p:ph type="title"/>
          </p:nvPr>
        </p:nvSpPr>
        <p:spPr>
          <a:xfrm>
            <a:off x="457200" y="457199"/>
            <a:ext cx="8229600" cy="1143001"/>
          </a:xfrm>
          <a:prstGeom prst="rect">
            <a:avLst/>
          </a:prstGeom>
        </p:spPr>
        <p:txBody>
          <a:bodyPr/>
          <a:lstStyle/>
          <a:p>
            <a:r>
              <a:rPr dirty="0"/>
              <a:t>The Scientific Approach</a:t>
            </a:r>
          </a:p>
        </p:txBody>
      </p:sp>
      <p:sp>
        <p:nvSpPr>
          <p:cNvPr id="306" name="Content Placeholder 2"/>
          <p:cNvSpPr txBox="1">
            <a:spLocks noGrp="1"/>
          </p:cNvSpPr>
          <p:nvPr>
            <p:ph type="body" idx="1"/>
          </p:nvPr>
        </p:nvSpPr>
        <p:spPr>
          <a:xfrm>
            <a:off x="457200" y="1600200"/>
            <a:ext cx="8229600" cy="4525963"/>
          </a:xfrm>
          <a:prstGeom prst="rect">
            <a:avLst/>
          </a:prstGeom>
        </p:spPr>
        <p:txBody>
          <a:bodyPr/>
          <a:lstStyle/>
          <a:p>
            <a:pPr marL="342900" indent="-342900">
              <a:lnSpc>
                <a:spcPct val="80000"/>
              </a:lnSpc>
              <a:defRPr sz="3000"/>
            </a:pPr>
            <a:r>
              <a:rPr dirty="0"/>
              <a:t>There are three steps to conducting research using the scientific approach:</a:t>
            </a:r>
            <a:br>
              <a:rPr dirty="0"/>
            </a:br>
            <a:endParaRPr dirty="0"/>
          </a:p>
          <a:p>
            <a:pPr marL="802105" lvl="1" indent="-294105">
              <a:lnSpc>
                <a:spcPct val="80000"/>
              </a:lnSpc>
              <a:spcBef>
                <a:spcPts val="500"/>
              </a:spcBef>
              <a:buFontTx/>
              <a:buAutoNum type="arabicPeriod"/>
              <a:defRPr sz="3000">
                <a:solidFill>
                  <a:srgbClr val="000000"/>
                </a:solidFill>
              </a:defRPr>
            </a:pPr>
            <a:r>
              <a:rPr dirty="0"/>
              <a:t>Propose a Research Question</a:t>
            </a:r>
            <a:endParaRPr lang="en-US" dirty="0"/>
          </a:p>
          <a:p>
            <a:pPr marL="802105" lvl="1" indent="-294105">
              <a:lnSpc>
                <a:spcPct val="80000"/>
              </a:lnSpc>
              <a:spcBef>
                <a:spcPts val="500"/>
              </a:spcBef>
              <a:buFontTx/>
              <a:buAutoNum type="arabicPeriod"/>
              <a:defRPr sz="3000">
                <a:solidFill>
                  <a:srgbClr val="000000"/>
                </a:solidFill>
              </a:defRPr>
            </a:pPr>
            <a:endParaRPr dirty="0"/>
          </a:p>
          <a:p>
            <a:pPr marL="802105" lvl="1" indent="-294105">
              <a:lnSpc>
                <a:spcPct val="80000"/>
              </a:lnSpc>
              <a:spcBef>
                <a:spcPts val="500"/>
              </a:spcBef>
              <a:buFontTx/>
              <a:buAutoNum type="arabicPeriod"/>
              <a:defRPr sz="3000">
                <a:solidFill>
                  <a:srgbClr val="000000"/>
                </a:solidFill>
              </a:defRPr>
            </a:pPr>
            <a:r>
              <a:rPr dirty="0"/>
              <a:t>Gather Empirical Evidence to Answer the Research Question</a:t>
            </a:r>
            <a:endParaRPr lang="en-US" dirty="0"/>
          </a:p>
          <a:p>
            <a:pPr marL="802105" lvl="1" indent="-294105">
              <a:lnSpc>
                <a:spcPct val="80000"/>
              </a:lnSpc>
              <a:spcBef>
                <a:spcPts val="500"/>
              </a:spcBef>
              <a:buFontTx/>
              <a:buAutoNum type="arabicPeriod"/>
              <a:defRPr sz="3000">
                <a:solidFill>
                  <a:srgbClr val="000000"/>
                </a:solidFill>
              </a:defRPr>
            </a:pPr>
            <a:endParaRPr dirty="0"/>
          </a:p>
          <a:p>
            <a:pPr marL="802105" lvl="1" indent="-294105">
              <a:lnSpc>
                <a:spcPct val="80000"/>
              </a:lnSpc>
              <a:spcBef>
                <a:spcPts val="500"/>
              </a:spcBef>
              <a:buFontTx/>
              <a:buAutoNum type="arabicPeriod"/>
              <a:defRPr sz="3000">
                <a:solidFill>
                  <a:srgbClr val="000000"/>
                </a:solidFill>
              </a:defRPr>
            </a:pPr>
            <a:r>
              <a:rPr dirty="0"/>
              <a:t>Communicate Your Results</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27</a:t>
            </a:fld>
            <a:endParaRPr dirty="0"/>
          </a:p>
        </p:txBody>
      </p:sp>
      <p:sp>
        <p:nvSpPr>
          <p:cNvPr id="309" name="Title 1"/>
          <p:cNvSpPr txBox="1">
            <a:spLocks noGrp="1"/>
          </p:cNvSpPr>
          <p:nvPr>
            <p:ph type="title"/>
          </p:nvPr>
        </p:nvSpPr>
        <p:spPr>
          <a:xfrm>
            <a:off x="457200" y="305118"/>
            <a:ext cx="8229600" cy="1143001"/>
          </a:xfrm>
          <a:prstGeom prst="rect">
            <a:avLst/>
          </a:prstGeom>
        </p:spPr>
        <p:txBody>
          <a:bodyPr/>
          <a:lstStyle/>
          <a:p>
            <a:r>
              <a:rPr dirty="0"/>
              <a:t>The Scientific Approach</a:t>
            </a:r>
            <a:r>
              <a:rPr lang="en-US" dirty="0"/>
              <a:t>, cont’d</a:t>
            </a:r>
            <a:endParaRPr dirty="0"/>
          </a:p>
        </p:txBody>
      </p:sp>
      <p:sp>
        <p:nvSpPr>
          <p:cNvPr id="310" name="Content Placeholder 2"/>
          <p:cNvSpPr txBox="1">
            <a:spLocks noGrp="1"/>
          </p:cNvSpPr>
          <p:nvPr>
            <p:ph type="body" idx="1"/>
          </p:nvPr>
        </p:nvSpPr>
        <p:spPr>
          <a:xfrm>
            <a:off x="457200" y="1600200"/>
            <a:ext cx="8229600" cy="4525963"/>
          </a:xfrm>
          <a:prstGeom prst="rect">
            <a:avLst/>
          </a:prstGeom>
        </p:spPr>
        <p:txBody>
          <a:bodyPr/>
          <a:lstStyle/>
          <a:p>
            <a:pPr marL="342900" indent="-342900">
              <a:lnSpc>
                <a:spcPct val="90000"/>
              </a:lnSpc>
              <a:defRPr sz="2500"/>
            </a:pPr>
            <a:r>
              <a:rPr dirty="0"/>
              <a:t>Posing a Research Question</a:t>
            </a:r>
          </a:p>
          <a:p>
            <a:pPr marL="742950" lvl="1" indent="-285750">
              <a:lnSpc>
                <a:spcPct val="90000"/>
              </a:lnSpc>
              <a:spcBef>
                <a:spcPts val="500"/>
              </a:spcBef>
              <a:defRPr sz="2500">
                <a:solidFill>
                  <a:srgbClr val="000000"/>
                </a:solidFill>
              </a:defRPr>
            </a:pPr>
            <a:r>
              <a:rPr sz="2000" dirty="0"/>
              <a:t>Your question can be descriptive (what?) or explanatory (why?)</a:t>
            </a:r>
          </a:p>
          <a:p>
            <a:pPr marL="800100" lvl="1" indent="-342900">
              <a:lnSpc>
                <a:spcPct val="90000"/>
              </a:lnSpc>
              <a:buChar char="•"/>
              <a:defRPr sz="2500"/>
            </a:pPr>
            <a:endParaRPr dirty="0"/>
          </a:p>
          <a:p>
            <a:pPr marL="342900" indent="-342900">
              <a:lnSpc>
                <a:spcPct val="90000"/>
              </a:lnSpc>
              <a:defRPr sz="2500"/>
            </a:pPr>
            <a:r>
              <a:rPr dirty="0"/>
              <a:t>Before you frame a research question, you should look to see what other researchers have said - the “state of the literature”</a:t>
            </a:r>
          </a:p>
          <a:p>
            <a:pPr marL="781915" lvl="1" indent="-324715">
              <a:lnSpc>
                <a:spcPct val="90000"/>
              </a:lnSpc>
              <a:spcBef>
                <a:spcPts val="500"/>
              </a:spcBef>
              <a:defRPr sz="2200">
                <a:solidFill>
                  <a:srgbClr val="000000"/>
                </a:solidFill>
              </a:defRPr>
            </a:pPr>
            <a:r>
              <a:rPr sz="2000" dirty="0"/>
              <a:t>Remember - Intersubjectivity! Replication!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28</a:t>
            </a:fld>
            <a:endParaRPr dirty="0"/>
          </a:p>
        </p:txBody>
      </p:sp>
      <p:sp>
        <p:nvSpPr>
          <p:cNvPr id="313" name="Title 1"/>
          <p:cNvSpPr txBox="1">
            <a:spLocks noGrp="1"/>
          </p:cNvSpPr>
          <p:nvPr>
            <p:ph type="title"/>
          </p:nvPr>
        </p:nvSpPr>
        <p:spPr>
          <a:xfrm>
            <a:off x="457200" y="457199"/>
            <a:ext cx="8229600" cy="1143001"/>
          </a:xfrm>
          <a:prstGeom prst="rect">
            <a:avLst/>
          </a:prstGeom>
        </p:spPr>
        <p:txBody>
          <a:bodyPr/>
          <a:lstStyle/>
          <a:p>
            <a:r>
              <a:rPr dirty="0"/>
              <a:t>The Scientific Approach</a:t>
            </a:r>
            <a:r>
              <a:rPr lang="en-US" dirty="0"/>
              <a:t>, cont’d</a:t>
            </a:r>
            <a:endParaRPr dirty="0"/>
          </a:p>
        </p:txBody>
      </p:sp>
      <p:sp>
        <p:nvSpPr>
          <p:cNvPr id="314" name="Content Placeholder 2"/>
          <p:cNvSpPr txBox="1">
            <a:spLocks noGrp="1"/>
          </p:cNvSpPr>
          <p:nvPr>
            <p:ph type="body" idx="1"/>
          </p:nvPr>
        </p:nvSpPr>
        <p:spPr>
          <a:xfrm>
            <a:off x="457200" y="1600200"/>
            <a:ext cx="8229600" cy="4525963"/>
          </a:xfrm>
          <a:prstGeom prst="rect">
            <a:avLst/>
          </a:prstGeom>
        </p:spPr>
        <p:txBody>
          <a:bodyPr/>
          <a:lstStyle/>
          <a:p>
            <a:pPr marL="342900" indent="-342900">
              <a:defRPr sz="2500"/>
            </a:pPr>
            <a:r>
              <a:rPr dirty="0"/>
              <a:t>Gathering empirical evidence</a:t>
            </a:r>
          </a:p>
          <a:p>
            <a:pPr marL="781915" lvl="1" indent="-324715">
              <a:spcBef>
                <a:spcPts val="500"/>
              </a:spcBef>
              <a:defRPr sz="2200">
                <a:solidFill>
                  <a:srgbClr val="000000"/>
                </a:solidFill>
              </a:defRPr>
            </a:pPr>
            <a:r>
              <a:rPr sz="2000" dirty="0"/>
              <a:t>This evidence is usually referred to as data (singular: datum)</a:t>
            </a:r>
          </a:p>
          <a:p>
            <a:pPr marL="781915" lvl="1" indent="-324715">
              <a:spcBef>
                <a:spcPts val="500"/>
              </a:spcBef>
              <a:defRPr sz="2200">
                <a:solidFill>
                  <a:srgbClr val="000000"/>
                </a:solidFill>
              </a:defRPr>
            </a:pPr>
            <a:r>
              <a:rPr sz="2000" dirty="0"/>
              <a:t>Data can come in the form of </a:t>
            </a:r>
            <a:r>
              <a:rPr sz="2000" i="1" dirty="0"/>
              <a:t>texts </a:t>
            </a:r>
            <a:r>
              <a:rPr sz="2000" dirty="0"/>
              <a:t>or </a:t>
            </a:r>
            <a:r>
              <a:rPr sz="2000" i="1" dirty="0"/>
              <a:t>numbers. </a:t>
            </a:r>
          </a:p>
          <a:p>
            <a:pPr marL="742950" lvl="1" indent="-285750">
              <a:spcBef>
                <a:spcPts val="500"/>
              </a:spcBef>
              <a:defRPr sz="2200">
                <a:solidFill>
                  <a:srgbClr val="000000"/>
                </a:solidFill>
              </a:defRPr>
            </a:pPr>
            <a:endParaRPr sz="2500" i="1" dirty="0"/>
          </a:p>
          <a:p>
            <a:pPr marL="342900" indent="-342900">
              <a:defRPr sz="2500"/>
            </a:pPr>
            <a:r>
              <a:rPr dirty="0"/>
              <a:t>What type of data you use determines the type of analysis you can do with it.</a:t>
            </a:r>
            <a:endParaRPr sz="2200" dirty="0">
              <a:solidFill>
                <a:srgbClr val="000000"/>
              </a:solidFill>
            </a:endParaRPr>
          </a:p>
          <a:p>
            <a:pPr marL="742950" lvl="1" indent="-285750">
              <a:spcBef>
                <a:spcPts val="500"/>
              </a:spcBef>
              <a:defRPr sz="2200">
                <a:solidFill>
                  <a:srgbClr val="000000"/>
                </a:solidFill>
              </a:defRPr>
            </a:pPr>
            <a:r>
              <a:rPr sz="2000" dirty="0"/>
              <a:t>Small n-studies vs large-n studies</a:t>
            </a:r>
          </a:p>
          <a:p>
            <a:pPr marL="742950" lvl="1" indent="-285750">
              <a:spcBef>
                <a:spcPts val="500"/>
              </a:spcBef>
              <a:defRPr sz="2200">
                <a:solidFill>
                  <a:srgbClr val="000000"/>
                </a:solidFill>
              </a:defRPr>
            </a:pPr>
            <a:r>
              <a:rPr sz="2000" dirty="0"/>
              <a:t>Qualitative vs. quantitative analysis</a:t>
            </a:r>
          </a:p>
          <a:p>
            <a:pPr marL="742950" lvl="1" indent="-285750">
              <a:spcBef>
                <a:spcPts val="500"/>
              </a:spcBef>
              <a:defRPr sz="2200">
                <a:solidFill>
                  <a:srgbClr val="000000"/>
                </a:solidFill>
              </a:defRPr>
            </a:pPr>
            <a:r>
              <a:rPr sz="2000" dirty="0"/>
              <a:t>Multimethod or mixed-method research</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Slide Number Placeholder 4"/>
          <p:cNvSpPr txBox="1">
            <a:spLocks noGrp="1"/>
          </p:cNvSpPr>
          <p:nvPr>
            <p:ph type="sldNum" sz="quarter" idx="2"/>
          </p:nvPr>
        </p:nvSpPr>
        <p:spPr>
          <a:xfrm>
            <a:off x="8817999" y="6482137"/>
            <a:ext cx="258624"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29</a:t>
            </a:fld>
            <a:endParaRPr dirty="0"/>
          </a:p>
        </p:txBody>
      </p:sp>
      <p:sp>
        <p:nvSpPr>
          <p:cNvPr id="317" name="Title 1"/>
          <p:cNvSpPr txBox="1">
            <a:spLocks noGrp="1"/>
          </p:cNvSpPr>
          <p:nvPr>
            <p:ph type="title"/>
          </p:nvPr>
        </p:nvSpPr>
        <p:spPr>
          <a:xfrm>
            <a:off x="457200" y="366078"/>
            <a:ext cx="8229600" cy="1143001"/>
          </a:xfrm>
          <a:prstGeom prst="rect">
            <a:avLst/>
          </a:prstGeom>
        </p:spPr>
        <p:txBody>
          <a:bodyPr>
            <a:normAutofit/>
          </a:bodyPr>
          <a:lstStyle/>
          <a:p>
            <a:r>
              <a:rPr dirty="0"/>
              <a:t>The Scientific Approach</a:t>
            </a:r>
            <a:r>
              <a:rPr lang="en-US" dirty="0"/>
              <a:t>, cont’d</a:t>
            </a:r>
            <a:endParaRPr dirty="0"/>
          </a:p>
        </p:txBody>
      </p:sp>
      <p:sp>
        <p:nvSpPr>
          <p:cNvPr id="318" name="Content Placeholder 2"/>
          <p:cNvSpPr txBox="1">
            <a:spLocks noGrp="1"/>
          </p:cNvSpPr>
          <p:nvPr>
            <p:ph type="body" idx="1"/>
          </p:nvPr>
        </p:nvSpPr>
        <p:spPr>
          <a:xfrm>
            <a:off x="457200" y="1600200"/>
            <a:ext cx="8229600" cy="4525963"/>
          </a:xfrm>
          <a:prstGeom prst="rect">
            <a:avLst/>
          </a:prstGeom>
        </p:spPr>
        <p:txBody>
          <a:bodyPr/>
          <a:lstStyle/>
          <a:p>
            <a:pPr marL="308609" indent="-308609" defTabSz="822959">
              <a:defRPr sz="2700"/>
            </a:pPr>
            <a:r>
              <a:rPr dirty="0"/>
              <a:t>Communicate the Results</a:t>
            </a:r>
          </a:p>
          <a:p>
            <a:pPr marL="668654" lvl="1" indent="-257175" defTabSz="822959">
              <a:defRPr sz="2520">
                <a:solidFill>
                  <a:srgbClr val="000000"/>
                </a:solidFill>
              </a:defRPr>
            </a:pPr>
            <a:r>
              <a:rPr sz="2200" dirty="0"/>
              <a:t>Communication is </a:t>
            </a:r>
            <a:r>
              <a:rPr sz="2200" i="1" dirty="0"/>
              <a:t>essential</a:t>
            </a:r>
            <a:r>
              <a:rPr sz="2200" dirty="0"/>
              <a:t> to the work of social science. </a:t>
            </a:r>
          </a:p>
          <a:p>
            <a:pPr marL="668654" lvl="1" indent="-257175" defTabSz="822959">
              <a:defRPr sz="2520">
                <a:solidFill>
                  <a:srgbClr val="000000"/>
                </a:solidFill>
              </a:defRPr>
            </a:pPr>
            <a:r>
              <a:rPr sz="2200" dirty="0"/>
              <a:t>The goal of communication is the sharing of information and the advancement and refinement of knowledge</a:t>
            </a:r>
          </a:p>
          <a:p>
            <a:pPr marL="668654" lvl="1" indent="-257175" defTabSz="822959">
              <a:defRPr sz="2520">
                <a:solidFill>
                  <a:srgbClr val="000000"/>
                </a:solidFill>
              </a:defRPr>
            </a:pPr>
            <a:r>
              <a:rPr sz="2200" dirty="0"/>
              <a:t>For professors and other senior researchers, the best communication outlets are those that are peer-reviewed (evaluated by other researchers prior to publication)</a:t>
            </a:r>
          </a:p>
          <a:p>
            <a:pPr marL="668654" lvl="1" indent="-257175" defTabSz="822959">
              <a:defRPr sz="2520">
                <a:solidFill>
                  <a:srgbClr val="000000"/>
                </a:solidFill>
              </a:defRPr>
            </a:pPr>
            <a:r>
              <a:rPr sz="2200" dirty="0"/>
              <a:t>For students and junior researchers, their work is usually communicated with the support of their supervisors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dirty="0"/>
          </a:p>
        </p:txBody>
      </p:sp>
      <p:sp>
        <p:nvSpPr>
          <p:cNvPr id="220" name="Title 1"/>
          <p:cNvSpPr txBox="1">
            <a:spLocks noGrp="1"/>
          </p:cNvSpPr>
          <p:nvPr>
            <p:ph type="title"/>
          </p:nvPr>
        </p:nvSpPr>
        <p:spPr>
          <a:xfrm>
            <a:off x="457200" y="457199"/>
            <a:ext cx="8229600" cy="1143001"/>
          </a:xfrm>
          <a:prstGeom prst="rect">
            <a:avLst/>
          </a:prstGeom>
        </p:spPr>
        <p:txBody>
          <a:bodyPr/>
          <a:lstStyle/>
          <a:p>
            <a:r>
              <a:rPr dirty="0"/>
              <a:t>What is Social Science Research?</a:t>
            </a:r>
          </a:p>
        </p:txBody>
      </p:sp>
      <p:sp>
        <p:nvSpPr>
          <p:cNvPr id="221" name="Content Placeholder 2"/>
          <p:cNvSpPr txBox="1">
            <a:spLocks noGrp="1"/>
          </p:cNvSpPr>
          <p:nvPr>
            <p:ph type="body" idx="1"/>
          </p:nvPr>
        </p:nvSpPr>
        <p:spPr>
          <a:xfrm>
            <a:off x="457200" y="1600200"/>
            <a:ext cx="8229600" cy="4525963"/>
          </a:xfrm>
          <a:prstGeom prst="rect">
            <a:avLst/>
          </a:prstGeom>
        </p:spPr>
        <p:txBody>
          <a:bodyPr>
            <a:normAutofit fontScale="92500" lnSpcReduction="10000"/>
          </a:bodyPr>
          <a:lstStyle/>
          <a:p>
            <a:r>
              <a:rPr dirty="0"/>
              <a:t>When was the last time you remember someone referencing a study  to make a point in a discussion with someone else?</a:t>
            </a:r>
            <a:endParaRPr lang="en-US" dirty="0"/>
          </a:p>
          <a:p>
            <a:endParaRPr dirty="0"/>
          </a:p>
          <a:p>
            <a:r>
              <a:rPr dirty="0"/>
              <a:t>Social science research is used to make claims about how the world is and how it works - to describe and explain our social and political worlds.</a:t>
            </a:r>
            <a:endParaRPr lang="en-US" dirty="0"/>
          </a:p>
          <a:p>
            <a:endParaRPr dirty="0"/>
          </a:p>
          <a:p>
            <a:r>
              <a:rPr dirty="0"/>
              <a:t>Being able to interpret social science research - or even conduct your own - is important for being an informed member of society.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dirty="0"/>
          </a:p>
        </p:txBody>
      </p:sp>
      <p:sp>
        <p:nvSpPr>
          <p:cNvPr id="224" name="Title 1"/>
          <p:cNvSpPr txBox="1">
            <a:spLocks noGrp="1"/>
          </p:cNvSpPr>
          <p:nvPr>
            <p:ph type="title"/>
          </p:nvPr>
        </p:nvSpPr>
        <p:spPr>
          <a:xfrm>
            <a:off x="457200" y="457199"/>
            <a:ext cx="8229600" cy="1143001"/>
          </a:xfrm>
          <a:prstGeom prst="rect">
            <a:avLst/>
          </a:prstGeom>
        </p:spPr>
        <p:txBody>
          <a:bodyPr/>
          <a:lstStyle/>
          <a:p>
            <a:r>
              <a:rPr dirty="0"/>
              <a:t>What is Social Science Research?</a:t>
            </a:r>
            <a:r>
              <a:rPr lang="en-US" dirty="0"/>
              <a:t>, cont’d</a:t>
            </a:r>
            <a:endParaRPr dirty="0"/>
          </a:p>
        </p:txBody>
      </p:sp>
      <p:sp>
        <p:nvSpPr>
          <p:cNvPr id="225" name="Content Placeholder 2"/>
          <p:cNvSpPr txBox="1">
            <a:spLocks noGrp="1"/>
          </p:cNvSpPr>
          <p:nvPr>
            <p:ph type="body" idx="1"/>
          </p:nvPr>
        </p:nvSpPr>
        <p:spPr>
          <a:xfrm>
            <a:off x="457200" y="1600200"/>
            <a:ext cx="8229600" cy="4525963"/>
          </a:xfrm>
          <a:prstGeom prst="rect">
            <a:avLst/>
          </a:prstGeom>
        </p:spPr>
        <p:txBody>
          <a:bodyPr/>
          <a:lstStyle/>
          <a:p>
            <a:pPr marL="325755" indent="-325755" defTabSz="868680">
              <a:lnSpc>
                <a:spcPct val="80000"/>
              </a:lnSpc>
              <a:spcBef>
                <a:spcPts val="500"/>
              </a:spcBef>
              <a:defRPr sz="2375" b="1"/>
            </a:pPr>
            <a:r>
              <a:rPr dirty="0"/>
              <a:t>You are in university to learn more about a particular field, including how that field understands research and knowledge. </a:t>
            </a:r>
          </a:p>
          <a:p>
            <a:pPr marL="705802" lvl="1" indent="-271462" defTabSz="868680">
              <a:lnSpc>
                <a:spcPct val="80000"/>
              </a:lnSpc>
              <a:spcBef>
                <a:spcPts val="500"/>
              </a:spcBef>
              <a:defRPr sz="2090">
                <a:solidFill>
                  <a:srgbClr val="000000"/>
                </a:solidFill>
              </a:defRPr>
            </a:pPr>
            <a:r>
              <a:rPr dirty="0"/>
              <a:t>Academic disciplines are areas of study which share a common interest and some basic assumptions about how the world works.</a:t>
            </a:r>
          </a:p>
          <a:p>
            <a:pPr marL="705802" lvl="1" indent="-271462" defTabSz="868680">
              <a:lnSpc>
                <a:spcPct val="80000"/>
              </a:lnSpc>
              <a:spcBef>
                <a:spcPts val="500"/>
              </a:spcBef>
              <a:defRPr sz="2090">
                <a:solidFill>
                  <a:srgbClr val="000000"/>
                </a:solidFill>
              </a:defRPr>
            </a:pPr>
            <a:r>
              <a:rPr dirty="0"/>
              <a:t>As defined by the Federation for the Social Sciences and Humanities, “the social sciences are fields of study that may involve more empirical methods to consider society and human </a:t>
            </a:r>
            <a:r>
              <a:rPr dirty="0" err="1"/>
              <a:t>behaviour</a:t>
            </a:r>
            <a:r>
              <a:rPr dirty="0"/>
              <a:t>, including — but not limited to — anthropology, archaeology, criminology, economics, education, linguistics, political science and international relations, sociology, geography, law and psychology.” </a:t>
            </a:r>
          </a:p>
          <a:p>
            <a:pPr marL="0" lvl="1" indent="434340" defTabSz="868680">
              <a:lnSpc>
                <a:spcPct val="80000"/>
              </a:lnSpc>
              <a:spcBef>
                <a:spcPts val="500"/>
              </a:spcBef>
              <a:buSzTx/>
              <a:buNone/>
              <a:defRPr sz="2090">
                <a:solidFill>
                  <a:srgbClr val="000000"/>
                </a:solidFill>
              </a:defRPr>
            </a:pPr>
            <a:endParaRPr dirty="0"/>
          </a:p>
          <a:p>
            <a:pPr marL="325755" indent="-325755" defTabSz="868680">
              <a:lnSpc>
                <a:spcPct val="80000"/>
              </a:lnSpc>
              <a:spcBef>
                <a:spcPts val="500"/>
              </a:spcBef>
              <a:defRPr sz="2375"/>
            </a:pPr>
            <a:r>
              <a:rPr dirty="0"/>
              <a:t>Political scientists see the world through a lens of power and authority, conflict and governance.</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
        <p:nvSpPr>
          <p:cNvPr id="228" name="Title 1"/>
          <p:cNvSpPr txBox="1">
            <a:spLocks noGrp="1"/>
          </p:cNvSpPr>
          <p:nvPr>
            <p:ph type="title"/>
          </p:nvPr>
        </p:nvSpPr>
        <p:spPr>
          <a:xfrm>
            <a:off x="457200" y="457199"/>
            <a:ext cx="8229600" cy="1143001"/>
          </a:xfrm>
          <a:prstGeom prst="rect">
            <a:avLst/>
          </a:prstGeom>
        </p:spPr>
        <p:txBody>
          <a:bodyPr/>
          <a:lstStyle/>
          <a:p>
            <a:r>
              <a:rPr dirty="0"/>
              <a:t>What is Social Science Research</a:t>
            </a:r>
            <a:r>
              <a:rPr lang="en-US" dirty="0"/>
              <a:t>?, cont’d</a:t>
            </a:r>
            <a:endParaRPr dirty="0"/>
          </a:p>
        </p:txBody>
      </p:sp>
      <p:sp>
        <p:nvSpPr>
          <p:cNvPr id="229" name="Content Placeholder 2"/>
          <p:cNvSpPr txBox="1">
            <a:spLocks noGrp="1"/>
          </p:cNvSpPr>
          <p:nvPr>
            <p:ph type="body" idx="1"/>
          </p:nvPr>
        </p:nvSpPr>
        <p:spPr>
          <a:xfrm>
            <a:off x="457200" y="1600200"/>
            <a:ext cx="8229600" cy="4525963"/>
          </a:xfrm>
          <a:prstGeom prst="rect">
            <a:avLst/>
          </a:prstGeom>
        </p:spPr>
        <p:txBody>
          <a:bodyPr>
            <a:normAutofit fontScale="92500"/>
          </a:bodyPr>
          <a:lstStyle/>
          <a:p>
            <a:r>
              <a:rPr dirty="0"/>
              <a:t>Arguments: positions supported by reasons</a:t>
            </a:r>
            <a:endParaRPr lang="en-US" dirty="0"/>
          </a:p>
          <a:p>
            <a:endParaRPr dirty="0"/>
          </a:p>
          <a:p>
            <a:r>
              <a:rPr dirty="0"/>
              <a:t>Reasons can take many forms, but one of the most common is </a:t>
            </a:r>
            <a:r>
              <a:rPr i="1" dirty="0"/>
              <a:t>evidence</a:t>
            </a:r>
            <a:r>
              <a:rPr dirty="0"/>
              <a:t>, which can be evaluated.</a:t>
            </a:r>
            <a:endParaRPr lang="en-US" dirty="0"/>
          </a:p>
          <a:p>
            <a:endParaRPr dirty="0"/>
          </a:p>
          <a:p>
            <a:r>
              <a:rPr dirty="0"/>
              <a:t>For social scientists, if the evidence does not support the argument sufficiently, or if the evidence is of poor quality, then the argument should be rejected.</a:t>
            </a:r>
          </a:p>
          <a:p>
            <a:pPr marL="800100" lvl="1" indent="-342900">
              <a:buChar char="•"/>
            </a:pPr>
            <a:r>
              <a:rPr sz="2400" dirty="0"/>
              <a:t>What are some kinds of evidence you have seen used in political arguments?  Did that evidence support the argument?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232" name="Title 1"/>
          <p:cNvSpPr txBox="1">
            <a:spLocks noGrp="1"/>
          </p:cNvSpPr>
          <p:nvPr>
            <p:ph type="title"/>
          </p:nvPr>
        </p:nvSpPr>
        <p:spPr>
          <a:xfrm>
            <a:off x="457200" y="528638"/>
            <a:ext cx="8229600" cy="1143001"/>
          </a:xfrm>
          <a:prstGeom prst="rect">
            <a:avLst/>
          </a:prstGeom>
        </p:spPr>
        <p:txBody>
          <a:bodyPr/>
          <a:lstStyle/>
          <a:p>
            <a:r>
              <a:rPr dirty="0"/>
              <a:t>What is Social Science Research?</a:t>
            </a:r>
            <a:r>
              <a:rPr lang="en-US" dirty="0"/>
              <a:t>, cont’d</a:t>
            </a:r>
            <a:endParaRPr dirty="0"/>
          </a:p>
        </p:txBody>
      </p:sp>
      <p:sp>
        <p:nvSpPr>
          <p:cNvPr id="233" name="Content Placeholder 2"/>
          <p:cNvSpPr txBox="1">
            <a:spLocks noGrp="1"/>
          </p:cNvSpPr>
          <p:nvPr>
            <p:ph type="body" idx="1"/>
          </p:nvPr>
        </p:nvSpPr>
        <p:spPr>
          <a:xfrm>
            <a:off x="457200" y="1600200"/>
            <a:ext cx="8229600" cy="4525963"/>
          </a:xfrm>
          <a:prstGeom prst="rect">
            <a:avLst/>
          </a:prstGeom>
        </p:spPr>
        <p:txBody>
          <a:bodyPr/>
          <a:lstStyle/>
          <a:p>
            <a:pPr marL="294894" indent="-294894" defTabSz="786384">
              <a:spcBef>
                <a:spcPts val="500"/>
              </a:spcBef>
              <a:defRPr sz="2408"/>
            </a:pPr>
            <a:r>
              <a:t>What explains why women are underrepresented in legislatures?</a:t>
            </a:r>
          </a:p>
          <a:p>
            <a:pPr marL="638937" lvl="1" indent="-245745" defTabSz="786384">
              <a:spcBef>
                <a:spcPts val="400"/>
              </a:spcBef>
              <a:defRPr sz="2064">
                <a:solidFill>
                  <a:srgbClr val="000000"/>
                </a:solidFill>
              </a:defRPr>
            </a:pPr>
            <a:r>
              <a:t>It might be because women don’t want to run for office</a:t>
            </a:r>
          </a:p>
          <a:p>
            <a:pPr marL="638937" lvl="1" indent="-245745" defTabSz="786384">
              <a:spcBef>
                <a:spcPts val="400"/>
              </a:spcBef>
              <a:defRPr sz="2064">
                <a:solidFill>
                  <a:srgbClr val="000000"/>
                </a:solidFill>
              </a:defRPr>
            </a:pPr>
            <a:r>
              <a:t>It might be because women have a disproportionate burden of care work that affects their ability to run for office</a:t>
            </a:r>
          </a:p>
          <a:p>
            <a:pPr marL="638937" lvl="1" indent="-245745" defTabSz="786384">
              <a:spcBef>
                <a:spcPts val="400"/>
              </a:spcBef>
              <a:defRPr sz="2064">
                <a:solidFill>
                  <a:srgbClr val="000000"/>
                </a:solidFill>
              </a:defRPr>
            </a:pPr>
            <a:r>
              <a:t>It might be because political parties are systematically biased against nominating women for seats</a:t>
            </a:r>
          </a:p>
          <a:p>
            <a:pPr marL="294894" indent="-294894" defTabSz="786384">
              <a:spcBef>
                <a:spcPts val="500"/>
              </a:spcBef>
              <a:defRPr sz="2408"/>
            </a:pPr>
            <a:endParaRPr sz="2064">
              <a:solidFill>
                <a:srgbClr val="000000"/>
              </a:solidFill>
            </a:endParaRPr>
          </a:p>
          <a:p>
            <a:pPr marL="294894" indent="-294894" defTabSz="786384">
              <a:spcBef>
                <a:spcPts val="500"/>
              </a:spcBef>
              <a:defRPr sz="2408"/>
            </a:pPr>
            <a:r>
              <a:t>What are some different ways we might determine which of these theories is true?</a:t>
            </a:r>
          </a:p>
          <a:p>
            <a:pPr marL="638937" lvl="1" indent="-245745" defTabSz="786384">
              <a:spcBef>
                <a:spcPts val="400"/>
              </a:spcBef>
              <a:defRPr sz="2064">
                <a:solidFill>
                  <a:srgbClr val="000000"/>
                </a:solidFill>
              </a:defRPr>
            </a:pPr>
            <a:r>
              <a:t>It’s possible that more than one theory is true, or that they are true in different circumstances.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
        <p:nvSpPr>
          <p:cNvPr id="236" name="Title 1"/>
          <p:cNvSpPr txBox="1">
            <a:spLocks noGrp="1"/>
          </p:cNvSpPr>
          <p:nvPr>
            <p:ph type="title"/>
          </p:nvPr>
        </p:nvSpPr>
        <p:spPr>
          <a:xfrm>
            <a:off x="457200" y="457199"/>
            <a:ext cx="8229600" cy="1143001"/>
          </a:xfrm>
          <a:prstGeom prst="rect">
            <a:avLst/>
          </a:prstGeom>
        </p:spPr>
        <p:txBody>
          <a:bodyPr/>
          <a:lstStyle/>
          <a:p>
            <a:r>
              <a:rPr dirty="0"/>
              <a:t>Normative and Empirical Analysis</a:t>
            </a:r>
          </a:p>
        </p:txBody>
      </p:sp>
      <p:sp>
        <p:nvSpPr>
          <p:cNvPr id="237" name="Content Placeholder 2"/>
          <p:cNvSpPr txBox="1">
            <a:spLocks noGrp="1"/>
          </p:cNvSpPr>
          <p:nvPr>
            <p:ph type="body" idx="1"/>
          </p:nvPr>
        </p:nvSpPr>
        <p:spPr>
          <a:xfrm>
            <a:off x="457200" y="1600200"/>
            <a:ext cx="8229600" cy="4525963"/>
          </a:xfrm>
          <a:prstGeom prst="rect">
            <a:avLst/>
          </a:prstGeom>
        </p:spPr>
        <p:txBody>
          <a:bodyPr/>
          <a:lstStyle/>
          <a:p>
            <a:pPr marL="219455" indent="-219455" defTabSz="585215">
              <a:spcBef>
                <a:spcPts val="400"/>
              </a:spcBef>
              <a:defRPr sz="1792"/>
            </a:pPr>
            <a:r>
              <a:rPr sz="2600" dirty="0"/>
              <a:t>Normative analysis</a:t>
            </a:r>
          </a:p>
          <a:p>
            <a:pPr marL="512063" lvl="1" indent="-219455" defTabSz="585215">
              <a:spcBef>
                <a:spcPts val="400"/>
              </a:spcBef>
              <a:buChar char="•"/>
              <a:defRPr sz="1792"/>
            </a:pPr>
            <a:r>
              <a:rPr sz="2000" dirty="0"/>
              <a:t>Prescriptive in nature</a:t>
            </a:r>
          </a:p>
          <a:p>
            <a:pPr marL="804671" lvl="2" indent="-219455" defTabSz="585215">
              <a:spcBef>
                <a:spcPts val="400"/>
              </a:spcBef>
              <a:defRPr sz="1792"/>
            </a:pPr>
            <a:r>
              <a:rPr dirty="0"/>
              <a:t>What is </a:t>
            </a:r>
            <a:r>
              <a:rPr i="1" dirty="0"/>
              <a:t>right or wrong?</a:t>
            </a:r>
          </a:p>
          <a:p>
            <a:pPr marL="804671" lvl="2" indent="-219455" defTabSz="585215">
              <a:spcBef>
                <a:spcPts val="400"/>
              </a:spcBef>
              <a:defRPr sz="1792"/>
            </a:pPr>
            <a:r>
              <a:rPr dirty="0"/>
              <a:t>What </a:t>
            </a:r>
            <a:r>
              <a:rPr i="1" dirty="0"/>
              <a:t>should be done?  </a:t>
            </a:r>
            <a:endParaRPr lang="en-US" i="1" dirty="0"/>
          </a:p>
          <a:p>
            <a:pPr marL="804671" lvl="2" indent="-219455" defTabSz="585215">
              <a:spcBef>
                <a:spcPts val="400"/>
              </a:spcBef>
              <a:defRPr sz="1792"/>
            </a:pPr>
            <a:endParaRPr i="1" dirty="0"/>
          </a:p>
          <a:p>
            <a:pPr marL="512063" lvl="1" indent="-219455" defTabSz="585215">
              <a:spcBef>
                <a:spcPts val="400"/>
              </a:spcBef>
              <a:buChar char="•"/>
              <a:defRPr sz="1792"/>
            </a:pPr>
            <a:r>
              <a:rPr sz="2000" dirty="0"/>
              <a:t>Based primarily on reason and logic</a:t>
            </a:r>
            <a:endParaRPr lang="en-US" sz="2000" dirty="0"/>
          </a:p>
          <a:p>
            <a:pPr marL="512063" lvl="1" indent="-219455" defTabSz="585215">
              <a:spcBef>
                <a:spcPts val="400"/>
              </a:spcBef>
              <a:buChar char="•"/>
              <a:defRPr sz="1792"/>
            </a:pPr>
            <a:endParaRPr sz="2000" dirty="0"/>
          </a:p>
          <a:p>
            <a:pPr marL="512063" lvl="1" indent="-219455" defTabSz="585215">
              <a:spcBef>
                <a:spcPts val="400"/>
              </a:spcBef>
              <a:buChar char="•"/>
              <a:defRPr sz="1792"/>
            </a:pPr>
            <a:r>
              <a:rPr sz="2000" dirty="0"/>
              <a:t>Is accepted or rejected based on whether the premises, reasons, and logic stand up upon evaluation</a:t>
            </a:r>
            <a:endParaRPr lang="en-US" sz="2000" dirty="0"/>
          </a:p>
          <a:p>
            <a:pPr marL="512063" lvl="1" indent="-219455" defTabSz="585215">
              <a:spcBef>
                <a:spcPts val="400"/>
              </a:spcBef>
              <a:buChar char="•"/>
              <a:defRPr sz="1792"/>
            </a:pPr>
            <a:endParaRPr sz="2000" dirty="0"/>
          </a:p>
          <a:p>
            <a:pPr marL="512063" lvl="1" indent="-219455" defTabSz="585215">
              <a:spcBef>
                <a:spcPts val="400"/>
              </a:spcBef>
              <a:buChar char="•"/>
              <a:defRPr sz="1792"/>
            </a:pPr>
            <a:r>
              <a:rPr sz="2000" dirty="0"/>
              <a:t>In political science, usually part of the subfields of political theory and philosophy </a:t>
            </a:r>
          </a:p>
          <a:p>
            <a:pPr marL="0" indent="0" defTabSz="585215">
              <a:spcBef>
                <a:spcPts val="400"/>
              </a:spcBef>
              <a:buNone/>
              <a:defRPr sz="1792"/>
            </a:pPr>
            <a:endParaRPr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0C06-2416-4D4B-A3F2-5BAE54D93765}"/>
              </a:ext>
            </a:extLst>
          </p:cNvPr>
          <p:cNvSpPr>
            <a:spLocks noGrp="1"/>
          </p:cNvSpPr>
          <p:nvPr>
            <p:ph type="title"/>
          </p:nvPr>
        </p:nvSpPr>
        <p:spPr>
          <a:xfrm>
            <a:off x="457200" y="457199"/>
            <a:ext cx="8229600" cy="1143001"/>
          </a:xfrm>
        </p:spPr>
        <p:txBody>
          <a:bodyPr/>
          <a:lstStyle/>
          <a:p>
            <a:r>
              <a:rPr lang="en-CA" dirty="0"/>
              <a:t>Normative and Empirical Analysis, cont’d</a:t>
            </a:r>
          </a:p>
        </p:txBody>
      </p:sp>
      <p:sp>
        <p:nvSpPr>
          <p:cNvPr id="3" name="Text Placeholder 2">
            <a:extLst>
              <a:ext uri="{FF2B5EF4-FFF2-40B4-BE49-F238E27FC236}">
                <a16:creationId xmlns:a16="http://schemas.microsoft.com/office/drawing/2014/main" id="{3714148B-5816-4CF6-AED6-373D21BB6442}"/>
              </a:ext>
            </a:extLst>
          </p:cNvPr>
          <p:cNvSpPr>
            <a:spLocks noGrp="1"/>
          </p:cNvSpPr>
          <p:nvPr>
            <p:ph type="body" idx="1"/>
          </p:nvPr>
        </p:nvSpPr>
        <p:spPr/>
        <p:txBody>
          <a:bodyPr/>
          <a:lstStyle/>
          <a:p>
            <a:pPr marL="219455" indent="-219455" defTabSz="585215">
              <a:spcBef>
                <a:spcPts val="400"/>
              </a:spcBef>
              <a:defRPr sz="1792"/>
            </a:pPr>
            <a:r>
              <a:rPr lang="en-US" sz="2600" dirty="0"/>
              <a:t>Normative arguments are based in </a:t>
            </a:r>
            <a:r>
              <a:rPr lang="en-US" sz="2600" i="1" dirty="0"/>
              <a:t>value judgements </a:t>
            </a:r>
          </a:p>
          <a:p>
            <a:pPr marL="512063" lvl="1" indent="-219455" defTabSz="585215">
              <a:spcBef>
                <a:spcPts val="400"/>
              </a:spcBef>
              <a:buChar char="•"/>
              <a:defRPr sz="1792"/>
            </a:pPr>
            <a:r>
              <a:rPr lang="en-US" sz="2400" dirty="0"/>
              <a:t>These value judgements can be as noncontroversial as “democracy is good,” or as controversial as “taxation is theft.”  It is impossible to make a normative argument without stating a position based in values.</a:t>
            </a:r>
          </a:p>
          <a:p>
            <a:endParaRPr lang="en-CA" dirty="0"/>
          </a:p>
        </p:txBody>
      </p:sp>
    </p:spTree>
    <p:extLst>
      <p:ext uri="{BB962C8B-B14F-4D97-AF65-F5344CB8AC3E}">
        <p14:creationId xmlns:p14="http://schemas.microsoft.com/office/powerpoint/2010/main" val="165936008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Slide Number Placeholder 4"/>
          <p:cNvSpPr txBox="1">
            <a:spLocks noGrp="1"/>
          </p:cNvSpPr>
          <p:nvPr>
            <p:ph type="sldNum" sz="quarter" idx="2"/>
          </p:nvPr>
        </p:nvSpPr>
        <p:spPr>
          <a:xfrm>
            <a:off x="8895240" y="6482137"/>
            <a:ext cx="181383" cy="24830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
        <p:nvSpPr>
          <p:cNvPr id="240" name="Title 1"/>
          <p:cNvSpPr txBox="1">
            <a:spLocks noGrp="1"/>
          </p:cNvSpPr>
          <p:nvPr>
            <p:ph type="title"/>
          </p:nvPr>
        </p:nvSpPr>
        <p:spPr>
          <a:xfrm>
            <a:off x="457200" y="457199"/>
            <a:ext cx="8229600" cy="1143001"/>
          </a:xfrm>
          <a:prstGeom prst="rect">
            <a:avLst/>
          </a:prstGeom>
        </p:spPr>
        <p:txBody>
          <a:bodyPr/>
          <a:lstStyle/>
          <a:p>
            <a:r>
              <a:rPr dirty="0"/>
              <a:t>Normative and Empirical Analysis</a:t>
            </a:r>
            <a:r>
              <a:rPr lang="en-US" dirty="0"/>
              <a:t>, cont’d</a:t>
            </a:r>
            <a:endParaRPr dirty="0"/>
          </a:p>
        </p:txBody>
      </p:sp>
      <p:sp>
        <p:nvSpPr>
          <p:cNvPr id="241" name="Content Placeholder 2"/>
          <p:cNvSpPr txBox="1">
            <a:spLocks noGrp="1"/>
          </p:cNvSpPr>
          <p:nvPr>
            <p:ph type="body" idx="1"/>
          </p:nvPr>
        </p:nvSpPr>
        <p:spPr>
          <a:xfrm>
            <a:off x="457200" y="1600200"/>
            <a:ext cx="8229600" cy="4525963"/>
          </a:xfrm>
          <a:prstGeom prst="rect">
            <a:avLst/>
          </a:prstGeom>
        </p:spPr>
        <p:txBody>
          <a:bodyPr/>
          <a:lstStyle/>
          <a:p>
            <a:pPr marL="236600" indent="-236600" defTabSz="630936">
              <a:spcBef>
                <a:spcPts val="400"/>
              </a:spcBef>
              <a:defRPr sz="1932"/>
            </a:pPr>
            <a:r>
              <a:rPr sz="2600" dirty="0"/>
              <a:t>Empirical Analysis</a:t>
            </a:r>
          </a:p>
          <a:p>
            <a:pPr marL="552069" lvl="1" indent="-236600" defTabSz="630936">
              <a:spcBef>
                <a:spcPts val="400"/>
              </a:spcBef>
              <a:buChar char="•"/>
              <a:defRPr sz="1932"/>
            </a:pPr>
            <a:r>
              <a:rPr sz="2400" dirty="0"/>
              <a:t>Descriptive or explanatory in nature</a:t>
            </a:r>
          </a:p>
          <a:p>
            <a:pPr marL="867536" lvl="2" indent="-236600" defTabSz="630936">
              <a:spcBef>
                <a:spcPts val="400"/>
              </a:spcBef>
              <a:defRPr sz="1932"/>
            </a:pPr>
            <a:r>
              <a:rPr sz="2000" dirty="0"/>
              <a:t>What is it? </a:t>
            </a:r>
          </a:p>
          <a:p>
            <a:pPr marL="867536" lvl="2" indent="-236600" defTabSz="630936">
              <a:spcBef>
                <a:spcPts val="400"/>
              </a:spcBef>
              <a:defRPr sz="1932"/>
            </a:pPr>
            <a:r>
              <a:rPr sz="2000" dirty="0"/>
              <a:t>Why does it happen like that?</a:t>
            </a:r>
            <a:endParaRPr lang="en-US" sz="2000" dirty="0"/>
          </a:p>
          <a:p>
            <a:pPr marL="867536" lvl="2" indent="-236600" defTabSz="630936">
              <a:spcBef>
                <a:spcPts val="400"/>
              </a:spcBef>
              <a:defRPr sz="1932"/>
            </a:pPr>
            <a:endParaRPr sz="2000" dirty="0"/>
          </a:p>
          <a:p>
            <a:pPr marL="552069" lvl="1" indent="-236600" defTabSz="630936">
              <a:spcBef>
                <a:spcPts val="400"/>
              </a:spcBef>
              <a:buChar char="•"/>
              <a:defRPr sz="1932"/>
            </a:pPr>
            <a:r>
              <a:rPr sz="2400" dirty="0"/>
              <a:t>Based on knowledge obtained from observation or measurement of the world (physical or social)</a:t>
            </a:r>
            <a:endParaRPr lang="en-US" sz="2400" dirty="0"/>
          </a:p>
          <a:p>
            <a:pPr marL="552069" lvl="1" indent="-236600" defTabSz="630936">
              <a:spcBef>
                <a:spcPts val="400"/>
              </a:spcBef>
              <a:buChar char="•"/>
              <a:defRPr sz="1932"/>
            </a:pPr>
            <a:endParaRPr sz="2400" dirty="0"/>
          </a:p>
          <a:p>
            <a:pPr marL="552069" lvl="1" indent="-236600" defTabSz="630936">
              <a:spcBef>
                <a:spcPts val="400"/>
              </a:spcBef>
              <a:buChar char="•"/>
              <a:defRPr sz="1932"/>
            </a:pPr>
            <a:r>
              <a:rPr sz="2400" dirty="0"/>
              <a:t>Is accepted or rejected based on the existence and quality of the evidence</a:t>
            </a:r>
          </a:p>
        </p:txBody>
      </p:sp>
    </p:spTree>
  </p:cSld>
  <p:clrMapOvr>
    <a:masterClrMapping/>
  </p:clrMapOvr>
  <p:transition spd="med"/>
</p:sld>
</file>

<file path=ppt/theme/theme1.xml><?xml version="1.0" encoding="utf-8"?>
<a:theme xmlns:a="http://schemas.openxmlformats.org/drawingml/2006/main" name="PPT_OUP_THEME">
  <a:themeElements>
    <a:clrScheme name="PPT_OUP_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PT_OUP_THEME">
      <a:majorFont>
        <a:latin typeface="Calibri"/>
        <a:ea typeface="Calibri"/>
        <a:cs typeface="Calibri"/>
      </a:majorFont>
      <a:minorFont>
        <a:latin typeface="Helvetica"/>
        <a:ea typeface="Helvetica"/>
        <a:cs typeface="Helvetica"/>
      </a:minorFont>
    </a:fontScheme>
    <a:fmtScheme name="PPT_OUP_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PPT_OUP_THEME">
  <a:themeElements>
    <a:clrScheme name="PPT_OUP_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PT_OUP_THEME">
      <a:majorFont>
        <a:latin typeface="Calibri"/>
        <a:ea typeface="Calibri"/>
        <a:cs typeface="Calibri"/>
      </a:majorFont>
      <a:minorFont>
        <a:latin typeface="Helvetica"/>
        <a:ea typeface="Helvetica"/>
        <a:cs typeface="Helvetica"/>
      </a:minorFont>
    </a:fontScheme>
    <a:fmtScheme name="PPT_OUP_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TotalTime>
  <Words>2465</Words>
  <Application>Microsoft Office PowerPoint</Application>
  <PresentationFormat>On-screen Show (4:3)</PresentationFormat>
  <Paragraphs>226</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PPT_OUP_THEME</vt:lpstr>
      <vt:lpstr>Science and the Study of Politics</vt:lpstr>
      <vt:lpstr>Overview</vt:lpstr>
      <vt:lpstr>What is Social Science Research?</vt:lpstr>
      <vt:lpstr>What is Social Science Research?, cont’d</vt:lpstr>
      <vt:lpstr>What is Social Science Research?, cont’d</vt:lpstr>
      <vt:lpstr>What is Social Science Research?, cont’d</vt:lpstr>
      <vt:lpstr>Normative and Empirical Analysis</vt:lpstr>
      <vt:lpstr>Normative and Empirical Analysis, cont’d</vt:lpstr>
      <vt:lpstr>Normative and Empirical Analysis, cont’d</vt:lpstr>
      <vt:lpstr>Normative and Empirical Analysis, cont’d</vt:lpstr>
      <vt:lpstr>Normative vs. Empirical Arguments</vt:lpstr>
      <vt:lpstr>Normative and Empirical Arguments, cont’d</vt:lpstr>
      <vt:lpstr>Normative and Empirical Arguments, cont’d</vt:lpstr>
      <vt:lpstr>Normative and Empirical Arguments, cont’d</vt:lpstr>
      <vt:lpstr>Normative vs. Empirical Analysis</vt:lpstr>
      <vt:lpstr>The Scientific Approach</vt:lpstr>
      <vt:lpstr>The Scientific Approach, cont’d</vt:lpstr>
      <vt:lpstr>The Scientific Approach, cont’d</vt:lpstr>
      <vt:lpstr>The Scientific Approach, cont’d</vt:lpstr>
      <vt:lpstr>The Scientific Approach, cont’d</vt:lpstr>
      <vt:lpstr>The Scientific Approach, cont’d</vt:lpstr>
      <vt:lpstr>The Scientific Approach, cont’d</vt:lpstr>
      <vt:lpstr>Interpretivism</vt:lpstr>
      <vt:lpstr>Indigenous Research Methods</vt:lpstr>
      <vt:lpstr>Indigenous Research Methods, cont’d</vt:lpstr>
      <vt:lpstr>The Scientific Approach</vt:lpstr>
      <vt:lpstr>The Scientific Approach, cont’d</vt:lpstr>
      <vt:lpstr>The Scientific Approach, cont’d</vt:lpstr>
      <vt:lpstr>The Scientific Approach,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and the Study of Politics</dc:title>
  <dc:creator>KAWALERCZAK, Katherine</dc:creator>
  <cp:lastModifiedBy>KAWALERCZAK, Katherine</cp:lastModifiedBy>
  <cp:revision>2</cp:revision>
  <dcterms:modified xsi:type="dcterms:W3CDTF">2020-10-13T13:52:26Z</dcterms:modified>
</cp:coreProperties>
</file>