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5" cy="5273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31842" y="475673"/>
            <a:ext cx="5480314" cy="1392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869993" y="6533642"/>
            <a:ext cx="1536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652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075"/>
              </a:spcBef>
            </a:pPr>
            <a:r>
              <a:rPr dirty="0" spc="-5"/>
              <a:t>Legal </a:t>
            </a:r>
            <a:r>
              <a:rPr dirty="0" spc="-20"/>
              <a:t>Systems </a:t>
            </a:r>
            <a:r>
              <a:rPr dirty="0"/>
              <a:t>&amp;</a:t>
            </a:r>
            <a:r>
              <a:rPr dirty="0" spc="-5"/>
              <a:t> Skills</a:t>
            </a:r>
          </a:p>
          <a:p>
            <a:pPr algn="ctr" marL="13970" marR="5080">
              <a:lnSpc>
                <a:spcPct val="100000"/>
              </a:lnSpc>
              <a:spcBef>
                <a:spcPts val="670"/>
              </a:spcBef>
            </a:pPr>
            <a:r>
              <a:rPr dirty="0" sz="2200" spc="-10" i="0">
                <a:solidFill>
                  <a:srgbClr val="396497"/>
                </a:solidFill>
                <a:latin typeface="Calibri"/>
                <a:cs typeface="Calibri"/>
              </a:rPr>
              <a:t>by </a:t>
            </a:r>
            <a:r>
              <a:rPr dirty="0" sz="2200" spc="-25" i="0">
                <a:solidFill>
                  <a:srgbClr val="396497"/>
                </a:solidFill>
                <a:latin typeface="Calibri"/>
                <a:cs typeface="Calibri"/>
              </a:rPr>
              <a:t>Scott </a:t>
            </a:r>
            <a:r>
              <a:rPr dirty="0" sz="2200" spc="-10" i="0">
                <a:solidFill>
                  <a:srgbClr val="396497"/>
                </a:solidFill>
                <a:latin typeface="Calibri"/>
                <a:cs typeface="Calibri"/>
              </a:rPr>
              <a:t>Slorach, </a:t>
            </a:r>
            <a:r>
              <a:rPr dirty="0" sz="2200" i="0">
                <a:solidFill>
                  <a:srgbClr val="396497"/>
                </a:solidFill>
                <a:latin typeface="Calibri"/>
                <a:cs typeface="Calibri"/>
              </a:rPr>
              <a:t>Judith </a:t>
            </a:r>
            <a:r>
              <a:rPr dirty="0" sz="2200" spc="-30" i="0">
                <a:solidFill>
                  <a:srgbClr val="396497"/>
                </a:solidFill>
                <a:latin typeface="Calibri"/>
                <a:cs typeface="Calibri"/>
              </a:rPr>
              <a:t>Embley, </a:t>
            </a:r>
            <a:r>
              <a:rPr dirty="0" sz="2200" spc="-20" i="0">
                <a:solidFill>
                  <a:srgbClr val="396497"/>
                </a:solidFill>
                <a:latin typeface="Calibri"/>
                <a:cs typeface="Calibri"/>
              </a:rPr>
              <a:t>Peter </a:t>
            </a:r>
            <a:r>
              <a:rPr dirty="0" sz="2200" i="0">
                <a:solidFill>
                  <a:srgbClr val="396497"/>
                </a:solidFill>
                <a:latin typeface="Calibri"/>
                <a:cs typeface="Calibri"/>
              </a:rPr>
              <a:t>Goodchild  and </a:t>
            </a:r>
            <a:r>
              <a:rPr dirty="0" sz="2200" spc="-5" i="0">
                <a:solidFill>
                  <a:srgbClr val="396497"/>
                </a:solidFill>
                <a:latin typeface="Calibri"/>
                <a:cs typeface="Calibri"/>
              </a:rPr>
              <a:t>Catherine</a:t>
            </a:r>
            <a:r>
              <a:rPr dirty="0" sz="2200" spc="-15" i="0">
                <a:solidFill>
                  <a:srgbClr val="396497"/>
                </a:solidFill>
                <a:latin typeface="Calibri"/>
                <a:cs typeface="Calibri"/>
              </a:rPr>
              <a:t> </a:t>
            </a:r>
            <a:r>
              <a:rPr dirty="0" sz="2200" spc="-10" i="0">
                <a:solidFill>
                  <a:srgbClr val="396497"/>
                </a:solidFill>
                <a:latin typeface="Calibri"/>
                <a:cs typeface="Calibri"/>
              </a:rPr>
              <a:t>Shephard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04786" y="2032000"/>
            <a:ext cx="3134419" cy="4080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6829" y="1417319"/>
            <a:ext cx="7772400" cy="3429000"/>
          </a:xfrm>
          <a:prstGeom prst="rect">
            <a:avLst/>
          </a:prstGeom>
        </p:spPr>
        <p:txBody>
          <a:bodyPr wrap="square" lIns="0" tIns="25146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980"/>
              </a:spcBef>
            </a:pPr>
            <a:r>
              <a:rPr dirty="0" sz="3600" spc="-20" i="1">
                <a:solidFill>
                  <a:srgbClr val="231F20"/>
                </a:solidFill>
                <a:latin typeface="Calibri"/>
                <a:cs typeface="Calibri"/>
              </a:rPr>
              <a:t>Part</a:t>
            </a:r>
            <a:r>
              <a:rPr dirty="0" sz="3600" spc="-10" i="1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3600" i="1">
                <a:solidFill>
                  <a:srgbClr val="231F20"/>
                </a:solidFill>
                <a:latin typeface="Calibri"/>
                <a:cs typeface="Calibri"/>
              </a:rPr>
              <a:t>3</a:t>
            </a:r>
            <a:endParaRPr sz="3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880"/>
              </a:spcBef>
            </a:pPr>
            <a:r>
              <a:rPr dirty="0" sz="3600" spc="-10">
                <a:solidFill>
                  <a:srgbClr val="4F81BC"/>
                </a:solidFill>
                <a:latin typeface="Calibri"/>
                <a:cs typeface="Calibri"/>
              </a:rPr>
              <a:t>Employability </a:t>
            </a:r>
            <a:r>
              <a:rPr dirty="0" sz="3600">
                <a:solidFill>
                  <a:srgbClr val="4F81BC"/>
                </a:solidFill>
                <a:latin typeface="Calibri"/>
                <a:cs typeface="Calibri"/>
              </a:rPr>
              <a:t>and </a:t>
            </a:r>
            <a:r>
              <a:rPr dirty="0" sz="3600" spc="-10">
                <a:solidFill>
                  <a:srgbClr val="4F81BC"/>
                </a:solidFill>
                <a:latin typeface="Calibri"/>
                <a:cs typeface="Calibri"/>
              </a:rPr>
              <a:t>Commercial</a:t>
            </a:r>
            <a:r>
              <a:rPr dirty="0" sz="3600" spc="-4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dirty="0" sz="3600" spc="-10">
                <a:solidFill>
                  <a:srgbClr val="4F81BC"/>
                </a:solidFill>
                <a:latin typeface="Calibri"/>
                <a:cs typeface="Calibri"/>
              </a:rPr>
              <a:t>Awareness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15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3600" spc="-10" i="1">
                <a:solidFill>
                  <a:srgbClr val="231F20"/>
                </a:solidFill>
                <a:latin typeface="Calibri"/>
                <a:cs typeface="Calibri"/>
              </a:rPr>
              <a:t>Chapter</a:t>
            </a:r>
            <a:r>
              <a:rPr dirty="0" sz="3600" spc="-5" i="1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3600" i="1">
                <a:solidFill>
                  <a:srgbClr val="231F20"/>
                </a:solidFill>
                <a:latin typeface="Calibri"/>
                <a:cs typeface="Calibri"/>
              </a:rPr>
              <a:t>20</a:t>
            </a:r>
            <a:endParaRPr sz="3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880"/>
              </a:spcBef>
            </a:pPr>
            <a:r>
              <a:rPr dirty="0" sz="3600" spc="-10">
                <a:solidFill>
                  <a:srgbClr val="4F81BC"/>
                </a:solidFill>
                <a:latin typeface="Calibri"/>
                <a:cs typeface="Calibri"/>
              </a:rPr>
              <a:t>Law </a:t>
            </a:r>
            <a:r>
              <a:rPr dirty="0" sz="3600" spc="-5">
                <a:solidFill>
                  <a:srgbClr val="4F81BC"/>
                </a:solidFill>
                <a:latin typeface="Calibri"/>
                <a:cs typeface="Calibri"/>
              </a:rPr>
              <a:t>firms </a:t>
            </a:r>
            <a:r>
              <a:rPr dirty="0" sz="3600">
                <a:solidFill>
                  <a:srgbClr val="4F81BC"/>
                </a:solidFill>
                <a:latin typeface="Calibri"/>
                <a:cs typeface="Calibri"/>
              </a:rPr>
              <a:t>as</a:t>
            </a:r>
            <a:r>
              <a:rPr dirty="0" sz="3600" spc="-1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dirty="0" sz="3600" spc="-5">
                <a:solidFill>
                  <a:srgbClr val="4F81BC"/>
                </a:solidFill>
                <a:latin typeface="Calibri"/>
                <a:cs typeface="Calibri"/>
              </a:rPr>
              <a:t>businesses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92785" y="586129"/>
            <a:ext cx="3158428" cy="49591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24599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20.1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Make-up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of law</a:t>
            </a:r>
            <a:r>
              <a:rPr dirty="0" sz="1400" spc="15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firms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93539" y="591495"/>
            <a:ext cx="5356921" cy="49537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28263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20.2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Law firms 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and their</a:t>
            </a:r>
            <a:r>
              <a:rPr dirty="0" sz="1400" spc="5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clients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6247" y="2111742"/>
            <a:ext cx="8591504" cy="22027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3510279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20.3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Client retention: categories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dirty="0" sz="1400" spc="10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client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2020-05-30T14:06:38Z</dcterms:created>
  <dcterms:modified xsi:type="dcterms:W3CDTF">2020-05-30T14:06:38Z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2020-05-30T00:00:00Z</vt:filetime>
  </property>
  <property fmtid="{D5CDD505-2E9C-101B-9397-08002B2CF9AE}" pid="3" name="Creator">
    <vt:lpwstr>Adobe InDesign 14.0 (Windows)</vt:lpwstr>
  </property>
  <property fmtid="{D5CDD505-2E9C-101B-9397-08002B2CF9AE}" pid="4" name="LastSaved">
    <vt:filetime>2020-05-30T00:00:00Z</vt:filetime>
  </property>
</Properties>
</file>