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5" cy="5273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31842" y="475673"/>
            <a:ext cx="5480314" cy="1392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831374" y="6533642"/>
            <a:ext cx="23114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6525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75"/>
              </a:spcBef>
            </a:pPr>
            <a:r>
              <a:rPr dirty="0" spc="-5"/>
              <a:t>Legal </a:t>
            </a:r>
            <a:r>
              <a:rPr dirty="0" spc="-20"/>
              <a:t>Systems </a:t>
            </a:r>
            <a:r>
              <a:rPr dirty="0"/>
              <a:t>&amp;</a:t>
            </a:r>
            <a:r>
              <a:rPr dirty="0" spc="-5"/>
              <a:t> Skills</a:t>
            </a:r>
          </a:p>
          <a:p>
            <a:pPr algn="ctr" marL="13970" marR="5080">
              <a:lnSpc>
                <a:spcPct val="100000"/>
              </a:lnSpc>
              <a:spcBef>
                <a:spcPts val="670"/>
              </a:spcBef>
            </a:pP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by </a:t>
            </a:r>
            <a:r>
              <a:rPr dirty="0" sz="2200" spc="-25" i="0">
                <a:solidFill>
                  <a:srgbClr val="396497"/>
                </a:solidFill>
                <a:latin typeface="Calibri"/>
                <a:cs typeface="Calibri"/>
              </a:rPr>
              <a:t>Scott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Slorach,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Judith </a:t>
            </a:r>
            <a:r>
              <a:rPr dirty="0" sz="2200" spc="-30" i="0">
                <a:solidFill>
                  <a:srgbClr val="396497"/>
                </a:solidFill>
                <a:latin typeface="Calibri"/>
                <a:cs typeface="Calibri"/>
              </a:rPr>
              <a:t>Embley, </a:t>
            </a:r>
            <a:r>
              <a:rPr dirty="0" sz="2200" spc="-20" i="0">
                <a:solidFill>
                  <a:srgbClr val="396497"/>
                </a:solidFill>
                <a:latin typeface="Calibri"/>
                <a:cs typeface="Calibri"/>
              </a:rPr>
              <a:t>Peter </a:t>
            </a:r>
            <a:r>
              <a:rPr dirty="0" sz="2200" i="0">
                <a:solidFill>
                  <a:srgbClr val="396497"/>
                </a:solidFill>
                <a:latin typeface="Calibri"/>
                <a:cs typeface="Calibri"/>
              </a:rPr>
              <a:t>Goodchild  and </a:t>
            </a:r>
            <a:r>
              <a:rPr dirty="0" sz="2200" spc="-5" i="0">
                <a:solidFill>
                  <a:srgbClr val="396497"/>
                </a:solidFill>
                <a:latin typeface="Calibri"/>
                <a:cs typeface="Calibri"/>
              </a:rPr>
              <a:t>Catherine</a:t>
            </a:r>
            <a:r>
              <a:rPr dirty="0" sz="2200" spc="-15" i="0">
                <a:solidFill>
                  <a:srgbClr val="396497"/>
                </a:solidFill>
                <a:latin typeface="Calibri"/>
                <a:cs typeface="Calibri"/>
              </a:rPr>
              <a:t> </a:t>
            </a:r>
            <a:r>
              <a:rPr dirty="0" sz="2200" spc="-10" i="0">
                <a:solidFill>
                  <a:srgbClr val="396497"/>
                </a:solidFill>
                <a:latin typeface="Calibri"/>
                <a:cs typeface="Calibri"/>
              </a:rPr>
              <a:t>Shephard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04786" y="2032000"/>
            <a:ext cx="3134419" cy="40806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6023" y="613202"/>
            <a:ext cx="5471952" cy="4932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3915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2.8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Separation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powers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within the</a:t>
            </a:r>
            <a:r>
              <a:rPr dirty="0" sz="1400" spc="4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EU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96860" y="653146"/>
            <a:ext cx="6150278" cy="48921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6562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2.9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Creation of EU</a:t>
            </a:r>
            <a:r>
              <a:rPr dirty="0" sz="1400" spc="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legislation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21259" y="591091"/>
            <a:ext cx="5901481" cy="4965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8868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2.10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National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international law</a:t>
            </a:r>
            <a:r>
              <a:rPr dirty="0" sz="1400" spc="4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compared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6965" y="622490"/>
            <a:ext cx="5590067" cy="492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2442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2.11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Bindingness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international law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67985" y="662937"/>
            <a:ext cx="6808028" cy="4882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2609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2.12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Categorisation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law in England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&amp;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Wales: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public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40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private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0954" y="1171155"/>
            <a:ext cx="8602094" cy="4083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9688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2.13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Different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uses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terms,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‘common </a:t>
            </a:r>
            <a:r>
              <a:rPr dirty="0" sz="1400" spc="5">
                <a:solidFill>
                  <a:srgbClr val="231F20"/>
                </a:solidFill>
                <a:latin typeface="Calibri"/>
                <a:cs typeface="Calibri"/>
              </a:rPr>
              <a:t>law’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‘civil</a:t>
            </a:r>
            <a:r>
              <a:rPr dirty="0" sz="1400" spc="9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5">
                <a:solidFill>
                  <a:srgbClr val="231F20"/>
                </a:solidFill>
                <a:latin typeface="Calibri"/>
                <a:cs typeface="Calibri"/>
              </a:rPr>
              <a:t>law’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7180" y="600659"/>
            <a:ext cx="3169626" cy="49446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2006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2.14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Development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English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system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political</a:t>
            </a:r>
            <a:r>
              <a:rPr dirty="0" sz="1400" spc="7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context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3880" y="621068"/>
            <a:ext cx="7816239" cy="4924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5987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2.1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Key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to Figure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2.2: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political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systems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within the British</a:t>
            </a:r>
            <a:r>
              <a:rPr dirty="0" sz="1400" spc="114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Isles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12428" y="603618"/>
            <a:ext cx="3519131" cy="4941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7419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2.2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Summary of EU</a:t>
            </a:r>
            <a:r>
              <a:rPr dirty="0" sz="1400" spc="6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institutions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464" y="644004"/>
            <a:ext cx="5181069" cy="4901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8842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2.3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Selected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International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Tribunals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</a:t>
            </a:r>
            <a:r>
              <a:rPr dirty="0" sz="1400" spc="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Courts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2313" y="1417319"/>
            <a:ext cx="6099810" cy="3429000"/>
          </a:xfrm>
          <a:prstGeom prst="rect">
            <a:avLst/>
          </a:prstGeom>
        </p:spPr>
        <p:txBody>
          <a:bodyPr wrap="square" lIns="0" tIns="2514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980"/>
              </a:spcBef>
            </a:pPr>
            <a:r>
              <a:rPr dirty="0" sz="3600" spc="-20" i="1">
                <a:solidFill>
                  <a:srgbClr val="231F20"/>
                </a:solidFill>
                <a:latin typeface="Calibri"/>
                <a:cs typeface="Calibri"/>
              </a:rPr>
              <a:t>Part</a:t>
            </a: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1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Legal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25">
                <a:solidFill>
                  <a:srgbClr val="4F81BC"/>
                </a:solidFill>
                <a:latin typeface="Calibri"/>
                <a:cs typeface="Calibri"/>
              </a:rPr>
              <a:t>Systems</a:t>
            </a:r>
            <a:endParaRPr sz="3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1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dirty="0" sz="3600" spc="-10" i="1">
                <a:solidFill>
                  <a:srgbClr val="231F20"/>
                </a:solidFill>
                <a:latin typeface="Calibri"/>
                <a:cs typeface="Calibri"/>
              </a:rPr>
              <a:t>Chapter</a:t>
            </a:r>
            <a:r>
              <a:rPr dirty="0" sz="3600" spc="-5" i="1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3600" i="1">
                <a:solidFill>
                  <a:srgbClr val="231F20"/>
                </a:solidFill>
                <a:latin typeface="Calibri"/>
                <a:cs typeface="Calibri"/>
              </a:rPr>
              <a:t>02</a:t>
            </a:r>
            <a:endParaRPr sz="3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880"/>
              </a:spcBef>
            </a:pPr>
            <a:r>
              <a:rPr dirty="0" sz="3600" spc="-20">
                <a:solidFill>
                  <a:srgbClr val="4F81BC"/>
                </a:solidFill>
                <a:latin typeface="Calibri"/>
                <a:cs typeface="Calibri"/>
              </a:rPr>
              <a:t>Legal </a:t>
            </a:r>
            <a:r>
              <a:rPr dirty="0" sz="3600" spc="-30">
                <a:solidFill>
                  <a:srgbClr val="4F81BC"/>
                </a:solidFill>
                <a:latin typeface="Calibri"/>
                <a:cs typeface="Calibri"/>
              </a:rPr>
              <a:t>systems 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and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sources </a:t>
            </a:r>
            <a:r>
              <a:rPr dirty="0" sz="3600" spc="-5">
                <a:solidFill>
                  <a:srgbClr val="4F81BC"/>
                </a:solidFill>
                <a:latin typeface="Calibri"/>
                <a:cs typeface="Calibri"/>
              </a:rPr>
              <a:t>of</a:t>
            </a:r>
            <a:r>
              <a:rPr dirty="0" sz="360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>
              <a:rPr dirty="0" sz="3600" spc="-10">
                <a:solidFill>
                  <a:srgbClr val="4F81BC"/>
                </a:solidFill>
                <a:latin typeface="Calibri"/>
                <a:cs typeface="Calibri"/>
              </a:rPr>
              <a:t>law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4" name="object 4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067" y="644508"/>
            <a:ext cx="8597863" cy="49007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25831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2.4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Three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instruments allowing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trade across</a:t>
            </a:r>
            <a:r>
              <a:rPr dirty="0" sz="1400" spc="13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borders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87891" y="620539"/>
            <a:ext cx="4368216" cy="4924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537845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2.5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Key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contrasts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between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criminal and civil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law in England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&amp;</a:t>
            </a:r>
            <a:r>
              <a:rPr dirty="0" sz="1400" spc="5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Wales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50342" y="643131"/>
            <a:ext cx="5643305" cy="49021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63486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2.6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Contrasting features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common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civil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law</a:t>
            </a:r>
            <a:r>
              <a:rPr dirty="0" sz="1400" spc="1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systems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5631" y="2319262"/>
            <a:ext cx="8512736" cy="1787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672782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solidFill>
                  <a:srgbClr val="231F20"/>
                </a:solidFill>
                <a:latin typeface="Calibri"/>
                <a:cs typeface="Calibri"/>
              </a:rPr>
              <a:t>Table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2.7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States, categorised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type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system,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order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GDP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(G20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states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are</a:t>
            </a:r>
            <a:r>
              <a:rPr dirty="0" sz="1400" spc="19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named)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606" y="650339"/>
            <a:ext cx="7296786" cy="4894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3616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2.1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Jurisdictions within the British</a:t>
            </a:r>
            <a:r>
              <a:rPr dirty="0" sz="1400" spc="-2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Isles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90271" y="642237"/>
            <a:ext cx="3563457" cy="49030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8943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2.2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map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British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Isles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0146" y="659917"/>
            <a:ext cx="5683707" cy="48779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330771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2.3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Sources of law in England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&amp;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Wales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96134" y="618245"/>
            <a:ext cx="6951731" cy="49270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737362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2.4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systems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world, compared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with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states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formerly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within the British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Empire</a:t>
            </a:r>
            <a:r>
              <a:rPr dirty="0" sz="1400" spc="18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(inset)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17976" y="617519"/>
            <a:ext cx="2708046" cy="468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562600"/>
            <a:ext cx="859155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2.5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Development 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relationship between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common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law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and equity: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initially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separate legal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systems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(top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box) 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overlap causing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conflict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(middle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box).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The lower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box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illustrates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unified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legal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system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created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by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Judicature</a:t>
            </a:r>
            <a:r>
              <a:rPr dirty="0" sz="1400" spc="12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Acts.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325" y="1032108"/>
            <a:ext cx="8523348" cy="4361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406717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2.6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Volume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 spc="-10">
                <a:solidFill>
                  <a:srgbClr val="231F20"/>
                </a:solidFill>
                <a:latin typeface="Calibri"/>
                <a:cs typeface="Calibri"/>
              </a:rPr>
              <a:t>statutes,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annual mean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per</a:t>
            </a:r>
            <a:r>
              <a:rPr dirty="0" sz="1400" spc="35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decade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7748" y="632739"/>
            <a:ext cx="7588503" cy="4912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5900" y="5775959"/>
            <a:ext cx="27736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" b="1">
                <a:solidFill>
                  <a:srgbClr val="231F20"/>
                </a:solidFill>
                <a:latin typeface="Calibri"/>
                <a:cs typeface="Calibri"/>
              </a:rPr>
              <a:t>Figure </a:t>
            </a:r>
            <a:r>
              <a:rPr dirty="0" sz="1400" b="1">
                <a:solidFill>
                  <a:srgbClr val="231F20"/>
                </a:solidFill>
                <a:latin typeface="Calibri"/>
                <a:cs typeface="Calibri"/>
              </a:rPr>
              <a:t>2.7 </a:t>
            </a:r>
            <a:r>
              <a:rPr dirty="0" sz="1400" spc="-15">
                <a:solidFill>
                  <a:srgbClr val="231F20"/>
                </a:solidFill>
                <a:latin typeface="Calibri"/>
                <a:cs typeface="Calibri"/>
              </a:rPr>
              <a:t>Size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of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the </a:t>
            </a:r>
            <a:r>
              <a:rPr dirty="0" sz="1400" spc="-5">
                <a:solidFill>
                  <a:srgbClr val="231F20"/>
                </a:solidFill>
                <a:latin typeface="Calibri"/>
                <a:cs typeface="Calibri"/>
              </a:rPr>
              <a:t>Companies</a:t>
            </a:r>
            <a:r>
              <a:rPr dirty="0" sz="1400" spc="10">
                <a:solidFill>
                  <a:srgbClr val="231F20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231F20"/>
                </a:solidFill>
                <a:latin typeface="Calibri"/>
                <a:cs typeface="Calibri"/>
              </a:rPr>
              <a:t>Acts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</a:p>
        </p:txBody>
      </p:sp>
      <p:sp>
        <p:nvSpPr>
          <p:cNvPr id="5" name="object 5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dirty="0" spc="-10"/>
              <a:t>Oxford </a:t>
            </a:r>
            <a:r>
              <a:rPr dirty="0" spc="-5"/>
              <a:t>University Press,</a:t>
            </a:r>
            <a:r>
              <a:rPr dirty="0" spc="-70"/>
              <a:t> </a:t>
            </a:r>
            <a:r>
              <a:rPr dirty="0"/>
              <a:t>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2020-05-30T14:05:42Z</dcterms:created>
  <dcterms:modified xsi:type="dcterms:W3CDTF">2020-05-30T14:05:42Z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2020-05-30T00:00:00Z</vt:filetime>
  </property>
</Properties>
</file>