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7"/>
  </p:notesMasterIdLst>
  <p:sldIdLst>
    <p:sldId id="261" r:id="rId2"/>
    <p:sldId id="302" r:id="rId3"/>
    <p:sldId id="432" r:id="rId4"/>
    <p:sldId id="257" r:id="rId5"/>
    <p:sldId id="423" r:id="rId6"/>
    <p:sldId id="438" r:id="rId7"/>
    <p:sldId id="263" r:id="rId8"/>
    <p:sldId id="303" r:id="rId9"/>
    <p:sldId id="439" r:id="rId10"/>
    <p:sldId id="264" r:id="rId11"/>
    <p:sldId id="440" r:id="rId12"/>
    <p:sldId id="305" r:id="rId13"/>
    <p:sldId id="306" r:id="rId14"/>
    <p:sldId id="441" r:id="rId15"/>
    <p:sldId id="357" r:id="rId16"/>
    <p:sldId id="442" r:id="rId17"/>
    <p:sldId id="265" r:id="rId18"/>
    <p:sldId id="358" r:id="rId19"/>
    <p:sldId id="443" r:id="rId20"/>
    <p:sldId id="433" r:id="rId21"/>
    <p:sldId id="359" r:id="rId22"/>
    <p:sldId id="444" r:id="rId23"/>
    <p:sldId id="445" r:id="rId24"/>
    <p:sldId id="360" r:id="rId25"/>
    <p:sldId id="309" r:id="rId26"/>
    <p:sldId id="427" r:id="rId27"/>
    <p:sldId id="362" r:id="rId28"/>
    <p:sldId id="446" r:id="rId29"/>
    <p:sldId id="364" r:id="rId30"/>
    <p:sldId id="267" r:id="rId31"/>
    <p:sldId id="434" r:id="rId32"/>
    <p:sldId id="363" r:id="rId33"/>
    <p:sldId id="316" r:id="rId34"/>
    <p:sldId id="447" r:id="rId35"/>
    <p:sldId id="317" r:id="rId36"/>
    <p:sldId id="367" r:id="rId37"/>
    <p:sldId id="366" r:id="rId38"/>
    <p:sldId id="428" r:id="rId39"/>
    <p:sldId id="371" r:id="rId40"/>
    <p:sldId id="448" r:id="rId41"/>
    <p:sldId id="435" r:id="rId42"/>
    <p:sldId id="269" r:id="rId43"/>
    <p:sldId id="341" r:id="rId44"/>
    <p:sldId id="270" r:id="rId45"/>
    <p:sldId id="449" r:id="rId46"/>
    <p:sldId id="312" r:id="rId47"/>
    <p:sldId id="450" r:id="rId48"/>
    <p:sldId id="436" r:id="rId49"/>
    <p:sldId id="271" r:id="rId50"/>
    <p:sldId id="451" r:id="rId51"/>
    <p:sldId id="452" r:id="rId52"/>
    <p:sldId id="376" r:id="rId53"/>
    <p:sldId id="453" r:id="rId54"/>
    <p:sldId id="320" r:id="rId55"/>
    <p:sldId id="377" r:id="rId56"/>
    <p:sldId id="437" r:id="rId57"/>
    <p:sldId id="272" r:id="rId58"/>
    <p:sldId id="380" r:id="rId59"/>
    <p:sldId id="454" r:id="rId60"/>
    <p:sldId id="455" r:id="rId61"/>
    <p:sldId id="321" r:id="rId62"/>
    <p:sldId id="383" r:id="rId63"/>
    <p:sldId id="456" r:id="rId64"/>
    <p:sldId id="273" r:id="rId65"/>
    <p:sldId id="457" r:id="rId66"/>
    <p:sldId id="458" r:id="rId67"/>
    <p:sldId id="322" r:id="rId68"/>
    <p:sldId id="459" r:id="rId69"/>
    <p:sldId id="460" r:id="rId70"/>
    <p:sldId id="461" r:id="rId71"/>
    <p:sldId id="326" r:id="rId72"/>
    <p:sldId id="431" r:id="rId73"/>
    <p:sldId id="462" r:id="rId74"/>
    <p:sldId id="463" r:id="rId75"/>
    <p:sldId id="387" r:id="rId7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F366D"/>
    <a:srgbClr val="FF643F"/>
    <a:srgbClr val="FF3300"/>
    <a:srgbClr val="FF7F61"/>
    <a:srgbClr val="4CC0AD"/>
    <a:srgbClr val="419780"/>
    <a:srgbClr val="BE2028"/>
    <a:srgbClr val="73296F"/>
    <a:srgbClr val="660033"/>
    <a:srgbClr val="365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34" autoAdjust="0"/>
    <p:restoredTop sz="95786" autoAdjust="0"/>
  </p:normalViewPr>
  <p:slideViewPr>
    <p:cSldViewPr>
      <p:cViewPr varScale="1">
        <p:scale>
          <a:sx n="55" d="100"/>
          <a:sy n="55" d="100"/>
        </p:scale>
        <p:origin x="78" y="12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633C010-5FE7-4FEE-B3AC-A778A396A5CA}" type="datetimeFigureOut">
              <a:rPr lang="en-US"/>
              <a:pPr>
                <a:defRPr/>
              </a:pPr>
              <a:t>9/4/2020</a:t>
            </a:fld>
            <a:endParaRPr lang="en-US" dirty="0"/>
          </a:p>
        </p:txBody>
      </p:sp>
      <p:sp>
        <p:nvSpPr>
          <p:cNvPr id="4" name="Slide Image Placeholder 3">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1F6F50B-A7FA-451B-BD3B-DD71C0F70E1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4.1  Human chromosomes </a:t>
            </a:r>
            <a:r>
              <a:rPr lang="en-US" dirty="0"/>
              <a:t>in a woman (left) and a man (right). Women have two X chromosomes, men have one X and one Y. The other 22 pairs of chromosomes are the same. Here, the individual chromosomes have been labeled with a variety of fluorescent chemical probes, each of which binds to the DNA of a single chromosome to identify it. The differences in appearance of the chromosomes in the woman and man are not meaningful: They result from different processing.</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6</a:t>
            </a:fld>
            <a:endParaRPr lang="en-US" dirty="0"/>
          </a:p>
        </p:txBody>
      </p:sp>
    </p:spTree>
    <p:extLst>
      <p:ext uri="{BB962C8B-B14F-4D97-AF65-F5344CB8AC3E}">
        <p14:creationId xmlns:p14="http://schemas.microsoft.com/office/powerpoint/2010/main" val="389629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4.10  Mental rotation task</a:t>
            </a:r>
            <a:r>
              <a:rPr lang="en-US" dirty="0"/>
              <a:t> From the four images at right, a test taker is asked to select the two objects that could be rotated in space to match the object shown at left. Men generally outperform women in this kind of task. (After S. G. Vandenberg and A. R. Kuse. 1978. </a:t>
            </a:r>
            <a:r>
              <a:rPr lang="en-US" i="1" dirty="0"/>
              <a:t>Percept Mot Skills</a:t>
            </a:r>
            <a:r>
              <a:rPr lang="en-US" dirty="0"/>
              <a:t> 47: 599–604.)</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34</a:t>
            </a:fld>
            <a:endParaRPr lang="en-US" dirty="0"/>
          </a:p>
        </p:txBody>
      </p:sp>
    </p:spTree>
    <p:extLst>
      <p:ext uri="{BB962C8B-B14F-4D97-AF65-F5344CB8AC3E}">
        <p14:creationId xmlns:p14="http://schemas.microsoft.com/office/powerpoint/2010/main" val="3371274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4.11  Toy preference test</a:t>
            </a:r>
            <a:r>
              <a:rPr lang="en-US" dirty="0"/>
              <a:t> A child is placed within a circle of toys, and his or her play behavior is videotaped. Later, observers measure the amount of time the child spends playing with toys generally preferred by girls and those generally preferred by boys. Figure 4.13 shows examples of data from this kind of study.</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40</a:t>
            </a:fld>
            <a:endParaRPr lang="en-US" dirty="0"/>
          </a:p>
        </p:txBody>
      </p:sp>
    </p:spTree>
    <p:extLst>
      <p:ext uri="{BB962C8B-B14F-4D97-AF65-F5344CB8AC3E}">
        <p14:creationId xmlns:p14="http://schemas.microsoft.com/office/powerpoint/2010/main" val="488741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4.12  Hormones and play</a:t>
            </a:r>
            <a:r>
              <a:rPr lang="en-US" dirty="0"/>
              <a:t> Exposure to androgens during fetal life influences choice of toys during childhood. Girls with congenital adrenal hyperplasia (CAH), as well as unaffected girls and boys, were observed while playing with toys. The toys available included those generally preferred by boys (e.g., trucks) and those generally preferred by girls (e.g., dolls), as well as gender-neutral toys. The toy preferences of the girls with CAH were more like those of boys than like those of unaffected girls. (After S. A. Berenbaum and E. Snyder. 1995. </a:t>
            </a:r>
            <a:r>
              <a:rPr lang="en-US" i="1" dirty="0"/>
              <a:t>Dev Psychol </a:t>
            </a:r>
            <a:r>
              <a:rPr lang="en-US" dirty="0"/>
              <a:t>31: 31–42.)</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45</a:t>
            </a:fld>
            <a:endParaRPr lang="en-US" dirty="0"/>
          </a:p>
        </p:txBody>
      </p:sp>
    </p:spTree>
    <p:extLst>
      <p:ext uri="{BB962C8B-B14F-4D97-AF65-F5344CB8AC3E}">
        <p14:creationId xmlns:p14="http://schemas.microsoft.com/office/powerpoint/2010/main" val="3660618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4.13  Finger length ratio and gender</a:t>
            </a:r>
            <a:r>
              <a:rPr lang="en-US" dirty="0"/>
              <a:t> The 2D:4D ratio is the length of the index finger divided by the length of the ring finger. The ratio is typically lower in men than women, but it also varies with gender characteristics within each sex.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47</a:t>
            </a:fld>
            <a:endParaRPr lang="en-US" dirty="0"/>
          </a:p>
        </p:txBody>
      </p:sp>
    </p:spTree>
    <p:extLst>
      <p:ext uri="{BB962C8B-B14F-4D97-AF65-F5344CB8AC3E}">
        <p14:creationId xmlns:p14="http://schemas.microsoft.com/office/powerpoint/2010/main" val="3034628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4.14  Babies enter a gendered world</a:t>
            </a:r>
            <a:r>
              <a:rPr lang="en-US" dirty="0"/>
              <a:t> These children have been dressed in the pink and blue outfits that our culture deems appropriate for infant girls and boys, respectively.</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50</a:t>
            </a:fld>
            <a:endParaRPr lang="en-US" dirty="0"/>
          </a:p>
        </p:txBody>
      </p:sp>
    </p:spTree>
    <p:extLst>
      <p:ext uri="{BB962C8B-B14F-4D97-AF65-F5344CB8AC3E}">
        <p14:creationId xmlns:p14="http://schemas.microsoft.com/office/powerpoint/2010/main" val="4020865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4.15  Influence of siblings on gender </a:t>
            </a:r>
            <a:r>
              <a:rPr lang="en-US" dirty="0"/>
              <a:t>(A) Older siblings act as gender role models. (B) The Pre-School Activities Inventory (PSAI) score is a measure of gender-typical activities and interests in which male-typical traits score higher and female-typical traits score lower. This figure shows the PSAI score for 5,542 British 3-year-olds, broken down according to whether they are singletons or have older brothers or sisters. The children’s gender traits are slightly shifted in the direction of the sex of the older sibling. (After J. Rust et al. 2000. </a:t>
            </a:r>
            <a:r>
              <a:rPr lang="en-US" i="1" dirty="0"/>
              <a:t>J Exp Child Psychol</a:t>
            </a:r>
            <a:r>
              <a:rPr lang="en-US" dirty="0"/>
              <a:t> 77: 292–303.)</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51</a:t>
            </a:fld>
            <a:endParaRPr lang="en-US" dirty="0"/>
          </a:p>
        </p:txBody>
      </p:sp>
    </p:spTree>
    <p:extLst>
      <p:ext uri="{BB962C8B-B14F-4D97-AF65-F5344CB8AC3E}">
        <p14:creationId xmlns:p14="http://schemas.microsoft.com/office/powerpoint/2010/main" val="2886905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4.16  The media influence gender</a:t>
            </a:r>
            <a:r>
              <a:rPr lang="en-US" dirty="0"/>
              <a:t> Disney Princess and Captain America movies may promote the development of stereo­typical gender roles.</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53</a:t>
            </a:fld>
            <a:endParaRPr lang="en-US" dirty="0"/>
          </a:p>
        </p:txBody>
      </p:sp>
    </p:spTree>
    <p:extLst>
      <p:ext uri="{BB962C8B-B14F-4D97-AF65-F5344CB8AC3E}">
        <p14:creationId xmlns:p14="http://schemas.microsoft.com/office/powerpoint/2010/main" val="2794139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4.17  </a:t>
            </a:r>
            <a:r>
              <a:rPr lang="en-US" b="1" i="1" dirty="0"/>
              <a:t>Kathoey</a:t>
            </a:r>
            <a:r>
              <a:rPr lang="en-US" dirty="0"/>
              <a:t> Members of the Thai </a:t>
            </a:r>
            <a:r>
              <a:rPr lang="en-US" i="1" dirty="0"/>
              <a:t>kathoey</a:t>
            </a:r>
            <a:r>
              <a:rPr lang="en-US" dirty="0"/>
              <a:t> (transgender) band Venus Flytrap.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59</a:t>
            </a:fld>
            <a:endParaRPr lang="en-US" dirty="0"/>
          </a:p>
        </p:txBody>
      </p:sp>
    </p:spTree>
    <p:extLst>
      <p:ext uri="{BB962C8B-B14F-4D97-AF65-F5344CB8AC3E}">
        <p14:creationId xmlns:p14="http://schemas.microsoft.com/office/powerpoint/2010/main" val="824082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4.18  Female warrior</a:t>
            </a:r>
            <a:r>
              <a:rPr lang="en-US" dirty="0"/>
              <a:t> An Amazon prepares to strike a cowering Greek soldier. (Her spear is missing.) This sculpture is from the 350 BCE tomb of Mausolus at Halicarnassus (Bodrum, Turkey).</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60</a:t>
            </a:fld>
            <a:endParaRPr lang="en-US" dirty="0"/>
          </a:p>
        </p:txBody>
      </p:sp>
    </p:spTree>
    <p:extLst>
      <p:ext uri="{BB962C8B-B14F-4D97-AF65-F5344CB8AC3E}">
        <p14:creationId xmlns:p14="http://schemas.microsoft.com/office/powerpoint/2010/main" val="2131362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4.19  Jonas and Nicole Maines</a:t>
            </a:r>
            <a:r>
              <a:rPr lang="en-US" dirty="0"/>
              <a:t> are mono­zygotic (“identical”) twins. Both were born male, but Nicole transitioned to female as a teenager.</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63</a:t>
            </a:fld>
            <a:endParaRPr lang="en-US" dirty="0"/>
          </a:p>
        </p:txBody>
      </p:sp>
    </p:spTree>
    <p:extLst>
      <p:ext uri="{BB962C8B-B14F-4D97-AF65-F5344CB8AC3E}">
        <p14:creationId xmlns:p14="http://schemas.microsoft.com/office/powerpoint/2010/main" val="397885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4.2  Male and female reproductive tracts</a:t>
            </a:r>
            <a:r>
              <a:rPr lang="en-US" dirty="0"/>
              <a:t> develop from different precursor structures (A), the Wolffian and Müllerian ducts. (The male and female gonads [testes and ovaries] have a common origin and do not belong to either duct system.) (See </a:t>
            </a:r>
            <a:r>
              <a:rPr lang="en-US" b="1" dirty="0"/>
              <a:t>Activity 4.1: Development of the Male and Female Reproductive Tracts</a:t>
            </a:r>
            <a:r>
              <a:rPr lang="en-US" dirty="0"/>
              <a:t>.) These micrographs of developing reproductive tracts in human embryos (B) are labeled with fluorescent probes. The sexually undifferentiated embryo at 9.5 weeks gestation (top) shows the presence of both Wolffian (blue) and Müllerian (pink) ducts. The male embryo at 10 weeks (bottom left) shows the Müllerian duct beginning to break up (arrow). The female embryo at 13 weeks (bottom right) shows the Wolffian duct beginning to break up (arrow). The white scale bars are 0.4 mm.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9</a:t>
            </a:fld>
            <a:endParaRPr lang="en-US" dirty="0"/>
          </a:p>
        </p:txBody>
      </p:sp>
    </p:spTree>
    <p:extLst>
      <p:ext uri="{BB962C8B-B14F-4D97-AF65-F5344CB8AC3E}">
        <p14:creationId xmlns:p14="http://schemas.microsoft.com/office/powerpoint/2010/main" val="217264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4.20  Bruce Jenner</a:t>
            </a:r>
            <a:r>
              <a:rPr lang="en-US" dirty="0"/>
              <a:t> transitioned to Caitlyn Jenner between 2015 and 2017.</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65</a:t>
            </a:fld>
            <a:endParaRPr lang="en-US" dirty="0"/>
          </a:p>
        </p:txBody>
      </p:sp>
    </p:spTree>
    <p:extLst>
      <p:ext uri="{BB962C8B-B14F-4D97-AF65-F5344CB8AC3E}">
        <p14:creationId xmlns:p14="http://schemas.microsoft.com/office/powerpoint/2010/main" val="1733063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4.21  Effects of cross-sex hormones on female and male bodies</a:t>
            </a:r>
            <a:r>
              <a:rPr lang="en-US" dirty="0"/>
              <a:t> These hormones do not change stature or skeletal structure. Estrogen does not eliminate facial hair or reverse male-pattern baldness in natal males.</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66</a:t>
            </a:fld>
            <a:endParaRPr lang="en-US" dirty="0"/>
          </a:p>
        </p:txBody>
      </p:sp>
    </p:spTree>
    <p:extLst>
      <p:ext uri="{BB962C8B-B14F-4D97-AF65-F5344CB8AC3E}">
        <p14:creationId xmlns:p14="http://schemas.microsoft.com/office/powerpoint/2010/main" val="1054292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4.22  The vulva after sex-reassignment surgery</a:t>
            </a:r>
            <a:r>
              <a:rPr lang="en-US" dirty="0"/>
              <a:t> The clitoris is constructed from the top surface of the penis with its nerve supply intact and may therefore be capable of triggering orgasm. The clitoris and adjacent labial tissue are covered with mucosa derived from the penile urethra, giving them a pink color. The remainder of the penile skin, including the glans, is inverted to form the vagina. Often, additional skin must be grafted from other areas to make the vagina deep enough for coitus.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68</a:t>
            </a:fld>
            <a:endParaRPr lang="en-US" dirty="0"/>
          </a:p>
        </p:txBody>
      </p:sp>
    </p:spTree>
    <p:extLst>
      <p:ext uri="{BB962C8B-B14F-4D97-AF65-F5344CB8AC3E}">
        <p14:creationId xmlns:p14="http://schemas.microsoft.com/office/powerpoint/2010/main" val="983307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4.23  Trans man after transition</a:t>
            </a:r>
            <a:r>
              <a:rPr lang="en-US" dirty="0"/>
              <a:t> This man has had his breasts and ovaries removed. His penis was constructed using tissue grafted from his thigh, and he has testicular implants. The penis has erotic sensitivity but is not capable of erection. Testosterone treatments have masculinized several aspects of his appearance including facial hair and muscle development.</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69</a:t>
            </a:fld>
            <a:endParaRPr lang="en-US" dirty="0"/>
          </a:p>
        </p:txBody>
      </p:sp>
    </p:spTree>
    <p:extLst>
      <p:ext uri="{BB962C8B-B14F-4D97-AF65-F5344CB8AC3E}">
        <p14:creationId xmlns:p14="http://schemas.microsoft.com/office/powerpoint/2010/main" val="2742186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4.24  Transformation of the clitoris into a small penis</a:t>
            </a:r>
            <a:r>
              <a:rPr lang="en-US" dirty="0"/>
              <a:t> by hormone treatment and surgery (metoidioplasty). This procedure is simpler, less invasive, and less expensive than the construction of a large penis usable for penetrative sex (phalloplasty). This trans man also had a scrotum constructed from labial skin, with saline-filled implants to simulate testicles.</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70</a:t>
            </a:fld>
            <a:endParaRPr lang="en-US" dirty="0"/>
          </a:p>
        </p:txBody>
      </p:sp>
    </p:spTree>
    <p:extLst>
      <p:ext uri="{BB962C8B-B14F-4D97-AF65-F5344CB8AC3E}">
        <p14:creationId xmlns:p14="http://schemas.microsoft.com/office/powerpoint/2010/main" val="372452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4.25  Trans philosophy professor</a:t>
            </a:r>
            <a:r>
              <a:rPr lang="en-US" dirty="0"/>
              <a:t> Talia Mae Bettcher of Cal State LA is also a grassroots activist for the trans community in Los Angeles.</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73</a:t>
            </a:fld>
            <a:endParaRPr lang="en-US" dirty="0"/>
          </a:p>
        </p:txBody>
      </p:sp>
    </p:spTree>
    <p:extLst>
      <p:ext uri="{BB962C8B-B14F-4D97-AF65-F5344CB8AC3E}">
        <p14:creationId xmlns:p14="http://schemas.microsoft.com/office/powerpoint/2010/main" val="1823735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4.26  Transphobic violence</a:t>
            </a:r>
            <a:r>
              <a:rPr lang="en-US" dirty="0"/>
              <a:t> 17-year-old Gwen Araujo of Newark, California (A), was beaten to death by four men who realized that she was anatomically male after two of them had sex with her. All four of the men, three of whom are shown in (B), were convicted of murder or manslaughter and sentenced to prison terms ranging from six years to life (Fraley, 2016).</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74</a:t>
            </a:fld>
            <a:endParaRPr lang="en-US" dirty="0"/>
          </a:p>
        </p:txBody>
      </p:sp>
    </p:spTree>
    <p:extLst>
      <p:ext uri="{BB962C8B-B14F-4D97-AF65-F5344CB8AC3E}">
        <p14:creationId xmlns:p14="http://schemas.microsoft.com/office/powerpoint/2010/main" val="366692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4.3  Development of the male and female external genitalia </a:t>
            </a:r>
            <a:r>
              <a:rPr lang="en-US" dirty="0"/>
              <a:t>from common precursor structures, shown at the top. In males, the urethral folds fuse at the midline to form the penile shaft and enclose the urethra. In females, they remain separate, forming the inner labia.</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11</a:t>
            </a:fld>
            <a:endParaRPr lang="en-US" dirty="0"/>
          </a:p>
        </p:txBody>
      </p:sp>
    </p:spTree>
    <p:extLst>
      <p:ext uri="{BB962C8B-B14F-4D97-AF65-F5344CB8AC3E}">
        <p14:creationId xmlns:p14="http://schemas.microsoft.com/office/powerpoint/2010/main" val="137614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4.4  Descent of the testicles</a:t>
            </a:r>
            <a:r>
              <a:rPr lang="en-US" dirty="0"/>
              <a:t> (A) Before descent, at 10 weeks, a fibrous cord (shown here in blue) attaches each testicle to the region of the scrotal swelling. (B) As the fetal body grows, this attachment pulls each testicle down and into the scrotum. Note how the vas deferens (green) and the testicular artery (pink) are pulled after the testicle and how the vas deferens comes to loop over the ureter (the tube, shown here in orange, that carries urine from the kidney to the bladder).</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14</a:t>
            </a:fld>
            <a:endParaRPr lang="en-US" dirty="0"/>
          </a:p>
        </p:txBody>
      </p:sp>
    </p:spTree>
    <p:extLst>
      <p:ext uri="{BB962C8B-B14F-4D97-AF65-F5344CB8AC3E}">
        <p14:creationId xmlns:p14="http://schemas.microsoft.com/office/powerpoint/2010/main" val="2607144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4.5   Hormones over the lifespan</a:t>
            </a:r>
            <a:r>
              <a:rPr lang="en-US" dirty="0"/>
              <a:t> This is a highly schematic representation of the levels of testosterone in males and estrogen in females from conception through old age, ignoring pregnancy. Progesterone levels are not shown.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16</a:t>
            </a:fld>
            <a:endParaRPr lang="en-US" dirty="0"/>
          </a:p>
        </p:txBody>
      </p:sp>
    </p:spTree>
    <p:extLst>
      <p:ext uri="{BB962C8B-B14F-4D97-AF65-F5344CB8AC3E}">
        <p14:creationId xmlns:p14="http://schemas.microsoft.com/office/powerpoint/2010/main" val="3206729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4.6  Sex differences in the cerebral cortex </a:t>
            </a:r>
            <a:r>
              <a:rPr lang="en-US" dirty="0"/>
              <a:t>Regions that are larger in women are shown in red; those that are larger in men are shown in blue. Note that the sex differences are not the same in the left and right hemispheres. These images are based on a meta-analysis of numerous quantitative brain-imaging studies.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19</a:t>
            </a:fld>
            <a:endParaRPr lang="en-US" dirty="0"/>
          </a:p>
        </p:txBody>
      </p:sp>
    </p:spTree>
    <p:extLst>
      <p:ext uri="{BB962C8B-B14F-4D97-AF65-F5344CB8AC3E}">
        <p14:creationId xmlns:p14="http://schemas.microsoft.com/office/powerpoint/2010/main" val="4169757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4.7  Klinefelter syndrome  </a:t>
            </a:r>
            <a:r>
              <a:rPr lang="en-US" dirty="0"/>
              <a:t>13-year-old Luke is tall for his age but otherwise physically unremarkable. An interview with him is viewable online at tinyurl.com/u455ybu. People with Klinefelter syndrome vary greatly in physical appearance.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22</a:t>
            </a:fld>
            <a:endParaRPr lang="en-US" dirty="0"/>
          </a:p>
        </p:txBody>
      </p:sp>
    </p:spTree>
    <p:extLst>
      <p:ext uri="{BB962C8B-B14F-4D97-AF65-F5344CB8AC3E}">
        <p14:creationId xmlns:p14="http://schemas.microsoft.com/office/powerpoint/2010/main" val="3442467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4.8  Turner syndrome</a:t>
            </a:r>
            <a:r>
              <a:rPr lang="en-US" dirty="0"/>
              <a:t> Dr. Catherine Ward-Melver is a geneticist at Akron Children’s Hospital, in Ohio, and past president of the Turner Syndrome Society. Her short stature (4 feet 8 inches, or 1.42 m) is a feature of Turner syndrome.</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23</a:t>
            </a:fld>
            <a:endParaRPr lang="en-US" dirty="0"/>
          </a:p>
        </p:txBody>
      </p:sp>
    </p:spTree>
    <p:extLst>
      <p:ext uri="{BB962C8B-B14F-4D97-AF65-F5344CB8AC3E}">
        <p14:creationId xmlns:p14="http://schemas.microsoft.com/office/powerpoint/2010/main" val="210526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4.9  Partial masculinization of genitalia</a:t>
            </a:r>
            <a:r>
              <a:rPr lang="en-US" dirty="0"/>
              <a:t> in a girl with congenital adrenal hyperplasia. Note that the fused labia resemble scrotal sacs, but they do not contain testicles.</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28</a:t>
            </a:fld>
            <a:endParaRPr lang="en-US" dirty="0"/>
          </a:p>
        </p:txBody>
      </p:sp>
    </p:spTree>
    <p:extLst>
      <p:ext uri="{BB962C8B-B14F-4D97-AF65-F5344CB8AC3E}">
        <p14:creationId xmlns:p14="http://schemas.microsoft.com/office/powerpoint/2010/main" val="1771190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31520"/>
          </a:xfrm>
        </p:spPr>
        <p:txBody>
          <a:bodyPr/>
          <a:lstStyle>
            <a:lvl1pPr>
              <a:defRPr sz="2400"/>
            </a:lvl1pPr>
          </a:lstStyle>
          <a:p>
            <a:r>
              <a:rPr lang="en-US" dirty="0"/>
              <a:t>Click to edit Master title style</a:t>
            </a:r>
          </a:p>
        </p:txBody>
      </p:sp>
      <p:sp>
        <p:nvSpPr>
          <p:cNvPr id="3" name="Content Placeholder 2"/>
          <p:cNvSpPr>
            <a:spLocks noGrp="1"/>
          </p:cNvSpPr>
          <p:nvPr>
            <p:ph idx="1"/>
          </p:nvPr>
        </p:nvSpPr>
        <p:spPr>
          <a:xfrm>
            <a:off x="609600" y="1097280"/>
            <a:ext cx="10972800" cy="5486400"/>
          </a:xfrm>
          <a:prstGeom prst="rect">
            <a:avLst/>
          </a:prstGeom>
        </p:spPr>
        <p:txBody>
          <a:bodyPr>
            <a:normAutofit/>
          </a:bodyPr>
          <a:lstStyle>
            <a:lvl1pPr marL="228600" indent="-228600">
              <a:spcBef>
                <a:spcPts val="600"/>
              </a:spcBef>
              <a:buFont typeface="Arial" pitchFamily="34" charset="0"/>
              <a:buNone/>
              <a:defRPr sz="2800"/>
            </a:lvl1pPr>
            <a:lvl2pPr marL="454025" indent="-225425">
              <a:spcBef>
                <a:spcPts val="600"/>
              </a:spcBef>
              <a:spcAft>
                <a:spcPts val="600"/>
              </a:spcAft>
              <a:buFont typeface="Arial" pitchFamily="34" charset="0"/>
              <a:buChar char="•"/>
              <a:defRPr sz="2800"/>
            </a:lvl2pPr>
            <a:lvl3pPr marL="688975" indent="-228600">
              <a:spcBef>
                <a:spcPts val="600"/>
              </a:spcBef>
              <a:spcAft>
                <a:spcPts val="600"/>
              </a:spcAft>
              <a:buSzPct val="75000"/>
              <a:buFont typeface="Wingdings" pitchFamily="2" charset="2"/>
              <a:buChar char="§"/>
              <a:defRPr sz="2800"/>
            </a:lvl3pPr>
            <a:lvl4pPr marL="917575" indent="-228600">
              <a:spcBef>
                <a:spcPts val="600"/>
              </a:spcBef>
              <a:spcAft>
                <a:spcPts val="600"/>
              </a:spcAft>
              <a:buSzPct val="60000"/>
              <a:buFont typeface="Courier New"/>
              <a:buChar char="o"/>
              <a:defRPr sz="2800"/>
            </a:lvl4pPr>
            <a:lvl5pPr marL="1143000" indent="-233363">
              <a:spcBef>
                <a:spcPts val="600"/>
              </a:spcBef>
              <a:spcAft>
                <a:spcPts val="600"/>
              </a:spcAft>
              <a:buFont typeface="Wingdings" charset="2"/>
              <a:buChar char="Ø"/>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949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52295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9F366D"/>
        </a:solidFill>
        <a:effectLst/>
      </p:bgPr>
    </p:bg>
    <p:spTree>
      <p:nvGrpSpPr>
        <p:cNvPr id="1" name=""/>
        <p:cNvGrpSpPr/>
        <p:nvPr/>
      </p:nvGrpSpPr>
      <p:grpSpPr>
        <a:xfrm>
          <a:off x="0" y="0"/>
          <a:ext cx="0" cy="0"/>
          <a:chOff x="0" y="0"/>
          <a:chExt cx="0" cy="0"/>
        </a:xfrm>
      </p:grpSpPr>
      <p:sp>
        <p:nvSpPr>
          <p:cNvPr id="3" name="Text Box 39">
            <a:extLst/>
          </p:cNvPr>
          <p:cNvSpPr txBox="1">
            <a:spLocks noChangeArrowheads="1"/>
          </p:cNvSpPr>
          <p:nvPr userDrawn="1"/>
        </p:nvSpPr>
        <p:spPr bwMode="auto">
          <a:xfrm>
            <a:off x="203200" y="-549275"/>
            <a:ext cx="3860800" cy="3170238"/>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ct val="50000"/>
              </a:spcBef>
              <a:spcAft>
                <a:spcPts val="0"/>
              </a:spcAft>
              <a:defRPr/>
            </a:pPr>
            <a:r>
              <a:rPr lang="en-US" sz="20000" spc="-500" dirty="0">
                <a:solidFill>
                  <a:schemeClr val="bg1"/>
                </a:solidFill>
                <a:cs typeface="+mn-cs"/>
              </a:rPr>
              <a:t>4</a:t>
            </a:r>
          </a:p>
        </p:txBody>
      </p:sp>
      <p:sp>
        <p:nvSpPr>
          <p:cNvPr id="2" name="Title 1"/>
          <p:cNvSpPr>
            <a:spLocks noGrp="1"/>
          </p:cNvSpPr>
          <p:nvPr>
            <p:ph type="ctrTitle"/>
          </p:nvPr>
        </p:nvSpPr>
        <p:spPr>
          <a:xfrm>
            <a:off x="914400" y="2209800"/>
            <a:ext cx="10363200" cy="1646376"/>
          </a:xfrm>
          <a:noFill/>
        </p:spPr>
        <p:txBody>
          <a:bodyPr anchor="ctr"/>
          <a:lstStyle>
            <a:lvl1pPr algn="ctr">
              <a:defRPr sz="5400" i="1">
                <a:latin typeface="Times New Roman" pitchFamily="18" charset="0"/>
                <a:cs typeface="Times New Roman" pitchFamily="18" charset="0"/>
              </a:defRPr>
            </a:lvl1pPr>
          </a:lstStyle>
          <a:p>
            <a:endParaRPr lang="en-US" dirty="0"/>
          </a:p>
        </p:txBody>
      </p:sp>
    </p:spTree>
    <p:extLst>
      <p:ext uri="{BB962C8B-B14F-4D97-AF65-F5344CB8AC3E}">
        <p14:creationId xmlns:p14="http://schemas.microsoft.com/office/powerpoint/2010/main" val="3323335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99211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84048"/>
          </a:xfrm>
          <a:solidFill>
            <a:srgbClr val="9F366D"/>
          </a:solidFill>
        </p:spPr>
        <p:txBody>
          <a:bodyPr/>
          <a:lstStyle>
            <a:lvl1pPr>
              <a:defRPr sz="1600"/>
            </a:lvl1pPr>
          </a:lstStyle>
          <a:p>
            <a:r>
              <a:rPr lang="en-US" dirty="0"/>
              <a:t>Click to edit Master title style</a:t>
            </a:r>
          </a:p>
        </p:txBody>
      </p:sp>
      <p:sp>
        <p:nvSpPr>
          <p:cNvPr id="5" name="Content Placeholder 4">
            <a:extLst>
              <a:ext uri="{FF2B5EF4-FFF2-40B4-BE49-F238E27FC236}">
                <a16:creationId xmlns:a16="http://schemas.microsoft.com/office/drawing/2014/main" id="{C12606DF-F2AC-0D4C-A2DC-B85399E449B6}"/>
              </a:ext>
            </a:extLst>
          </p:cNvPr>
          <p:cNvSpPr>
            <a:spLocks noGrp="1"/>
          </p:cNvSpPr>
          <p:nvPr>
            <p:ph sz="quarter" idx="10"/>
          </p:nvPr>
        </p:nvSpPr>
        <p:spPr>
          <a:xfrm>
            <a:off x="408432" y="479776"/>
            <a:ext cx="11375136" cy="630021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11198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2743200" y="6553200"/>
            <a:ext cx="670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imes" charset="0"/>
              </a:defRPr>
            </a:lvl1pPr>
          </a:lstStyle>
          <a:p>
            <a:pPr>
              <a:defRPr/>
            </a:pPr>
            <a:endParaRPr lang="en-US" dirty="0"/>
          </a:p>
        </p:txBody>
      </p:sp>
      <p:sp>
        <p:nvSpPr>
          <p:cNvPr id="1027" name="Rectangle 2"/>
          <p:cNvSpPr>
            <a:spLocks noGrp="1" noChangeArrowheads="1"/>
          </p:cNvSpPr>
          <p:nvPr>
            <p:ph type="title"/>
          </p:nvPr>
        </p:nvSpPr>
        <p:spPr bwMode="auto">
          <a:xfrm>
            <a:off x="0" y="0"/>
            <a:ext cx="12192000" cy="731838"/>
          </a:xfrm>
          <a:prstGeom prst="rect">
            <a:avLst/>
          </a:prstGeom>
          <a:solidFill>
            <a:srgbClr val="9F366D"/>
          </a:solidFill>
          <a:ln>
            <a:noFill/>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09600" y="1096963"/>
            <a:ext cx="10972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5" name="TextBox 1"/>
          <p:cNvSpPr txBox="1">
            <a:spLocks noChangeArrowheads="1"/>
          </p:cNvSpPr>
          <p:nvPr userDrawn="1"/>
        </p:nvSpPr>
        <p:spPr bwMode="auto">
          <a:xfrm>
            <a:off x="-76200" y="6629400"/>
            <a:ext cx="2182008" cy="276999"/>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eaLnBrk="1" hangingPunct="1">
              <a:defRPr/>
            </a:pPr>
            <a:r>
              <a:rPr lang="en-US" altLang="en-US" sz="1200" b="0" dirty="0">
                <a:solidFill>
                  <a:schemeClr val="tx1"/>
                </a:solidFill>
                <a:cs typeface="Arial" panose="020B0604020202020204" pitchFamily="34" charset="0"/>
              </a:rPr>
              <a:t>© 2021 Oxford University Press</a:t>
            </a:r>
          </a:p>
        </p:txBody>
      </p:sp>
    </p:spTree>
  </p:cSld>
  <p:clrMap bg1="lt1" tx1="dk1" bg2="lt2" tx2="dk2" accent1="accent1" accent2="accent2" accent3="accent3" accent4="accent4" accent5="accent5" accent6="accent6" hlink="hlink" folHlink="folHlink"/>
  <p:sldLayoutIdLst>
    <p:sldLayoutId id="2147483683" r:id="rId1"/>
    <p:sldLayoutId id="2147483681" r:id="rId2"/>
    <p:sldLayoutId id="2147483684" r:id="rId3"/>
    <p:sldLayoutId id="2147483682" r:id="rId4"/>
    <p:sldLayoutId id="2147483685" r:id="rId5"/>
  </p:sldLayoutIdLst>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1600">
          <a:solidFill>
            <a:srgbClr val="FFFFFF"/>
          </a:solidFill>
          <a:latin typeface="Arial" charset="0"/>
        </a:defRPr>
      </a:lvl6pPr>
      <a:lvl7pPr marL="914400" algn="l" rtl="0" fontAlgn="base">
        <a:spcBef>
          <a:spcPct val="0"/>
        </a:spcBef>
        <a:spcAft>
          <a:spcPct val="0"/>
        </a:spcAft>
        <a:defRPr sz="1600">
          <a:solidFill>
            <a:srgbClr val="FFFFFF"/>
          </a:solidFill>
          <a:latin typeface="Arial" charset="0"/>
        </a:defRPr>
      </a:lvl7pPr>
      <a:lvl8pPr marL="1371600" algn="l" rtl="0" fontAlgn="base">
        <a:spcBef>
          <a:spcPct val="0"/>
        </a:spcBef>
        <a:spcAft>
          <a:spcPct val="0"/>
        </a:spcAft>
        <a:defRPr sz="1600">
          <a:solidFill>
            <a:srgbClr val="FFFFFF"/>
          </a:solidFill>
          <a:latin typeface="Arial" charset="0"/>
        </a:defRPr>
      </a:lvl8pPr>
      <a:lvl9pPr marL="1828800" algn="l" rtl="0" fontAlgn="base">
        <a:spcBef>
          <a:spcPct val="0"/>
        </a:spcBef>
        <a:spcAft>
          <a:spcPct val="0"/>
        </a:spcAft>
        <a:defRPr sz="1600">
          <a:solidFill>
            <a:srgbClr val="FFFFFF"/>
          </a:solidFill>
          <a:latin typeface="Arial"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3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3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32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366D"/>
        </a:solidFill>
        <a:effectLst/>
      </p:bgPr>
    </p:bg>
    <p:spTree>
      <p:nvGrpSpPr>
        <p:cNvPr id="1" name=""/>
        <p:cNvGrpSpPr/>
        <p:nvPr/>
      </p:nvGrpSpPr>
      <p:grpSpPr>
        <a:xfrm>
          <a:off x="0" y="0"/>
          <a:ext cx="0" cy="0"/>
          <a:chOff x="0" y="0"/>
          <a:chExt cx="0" cy="0"/>
        </a:xfrm>
      </p:grpSpPr>
      <p:sp>
        <p:nvSpPr>
          <p:cNvPr id="5122" name="Title 3"/>
          <p:cNvSpPr>
            <a:spLocks noGrp="1"/>
          </p:cNvSpPr>
          <p:nvPr>
            <p:ph type="ctrTitle"/>
          </p:nvPr>
        </p:nvSpPr>
        <p:spPr>
          <a:xfrm>
            <a:off x="0" y="2239962"/>
            <a:ext cx="12192000" cy="1646238"/>
          </a:xfrm>
          <a:noFill/>
          <a:extLst>
            <a:ext uri="{909E8E84-426E-40DD-AFC4-6F175D3DCCD1}">
              <a14:hiddenFill xmlns:a14="http://schemas.microsoft.com/office/drawing/2010/main">
                <a:solidFill>
                  <a:srgbClr val="419780"/>
                </a:solidFill>
              </a14:hiddenFill>
            </a:ext>
          </a:extLst>
        </p:spPr>
        <p:txBody>
          <a:bodyPr/>
          <a:lstStyle/>
          <a:p>
            <a:pPr eaLnBrk="1" hangingPunct="1"/>
            <a:r>
              <a:rPr lang="en-US" altLang="en-US" dirty="0" smtClean="0"/>
              <a:t>Sex Development and Diversity</a:t>
            </a:r>
          </a:p>
        </p:txBody>
      </p:sp>
      <p:pic>
        <p:nvPicPr>
          <p:cNvPr id="2" name="Picture 1" descr="A woman and a man sit on a sofa and read books. The same woman model has posed for both male and female photos. "/>
          <p:cNvPicPr>
            <a:picLocks noChangeAspect="1"/>
          </p:cNvPicPr>
          <p:nvPr/>
        </p:nvPicPr>
        <p:blipFill rotWithShape="1">
          <a:blip r:embed="rId2" cstate="print">
            <a:extLst>
              <a:ext uri="{28A0092B-C50C-407E-A947-70E740481C1C}">
                <a14:useLocalDpi xmlns:a14="http://schemas.microsoft.com/office/drawing/2010/main" val="0"/>
              </a:ext>
            </a:extLst>
          </a:blip>
          <a:srcRect b="5443"/>
          <a:stretch/>
        </p:blipFill>
        <p:spPr>
          <a:xfrm>
            <a:off x="7848600" y="3957148"/>
            <a:ext cx="4374182" cy="29008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12192000" cy="731838"/>
          </a:xfrm>
        </p:spPr>
        <p:txBody>
          <a:bodyPr/>
          <a:lstStyle/>
          <a:p>
            <a:pPr eaLnBrk="1" hangingPunct="1"/>
            <a:r>
              <a:rPr lang="en-US" altLang="en-US" dirty="0" smtClean="0"/>
              <a:t>4.1 Genes and Hormones Guide Sex Development					</a:t>
            </a:r>
            <a:r>
              <a:rPr lang="en-US" altLang="en-US" sz="800" dirty="0" smtClean="0"/>
              <a:t>(5)</a:t>
            </a:r>
          </a:p>
        </p:txBody>
      </p:sp>
      <p:sp>
        <p:nvSpPr>
          <p:cNvPr id="16387"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buFontTx/>
              <a:buNone/>
            </a:pPr>
            <a:r>
              <a:rPr lang="en-US" altLang="en-US" sz="3200" dirty="0" smtClean="0"/>
              <a:t>Female and male external genitalia develop from the same tissues.</a:t>
            </a:r>
          </a:p>
          <a:p>
            <a:pPr eaLnBrk="1" hangingPunct="1">
              <a:spcBef>
                <a:spcPct val="60000"/>
              </a:spcBef>
              <a:buFontTx/>
              <a:buNone/>
            </a:pPr>
            <a:r>
              <a:rPr lang="en-US" altLang="en-US" sz="3200" dirty="0" smtClean="0"/>
              <a:t>Each embryo has a slit, the </a:t>
            </a:r>
            <a:r>
              <a:rPr lang="en-US" altLang="en-US" sz="3200" b="1" dirty="0" smtClean="0"/>
              <a:t>cloaca</a:t>
            </a:r>
            <a:r>
              <a:rPr lang="en-US" altLang="en-US" sz="3200" dirty="0" smtClean="0"/>
              <a:t>, which is flanked by two </a:t>
            </a:r>
            <a:r>
              <a:rPr lang="en-US" altLang="en-US" sz="3200" b="1" dirty="0" smtClean="0"/>
              <a:t>urethral folds</a:t>
            </a:r>
            <a:r>
              <a:rPr lang="en-US" altLang="en-US" sz="3200" dirty="0" smtClean="0"/>
              <a:t> and, outside those, the </a:t>
            </a:r>
            <a:r>
              <a:rPr lang="en-US" altLang="en-US" sz="3200" b="1" dirty="0" smtClean="0"/>
              <a:t>genital swelling</a:t>
            </a:r>
            <a:r>
              <a:rPr lang="en-US" altLang="en-US" sz="3200" dirty="0" smtClean="0"/>
              <a:t>.</a:t>
            </a:r>
          </a:p>
          <a:p>
            <a:pPr eaLnBrk="1" hangingPunct="1">
              <a:spcBef>
                <a:spcPct val="60000"/>
              </a:spcBef>
              <a:buFontTx/>
              <a:buNone/>
            </a:pPr>
            <a:r>
              <a:rPr lang="en-US" altLang="en-US" sz="3200" dirty="0" smtClean="0"/>
              <a:t>At the middle of the front end of the cloaca is the </a:t>
            </a:r>
            <a:r>
              <a:rPr lang="en-US" altLang="en-US" sz="3200" b="1" dirty="0" smtClean="0"/>
              <a:t>genital tubercle</a:t>
            </a:r>
            <a:r>
              <a:rPr lang="en-US" altLang="en-US" sz="3200" dirty="0" smtClean="0"/>
              <a:t>. </a:t>
            </a:r>
          </a:p>
          <a:p>
            <a:pPr eaLnBrk="1" hangingPunct="1">
              <a:spcBef>
                <a:spcPct val="60000"/>
              </a:spcBef>
              <a:buFontTx/>
              <a:buNone/>
            </a:pPr>
            <a:r>
              <a:rPr lang="en-US" altLang="en-US" sz="3200" dirty="0" smtClean="0"/>
              <a:t>The </a:t>
            </a:r>
            <a:r>
              <a:rPr lang="en-US" altLang="en-US" sz="3200" b="1" dirty="0" smtClean="0"/>
              <a:t>anal fold</a:t>
            </a:r>
            <a:r>
              <a:rPr lang="en-US" altLang="en-US" sz="3200" dirty="0" smtClean="0"/>
              <a:t> eventually becomes the anus.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7E185-7ADB-E244-8BE3-AC58C1542971}"/>
              </a:ext>
            </a:extLst>
          </p:cNvPr>
          <p:cNvSpPr>
            <a:spLocks noGrp="1"/>
          </p:cNvSpPr>
          <p:nvPr>
            <p:ph type="title"/>
          </p:nvPr>
        </p:nvSpPr>
        <p:spPr/>
        <p:txBody>
          <a:bodyPr/>
          <a:lstStyle/>
          <a:p>
            <a:r>
              <a:rPr lang="en-US" dirty="0"/>
              <a:t>Figure 4.3  Development of the male and female external genitalia from common precursor structures</a:t>
            </a:r>
          </a:p>
        </p:txBody>
      </p:sp>
      <p:pic>
        <p:nvPicPr>
          <p:cNvPr id="6" name="Content Placeholder 5" descr="In four weeks, the genital tubercle is a circle at the top. Below it is a small oval opening which is the Cloaca covered by the membrane. Around the Cloaca is the urethral fold. Around the urethral fold is the genital swelling. In 5 months, if male high testosterone is there, the tubercle becomes larger and is now the glans. The urethral groove and urethral fold are present. The scrotal swelling is around the urethral fold. The perineum and anus are at the bottom end of the urethral fold. In 5 months, if female low testosterone, the genital tubercle is a larger cycle. The urethral fold, genital swelling, perineum, and anus are present. During birth, for the male high testosterone, there are the urethral opening, glans, shaft of penis, scrotal septum, scrotum, perineum, and anus. In female low testosterone, during birth, there are hood of clitoris, glans of clitoris, urethral opening, outer labia, inner labia, hymen, and perineum, and anus. "/>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4191847" y="479425"/>
            <a:ext cx="3808307" cy="6300788"/>
          </a:xfrm>
        </p:spPr>
      </p:pic>
    </p:spTree>
    <p:extLst>
      <p:ext uri="{BB962C8B-B14F-4D97-AF65-F5344CB8AC3E}">
        <p14:creationId xmlns:p14="http://schemas.microsoft.com/office/powerpoint/2010/main" val="4023546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12192000" cy="731838"/>
          </a:xfrm>
        </p:spPr>
        <p:txBody>
          <a:bodyPr/>
          <a:lstStyle/>
          <a:p>
            <a:pPr eaLnBrk="1" hangingPunct="1"/>
            <a:r>
              <a:rPr lang="en-US" altLang="en-US" dirty="0" smtClean="0"/>
              <a:t>4.1 Genes and Hormones Guide Sex Development					</a:t>
            </a:r>
            <a:r>
              <a:rPr lang="en-US" altLang="en-US" sz="800" dirty="0" smtClean="0"/>
              <a:t>(6)</a:t>
            </a:r>
          </a:p>
        </p:txBody>
      </p:sp>
      <p:sp>
        <p:nvSpPr>
          <p:cNvPr id="19459"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sz="3200" dirty="0" smtClean="0"/>
              <a:t>Urethral folds become</a:t>
            </a:r>
          </a:p>
          <a:p>
            <a:pPr lvl="1" eaLnBrk="1" hangingPunct="1">
              <a:spcAft>
                <a:spcPct val="0"/>
              </a:spcAft>
            </a:pPr>
            <a:r>
              <a:rPr lang="en-US" altLang="en-US" sz="3200" dirty="0">
                <a:ea typeface="ＭＳ Ｐゴシック" panose="020B0600070205080204" pitchFamily="34" charset="-128"/>
              </a:rPr>
              <a:t>i</a:t>
            </a:r>
            <a:r>
              <a:rPr lang="en-US" altLang="en-US" sz="3200" dirty="0" smtClean="0">
                <a:ea typeface="ＭＳ Ｐゴシック" panose="020B0600070205080204" pitchFamily="34" charset="-128"/>
              </a:rPr>
              <a:t>nner labia and outer vagina in females.</a:t>
            </a:r>
          </a:p>
          <a:p>
            <a:pPr lvl="1" eaLnBrk="1" hangingPunct="1">
              <a:spcAft>
                <a:spcPct val="0"/>
              </a:spcAft>
            </a:pPr>
            <a:r>
              <a:rPr lang="en-US" altLang="en-US" sz="3200" dirty="0">
                <a:ea typeface="ＭＳ Ｐゴシック" panose="020B0600070205080204" pitchFamily="34" charset="-128"/>
              </a:rPr>
              <a:t>s</a:t>
            </a:r>
            <a:r>
              <a:rPr lang="en-US" altLang="en-US" sz="3200" dirty="0" smtClean="0">
                <a:ea typeface="ＭＳ Ｐゴシック" panose="020B0600070205080204" pitchFamily="34" charset="-128"/>
              </a:rPr>
              <a:t>haft of the penis in males.</a:t>
            </a:r>
          </a:p>
          <a:p>
            <a:pPr eaLnBrk="1" hangingPunct="1">
              <a:spcBef>
                <a:spcPct val="60000"/>
              </a:spcBef>
              <a:buFontTx/>
              <a:buNone/>
            </a:pPr>
            <a:r>
              <a:rPr lang="en-US" altLang="en-US" sz="3200" dirty="0" smtClean="0"/>
              <a:t>Genital swellings give rise to</a:t>
            </a:r>
          </a:p>
          <a:p>
            <a:pPr lvl="1" eaLnBrk="1" hangingPunct="1"/>
            <a:r>
              <a:rPr lang="en-US" altLang="en-US" sz="3200" dirty="0">
                <a:ea typeface="ＭＳ Ｐゴシック" panose="020B0600070205080204" pitchFamily="34" charset="-128"/>
              </a:rPr>
              <a:t>o</a:t>
            </a:r>
            <a:r>
              <a:rPr lang="en-US" altLang="en-US" sz="3200" dirty="0" smtClean="0">
                <a:ea typeface="ＭＳ Ｐゴシック" panose="020B0600070205080204" pitchFamily="34" charset="-128"/>
              </a:rPr>
              <a:t>uter labia in females.</a:t>
            </a:r>
          </a:p>
          <a:p>
            <a:pPr lvl="1" eaLnBrk="1" hangingPunct="1"/>
            <a:r>
              <a:rPr lang="en-US" altLang="en-US" sz="3200" dirty="0">
                <a:ea typeface="ＭＳ Ｐゴシック" panose="020B0600070205080204" pitchFamily="34" charset="-128"/>
              </a:rPr>
              <a:t>s</a:t>
            </a:r>
            <a:r>
              <a:rPr lang="en-US" altLang="en-US" sz="3200" dirty="0" smtClean="0">
                <a:ea typeface="ＭＳ Ｐゴシック" panose="020B0600070205080204" pitchFamily="34" charset="-128"/>
              </a:rPr>
              <a:t>crotum in males.</a:t>
            </a:r>
          </a:p>
          <a:p>
            <a:pPr eaLnBrk="1" hangingPunct="1">
              <a:spcBef>
                <a:spcPct val="60000"/>
              </a:spcBef>
              <a:buFontTx/>
              <a:buNone/>
            </a:pPr>
            <a:r>
              <a:rPr lang="en-US" altLang="en-US" sz="3200" dirty="0" smtClean="0"/>
              <a:t>Genital tubercle develops into the glans of the clitoris or glans of the penis.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0" y="0"/>
            <a:ext cx="12192000" cy="731838"/>
          </a:xfrm>
        </p:spPr>
        <p:txBody>
          <a:bodyPr/>
          <a:lstStyle/>
          <a:p>
            <a:pPr eaLnBrk="1" hangingPunct="1"/>
            <a:r>
              <a:rPr lang="en-US" altLang="en-US" dirty="0" smtClean="0"/>
              <a:t>4.1 Genes and Hormones Guide Sex Development					</a:t>
            </a:r>
            <a:r>
              <a:rPr lang="en-US" altLang="en-US" sz="800" dirty="0" smtClean="0"/>
              <a:t>(7)</a:t>
            </a:r>
          </a:p>
        </p:txBody>
      </p:sp>
      <p:sp>
        <p:nvSpPr>
          <p:cNvPr id="20483" name="Content Placeholder 4"/>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buFontTx/>
              <a:buNone/>
            </a:pPr>
            <a:r>
              <a:rPr lang="en-US" altLang="en-US" sz="3200" dirty="0" smtClean="0"/>
              <a:t>In both sexes, the gonads begin near the kidneys and descend as development progresses.</a:t>
            </a:r>
          </a:p>
          <a:p>
            <a:pPr eaLnBrk="1" hangingPunct="1">
              <a:spcBef>
                <a:spcPct val="60000"/>
              </a:spcBef>
              <a:buFontTx/>
              <a:buNone/>
            </a:pPr>
            <a:r>
              <a:rPr lang="en-US" altLang="en-US" sz="3200" dirty="0" smtClean="0"/>
              <a:t>By 10 weeks, the gonads are near the top of the pelvis.</a:t>
            </a:r>
          </a:p>
          <a:p>
            <a:pPr lvl="1" eaLnBrk="1" hangingPunct="1">
              <a:spcBef>
                <a:spcPct val="60000"/>
              </a:spcBef>
              <a:spcAft>
                <a:spcPct val="0"/>
              </a:spcAft>
            </a:pPr>
            <a:r>
              <a:rPr lang="en-US" altLang="en-US" sz="3200" dirty="0" smtClean="0">
                <a:ea typeface="ＭＳ Ｐゴシック" panose="020B0600070205080204" pitchFamily="34" charset="-128"/>
              </a:rPr>
              <a:t>In females, they stay there until birth.</a:t>
            </a:r>
          </a:p>
          <a:p>
            <a:pPr lvl="1" eaLnBrk="1" hangingPunct="1">
              <a:spcBef>
                <a:spcPct val="60000"/>
              </a:spcBef>
              <a:spcAft>
                <a:spcPct val="0"/>
              </a:spcAft>
            </a:pPr>
            <a:r>
              <a:rPr lang="en-US" altLang="en-US" sz="3200" dirty="0" smtClean="0">
                <a:ea typeface="ＭＳ Ｐゴシック" panose="020B0600070205080204" pitchFamily="34" charset="-128"/>
              </a:rPr>
              <a:t>In males, the gonads continue to descend. Shortly before birth, they reach the scrotum.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238C-6C79-7747-A8FB-AFC48B08BA25}"/>
              </a:ext>
            </a:extLst>
          </p:cNvPr>
          <p:cNvSpPr>
            <a:spLocks noGrp="1"/>
          </p:cNvSpPr>
          <p:nvPr>
            <p:ph type="title"/>
          </p:nvPr>
        </p:nvSpPr>
        <p:spPr/>
        <p:txBody>
          <a:bodyPr/>
          <a:lstStyle/>
          <a:p>
            <a:r>
              <a:rPr lang="en-US" dirty="0"/>
              <a:t>Figure 4.4  Descent of the </a:t>
            </a:r>
            <a:r>
              <a:rPr lang="en-US" dirty="0" smtClean="0"/>
              <a:t>testicles									</a:t>
            </a:r>
            <a:r>
              <a:rPr lang="en-US" sz="800" dirty="0" smtClean="0"/>
              <a:t>(2)</a:t>
            </a:r>
            <a:endParaRPr lang="en-US" sz="800" dirty="0"/>
          </a:p>
        </p:txBody>
      </p:sp>
      <p:pic>
        <p:nvPicPr>
          <p:cNvPr id="8" name="Content Placeholder 7" descr="Before descent, at 10 weeks, the kidneys are on either side of the testicles. A fibrous cord from both the testicles come down and end in the scrotal swelling. The aorta is in between the testicles and the testicles branch from it. The ureters come down from the kidneys. The other parts are bladder, vas deference, penis, and scrotal swelling. As the fetal body grows, the spermatic cord and scrotum appear. ">
            <a:extLst>
              <a:ext uri="{FF2B5EF4-FFF2-40B4-BE49-F238E27FC236}">
                <a16:creationId xmlns:a16="http://schemas.microsoft.com/office/drawing/2014/main" id="{D2C7AD92-ECEA-CD45-BFE7-A39224F964AD}"/>
              </a:ext>
            </a:extLst>
          </p:cNvPr>
          <p:cNvPicPr>
            <a:picLocks noGrp="1" noChangeAspect="1"/>
          </p:cNvPicPr>
          <p:nvPr>
            <p:ph sz="quarter" idx="10"/>
          </p:nvPr>
        </p:nvPicPr>
        <p:blipFill>
          <a:blip r:embed="rId3"/>
          <a:stretch>
            <a:fillRect/>
          </a:stretch>
        </p:blipFill>
        <p:spPr>
          <a:xfrm>
            <a:off x="3445368" y="479425"/>
            <a:ext cx="5301265" cy="6300788"/>
          </a:xfrm>
        </p:spPr>
      </p:pic>
    </p:spTree>
    <p:extLst>
      <p:ext uri="{BB962C8B-B14F-4D97-AF65-F5344CB8AC3E}">
        <p14:creationId xmlns:p14="http://schemas.microsoft.com/office/powerpoint/2010/main" val="224069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12192000" cy="731838"/>
          </a:xfrm>
        </p:spPr>
        <p:txBody>
          <a:bodyPr/>
          <a:lstStyle/>
          <a:p>
            <a:pPr eaLnBrk="1" hangingPunct="1"/>
            <a:r>
              <a:rPr lang="en-US" altLang="en-US" dirty="0" smtClean="0"/>
              <a:t>4.1 Genes and Hormones Guide Sex Development					</a:t>
            </a:r>
            <a:r>
              <a:rPr lang="en-US" altLang="en-US" sz="800" dirty="0" smtClean="0"/>
              <a:t>(8)</a:t>
            </a:r>
          </a:p>
        </p:txBody>
      </p:sp>
      <p:sp>
        <p:nvSpPr>
          <p:cNvPr id="23555"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buFontTx/>
              <a:buNone/>
            </a:pPr>
            <a:r>
              <a:rPr lang="en-US" altLang="en-US" sz="3200" dirty="0" smtClean="0"/>
              <a:t>Sex development occurs during weeks 8–24 of fetal life, when testosterone levels are high in male fetuses.</a:t>
            </a:r>
          </a:p>
          <a:p>
            <a:pPr eaLnBrk="1" hangingPunct="1">
              <a:spcBef>
                <a:spcPct val="60000"/>
              </a:spcBef>
              <a:buFontTx/>
              <a:buNone/>
            </a:pPr>
            <a:r>
              <a:rPr lang="en-US" altLang="en-US" sz="3200" dirty="0" smtClean="0"/>
              <a:t>Another surge in testosterone in boys occurs during the first 6 months.</a:t>
            </a:r>
          </a:p>
          <a:p>
            <a:pPr eaLnBrk="1" hangingPunct="1">
              <a:spcBef>
                <a:spcPct val="60000"/>
              </a:spcBef>
              <a:buFontTx/>
              <a:buNone/>
            </a:pPr>
            <a:r>
              <a:rPr lang="en-US" altLang="en-US" sz="3200" dirty="0" smtClean="0"/>
              <a:t>Then sex hormone levels in both sexes remain low until </a:t>
            </a:r>
            <a:r>
              <a:rPr lang="en-US" altLang="en-US" sz="3200" b="1" dirty="0" smtClean="0"/>
              <a:t>puberty</a:t>
            </a:r>
            <a:r>
              <a:rPr lang="en-US" altLang="en-US" sz="3200" dirty="0" smtClean="0"/>
              <a:t>, when testicles and ovaries begin secreting sex hormones at levels that initiate reproductive maturity.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26C9-0572-9F42-B93A-A9F473D31E93}"/>
              </a:ext>
            </a:extLst>
          </p:cNvPr>
          <p:cNvSpPr>
            <a:spLocks noGrp="1"/>
          </p:cNvSpPr>
          <p:nvPr>
            <p:ph type="title"/>
          </p:nvPr>
        </p:nvSpPr>
        <p:spPr/>
        <p:txBody>
          <a:bodyPr/>
          <a:lstStyle/>
          <a:p>
            <a:r>
              <a:rPr lang="en-US" dirty="0"/>
              <a:t>Figure 4.5   Hormones over the lifespan</a:t>
            </a:r>
          </a:p>
        </p:txBody>
      </p:sp>
      <p:pic>
        <p:nvPicPr>
          <p:cNvPr id="6" name="Content Placeholder 5" descr="The graph is plotted for hormone levels versus fetal age in weeks. Testosterone males: prenatal surge is around 16 weeks; post-natal surge or mini puberty occurs after birth. It again peaks at puberty, plateaus, and again falls after menopause. Estrogen females: It is flat till puberty. After puberty, it is like steep waves with 6 peaks. Then it again flattens.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219200" y="861219"/>
            <a:ext cx="9753600" cy="5537200"/>
          </a:xfrm>
        </p:spPr>
      </p:pic>
    </p:spTree>
    <p:extLst>
      <p:ext uri="{BB962C8B-B14F-4D97-AF65-F5344CB8AC3E}">
        <p14:creationId xmlns:p14="http://schemas.microsoft.com/office/powerpoint/2010/main" val="2940061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12192000" cy="731838"/>
          </a:xfrm>
        </p:spPr>
        <p:txBody>
          <a:bodyPr/>
          <a:lstStyle/>
          <a:p>
            <a:pPr eaLnBrk="1" hangingPunct="1"/>
            <a:r>
              <a:rPr lang="en-US" altLang="en-US" dirty="0" smtClean="0"/>
              <a:t>4.1 Genes and Hormones Guide Sex Development					</a:t>
            </a:r>
            <a:r>
              <a:rPr lang="en-US" altLang="en-US" sz="800" dirty="0" smtClean="0"/>
              <a:t>(9)</a:t>
            </a:r>
          </a:p>
        </p:txBody>
      </p:sp>
      <p:sp>
        <p:nvSpPr>
          <p:cNvPr id="26627"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buFontTx/>
              <a:buNone/>
            </a:pPr>
            <a:r>
              <a:rPr lang="en-US" altLang="en-US" sz="3200" dirty="0" smtClean="0"/>
              <a:t>The brain also differentiates sexually:</a:t>
            </a:r>
          </a:p>
          <a:p>
            <a:pPr lvl="1" eaLnBrk="1" hangingPunct="1">
              <a:spcBef>
                <a:spcPct val="60000"/>
              </a:spcBef>
            </a:pPr>
            <a:r>
              <a:rPr lang="en-US" altLang="en-US" sz="3200" dirty="0" smtClean="0">
                <a:ea typeface="ＭＳ Ｐゴシック" panose="020B0600070205080204" pitchFamily="34" charset="-128"/>
              </a:rPr>
              <a:t>Some brain regions are larger in women; other brain regions are larger in men.</a:t>
            </a:r>
          </a:p>
          <a:p>
            <a:pPr lvl="1" eaLnBrk="1" hangingPunct="1">
              <a:spcBef>
                <a:spcPct val="60000"/>
              </a:spcBef>
            </a:pPr>
            <a:r>
              <a:rPr lang="en-US" altLang="en-US" sz="3200" dirty="0" smtClean="0">
                <a:ea typeface="ＭＳ Ｐゴシック" panose="020B0600070205080204" pitchFamily="34" charset="-128"/>
              </a:rPr>
              <a:t>Although there is overlap in the sizes, it is possible to tell the sex of an individual brain with 93% accuracy.</a:t>
            </a:r>
          </a:p>
          <a:p>
            <a:pPr lvl="1" eaLnBrk="1" hangingPunct="1"/>
            <a:r>
              <a:rPr lang="en-US" altLang="en-US" sz="3200" dirty="0" smtClean="0">
                <a:ea typeface="ＭＳ Ｐゴシック" panose="020B0600070205080204" pitchFamily="34" charset="-128"/>
              </a:rPr>
              <a:t>Connections between left and right hemispheres are stronger in women; connections within each side of the brain are stronger in men.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12192000" cy="731838"/>
          </a:xfrm>
        </p:spPr>
        <p:txBody>
          <a:bodyPr/>
          <a:lstStyle/>
          <a:p>
            <a:pPr eaLnBrk="1" hangingPunct="1"/>
            <a:r>
              <a:rPr lang="en-US" altLang="en-US" dirty="0" smtClean="0"/>
              <a:t>4.1 Genes and Hormones Guide Sex Development					</a:t>
            </a:r>
            <a:r>
              <a:rPr lang="en-US" altLang="en-US" sz="800" dirty="0" smtClean="0"/>
              <a:t>(10)</a:t>
            </a:r>
          </a:p>
        </p:txBody>
      </p:sp>
      <p:sp>
        <p:nvSpPr>
          <p:cNvPr id="27651"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spcBef>
                <a:spcPct val="60000"/>
              </a:spcBef>
            </a:pPr>
            <a:r>
              <a:rPr lang="en-US" altLang="en-US" sz="3200" dirty="0" smtClean="0">
                <a:ea typeface="ＭＳ Ｐゴシック" panose="020B0600070205080204" pitchFamily="34" charset="-128"/>
              </a:rPr>
              <a:t>There are also differences in the metabolism of neurotransmitters such as serotonin and dopamine.</a:t>
            </a:r>
          </a:p>
          <a:p>
            <a:pPr marL="342900" indent="-342900" eaLnBrk="1" hangingPunct="1">
              <a:spcBef>
                <a:spcPct val="60000"/>
              </a:spcBef>
              <a:buFontTx/>
              <a:buNone/>
            </a:pPr>
            <a:r>
              <a:rPr lang="en-US" altLang="en-US" sz="3200" dirty="0" smtClean="0"/>
              <a:t>These differences are attributed to the different levels in circulating androgen between females and males during development.</a:t>
            </a:r>
          </a:p>
          <a:p>
            <a:pPr marL="342900" indent="-342900" eaLnBrk="1" hangingPunct="1">
              <a:spcBef>
                <a:spcPct val="60000"/>
              </a:spcBef>
              <a:buFontTx/>
              <a:buNone/>
            </a:pPr>
            <a:r>
              <a:rPr lang="en-US" altLang="en-US" sz="3200" dirty="0" smtClean="0"/>
              <a:t>Each brain cell also carries the sex chromosomes corresponding to that individual’s sex— the brain “knows” its own intrinsic sex.</a:t>
            </a:r>
            <a:endParaRPr lang="en-US" alt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17289-C906-D040-988D-6CE79FD35820}"/>
              </a:ext>
            </a:extLst>
          </p:cNvPr>
          <p:cNvSpPr>
            <a:spLocks noGrp="1"/>
          </p:cNvSpPr>
          <p:nvPr>
            <p:ph type="title"/>
          </p:nvPr>
        </p:nvSpPr>
        <p:spPr/>
        <p:txBody>
          <a:bodyPr/>
          <a:lstStyle/>
          <a:p>
            <a:r>
              <a:rPr lang="en-US" dirty="0"/>
              <a:t>Figure 4.6  Sex differences in the cerebral cortex</a:t>
            </a:r>
          </a:p>
        </p:txBody>
      </p:sp>
      <p:pic>
        <p:nvPicPr>
          <p:cNvPr id="6" name="Content Placeholder 5" descr="In the top view, the regions for men and women are equally distributed. In the bottom view, the bottom three fourths are dominant for men, and the top one fourth is dominant for women. In the midline view, the right side is dominant in men and the other regions are a combination of man and woman dominations.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219200" y="1451769"/>
            <a:ext cx="9753600" cy="4356100"/>
          </a:xfrm>
        </p:spPr>
      </p:pic>
    </p:spTree>
    <p:extLst>
      <p:ext uri="{BB962C8B-B14F-4D97-AF65-F5344CB8AC3E}">
        <p14:creationId xmlns:p14="http://schemas.microsoft.com/office/powerpoint/2010/main" val="2776208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12192000" cy="731838"/>
          </a:xfrm>
        </p:spPr>
        <p:txBody>
          <a:bodyPr/>
          <a:lstStyle/>
          <a:p>
            <a:pPr eaLnBrk="1" hangingPunct="1"/>
            <a:r>
              <a:rPr lang="en-US" altLang="en-US" dirty="0" smtClean="0"/>
              <a:t>Chapter 4: Sex Development and Diversity</a:t>
            </a:r>
          </a:p>
        </p:txBody>
      </p:sp>
      <p:sp>
        <p:nvSpPr>
          <p:cNvPr id="6147"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200"/>
              </a:spcBef>
              <a:spcAft>
                <a:spcPts val="600"/>
              </a:spcAft>
              <a:buFontTx/>
              <a:buNone/>
            </a:pPr>
            <a:r>
              <a:rPr lang="en-US" altLang="en-US" sz="3200" dirty="0" smtClean="0"/>
              <a:t>4.1 Genes and Hormones Guide Sex Development</a:t>
            </a:r>
          </a:p>
          <a:p>
            <a:pPr eaLnBrk="1" hangingPunct="1">
              <a:spcBef>
                <a:spcPts val="1200"/>
              </a:spcBef>
              <a:spcAft>
                <a:spcPts val="600"/>
              </a:spcAft>
              <a:buFontTx/>
              <a:buNone/>
            </a:pPr>
            <a:r>
              <a:rPr lang="en-US" altLang="en-US" sz="3200" dirty="0" smtClean="0"/>
              <a:t>4.2 Sex Development Is Not Always Binary</a:t>
            </a:r>
          </a:p>
          <a:p>
            <a:pPr eaLnBrk="1" hangingPunct="1">
              <a:spcBef>
                <a:spcPts val="1200"/>
              </a:spcBef>
              <a:spcAft>
                <a:spcPts val="600"/>
              </a:spcAft>
              <a:buFontTx/>
              <a:buNone/>
            </a:pPr>
            <a:r>
              <a:rPr lang="en-US" altLang="en-US" sz="3200" dirty="0" smtClean="0"/>
              <a:t>4.3 There Are Sex Differences in Many Mental Traits</a:t>
            </a:r>
          </a:p>
          <a:p>
            <a:pPr eaLnBrk="1" hangingPunct="1">
              <a:spcBef>
                <a:spcPts val="1200"/>
              </a:spcBef>
              <a:spcAft>
                <a:spcPts val="600"/>
              </a:spcAft>
              <a:buFontTx/>
              <a:buNone/>
            </a:pPr>
            <a:r>
              <a:rPr lang="en-US" altLang="en-US" sz="3200" dirty="0" smtClean="0"/>
              <a:t>4.4 Biological Factors Contribute to Sex Differences</a:t>
            </a:r>
          </a:p>
          <a:p>
            <a:pPr eaLnBrk="1" hangingPunct="1">
              <a:spcBef>
                <a:spcPts val="1200"/>
              </a:spcBef>
              <a:spcAft>
                <a:spcPts val="600"/>
              </a:spcAft>
              <a:buFontTx/>
              <a:buNone/>
            </a:pPr>
            <a:r>
              <a:rPr lang="en-US" altLang="en-US" sz="3200" dirty="0" smtClean="0"/>
              <a:t>4.5 Life Experiences Mold Sex Roles</a:t>
            </a:r>
          </a:p>
          <a:p>
            <a:pPr eaLnBrk="1" hangingPunct="1">
              <a:spcBef>
                <a:spcPts val="1200"/>
              </a:spcBef>
              <a:spcAft>
                <a:spcPts val="600"/>
              </a:spcAft>
              <a:buFontTx/>
              <a:buNone/>
            </a:pPr>
            <a:r>
              <a:rPr lang="en-US" altLang="en-US" sz="3200" dirty="0" smtClean="0"/>
              <a:t>4.6 Transgender People Challenge Society’s Deepest Divide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4.2 Sex Development Is Not Always Binary</a:t>
            </a:r>
          </a:p>
        </p:txBody>
      </p:sp>
      <p:sp>
        <p:nvSpPr>
          <p:cNvPr id="30723" name="Content Placeholder 2"/>
          <p:cNvSpPr txBox="1">
            <a:spLocks/>
          </p:cNvSpPr>
          <p:nvPr/>
        </p:nvSpPr>
        <p:spPr bwMode="auto">
          <a:xfrm>
            <a:off x="612775" y="1096963"/>
            <a:ext cx="10972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defRPr sz="32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r>
              <a:rPr lang="en-US" altLang="en-US" sz="3000" i="1" dirty="0"/>
              <a:t>Learning Objectives:</a:t>
            </a:r>
          </a:p>
          <a:p>
            <a:r>
              <a:rPr lang="en-US" altLang="en-US" sz="3000" dirty="0"/>
              <a:t>4.2.1 Give two examples of disorders of sex development that are caused by atypical complements of sex chromosomes, and name the chromosomal patterns that cause them.</a:t>
            </a:r>
          </a:p>
          <a:p>
            <a:r>
              <a:rPr lang="en-US" altLang="en-US" sz="3000" dirty="0"/>
              <a:t>4.2.2 Explain how a chromosomally male fetus develops if it carries a mutation that makes it insensitive to androgens.</a:t>
            </a:r>
          </a:p>
          <a:p>
            <a:r>
              <a:rPr lang="en-US" altLang="en-US" sz="3000" dirty="0"/>
              <a:t>4.2.3 Explain the possible anatomical and psychological effects of congenital adrenal hyperplasia.</a:t>
            </a:r>
          </a:p>
          <a:p>
            <a:r>
              <a:rPr lang="en-US" altLang="en-US" sz="3000" dirty="0"/>
              <a:t>4.2.4 Explain the sexual development of a chromosomally male individual that lacks the enzyme 5-alpha-reductase.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12192000" cy="731838"/>
          </a:xfrm>
        </p:spPr>
        <p:txBody>
          <a:bodyPr/>
          <a:lstStyle/>
          <a:p>
            <a:pPr eaLnBrk="1" hangingPunct="1"/>
            <a:r>
              <a:rPr lang="en-US" altLang="en-US" dirty="0" smtClean="0"/>
              <a:t>4.2 Sex Development Is Not Always Binary						</a:t>
            </a:r>
            <a:r>
              <a:rPr lang="en-US" altLang="en-US" sz="800" dirty="0" smtClean="0"/>
              <a:t>(1)</a:t>
            </a:r>
          </a:p>
        </p:txBody>
      </p:sp>
      <p:sp>
        <p:nvSpPr>
          <p:cNvPr id="31747"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buFontTx/>
              <a:buNone/>
            </a:pPr>
            <a:r>
              <a:rPr lang="en-US" altLang="en-US" sz="3200" b="1" dirty="0" smtClean="0"/>
              <a:t>Disorders of sex development</a:t>
            </a:r>
            <a:r>
              <a:rPr lang="en-US" altLang="en-US" sz="3200" dirty="0" smtClean="0"/>
              <a:t> </a:t>
            </a:r>
          </a:p>
          <a:p>
            <a:pPr eaLnBrk="1" hangingPunct="1">
              <a:spcBef>
                <a:spcPct val="60000"/>
              </a:spcBef>
              <a:buFontTx/>
              <a:buNone/>
            </a:pPr>
            <a:r>
              <a:rPr lang="en-US" altLang="en-US" sz="3200" dirty="0" smtClean="0"/>
              <a:t>Atypical numbers of sex chromosomes:</a:t>
            </a:r>
          </a:p>
          <a:p>
            <a:pPr lvl="1" eaLnBrk="1" hangingPunct="1">
              <a:spcBef>
                <a:spcPct val="60000"/>
              </a:spcBef>
            </a:pPr>
            <a:r>
              <a:rPr lang="en-US" altLang="en-US" sz="3200" b="1" dirty="0" smtClean="0">
                <a:ea typeface="ＭＳ Ｐゴシック" panose="020B0600070205080204" pitchFamily="34" charset="-128"/>
              </a:rPr>
              <a:t>Klinefelter syndrome</a:t>
            </a:r>
            <a:r>
              <a:rPr lang="en-US" altLang="en-US" sz="3200" dirty="0" smtClean="0">
                <a:ea typeface="ＭＳ Ｐゴシック" panose="020B0600070205080204" pitchFamily="34" charset="-128"/>
              </a:rPr>
              <a:t> (XXY, XXXY): male, tall, low testosterone, small genitals, low sperm count, usually infertile. Many identify as gay or bisexual.</a:t>
            </a:r>
          </a:p>
          <a:p>
            <a:pPr lvl="1" eaLnBrk="1" hangingPunct="1">
              <a:spcBef>
                <a:spcPct val="60000"/>
              </a:spcBef>
            </a:pPr>
            <a:r>
              <a:rPr lang="en-US" altLang="en-US" sz="3200" b="1" dirty="0" smtClean="0">
                <a:ea typeface="ＭＳ Ｐゴシック" panose="020B0600070205080204" pitchFamily="34" charset="-128"/>
              </a:rPr>
              <a:t>Turner syndrome</a:t>
            </a:r>
            <a:r>
              <a:rPr lang="en-US" altLang="en-US" sz="3200" dirty="0" smtClean="0">
                <a:ea typeface="ＭＳ Ｐゴシック" panose="020B0600070205080204" pitchFamily="34" charset="-128"/>
              </a:rPr>
              <a:t> (XO): female, short, lack normal ovaries, require assistance to enter puberty, infertile. Not intellectually disabled and excel in a variety of careers.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76B9-E17D-2848-B024-87CB9C44FD32}"/>
              </a:ext>
            </a:extLst>
          </p:cNvPr>
          <p:cNvSpPr>
            <a:spLocks noGrp="1"/>
          </p:cNvSpPr>
          <p:nvPr>
            <p:ph type="title"/>
          </p:nvPr>
        </p:nvSpPr>
        <p:spPr/>
        <p:txBody>
          <a:bodyPr/>
          <a:lstStyle/>
          <a:p>
            <a:r>
              <a:rPr lang="en-US" dirty="0"/>
              <a:t>Figure 4.7  Klinefelter syndrome</a:t>
            </a:r>
          </a:p>
        </p:txBody>
      </p:sp>
      <p:pic>
        <p:nvPicPr>
          <p:cNvPr id="6" name="Content Placeholder 5" descr="Very tall Luke sits on a stool. He has long hands that he rests on his knees.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793303" y="479425"/>
            <a:ext cx="4605395" cy="6300788"/>
          </a:xfrm>
        </p:spPr>
      </p:pic>
    </p:spTree>
    <p:extLst>
      <p:ext uri="{BB962C8B-B14F-4D97-AF65-F5344CB8AC3E}">
        <p14:creationId xmlns:p14="http://schemas.microsoft.com/office/powerpoint/2010/main" val="4154145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E1664-C3F0-E84A-AB10-3F5612D98FEC}"/>
              </a:ext>
            </a:extLst>
          </p:cNvPr>
          <p:cNvSpPr>
            <a:spLocks noGrp="1"/>
          </p:cNvSpPr>
          <p:nvPr>
            <p:ph type="title"/>
          </p:nvPr>
        </p:nvSpPr>
        <p:spPr/>
        <p:txBody>
          <a:bodyPr/>
          <a:lstStyle/>
          <a:p>
            <a:r>
              <a:rPr lang="en-US" dirty="0"/>
              <a:t>Figure 4.8  Turner syndrome</a:t>
            </a:r>
          </a:p>
        </p:txBody>
      </p:sp>
      <p:pic>
        <p:nvPicPr>
          <p:cNvPr id="6" name="Content Placeholder 5" descr="Doctor Catharine wears a coat, holds a file in hand, and walks. She is much shorter than the two women who stand nearby.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528084" y="479425"/>
            <a:ext cx="7135832" cy="6300788"/>
          </a:xfrm>
        </p:spPr>
      </p:pic>
    </p:spTree>
    <p:extLst>
      <p:ext uri="{BB962C8B-B14F-4D97-AF65-F5344CB8AC3E}">
        <p14:creationId xmlns:p14="http://schemas.microsoft.com/office/powerpoint/2010/main" val="4177057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12192000" cy="731838"/>
          </a:xfrm>
        </p:spPr>
        <p:txBody>
          <a:bodyPr/>
          <a:lstStyle/>
          <a:p>
            <a:pPr eaLnBrk="1" hangingPunct="1"/>
            <a:r>
              <a:rPr lang="en-US" altLang="en-US" dirty="0" smtClean="0"/>
              <a:t>4.2 Sex Development Is Not Always Binary						</a:t>
            </a:r>
            <a:r>
              <a:rPr lang="en-US" altLang="en-US" sz="800" dirty="0" smtClean="0"/>
              <a:t>(2)</a:t>
            </a:r>
          </a:p>
        </p:txBody>
      </p:sp>
      <p:sp>
        <p:nvSpPr>
          <p:cNvPr id="36867"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spcBef>
                <a:spcPct val="60000"/>
              </a:spcBef>
              <a:spcAft>
                <a:spcPct val="0"/>
              </a:spcAft>
            </a:pPr>
            <a:r>
              <a:rPr lang="en-US" altLang="en-US" sz="3200" b="1" dirty="0" smtClean="0">
                <a:ea typeface="ＭＳ Ｐゴシック" panose="020B0600070205080204" pitchFamily="34" charset="-128"/>
              </a:rPr>
              <a:t>XYY syndrome</a:t>
            </a:r>
            <a:r>
              <a:rPr lang="en-US" altLang="en-US" sz="3200" dirty="0" smtClean="0">
                <a:ea typeface="ＭＳ Ｐゴシック" panose="020B0600070205080204" pitchFamily="34" charset="-128"/>
              </a:rPr>
              <a:t>: male, may have genital anomalies, atypical cerebral cortex development. Intelligence tends to be low, and autism is common.</a:t>
            </a:r>
          </a:p>
          <a:p>
            <a:pPr lvl="1" eaLnBrk="1" hangingPunct="1">
              <a:spcBef>
                <a:spcPct val="60000"/>
              </a:spcBef>
              <a:spcAft>
                <a:spcPct val="0"/>
              </a:spcAft>
            </a:pPr>
            <a:r>
              <a:rPr lang="en-US" altLang="en-US" sz="3200" b="1" dirty="0" smtClean="0">
                <a:ea typeface="ＭＳ Ｐゴシック" panose="020B0600070205080204" pitchFamily="34" charset="-128"/>
              </a:rPr>
              <a:t>Triple-X syndrome</a:t>
            </a:r>
            <a:r>
              <a:rPr lang="en-US" altLang="en-US" sz="3200" dirty="0" smtClean="0">
                <a:ea typeface="ＭＳ Ｐゴシック" panose="020B0600070205080204" pitchFamily="34" charset="-128"/>
              </a:rPr>
              <a:t>: female, atypical facial features, may have learning disabilities, but not all XXX girls are affected.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12192000" cy="731838"/>
          </a:xfrm>
        </p:spPr>
        <p:txBody>
          <a:bodyPr/>
          <a:lstStyle/>
          <a:p>
            <a:pPr eaLnBrk="1" hangingPunct="1"/>
            <a:r>
              <a:rPr lang="en-US" altLang="en-US" dirty="0" smtClean="0"/>
              <a:t>4.2 Sex Development Is Not Always Binary						</a:t>
            </a:r>
            <a:r>
              <a:rPr lang="en-US" altLang="en-US" sz="800" dirty="0" smtClean="0"/>
              <a:t>(3)</a:t>
            </a:r>
          </a:p>
        </p:txBody>
      </p:sp>
      <p:sp>
        <p:nvSpPr>
          <p:cNvPr id="37891"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buFontTx/>
              <a:buNone/>
            </a:pPr>
            <a:r>
              <a:rPr lang="en-US" altLang="en-US" sz="3200" dirty="0" smtClean="0"/>
              <a:t>Gonads or genitals may be sexually ambiguous. Persons affected by such conditions may be referred to as (or describe themselves as) </a:t>
            </a:r>
            <a:r>
              <a:rPr lang="en-US" altLang="en-US" sz="3200" b="1" dirty="0" smtClean="0"/>
              <a:t>intersex</a:t>
            </a:r>
            <a:r>
              <a:rPr lang="en-US" altLang="en-US" sz="3200" dirty="0" smtClean="0"/>
              <a:t>.</a:t>
            </a:r>
          </a:p>
          <a:p>
            <a:pPr eaLnBrk="1" hangingPunct="1">
              <a:spcBef>
                <a:spcPct val="60000"/>
              </a:spcBef>
              <a:buFontTx/>
              <a:buNone/>
            </a:pPr>
            <a:r>
              <a:rPr lang="en-US" altLang="en-US" sz="3200" b="1" dirty="0" smtClean="0"/>
              <a:t>Ovotesticular disorder</a:t>
            </a:r>
            <a:r>
              <a:rPr lang="en-US" altLang="en-US" sz="3200" dirty="0" smtClean="0"/>
              <a:t>: having both ovarian and testicular tissue, most look like and identify as women, usually infertile.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p:txBody>
          <a:bodyPr/>
          <a:lstStyle/>
          <a:p>
            <a:pPr eaLnBrk="1" hangingPunct="1"/>
            <a:r>
              <a:rPr lang="en-US" altLang="en-US" dirty="0" smtClean="0"/>
              <a:t>4.2 Sex Development Is Not Always Binary						</a:t>
            </a:r>
            <a:r>
              <a:rPr lang="en-US" altLang="en-US" sz="800" dirty="0" smtClean="0"/>
              <a:t>(4)</a:t>
            </a:r>
          </a:p>
        </p:txBody>
      </p:sp>
      <p:sp>
        <p:nvSpPr>
          <p:cNvPr id="38915" name="Content Placeholder 2"/>
          <p:cNvSpPr>
            <a:spLocks noGrp="1"/>
          </p:cNvSpPr>
          <p:nvPr>
            <p:ph idx="4294967295"/>
          </p:nvPr>
        </p:nvSpPr>
        <p:spPr>
          <a:xfrm>
            <a:off x="612775" y="1096963"/>
            <a:ext cx="10972800" cy="5486400"/>
          </a:xfrm>
        </p:spPr>
        <p:txBody>
          <a:bodyPr/>
          <a:lstStyle/>
          <a:p>
            <a:pPr marL="228600" indent="-228600" eaLnBrk="1" hangingPunct="1">
              <a:spcBef>
                <a:spcPct val="60000"/>
              </a:spcBef>
            </a:pPr>
            <a:r>
              <a:rPr lang="en-US" altLang="en-US" b="1" dirty="0" smtClean="0"/>
              <a:t>Androgen Insensitivity Syndrome</a:t>
            </a:r>
            <a:r>
              <a:rPr lang="en-US" altLang="en-US" dirty="0" smtClean="0"/>
              <a:t> (</a:t>
            </a:r>
            <a:r>
              <a:rPr lang="en-US" altLang="en-US" b="1" dirty="0" smtClean="0"/>
              <a:t>AIS</a:t>
            </a:r>
            <a:r>
              <a:rPr lang="en-US" altLang="en-US" dirty="0" smtClean="0"/>
              <a:t>): XY, but androgen receptors are completely or partially nonfunctional. The reproductive tract of either sex fails to develop; infertile. </a:t>
            </a:r>
          </a:p>
          <a:p>
            <a:pPr marL="228600" indent="-228600" eaLnBrk="1" hangingPunct="1">
              <a:spcBef>
                <a:spcPct val="60000"/>
              </a:spcBef>
            </a:pPr>
            <a:r>
              <a:rPr lang="en-US" altLang="en-US" dirty="0" smtClean="0"/>
              <a:t>Persons with complete AIS look like and identify as females; persons with partial AIS have variable anatomy, appearance, and sense of which sex they are.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12192000" cy="731838"/>
          </a:xfrm>
        </p:spPr>
        <p:txBody>
          <a:bodyPr/>
          <a:lstStyle/>
          <a:p>
            <a:pPr eaLnBrk="1" hangingPunct="1"/>
            <a:r>
              <a:rPr lang="en-US" altLang="en-US" dirty="0" smtClean="0"/>
              <a:t>4.2 Sex Development Is Not Always Binary						</a:t>
            </a:r>
            <a:r>
              <a:rPr lang="en-US" altLang="en-US" sz="800" dirty="0" smtClean="0"/>
              <a:t>(5)</a:t>
            </a:r>
          </a:p>
        </p:txBody>
      </p:sp>
      <p:sp>
        <p:nvSpPr>
          <p:cNvPr id="39939" name="Content Placeholder 2"/>
          <p:cNvSpPr>
            <a:spLocks noGrp="1"/>
          </p:cNvSpPr>
          <p:nvPr>
            <p:ph idx="1"/>
          </p:nvPr>
        </p:nvSpPr>
        <p:spPr>
          <a:xfrm>
            <a:off x="609600"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60000"/>
              </a:spcBef>
              <a:spcAft>
                <a:spcPts val="600"/>
              </a:spcAft>
              <a:buFontTx/>
              <a:buNone/>
            </a:pPr>
            <a:r>
              <a:rPr lang="en-US" altLang="en-US" sz="3200" b="1" dirty="0" smtClean="0"/>
              <a:t>Congenital adrenal hyperplasia </a:t>
            </a:r>
            <a:r>
              <a:rPr lang="en-US" altLang="en-US" sz="3200" dirty="0" smtClean="0"/>
              <a:t>(</a:t>
            </a:r>
            <a:r>
              <a:rPr lang="en-US" altLang="en-US" sz="3200" b="1" dirty="0" smtClean="0"/>
              <a:t>CAH</a:t>
            </a:r>
            <a:r>
              <a:rPr lang="en-US" altLang="en-US" sz="3200" dirty="0" smtClean="0"/>
              <a:t>): adrenal glands secrete unusually high levels of androgens. In XX fetuses, it causes a partial masculinization of the genitals; can be prevented by noninvasive prenatal testing and treatment.</a:t>
            </a:r>
          </a:p>
          <a:p>
            <a:pPr marL="342900" indent="-342900">
              <a:spcBef>
                <a:spcPct val="60000"/>
              </a:spcBef>
              <a:buFontTx/>
              <a:buNone/>
            </a:pPr>
            <a:r>
              <a:rPr lang="en-US" altLang="en-US" sz="3200" b="1" dirty="0" smtClean="0"/>
              <a:t>5-alpha-reductase deficiency</a:t>
            </a:r>
            <a:r>
              <a:rPr lang="en-US" altLang="en-US" sz="3200" dirty="0" smtClean="0"/>
              <a:t>: this enzyme converts testosterone to the androgen 5α-dihydrotestosterone (DHT) required for development of external male genitals, but not the brain. Genitals appear as female until puberty.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65BE-0202-0C44-904A-189AC3223A59}"/>
              </a:ext>
            </a:extLst>
          </p:cNvPr>
          <p:cNvSpPr>
            <a:spLocks noGrp="1"/>
          </p:cNvSpPr>
          <p:nvPr>
            <p:ph type="title"/>
          </p:nvPr>
        </p:nvSpPr>
        <p:spPr/>
        <p:txBody>
          <a:bodyPr/>
          <a:lstStyle/>
          <a:p>
            <a:r>
              <a:rPr lang="en-US" dirty="0"/>
              <a:t>Figure 4.9  Partial masculinization of genitalia in a girl with congenital adrenal hyperplasia</a:t>
            </a:r>
          </a:p>
        </p:txBody>
      </p:sp>
      <p:pic>
        <p:nvPicPr>
          <p:cNvPr id="6" name="Content Placeholder 5" descr="There is a large circular enlarged clitoris. Below it there are fused labia.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578693" y="479425"/>
            <a:ext cx="7034614" cy="6300788"/>
          </a:xfrm>
        </p:spPr>
      </p:pic>
    </p:spTree>
    <p:extLst>
      <p:ext uri="{BB962C8B-B14F-4D97-AF65-F5344CB8AC3E}">
        <p14:creationId xmlns:p14="http://schemas.microsoft.com/office/powerpoint/2010/main" val="158137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12192000" cy="731838"/>
          </a:xfrm>
        </p:spPr>
        <p:txBody>
          <a:bodyPr/>
          <a:lstStyle/>
          <a:p>
            <a:pPr eaLnBrk="1" hangingPunct="1"/>
            <a:r>
              <a:rPr lang="en-US" altLang="en-US" dirty="0" smtClean="0"/>
              <a:t>4.2 Sex Development Is Not Always Binary						</a:t>
            </a:r>
            <a:r>
              <a:rPr lang="en-US" altLang="en-US" sz="800" dirty="0" smtClean="0"/>
              <a:t>(6)</a:t>
            </a:r>
          </a:p>
        </p:txBody>
      </p:sp>
      <p:sp>
        <p:nvSpPr>
          <p:cNvPr id="43011"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45000"/>
              </a:spcBef>
              <a:buFontTx/>
              <a:buNone/>
            </a:pPr>
            <a:r>
              <a:rPr lang="en-US" altLang="en-US" sz="3200" dirty="0" smtClean="0"/>
              <a:t>A person’s sex can be defined by several different criteria:</a:t>
            </a:r>
          </a:p>
          <a:p>
            <a:pPr lvl="1" eaLnBrk="1" hangingPunct="1">
              <a:spcBef>
                <a:spcPct val="45000"/>
              </a:spcBef>
            </a:pPr>
            <a:r>
              <a:rPr lang="en-US" altLang="en-US" sz="3200" b="1" dirty="0" smtClean="0">
                <a:ea typeface="ＭＳ Ｐゴシック" panose="020B0600070205080204" pitchFamily="34" charset="-128"/>
              </a:rPr>
              <a:t>Chromosomal sex</a:t>
            </a:r>
            <a:r>
              <a:rPr lang="en-US" altLang="en-US" sz="3200" dirty="0" smtClean="0">
                <a:ea typeface="ＭＳ Ｐゴシック" panose="020B0600070205080204" pitchFamily="34" charset="-128"/>
              </a:rPr>
              <a:t>— XX, XY, or other combination.</a:t>
            </a:r>
          </a:p>
          <a:p>
            <a:pPr lvl="1" eaLnBrk="1" hangingPunct="1">
              <a:spcBef>
                <a:spcPct val="45000"/>
              </a:spcBef>
            </a:pPr>
            <a:r>
              <a:rPr lang="en-US" altLang="en-US" sz="3200" b="1" dirty="0" smtClean="0">
                <a:ea typeface="ＭＳ Ｐゴシック" panose="020B0600070205080204" pitchFamily="34" charset="-128"/>
              </a:rPr>
              <a:t>Gonadal sex</a:t>
            </a:r>
            <a:r>
              <a:rPr lang="en-US" altLang="en-US" sz="3200" dirty="0" smtClean="0">
                <a:ea typeface="ＭＳ Ｐゴシック" panose="020B0600070205080204" pitchFamily="34" charset="-128"/>
              </a:rPr>
              <a:t> possession of ovaries, testes, or a combination. </a:t>
            </a:r>
          </a:p>
          <a:p>
            <a:pPr lvl="1" eaLnBrk="1" hangingPunct="1">
              <a:spcBef>
                <a:spcPct val="45000"/>
              </a:spcBef>
            </a:pPr>
            <a:r>
              <a:rPr lang="en-US" altLang="en-US" sz="3200" b="1" dirty="0" smtClean="0">
                <a:ea typeface="ＭＳ Ｐゴシック" panose="020B0600070205080204" pitchFamily="34" charset="-128"/>
              </a:rPr>
              <a:t>Anatomical sex</a:t>
            </a:r>
            <a:r>
              <a:rPr lang="en-US" altLang="en-US" sz="3200" dirty="0" smtClean="0">
                <a:ea typeface="ＭＳ Ｐゴシック" panose="020B0600070205080204" pitchFamily="34" charset="-128"/>
              </a:rPr>
              <a:t>— refers to the external genitalia.</a:t>
            </a:r>
          </a:p>
          <a:p>
            <a:pPr lvl="1" eaLnBrk="1" hangingPunct="1">
              <a:spcBef>
                <a:spcPct val="45000"/>
              </a:spcBef>
            </a:pPr>
            <a:r>
              <a:rPr lang="en-US" altLang="en-US" sz="3200" b="1" dirty="0" smtClean="0">
                <a:ea typeface="ＭＳ Ｐゴシック" panose="020B0600070205080204" pitchFamily="34" charset="-128"/>
              </a:rPr>
              <a:t>Natal sex</a:t>
            </a:r>
            <a:r>
              <a:rPr lang="en-US" altLang="en-US" sz="3200" dirty="0" smtClean="0">
                <a:ea typeface="ＭＳ Ｐゴシック" panose="020B0600070205080204" pitchFamily="34" charset="-128"/>
              </a:rPr>
              <a:t>— the anatomical sex at birth.</a:t>
            </a:r>
          </a:p>
          <a:p>
            <a:pPr lvl="1" eaLnBrk="1" hangingPunct="1">
              <a:spcBef>
                <a:spcPct val="45000"/>
              </a:spcBef>
            </a:pPr>
            <a:r>
              <a:rPr lang="en-US" altLang="en-US" sz="3200" b="1" dirty="0" smtClean="0">
                <a:ea typeface="ＭＳ Ｐゴシック" panose="020B0600070205080204" pitchFamily="34" charset="-128"/>
              </a:rPr>
              <a:t>Assigned sex</a:t>
            </a:r>
            <a:r>
              <a:rPr lang="en-US" altLang="en-US" sz="3200" dirty="0" smtClean="0">
                <a:ea typeface="ＭＳ Ｐゴシック" panose="020B0600070205080204" pitchFamily="34" charset="-128"/>
              </a:rPr>
              <a:t>— assigned to newborns by doctors or parents; nearly always corresponds to natal sex.</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4.1 Genes and Hormones Guide Sex Development</a:t>
            </a:r>
          </a:p>
        </p:txBody>
      </p:sp>
      <p:sp>
        <p:nvSpPr>
          <p:cNvPr id="7171" name="Content Placeholder 2"/>
          <p:cNvSpPr txBox="1">
            <a:spLocks/>
          </p:cNvSpPr>
          <p:nvPr/>
        </p:nvSpPr>
        <p:spPr bwMode="auto">
          <a:xfrm>
            <a:off x="612775" y="990600"/>
            <a:ext cx="10972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defRPr sz="32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r>
              <a:rPr lang="en-US" altLang="en-US" sz="3000" i="1" dirty="0"/>
              <a:t>Learning Objectives:</a:t>
            </a:r>
          </a:p>
          <a:p>
            <a:r>
              <a:rPr lang="en-US" altLang="en-US" sz="3000" dirty="0"/>
              <a:t>4.1.1 Name the sex chromosomes possessed by females and males and explain how this </a:t>
            </a:r>
            <a:r>
              <a:rPr lang="en-US" altLang="en-US" sz="3000"/>
              <a:t>sex </a:t>
            </a:r>
            <a:r>
              <a:rPr lang="en-US" altLang="en-US" sz="3000" smtClean="0"/>
              <a:t>difference </a:t>
            </a:r>
            <a:r>
              <a:rPr lang="en-US" altLang="en-US" sz="3000" dirty="0"/>
              <a:t>arises.</a:t>
            </a:r>
          </a:p>
          <a:p>
            <a:r>
              <a:rPr lang="en-US" altLang="en-US" sz="3000" dirty="0"/>
              <a:t>4.1.2 Name the precursors of the female and male reproductive tracts, describe what happens to them in both sexes, and identify the hormones that control these events.</a:t>
            </a:r>
          </a:p>
          <a:p>
            <a:r>
              <a:rPr lang="en-US" altLang="en-US" sz="3000" dirty="0"/>
              <a:t>4.1.3 Identify homologous structures in the external genitals of females and males, and the common embryonic structures from which they develop.</a:t>
            </a:r>
          </a:p>
          <a:p>
            <a:r>
              <a:rPr lang="en-US" altLang="en-US" sz="3000" dirty="0"/>
              <a:t>4.1.4 Describe or sketch how sex hormone levels change from conception to old age in females and males.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12192000" cy="731838"/>
          </a:xfrm>
        </p:spPr>
        <p:txBody>
          <a:bodyPr/>
          <a:lstStyle/>
          <a:p>
            <a:pPr eaLnBrk="1" hangingPunct="1"/>
            <a:r>
              <a:rPr lang="en-US" altLang="en-US" dirty="0" smtClean="0"/>
              <a:t>4.2 Sex Development Is Not Always Binary						</a:t>
            </a:r>
            <a:r>
              <a:rPr lang="en-US" altLang="en-US" sz="800" dirty="0" smtClean="0"/>
              <a:t>(7)</a:t>
            </a:r>
          </a:p>
        </p:txBody>
      </p:sp>
      <p:sp>
        <p:nvSpPr>
          <p:cNvPr id="44035"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buFontTx/>
              <a:buNone/>
            </a:pPr>
            <a:r>
              <a:rPr lang="en-US" altLang="en-US" sz="3200" dirty="0" smtClean="0"/>
              <a:t>For children with ambiguous genitalia, many ethical questions arise concerning what they should be told, how they should be raised, and whether the genitalia should be surgically altered.</a:t>
            </a:r>
          </a:p>
          <a:p>
            <a:pPr eaLnBrk="1" hangingPunct="1">
              <a:spcBef>
                <a:spcPct val="50000"/>
              </a:spcBef>
              <a:buFontTx/>
              <a:buNone/>
            </a:pPr>
            <a:r>
              <a:rPr lang="en-US" altLang="en-US" sz="3200" dirty="0" smtClean="0"/>
              <a:t>In response to activism by intersex people, there is a movement away from early surgery, unless medically essential. Later, children can make their own informed decisions.</a:t>
            </a:r>
          </a:p>
          <a:p>
            <a:pPr eaLnBrk="1" hangingPunct="1">
              <a:spcBef>
                <a:spcPct val="50000"/>
              </a:spcBef>
              <a:buFontTx/>
              <a:buNone/>
            </a:pPr>
            <a:r>
              <a:rPr lang="en-US" altLang="en-US" sz="3200" dirty="0" smtClean="0"/>
              <a:t>Intersex people may have many difficulties because of society’s insistence on rigid male/female categorization.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4.3 There Are Sex Differences in Many Mental Traits</a:t>
            </a:r>
          </a:p>
        </p:txBody>
      </p:sp>
      <p:sp>
        <p:nvSpPr>
          <p:cNvPr id="45059" name="Content Placeholder 2"/>
          <p:cNvSpPr txBox="1">
            <a:spLocks/>
          </p:cNvSpPr>
          <p:nvPr/>
        </p:nvSpPr>
        <p:spPr bwMode="auto">
          <a:xfrm>
            <a:off x="612775" y="1096963"/>
            <a:ext cx="10972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defRPr sz="32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r>
              <a:rPr lang="en-US" altLang="en-US" sz="3000" i="1" dirty="0"/>
              <a:t>Learning Objectives:</a:t>
            </a:r>
            <a:endParaRPr lang="en-US" altLang="en-US" sz="3000" dirty="0"/>
          </a:p>
          <a:p>
            <a:r>
              <a:rPr lang="en-US" altLang="en-US" sz="3000" dirty="0"/>
              <a:t>4.3.1 Give examples of gender differences in areas other than sexuality.</a:t>
            </a:r>
          </a:p>
          <a:p>
            <a:r>
              <a:rPr lang="en-US" altLang="en-US" sz="3000" dirty="0"/>
              <a:t>4.3.2 Give examples of gender differences in the area of sexuality.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0"/>
            <a:ext cx="12192000" cy="731838"/>
          </a:xfrm>
        </p:spPr>
        <p:txBody>
          <a:bodyPr/>
          <a:lstStyle/>
          <a:p>
            <a:pPr eaLnBrk="1" hangingPunct="1"/>
            <a:r>
              <a:rPr lang="en-US" altLang="en-US" dirty="0" smtClean="0"/>
              <a:t>4.3 There Are Sex Differences in Many Mental Traits					</a:t>
            </a:r>
            <a:r>
              <a:rPr lang="en-US" altLang="en-US" sz="800" dirty="0" smtClean="0"/>
              <a:t>(1)</a:t>
            </a:r>
          </a:p>
        </p:txBody>
      </p:sp>
      <p:sp>
        <p:nvSpPr>
          <p:cNvPr id="46083"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buFontTx/>
              <a:buNone/>
            </a:pPr>
            <a:r>
              <a:rPr lang="en-US" altLang="en-US" sz="3200" dirty="0" smtClean="0"/>
              <a:t>Psychological sex differences are matters of degree and not absolute differences.</a:t>
            </a:r>
            <a:endParaRPr lang="en-US" altLang="en-US" sz="3200" b="1" dirty="0" smtClean="0"/>
          </a:p>
          <a:p>
            <a:pPr eaLnBrk="1" hangingPunct="1">
              <a:spcBef>
                <a:spcPct val="60000"/>
              </a:spcBef>
              <a:buFontTx/>
              <a:buNone/>
            </a:pPr>
            <a:r>
              <a:rPr lang="en-US" altLang="en-US" sz="3200" b="1" dirty="0" smtClean="0"/>
              <a:t>Gender identity</a:t>
            </a:r>
            <a:r>
              <a:rPr lang="en-US" altLang="en-US" sz="3200" dirty="0" smtClean="0"/>
              <a:t> is the personal sense of which sex one belongs to. For some people, gender identity does not match their anatomical sex.</a:t>
            </a:r>
          </a:p>
          <a:p>
            <a:pPr eaLnBrk="1" hangingPunct="1">
              <a:spcBef>
                <a:spcPct val="60000"/>
              </a:spcBef>
              <a:buFontTx/>
              <a:buNone/>
            </a:pPr>
            <a:r>
              <a:rPr lang="en-US" altLang="en-US" sz="3200" dirty="0" smtClean="0"/>
              <a:t>Natal women who say they feel like men and natal men who say they feel like women are </a:t>
            </a:r>
            <a:r>
              <a:rPr lang="en-US" altLang="en-US" sz="3200" b="1" dirty="0" smtClean="0"/>
              <a:t>transgender</a:t>
            </a:r>
            <a:r>
              <a:rPr lang="en-US" altLang="en-US" sz="3200" dirty="0" smtClean="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12192000" cy="731838"/>
          </a:xfrm>
        </p:spPr>
        <p:txBody>
          <a:bodyPr/>
          <a:lstStyle/>
          <a:p>
            <a:pPr eaLnBrk="1" hangingPunct="1"/>
            <a:r>
              <a:rPr lang="en-US" altLang="en-US" dirty="0" smtClean="0"/>
              <a:t>4.3 There Are Sex Differences in Many Mental Traits					</a:t>
            </a:r>
            <a:r>
              <a:rPr lang="en-US" altLang="en-US" sz="800" dirty="0" smtClean="0"/>
              <a:t>(2)</a:t>
            </a:r>
          </a:p>
        </p:txBody>
      </p:sp>
      <p:sp>
        <p:nvSpPr>
          <p:cNvPr id="47107" name="Content Placeholder 2"/>
          <p:cNvSpPr>
            <a:spLocks noGrp="1"/>
          </p:cNvSpPr>
          <p:nvPr>
            <p:ph idx="1"/>
          </p:nvPr>
        </p:nvSpPr>
        <p:spPr>
          <a:xfrm>
            <a:off x="609600" y="1097280"/>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buFontTx/>
              <a:buNone/>
            </a:pPr>
            <a:r>
              <a:rPr lang="en-US" altLang="en-US" sz="3200" dirty="0" smtClean="0"/>
              <a:t>Men and women differ in </a:t>
            </a:r>
            <a:r>
              <a:rPr lang="en-US" altLang="en-US" sz="3200" b="1" dirty="0" smtClean="0"/>
              <a:t>cognitive traits</a:t>
            </a:r>
            <a:r>
              <a:rPr lang="en-US" altLang="en-US" sz="3200" dirty="0" smtClean="0"/>
              <a:t>, which relate to </a:t>
            </a:r>
            <a:r>
              <a:rPr lang="en-US" altLang="en-US" sz="3200" i="1" dirty="0" smtClean="0"/>
              <a:t>averages</a:t>
            </a:r>
            <a:r>
              <a:rPr lang="en-US" altLang="en-US" sz="3200" dirty="0" smtClean="0"/>
              <a:t>; they don’t predict performance of any individual.</a:t>
            </a:r>
          </a:p>
          <a:p>
            <a:pPr eaLnBrk="1" hangingPunct="1">
              <a:spcBef>
                <a:spcPct val="60000"/>
              </a:spcBef>
              <a:buFontTx/>
              <a:buNone/>
            </a:pPr>
            <a:r>
              <a:rPr lang="en-US" altLang="en-US" sz="3200" dirty="0" smtClean="0"/>
              <a:t>Females outperform males in reading and verbal skills, fine finger movements, and ability to recall facts and events (declarative memory).</a:t>
            </a:r>
          </a:p>
          <a:p>
            <a:pPr eaLnBrk="1" hangingPunct="1">
              <a:spcBef>
                <a:spcPct val="60000"/>
              </a:spcBef>
              <a:buFontTx/>
              <a:buNone/>
            </a:pPr>
            <a:r>
              <a:rPr lang="en-US" altLang="en-US" sz="3200" dirty="0" smtClean="0"/>
              <a:t>Males outperform females in some visuospatial skills, such as navigation, mental rotation, and mathematics.</a:t>
            </a:r>
          </a:p>
          <a:p>
            <a:pPr eaLnBrk="1" hangingPunct="1">
              <a:spcBef>
                <a:spcPct val="60000"/>
              </a:spcBef>
              <a:buFontTx/>
              <a:buNone/>
            </a:pPr>
            <a:r>
              <a:rPr lang="en-US" altLang="en-US" sz="3200" dirty="0" smtClean="0"/>
              <a:t>These differences are smaller than differences in physical traits.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3357E-EA13-2C40-8A26-3376CBB7A20A}"/>
              </a:ext>
            </a:extLst>
          </p:cNvPr>
          <p:cNvSpPr>
            <a:spLocks noGrp="1"/>
          </p:cNvSpPr>
          <p:nvPr>
            <p:ph type="title"/>
          </p:nvPr>
        </p:nvSpPr>
        <p:spPr/>
        <p:txBody>
          <a:bodyPr/>
          <a:lstStyle/>
          <a:p>
            <a:r>
              <a:rPr lang="en-US" dirty="0"/>
              <a:t>Figure 4.10  Mental rotation task</a:t>
            </a:r>
          </a:p>
        </p:txBody>
      </p:sp>
      <p:pic>
        <p:nvPicPr>
          <p:cNvPr id="6" name="Content Placeholder 5" descr="The object in the left is like two L shapes attached to each other. The four shapes on the right, each are 2 L shapes that attach to each other in different views.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219200" y="2067719"/>
            <a:ext cx="9753600" cy="3124200"/>
          </a:xfrm>
        </p:spPr>
      </p:pic>
    </p:spTree>
    <p:extLst>
      <p:ext uri="{BB962C8B-B14F-4D97-AF65-F5344CB8AC3E}">
        <p14:creationId xmlns:p14="http://schemas.microsoft.com/office/powerpoint/2010/main" val="1455770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12192000" cy="731838"/>
          </a:xfrm>
        </p:spPr>
        <p:txBody>
          <a:bodyPr/>
          <a:lstStyle/>
          <a:p>
            <a:pPr eaLnBrk="1" hangingPunct="1"/>
            <a:r>
              <a:rPr lang="en-US" altLang="en-US" dirty="0" smtClean="0"/>
              <a:t>4.3 There Are Sex Differences in Many Mental Traits					</a:t>
            </a:r>
            <a:r>
              <a:rPr lang="en-US" altLang="en-US" sz="800" dirty="0" smtClean="0"/>
              <a:t>(3)</a:t>
            </a:r>
          </a:p>
        </p:txBody>
      </p:sp>
      <p:sp>
        <p:nvSpPr>
          <p:cNvPr id="50179"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buFontTx/>
              <a:buNone/>
            </a:pPr>
            <a:r>
              <a:rPr lang="en-US" altLang="en-US" sz="3200" dirty="0" smtClean="0"/>
              <a:t>Personality differences:</a:t>
            </a:r>
          </a:p>
          <a:p>
            <a:pPr lvl="1" eaLnBrk="1" hangingPunct="1">
              <a:spcBef>
                <a:spcPct val="60000"/>
              </a:spcBef>
              <a:spcAft>
                <a:spcPct val="0"/>
              </a:spcAft>
            </a:pPr>
            <a:r>
              <a:rPr lang="en-US" altLang="en-US" sz="3200" dirty="0" smtClean="0">
                <a:ea typeface="ＭＳ Ｐゴシック" panose="020B0600070205080204" pitchFamily="34" charset="-128"/>
              </a:rPr>
              <a:t>Males score higher on assertiveness and physical aggressiveness, risk-proneness, dutifulness (rule-following), emotional stability, and openness to abstract ideas.</a:t>
            </a:r>
          </a:p>
          <a:p>
            <a:pPr lvl="1" eaLnBrk="1" hangingPunct="1">
              <a:spcBef>
                <a:spcPct val="60000"/>
              </a:spcBef>
              <a:spcAft>
                <a:spcPct val="0"/>
              </a:spcAft>
            </a:pPr>
            <a:r>
              <a:rPr lang="en-US" altLang="en-US" sz="3200" dirty="0" smtClean="0">
                <a:ea typeface="ＭＳ Ｐゴシック" panose="020B0600070205080204" pitchFamily="34" charset="-128"/>
              </a:rPr>
              <a:t>Females score higher on warmth, sensitivity, compassion, anxiety, aesthetics, and openness to change.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0"/>
            <a:ext cx="12192000" cy="731838"/>
          </a:xfrm>
        </p:spPr>
        <p:txBody>
          <a:bodyPr/>
          <a:lstStyle/>
          <a:p>
            <a:pPr eaLnBrk="1" hangingPunct="1"/>
            <a:r>
              <a:rPr lang="en-US" altLang="en-US" dirty="0" smtClean="0"/>
              <a:t>4.3 There Are Sex Differences in Many Mental Traits					</a:t>
            </a:r>
            <a:r>
              <a:rPr lang="en-US" altLang="en-US" sz="800" dirty="0" smtClean="0"/>
              <a:t>(4)</a:t>
            </a:r>
          </a:p>
        </p:txBody>
      </p:sp>
      <p:sp>
        <p:nvSpPr>
          <p:cNvPr id="51203"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60000"/>
              </a:spcBef>
              <a:buFontTx/>
              <a:buNone/>
            </a:pPr>
            <a:r>
              <a:rPr lang="en-US" altLang="en-US" sz="3200" dirty="0" smtClean="0"/>
              <a:t>Women’s interests are more people-related and empathetic.</a:t>
            </a:r>
          </a:p>
          <a:p>
            <a:pPr marL="342900" indent="-342900" eaLnBrk="1" hangingPunct="1">
              <a:spcBef>
                <a:spcPct val="60000"/>
              </a:spcBef>
              <a:buFontTx/>
              <a:buNone/>
            </a:pPr>
            <a:r>
              <a:rPr lang="en-US" altLang="en-US" sz="3200" dirty="0" smtClean="0"/>
              <a:t>Men’s interests are more thing-related.</a:t>
            </a:r>
          </a:p>
          <a:p>
            <a:pPr marL="342900" indent="-342900" eaLnBrk="1" hangingPunct="1">
              <a:spcBef>
                <a:spcPct val="60000"/>
              </a:spcBef>
              <a:buSzPct val="75000"/>
              <a:buFont typeface="Wingdings" panose="05000000000000000000" pitchFamily="2" charset="2"/>
              <a:buNone/>
            </a:pPr>
            <a:r>
              <a:rPr lang="en-US" altLang="en-US" sz="3200" dirty="0" smtClean="0"/>
              <a:t>This may incline women and men toward different occupations, but it is difficult to disentangle from the effects of social expectations and discrimination.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0"/>
            <a:ext cx="12192000" cy="731838"/>
          </a:xfrm>
        </p:spPr>
        <p:txBody>
          <a:bodyPr/>
          <a:lstStyle/>
          <a:p>
            <a:pPr eaLnBrk="1" hangingPunct="1"/>
            <a:r>
              <a:rPr lang="en-US" altLang="en-US" dirty="0" smtClean="0"/>
              <a:t>4.3 There Are Sex Differences in Many Mental Traits					</a:t>
            </a:r>
            <a:r>
              <a:rPr lang="en-US" altLang="en-US" sz="800" dirty="0" smtClean="0"/>
              <a:t>(5)</a:t>
            </a:r>
          </a:p>
        </p:txBody>
      </p:sp>
      <p:sp>
        <p:nvSpPr>
          <p:cNvPr id="62466"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spcBef>
                <a:spcPct val="40000"/>
              </a:spcBef>
              <a:buFontTx/>
              <a:buNone/>
              <a:defRPr/>
            </a:pPr>
            <a:r>
              <a:rPr lang="en-US" altLang="en-US" sz="3200" dirty="0" smtClean="0"/>
              <a:t>Sexuality differences:</a:t>
            </a:r>
          </a:p>
          <a:p>
            <a:pPr lvl="1" eaLnBrk="1" hangingPunct="1">
              <a:spcBef>
                <a:spcPct val="40000"/>
              </a:spcBef>
              <a:defRPr/>
            </a:pPr>
            <a:r>
              <a:rPr lang="en-US" altLang="en-US" sz="3200" dirty="0" smtClean="0">
                <a:ea typeface="ＭＳ Ｐゴシック" panose="020B0600070205080204" pitchFamily="34" charset="-128"/>
              </a:rPr>
              <a:t>Men have a stronger sex drive.</a:t>
            </a:r>
          </a:p>
          <a:p>
            <a:pPr lvl="1" eaLnBrk="1" hangingPunct="1">
              <a:spcBef>
                <a:spcPct val="40000"/>
              </a:spcBef>
              <a:defRPr/>
            </a:pPr>
            <a:r>
              <a:rPr lang="en-US" altLang="en-US" sz="3200" dirty="0" smtClean="0">
                <a:ea typeface="ＭＳ Ｐゴシック" panose="020B0600070205080204" pitchFamily="34" charset="-128"/>
              </a:rPr>
              <a:t>Women are more influenced by the earning capacity of potential partners; men are more influenced by their partners’ physical appearance and young age.</a:t>
            </a:r>
          </a:p>
          <a:p>
            <a:pPr lvl="1" eaLnBrk="1" hangingPunct="1">
              <a:spcBef>
                <a:spcPct val="40000"/>
              </a:spcBef>
              <a:defRPr/>
            </a:pPr>
            <a:r>
              <a:rPr lang="en-US" altLang="en-US" sz="3200" dirty="0" smtClean="0">
                <a:ea typeface="ＭＳ Ｐゴシック" panose="020B0600070205080204" pitchFamily="34" charset="-128"/>
              </a:rPr>
              <a:t>Women are more likely to experience emotional jealousy; men are more likely to experience sexual jealousy.</a:t>
            </a:r>
          </a:p>
          <a:p>
            <a:pPr lvl="1" eaLnBrk="1" hangingPunct="1">
              <a:spcBef>
                <a:spcPct val="40000"/>
              </a:spcBef>
              <a:defRPr/>
            </a:pPr>
            <a:r>
              <a:rPr lang="en-US" altLang="en-US" sz="3200" dirty="0" smtClean="0">
                <a:ea typeface="ＭＳ Ｐゴシック" panose="020B0600070205080204" pitchFamily="34" charset="-128"/>
              </a:rPr>
              <a:t>Women are less likely than men to be exclusively homosexual but more likely than men to be bisexual.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p:txBody>
          <a:bodyPr/>
          <a:lstStyle/>
          <a:p>
            <a:pPr eaLnBrk="1" hangingPunct="1"/>
            <a:r>
              <a:rPr lang="en-US" altLang="en-US" dirty="0" smtClean="0"/>
              <a:t>4.3 There Are Sex Differences in Many Mental Traits					</a:t>
            </a:r>
            <a:r>
              <a:rPr lang="en-US" altLang="en-US" sz="800" dirty="0" smtClean="0"/>
              <a:t>(6)</a:t>
            </a:r>
          </a:p>
        </p:txBody>
      </p:sp>
      <p:sp>
        <p:nvSpPr>
          <p:cNvPr id="53251" name="Content Placeholder 2"/>
          <p:cNvSpPr>
            <a:spLocks noGrp="1"/>
          </p:cNvSpPr>
          <p:nvPr>
            <p:ph idx="4294967295"/>
          </p:nvPr>
        </p:nvSpPr>
        <p:spPr>
          <a:xfrm>
            <a:off x="612775" y="1096963"/>
            <a:ext cx="10972800" cy="5486400"/>
          </a:xfrm>
        </p:spPr>
        <p:txBody>
          <a:bodyPr/>
          <a:lstStyle/>
          <a:p>
            <a:pPr marL="228600" indent="-228600" eaLnBrk="1" hangingPunct="1">
              <a:spcBef>
                <a:spcPct val="40000"/>
              </a:spcBef>
              <a:buFontTx/>
              <a:buChar char="•"/>
            </a:pPr>
            <a:r>
              <a:rPr lang="en-US" altLang="en-US" dirty="0" smtClean="0"/>
              <a:t>Men are more likely to be interested in unusual sexual expression (“kinks”), and to experience pathological forms of sexuality.</a:t>
            </a:r>
          </a:p>
          <a:p>
            <a:pPr marL="228600" indent="-228600" eaLnBrk="1" hangingPunct="1">
              <a:spcBef>
                <a:spcPct val="40000"/>
              </a:spcBef>
              <a:buFontTx/>
              <a:buChar char="•"/>
            </a:pPr>
            <a:r>
              <a:rPr lang="en-US" altLang="en-US" dirty="0" smtClean="0"/>
              <a:t>Men are aroused and reach orgasm faster than women. Many women but few men experience multiple orgasms.</a:t>
            </a:r>
          </a:p>
          <a:p>
            <a:pPr marL="228600" indent="-228600" eaLnBrk="1" hangingPunct="1">
              <a:spcBef>
                <a:spcPct val="40000"/>
              </a:spcBef>
              <a:buFontTx/>
              <a:buChar char="•"/>
            </a:pPr>
            <a:r>
              <a:rPr lang="en-US" altLang="en-US" dirty="0" smtClean="0"/>
              <a:t>Women’s reproductive capacity ceases abruptly at menopause; men’s declines gradually.</a:t>
            </a:r>
          </a:p>
          <a:p>
            <a:pPr marL="228600" indent="-228600" eaLnBrk="1" hangingPunct="1">
              <a:spcBef>
                <a:spcPct val="40000"/>
              </a:spcBef>
              <a:buFontTx/>
              <a:buChar char="•"/>
            </a:pPr>
            <a:r>
              <a:rPr lang="en-US" altLang="en-US" dirty="0" smtClean="0"/>
              <a:t>Reproduction is more of a “gamble” for men than for women; sexual behavior has more direct potential consequences for women.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0"/>
            <a:ext cx="12192000" cy="731838"/>
          </a:xfrm>
        </p:spPr>
        <p:txBody>
          <a:bodyPr/>
          <a:lstStyle/>
          <a:p>
            <a:pPr eaLnBrk="1" hangingPunct="1"/>
            <a:r>
              <a:rPr lang="en-US" altLang="en-US" dirty="0" smtClean="0"/>
              <a:t>4.3 There Are Sex Differences in Many Mental Traits					</a:t>
            </a:r>
            <a:r>
              <a:rPr lang="en-US" altLang="en-US" sz="800" dirty="0" smtClean="0"/>
              <a:t>(7)</a:t>
            </a:r>
          </a:p>
        </p:txBody>
      </p:sp>
      <p:sp>
        <p:nvSpPr>
          <p:cNvPr id="67586"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spcBef>
                <a:spcPct val="30000"/>
              </a:spcBef>
              <a:buFontTx/>
              <a:buNone/>
              <a:defRPr/>
            </a:pPr>
            <a:r>
              <a:rPr lang="en-US" altLang="en-US" sz="3200" dirty="0" smtClean="0"/>
              <a:t>Many gender differences arise at a young age.</a:t>
            </a:r>
          </a:p>
          <a:p>
            <a:pPr lvl="1" eaLnBrk="1" hangingPunct="1">
              <a:spcBef>
                <a:spcPct val="30000"/>
              </a:spcBef>
              <a:defRPr/>
            </a:pPr>
            <a:r>
              <a:rPr lang="en-US" altLang="en-US" sz="3200" dirty="0" smtClean="0">
                <a:ea typeface="ＭＳ Ｐゴシック" panose="020B0600070205080204" pitchFamily="34" charset="-128"/>
              </a:rPr>
              <a:t>Male fetuses are more active than female fetuses.</a:t>
            </a:r>
          </a:p>
          <a:p>
            <a:pPr lvl="1" eaLnBrk="1" hangingPunct="1">
              <a:spcBef>
                <a:spcPct val="30000"/>
              </a:spcBef>
              <a:defRPr/>
            </a:pPr>
            <a:r>
              <a:rPr lang="en-US" altLang="en-US" sz="3200" dirty="0" smtClean="0">
                <a:ea typeface="ＭＳ Ｐゴシック" panose="020B0600070205080204" pitchFamily="34" charset="-128"/>
              </a:rPr>
              <a:t>By about 3 months, most children show sex differences in toy preferences.</a:t>
            </a:r>
          </a:p>
          <a:p>
            <a:pPr lvl="1" eaLnBrk="1" hangingPunct="1">
              <a:spcBef>
                <a:spcPct val="30000"/>
              </a:spcBef>
              <a:defRPr/>
            </a:pPr>
            <a:r>
              <a:rPr lang="en-US" altLang="en-US" sz="3200" dirty="0" smtClean="0">
                <a:ea typeface="ＭＳ Ｐゴシック" panose="020B0600070205080204" pitchFamily="34" charset="-128"/>
              </a:rPr>
              <a:t>Boys engage in more competitive, strenuous, and aggressive rough-and-tumble play.</a:t>
            </a:r>
          </a:p>
          <a:p>
            <a:pPr lvl="1" eaLnBrk="1" hangingPunct="1">
              <a:spcBef>
                <a:spcPct val="30000"/>
              </a:spcBef>
              <a:defRPr/>
            </a:pPr>
            <a:r>
              <a:rPr lang="en-US" altLang="en-US" sz="3200" dirty="0" smtClean="0">
                <a:ea typeface="ＭＳ Ｐゴシック" panose="020B0600070205080204" pitchFamily="34" charset="-128"/>
              </a:rPr>
              <a:t>By about 4 years of age, most boys prefer to play with boys, and most girls with girls.</a:t>
            </a:r>
          </a:p>
          <a:p>
            <a:pPr lvl="1" eaLnBrk="1" hangingPunct="1">
              <a:spcBef>
                <a:spcPct val="30000"/>
              </a:spcBef>
              <a:defRPr/>
            </a:pPr>
            <a:r>
              <a:rPr lang="en-US" altLang="en-US" sz="3200" dirty="0" smtClean="0">
                <a:ea typeface="ＭＳ Ｐゴシック" panose="020B0600070205080204" pitchFamily="34" charset="-128"/>
              </a:rPr>
              <a:t>Play is governed by different moral rules.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12192000" cy="731838"/>
          </a:xfrm>
        </p:spPr>
        <p:txBody>
          <a:bodyPr/>
          <a:lstStyle/>
          <a:p>
            <a:pPr eaLnBrk="1" hangingPunct="1"/>
            <a:r>
              <a:rPr lang="en-US" altLang="en-US" dirty="0" smtClean="0"/>
              <a:t>4.1 Genes and Hormones Guide Sex Development					</a:t>
            </a:r>
            <a:r>
              <a:rPr lang="en-US" altLang="en-US" sz="800" dirty="0" smtClean="0"/>
              <a:t>(1)</a:t>
            </a:r>
          </a:p>
        </p:txBody>
      </p:sp>
      <p:sp>
        <p:nvSpPr>
          <p:cNvPr id="8195"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200"/>
              </a:spcBef>
              <a:spcAft>
                <a:spcPts val="600"/>
              </a:spcAft>
              <a:buFontTx/>
              <a:buNone/>
            </a:pPr>
            <a:r>
              <a:rPr lang="en-US" altLang="en-US" sz="3200" b="1" dirty="0" smtClean="0"/>
              <a:t>Chromosomes</a:t>
            </a:r>
            <a:r>
              <a:rPr lang="en-US" altLang="en-US" sz="3200" dirty="0" smtClean="0"/>
              <a:t>: sequences of DNA. Human cells have 46, in 23 pairs.</a:t>
            </a:r>
          </a:p>
          <a:p>
            <a:pPr eaLnBrk="1" hangingPunct="1">
              <a:spcBef>
                <a:spcPts val="1200"/>
              </a:spcBef>
              <a:spcAft>
                <a:spcPts val="600"/>
              </a:spcAft>
              <a:buFontTx/>
              <a:buNone/>
            </a:pPr>
            <a:r>
              <a:rPr lang="en-US" altLang="en-US" sz="3200" dirty="0" smtClean="0"/>
              <a:t>The pairs are </a:t>
            </a:r>
            <a:r>
              <a:rPr lang="en-US" altLang="en-US" sz="3200" b="1" dirty="0" smtClean="0"/>
              <a:t>homologous</a:t>
            </a:r>
            <a:r>
              <a:rPr lang="en-US" altLang="en-US" dirty="0" smtClean="0"/>
              <a:t>—</a:t>
            </a:r>
            <a:r>
              <a:rPr lang="en-US" altLang="en-US" sz="3200" dirty="0" smtClean="0"/>
              <a:t>having copies of the same genes, except:</a:t>
            </a:r>
          </a:p>
          <a:p>
            <a:pPr lvl="1" eaLnBrk="1" hangingPunct="1">
              <a:spcBef>
                <a:spcPts val="1200"/>
              </a:spcBef>
              <a:buFontTx/>
              <a:buNone/>
            </a:pPr>
            <a:r>
              <a:rPr lang="en-US" altLang="en-US" sz="3200" dirty="0" smtClean="0">
                <a:ea typeface="ＭＳ Ｐゴシック" panose="020B0600070205080204" pitchFamily="34" charset="-128"/>
              </a:rPr>
              <a:t>Females have a homologous pair of X chromosomes; males have one X chromosome (from the mother) and one Y chromosome (from the father).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8FC7-D7AC-CA43-8BE6-26E1F8048CFE}"/>
              </a:ext>
            </a:extLst>
          </p:cNvPr>
          <p:cNvSpPr>
            <a:spLocks noGrp="1"/>
          </p:cNvSpPr>
          <p:nvPr>
            <p:ph type="title"/>
          </p:nvPr>
        </p:nvSpPr>
        <p:spPr/>
        <p:txBody>
          <a:bodyPr/>
          <a:lstStyle/>
          <a:p>
            <a:r>
              <a:rPr lang="en-US" dirty="0"/>
              <a:t>Figure 4.11  Toy preference test</a:t>
            </a:r>
          </a:p>
        </p:txBody>
      </p:sp>
      <p:pic>
        <p:nvPicPr>
          <p:cNvPr id="6" name="Content Placeholder 5" descr="A small boy plays with toys such as trucks.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522236" y="479425"/>
            <a:ext cx="9147529" cy="6300788"/>
          </a:xfrm>
        </p:spPr>
      </p:pic>
    </p:spTree>
    <p:extLst>
      <p:ext uri="{BB962C8B-B14F-4D97-AF65-F5344CB8AC3E}">
        <p14:creationId xmlns:p14="http://schemas.microsoft.com/office/powerpoint/2010/main" val="4273966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4.4 Biological Factors Contribute to Sex Differences</a:t>
            </a:r>
          </a:p>
        </p:txBody>
      </p:sp>
      <p:sp>
        <p:nvSpPr>
          <p:cNvPr id="45059" name="Content Placeholder 2"/>
          <p:cNvSpPr txBox="1">
            <a:spLocks/>
          </p:cNvSpPr>
          <p:nvPr/>
        </p:nvSpPr>
        <p:spPr bwMode="auto">
          <a:xfrm>
            <a:off x="612775" y="1096963"/>
            <a:ext cx="10972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defRPr sz="32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r>
              <a:rPr lang="en-US" altLang="en-US" sz="3000" i="1" dirty="0"/>
              <a:t>Learning Objectives:</a:t>
            </a:r>
            <a:endParaRPr lang="en-US" altLang="en-US" sz="3000" dirty="0"/>
          </a:p>
          <a:p>
            <a:r>
              <a:rPr lang="en-US" altLang="en-US" sz="3000" dirty="0" smtClean="0"/>
              <a:t>4.4.1 Give an example of how evolution has promoted gender differences.</a:t>
            </a:r>
          </a:p>
          <a:p>
            <a:r>
              <a:rPr lang="en-US" altLang="en-US" sz="3000" dirty="0" smtClean="0"/>
              <a:t>4.4.2 Give an example of how sex hormones during development influence gender differences.</a:t>
            </a:r>
          </a:p>
        </p:txBody>
      </p:sp>
    </p:spTree>
    <p:extLst>
      <p:ext uri="{BB962C8B-B14F-4D97-AF65-F5344CB8AC3E}">
        <p14:creationId xmlns:p14="http://schemas.microsoft.com/office/powerpoint/2010/main" val="3283356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0"/>
            <a:ext cx="12192000" cy="731838"/>
          </a:xfrm>
        </p:spPr>
        <p:txBody>
          <a:bodyPr/>
          <a:lstStyle/>
          <a:p>
            <a:pPr eaLnBrk="1" hangingPunct="1"/>
            <a:r>
              <a:rPr lang="en-US" altLang="en-US" dirty="0" smtClean="0"/>
              <a:t>4.4 Biological Factors Contribute to Sex Differences					</a:t>
            </a:r>
            <a:r>
              <a:rPr lang="en-US" altLang="en-US" sz="800" dirty="0" smtClean="0"/>
              <a:t>(1)</a:t>
            </a:r>
          </a:p>
        </p:txBody>
      </p:sp>
      <p:sp>
        <p:nvSpPr>
          <p:cNvPr id="57347"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sz="3200" dirty="0" smtClean="0"/>
              <a:t>Evolutionary factors</a:t>
            </a:r>
          </a:p>
          <a:p>
            <a:pPr lvl="1" eaLnBrk="1" hangingPunct="1"/>
            <a:r>
              <a:rPr lang="en-US" altLang="en-US" sz="3200" dirty="0" smtClean="0">
                <a:ea typeface="ＭＳ Ｐゴシック" panose="020B0600070205080204" pitchFamily="34" charset="-128"/>
              </a:rPr>
              <a:t>Casual sex is less costly for men than women. Women have to invest time and resources into pregnancy and child care. Genes may have evolved that promote men’s interest in casual sex and women’s choosiness about who they mate with. </a:t>
            </a:r>
          </a:p>
          <a:p>
            <a:pPr lvl="1" eaLnBrk="1" hangingPunct="1"/>
            <a:r>
              <a:rPr lang="en-US" altLang="en-US" sz="3200" dirty="0" smtClean="0">
                <a:ea typeface="ＭＳ Ｐゴシック" panose="020B0600070205080204" pitchFamily="34" charset="-128"/>
              </a:rPr>
              <a:t>Jealousy— men cannot be absolutely certain which children are theirs, but women are certain. This may have led to genes promoting the different styles of jealousy.</a:t>
            </a:r>
          </a:p>
          <a:p>
            <a:pPr lvl="1" eaLnBrk="1" hangingPunct="1"/>
            <a:endParaRPr lang="en-US" altLang="en-US" sz="3200"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0"/>
            <a:ext cx="12192000" cy="731838"/>
          </a:xfrm>
        </p:spPr>
        <p:txBody>
          <a:bodyPr/>
          <a:lstStyle/>
          <a:p>
            <a:pPr eaLnBrk="1" hangingPunct="1"/>
            <a:r>
              <a:rPr lang="en-US" altLang="en-US" dirty="0" smtClean="0"/>
              <a:t>4.4 Biological Factors Contribute to Sex Differences					</a:t>
            </a:r>
            <a:r>
              <a:rPr lang="en-US" altLang="en-US" sz="800" dirty="0" smtClean="0"/>
              <a:t>(2)</a:t>
            </a:r>
          </a:p>
        </p:txBody>
      </p:sp>
      <p:sp>
        <p:nvSpPr>
          <p:cNvPr id="58371" name="Content Placeholder 3"/>
          <p:cNvSpPr>
            <a:spLocks noGrp="1"/>
          </p:cNvSpPr>
          <p:nvPr>
            <p:ph idx="1"/>
          </p:nvPr>
        </p:nvSpPr>
        <p:spPr>
          <a:xfrm>
            <a:off x="612775" y="1097280"/>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sz="3200" dirty="0" smtClean="0">
                <a:ea typeface="ＭＳ Ｐゴシック" panose="020B0600070205080204" pitchFamily="34" charset="-128"/>
              </a:rPr>
              <a:t>Cognitive differences may be due to long-standing division of labor, which might have favored genes for different cognitive skills, such as greater throwing and navigating skills of men, and greater hand and finger dexterity of women.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0"/>
            <a:ext cx="12192000" cy="731838"/>
          </a:xfrm>
        </p:spPr>
        <p:txBody>
          <a:bodyPr/>
          <a:lstStyle/>
          <a:p>
            <a:pPr eaLnBrk="1" hangingPunct="1"/>
            <a:r>
              <a:rPr lang="en-US" altLang="en-US" dirty="0" smtClean="0"/>
              <a:t>4.4 Biological Factors Contribute to Sex Differences					</a:t>
            </a:r>
            <a:r>
              <a:rPr lang="en-US" altLang="en-US" sz="800" dirty="0" smtClean="0"/>
              <a:t>(3)</a:t>
            </a:r>
          </a:p>
        </p:txBody>
      </p:sp>
      <p:sp>
        <p:nvSpPr>
          <p:cNvPr id="59395"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buFontTx/>
              <a:buNone/>
            </a:pPr>
            <a:r>
              <a:rPr lang="en-US" altLang="en-US" sz="3200" dirty="0" smtClean="0"/>
              <a:t>Sex hormones: experiments with animals suggest they contribute to psychological sex differences.</a:t>
            </a:r>
          </a:p>
          <a:p>
            <a:pPr eaLnBrk="1" hangingPunct="1">
              <a:spcBef>
                <a:spcPct val="60000"/>
              </a:spcBef>
              <a:buFontTx/>
              <a:buNone/>
            </a:pPr>
            <a:r>
              <a:rPr lang="en-US" altLang="en-US" sz="3200" dirty="0" smtClean="0"/>
              <a:t>Girls with CAH are exposed to high levels of androgens during part of their fetal life. Some behavioral traits are shifted in the masculine direction.</a:t>
            </a:r>
          </a:p>
          <a:p>
            <a:pPr eaLnBrk="1" hangingPunct="1">
              <a:spcBef>
                <a:spcPct val="60000"/>
              </a:spcBef>
              <a:buFontTx/>
              <a:buNone/>
            </a:pPr>
            <a:r>
              <a:rPr lang="en-US" altLang="en-US" sz="3200" dirty="0" smtClean="0"/>
              <a:t>Studies of fetal androgen levels show that higher prenatal levels shift behaviors of girls and boys in the masculine direction.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D8615-EBAB-7649-85AC-A93AB5699015}"/>
              </a:ext>
            </a:extLst>
          </p:cNvPr>
          <p:cNvSpPr>
            <a:spLocks noGrp="1"/>
          </p:cNvSpPr>
          <p:nvPr>
            <p:ph type="title"/>
          </p:nvPr>
        </p:nvSpPr>
        <p:spPr/>
        <p:txBody>
          <a:bodyPr/>
          <a:lstStyle/>
          <a:p>
            <a:r>
              <a:rPr lang="en-US" dirty="0"/>
              <a:t>Figure 4.12  Hormones and play</a:t>
            </a:r>
          </a:p>
        </p:txBody>
      </p:sp>
      <p:pic>
        <p:nvPicPr>
          <p:cNvPr id="6" name="Content Placeholder 5" descr="The graph is plotted for playtime in seconds from 0 to 600, versus toy types. For each type, the results are for Unaffected boys;&#10;Unaffected girls; C A H girls. Boys type: 520, 200, 400. Girls type: 30, 280, 50. Neutral type: 100, 200, 160. All values are estimated. &#10;"/>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629302" y="479425"/>
            <a:ext cx="6933397" cy="6300788"/>
          </a:xfrm>
        </p:spPr>
      </p:pic>
    </p:spTree>
    <p:extLst>
      <p:ext uri="{BB962C8B-B14F-4D97-AF65-F5344CB8AC3E}">
        <p14:creationId xmlns:p14="http://schemas.microsoft.com/office/powerpoint/2010/main" val="618173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p:cNvSpPr>
            <a:spLocks noGrp="1"/>
          </p:cNvSpPr>
          <p:nvPr>
            <p:ph type="title"/>
          </p:nvPr>
        </p:nvSpPr>
        <p:spPr>
          <a:xfrm>
            <a:off x="0" y="0"/>
            <a:ext cx="12192000" cy="731838"/>
          </a:xfrm>
        </p:spPr>
        <p:txBody>
          <a:bodyPr/>
          <a:lstStyle/>
          <a:p>
            <a:pPr eaLnBrk="1" hangingPunct="1"/>
            <a:r>
              <a:rPr lang="en-US" altLang="en-US" dirty="0" smtClean="0"/>
              <a:t>4.4 Biological Factors Contribute to Sex Differences					</a:t>
            </a:r>
            <a:r>
              <a:rPr lang="en-US" altLang="en-US" sz="800" dirty="0" smtClean="0"/>
              <a:t>(4)</a:t>
            </a:r>
          </a:p>
        </p:txBody>
      </p:sp>
      <p:sp>
        <p:nvSpPr>
          <p:cNvPr id="62467" name="Content Placeholder 5"/>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buFontTx/>
              <a:buNone/>
            </a:pPr>
            <a:r>
              <a:rPr lang="en-US" altLang="en-US" sz="3200" dirty="0" smtClean="0"/>
              <a:t>The ratio of index-finger length to ring-finger length is an anatomical marker in adults that may reflect the degree to which people were exposed to testosterone prenatally.</a:t>
            </a:r>
          </a:p>
          <a:p>
            <a:pPr eaLnBrk="1" hangingPunct="1">
              <a:spcBef>
                <a:spcPct val="60000"/>
              </a:spcBef>
              <a:buFontTx/>
              <a:buNone/>
            </a:pPr>
            <a:r>
              <a:rPr lang="en-US" altLang="en-US" sz="3200" dirty="0" smtClean="0"/>
              <a:t>Men typically have a lower 2D:4D ratio than women.</a:t>
            </a:r>
          </a:p>
          <a:p>
            <a:pPr eaLnBrk="1" hangingPunct="1">
              <a:spcBef>
                <a:spcPct val="60000"/>
              </a:spcBef>
              <a:buFontTx/>
              <a:buNone/>
            </a:pPr>
            <a:r>
              <a:rPr lang="en-US" altLang="en-US" sz="3200" dirty="0" smtClean="0"/>
              <a:t>The 2D:4D ratio correlates with many gendered characteristics.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7579-CB52-1748-AAD4-B57684FF5E41}"/>
              </a:ext>
            </a:extLst>
          </p:cNvPr>
          <p:cNvSpPr>
            <a:spLocks noGrp="1"/>
          </p:cNvSpPr>
          <p:nvPr>
            <p:ph type="title"/>
          </p:nvPr>
        </p:nvSpPr>
        <p:spPr/>
        <p:txBody>
          <a:bodyPr/>
          <a:lstStyle/>
          <a:p>
            <a:r>
              <a:rPr lang="en-US" dirty="0"/>
              <a:t>Figure 4.13  Finger length ratio and gender</a:t>
            </a:r>
          </a:p>
        </p:txBody>
      </p:sp>
      <p:pic>
        <p:nvPicPr>
          <p:cNvPr id="6" name="Content Placeholder 5" descr="In a palm, 2 D points to the index finger and 4 D points to the ring finger. 2 D is divided by 4 D.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463869" y="479425"/>
            <a:ext cx="3264263" cy="6300788"/>
          </a:xfrm>
        </p:spPr>
      </p:pic>
    </p:spTree>
    <p:extLst>
      <p:ext uri="{BB962C8B-B14F-4D97-AF65-F5344CB8AC3E}">
        <p14:creationId xmlns:p14="http://schemas.microsoft.com/office/powerpoint/2010/main" val="3186689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4.5 Life Experiences Mold Sex Roles</a:t>
            </a:r>
          </a:p>
        </p:txBody>
      </p:sp>
      <p:sp>
        <p:nvSpPr>
          <p:cNvPr id="45059" name="Content Placeholder 2"/>
          <p:cNvSpPr txBox="1">
            <a:spLocks/>
          </p:cNvSpPr>
          <p:nvPr/>
        </p:nvSpPr>
        <p:spPr bwMode="auto">
          <a:xfrm>
            <a:off x="612775" y="1096963"/>
            <a:ext cx="10972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defRPr sz="32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r>
              <a:rPr lang="en-US" altLang="en-US" sz="3000" i="1" dirty="0"/>
              <a:t>Learning Objectives:</a:t>
            </a:r>
            <a:endParaRPr lang="en-US" altLang="en-US" sz="3000" dirty="0"/>
          </a:p>
          <a:p>
            <a:r>
              <a:rPr lang="en-US" altLang="en-US" sz="3000" dirty="0" smtClean="0"/>
              <a:t>4.5.1 Give an example of how socialization promotes gender differences.</a:t>
            </a:r>
          </a:p>
          <a:p>
            <a:r>
              <a:rPr lang="en-US" altLang="en-US" sz="3000" dirty="0" smtClean="0"/>
              <a:t>4.5.2 Discuss the evidence that imitation is important in the development of gender differences.</a:t>
            </a:r>
          </a:p>
          <a:p>
            <a:r>
              <a:rPr lang="en-US" altLang="en-US" sz="3000" dirty="0" smtClean="0"/>
              <a:t>4.5.3 Explain how “sexual scripts” influence gender differences.</a:t>
            </a:r>
          </a:p>
        </p:txBody>
      </p:sp>
    </p:spTree>
    <p:extLst>
      <p:ext uri="{BB962C8B-B14F-4D97-AF65-F5344CB8AC3E}">
        <p14:creationId xmlns:p14="http://schemas.microsoft.com/office/powerpoint/2010/main" val="1874854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0" y="0"/>
            <a:ext cx="12192000" cy="731838"/>
          </a:xfrm>
        </p:spPr>
        <p:txBody>
          <a:bodyPr/>
          <a:lstStyle/>
          <a:p>
            <a:pPr eaLnBrk="1" hangingPunct="1"/>
            <a:r>
              <a:rPr lang="en-US" altLang="en-US" dirty="0" smtClean="0"/>
              <a:t>4.5 Life Experiences Mold Sex Roles							</a:t>
            </a:r>
            <a:r>
              <a:rPr lang="en-US" altLang="en-US" sz="800" dirty="0" smtClean="0"/>
              <a:t>(1)</a:t>
            </a:r>
          </a:p>
        </p:txBody>
      </p:sp>
      <p:sp>
        <p:nvSpPr>
          <p:cNvPr id="65539"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None/>
            </a:pPr>
            <a:r>
              <a:rPr lang="en-US" altLang="en-US" sz="3200" dirty="0" smtClean="0"/>
              <a:t>Interactions among individuals, their families, and society help create and strengthen </a:t>
            </a:r>
            <a:r>
              <a:rPr lang="en-US" altLang="en-US" sz="3200" b="1" dirty="0" smtClean="0"/>
              <a:t>sex roles.</a:t>
            </a:r>
          </a:p>
          <a:p>
            <a:pPr>
              <a:spcBef>
                <a:spcPct val="50000"/>
              </a:spcBef>
              <a:buFontTx/>
              <a:buChar char="•"/>
            </a:pPr>
            <a:r>
              <a:rPr lang="en-US" altLang="en-US" sz="3200" dirty="0" smtClean="0"/>
              <a:t>Girls and boys are socialized differently, starting at birth.</a:t>
            </a:r>
          </a:p>
          <a:p>
            <a:pPr eaLnBrk="1" hangingPunct="1">
              <a:spcBef>
                <a:spcPct val="50000"/>
              </a:spcBef>
              <a:buFontTx/>
              <a:buChar char="•"/>
            </a:pPr>
            <a:r>
              <a:rPr lang="en-US" altLang="en-US" sz="3200" dirty="0" smtClean="0"/>
              <a:t>Parents influence psychological development through clothing, toys, etc., and how they reward or punish behavior.</a:t>
            </a:r>
          </a:p>
          <a:p>
            <a:pPr eaLnBrk="1" hangingPunct="1">
              <a:spcBef>
                <a:spcPct val="50000"/>
              </a:spcBef>
              <a:buFontTx/>
              <a:buChar char="•"/>
            </a:pPr>
            <a:r>
              <a:rPr lang="en-US" altLang="en-US" sz="3200" dirty="0" smtClean="0"/>
              <a:t>The sex of older siblings can also influence behaviors.</a:t>
            </a:r>
          </a:p>
          <a:p>
            <a:pPr eaLnBrk="1" hangingPunct="1">
              <a:spcBef>
                <a:spcPct val="50000"/>
              </a:spcBef>
              <a:buFontTx/>
              <a:buChar char="•"/>
            </a:pPr>
            <a:r>
              <a:rPr lang="en-US" altLang="en-US" sz="3200" dirty="0" smtClean="0"/>
              <a:t>Children may learn sex-typical behaviors by imitating parents or peers.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lstStyle/>
          <a:p>
            <a:pPr eaLnBrk="1" hangingPunct="1"/>
            <a:r>
              <a:rPr lang="en-US" altLang="en-US" dirty="0" smtClean="0"/>
              <a:t>4.1 Genes and Hormones Guide Sex Development					</a:t>
            </a:r>
            <a:r>
              <a:rPr lang="en-US" altLang="en-US" sz="800" dirty="0" smtClean="0">
                <a:solidFill>
                  <a:srgbClr val="FFFFFF"/>
                </a:solidFill>
              </a:rPr>
              <a:t>(2)</a:t>
            </a:r>
            <a:endParaRPr lang="en-US" altLang="en-US" dirty="0" smtClean="0"/>
          </a:p>
        </p:txBody>
      </p:sp>
      <p:sp>
        <p:nvSpPr>
          <p:cNvPr id="9219" name="Content Placeholder 2"/>
          <p:cNvSpPr>
            <a:spLocks noGrp="1"/>
          </p:cNvSpPr>
          <p:nvPr>
            <p:ph idx="4294967295"/>
          </p:nvPr>
        </p:nvSpPr>
        <p:spPr>
          <a:xfrm>
            <a:off x="612775" y="1096963"/>
            <a:ext cx="10972800" cy="5486400"/>
          </a:xfrm>
        </p:spPr>
        <p:txBody>
          <a:bodyPr/>
          <a:lstStyle/>
          <a:p>
            <a:pPr marL="228600" indent="-228600" eaLnBrk="1" hangingPunct="1">
              <a:spcBef>
                <a:spcPts val="1200"/>
              </a:spcBef>
              <a:spcAft>
                <a:spcPts val="600"/>
              </a:spcAft>
            </a:pPr>
            <a:r>
              <a:rPr lang="en-US" altLang="en-US" b="1" dirty="0" smtClean="0"/>
              <a:t>Sex chromosomes</a:t>
            </a:r>
            <a:r>
              <a:rPr lang="en-US" altLang="en-US" dirty="0" smtClean="0"/>
              <a:t> determine development of an embryo. </a:t>
            </a:r>
          </a:p>
          <a:p>
            <a:pPr marL="454025" lvl="1" indent="-225425" eaLnBrk="1" hangingPunct="1">
              <a:spcBef>
                <a:spcPts val="1200"/>
              </a:spcBef>
              <a:spcAft>
                <a:spcPts val="600"/>
              </a:spcAft>
              <a:buFont typeface="Arial" panose="020B0604020202020204" pitchFamily="34" charset="0"/>
              <a:buChar char="•"/>
            </a:pPr>
            <a:r>
              <a:rPr lang="en-US" altLang="en-US" dirty="0" smtClean="0">
                <a:ea typeface="ＭＳ Ｐゴシック" panose="020B0600070205080204" pitchFamily="34" charset="-128"/>
              </a:rPr>
              <a:t>An embryo with two </a:t>
            </a:r>
            <a:r>
              <a:rPr lang="en-US" altLang="en-US" b="1" dirty="0" smtClean="0">
                <a:ea typeface="ＭＳ Ｐゴシック" panose="020B0600070205080204" pitchFamily="34" charset="-128"/>
              </a:rPr>
              <a:t>X chromosomes</a:t>
            </a:r>
            <a:r>
              <a:rPr lang="en-US" altLang="en-US" dirty="0" smtClean="0">
                <a:ea typeface="ＭＳ Ｐゴシック" panose="020B0600070205080204" pitchFamily="34" charset="-128"/>
              </a:rPr>
              <a:t> develops as a female.</a:t>
            </a:r>
          </a:p>
          <a:p>
            <a:pPr marL="454025" lvl="1" indent="-225425" eaLnBrk="1" hangingPunct="1">
              <a:spcBef>
                <a:spcPts val="1200"/>
              </a:spcBef>
              <a:spcAft>
                <a:spcPts val="600"/>
              </a:spcAft>
              <a:buFont typeface="Arial" panose="020B0604020202020204" pitchFamily="34" charset="0"/>
              <a:buChar char="•"/>
            </a:pPr>
            <a:r>
              <a:rPr lang="en-US" altLang="en-US" dirty="0" smtClean="0">
                <a:ea typeface="ＭＳ Ｐゴシック" panose="020B0600070205080204" pitchFamily="34" charset="-128"/>
              </a:rPr>
              <a:t>An embryo with one </a:t>
            </a:r>
            <a:r>
              <a:rPr lang="en-US" altLang="en-US" b="1" dirty="0" smtClean="0">
                <a:ea typeface="ＭＳ Ｐゴシック" panose="020B0600070205080204" pitchFamily="34" charset="-128"/>
              </a:rPr>
              <a:t>Y chromosome</a:t>
            </a:r>
            <a:r>
              <a:rPr lang="en-US" altLang="en-US" dirty="0" smtClean="0">
                <a:ea typeface="ＭＳ Ｐゴシック" panose="020B0600070205080204" pitchFamily="34" charset="-128"/>
              </a:rPr>
              <a:t> and one X chromosome develops as a male. </a:t>
            </a:r>
          </a:p>
          <a:p>
            <a:pPr marL="228600" indent="-228600" eaLnBrk="1" hangingPunct="1">
              <a:spcBef>
                <a:spcPts val="1200"/>
              </a:spcBef>
              <a:spcAft>
                <a:spcPts val="600"/>
              </a:spcAft>
            </a:pPr>
            <a:r>
              <a:rPr lang="en-US" altLang="en-US" dirty="0" smtClean="0"/>
              <a:t>The sex-determining gene </a:t>
            </a:r>
            <a:r>
              <a:rPr lang="en-US" altLang="en-US" b="1" dirty="0" smtClean="0"/>
              <a:t>SRY </a:t>
            </a:r>
            <a:r>
              <a:rPr lang="en-US" altLang="en-US" dirty="0" smtClean="0"/>
              <a:t>on the Y chromosome directs development along the male pathway. Its absence allows development along the female pathway.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4B53-4866-FC45-BD8B-663944823216}"/>
              </a:ext>
            </a:extLst>
          </p:cNvPr>
          <p:cNvSpPr>
            <a:spLocks noGrp="1"/>
          </p:cNvSpPr>
          <p:nvPr>
            <p:ph type="title"/>
          </p:nvPr>
        </p:nvSpPr>
        <p:spPr/>
        <p:txBody>
          <a:bodyPr/>
          <a:lstStyle/>
          <a:p>
            <a:r>
              <a:rPr lang="en-US" dirty="0"/>
              <a:t>Figure 4.14  Babies enter a gendered world</a:t>
            </a:r>
          </a:p>
        </p:txBody>
      </p:sp>
      <p:pic>
        <p:nvPicPr>
          <p:cNvPr id="6" name="Content Placeholder 5" descr="The small boy wears a blue striped T shirt and holds a ball. The small girl wears a skirt with pink flowers and holds a unicorn doll.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383062" y="479425"/>
            <a:ext cx="9425877" cy="6300788"/>
          </a:xfrm>
        </p:spPr>
      </p:pic>
    </p:spTree>
    <p:extLst>
      <p:ext uri="{BB962C8B-B14F-4D97-AF65-F5344CB8AC3E}">
        <p14:creationId xmlns:p14="http://schemas.microsoft.com/office/powerpoint/2010/main" val="1255214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56A8-64C9-DD44-BD5F-02C30C10CEF7}"/>
              </a:ext>
            </a:extLst>
          </p:cNvPr>
          <p:cNvSpPr>
            <a:spLocks noGrp="1"/>
          </p:cNvSpPr>
          <p:nvPr>
            <p:ph type="title"/>
          </p:nvPr>
        </p:nvSpPr>
        <p:spPr/>
        <p:txBody>
          <a:bodyPr/>
          <a:lstStyle/>
          <a:p>
            <a:r>
              <a:rPr lang="en-US" dirty="0"/>
              <a:t>Figure 4.15  Influence of siblings on gender</a:t>
            </a:r>
          </a:p>
        </p:txBody>
      </p:sp>
      <p:pic>
        <p:nvPicPr>
          <p:cNvPr id="6" name="Content Placeholder 5" descr="An elder sister dressed as a chef works on flour on a table. Her brother stands near her and tries to imitate her. The bar graph is plotted for P S A I score from 0 to 80, versus sibling status for female and male in sequence. Has older brother, 40, 65; singleton, 38, 63; has older sister, 35, 60. All values are estimated.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219200" y="550069"/>
            <a:ext cx="9753600" cy="6159500"/>
          </a:xfrm>
        </p:spPr>
      </p:pic>
    </p:spTree>
    <p:extLst>
      <p:ext uri="{BB962C8B-B14F-4D97-AF65-F5344CB8AC3E}">
        <p14:creationId xmlns:p14="http://schemas.microsoft.com/office/powerpoint/2010/main" val="1173104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0" y="0"/>
            <a:ext cx="12192000" cy="731838"/>
          </a:xfrm>
        </p:spPr>
        <p:txBody>
          <a:bodyPr/>
          <a:lstStyle/>
          <a:p>
            <a:pPr eaLnBrk="1" hangingPunct="1"/>
            <a:r>
              <a:rPr lang="en-US" altLang="en-US" dirty="0" smtClean="0"/>
              <a:t>4.5 Life Experiences Mold Sex Roles							</a:t>
            </a:r>
            <a:r>
              <a:rPr lang="en-US" altLang="en-US" sz="800" dirty="0" smtClean="0"/>
              <a:t>(2)</a:t>
            </a:r>
          </a:p>
        </p:txBody>
      </p:sp>
      <p:sp>
        <p:nvSpPr>
          <p:cNvPr id="70659"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buFontTx/>
              <a:buNone/>
            </a:pPr>
            <a:r>
              <a:rPr lang="en-US" altLang="en-US" sz="3200" dirty="0" smtClean="0"/>
              <a:t>Television and movies offer much for children to imitate.</a:t>
            </a:r>
          </a:p>
          <a:p>
            <a:pPr eaLnBrk="1" hangingPunct="1">
              <a:spcBef>
                <a:spcPct val="60000"/>
              </a:spcBef>
              <a:buFontTx/>
              <a:buNone/>
            </a:pPr>
            <a:r>
              <a:rPr lang="en-US" altLang="en-US" sz="3200" dirty="0" smtClean="0"/>
              <a:t>One study showed that exposure to Disney princesses predicted an increase in stereotypically female ideas and behaviors in both girls and boys. </a:t>
            </a:r>
          </a:p>
          <a:p>
            <a:pPr eaLnBrk="1" hangingPunct="1">
              <a:spcBef>
                <a:spcPct val="60000"/>
              </a:spcBef>
              <a:buFontTx/>
              <a:buNone/>
            </a:pPr>
            <a:r>
              <a:rPr lang="en-US" altLang="en-US" sz="3200" dirty="0" smtClean="0"/>
              <a:t>Exposure to superheroes predicted an increase in stereotypically male ideas and behaviors in both sexes.</a:t>
            </a:r>
          </a:p>
          <a:p>
            <a:pPr eaLnBrk="1" hangingPunct="1">
              <a:spcBef>
                <a:spcPct val="60000"/>
              </a:spcBef>
              <a:buFontTx/>
              <a:buNone/>
            </a:pPr>
            <a:endParaRPr lang="en-US" altLang="en-US" sz="32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138F-0162-9E47-81F6-38443671D3BB}"/>
              </a:ext>
            </a:extLst>
          </p:cNvPr>
          <p:cNvSpPr>
            <a:spLocks noGrp="1"/>
          </p:cNvSpPr>
          <p:nvPr>
            <p:ph type="title"/>
          </p:nvPr>
        </p:nvSpPr>
        <p:spPr/>
        <p:txBody>
          <a:bodyPr/>
          <a:lstStyle/>
          <a:p>
            <a:r>
              <a:rPr lang="en-US" dirty="0"/>
              <a:t>Figure 4.16  The media influence gender</a:t>
            </a:r>
          </a:p>
        </p:txBody>
      </p:sp>
      <p:pic>
        <p:nvPicPr>
          <p:cNvPr id="6" name="Content Placeholder 5" descr="In a Walt Disney classics cover, Cinderella stands near a pumpkin vehicle, and her animal friends stand around her leg. The cover of Captain America shows Captain who stands with a large shield. Another man holds a gun. One more woman and a man are seen in the cover. The American flag flies in the background. A man wears a face mask and stares.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674062" y="479425"/>
            <a:ext cx="8843877" cy="6300788"/>
          </a:xfrm>
        </p:spPr>
      </p:pic>
    </p:spTree>
    <p:extLst>
      <p:ext uri="{BB962C8B-B14F-4D97-AF65-F5344CB8AC3E}">
        <p14:creationId xmlns:p14="http://schemas.microsoft.com/office/powerpoint/2010/main" val="2354998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0"/>
            <a:ext cx="12192000" cy="731838"/>
          </a:xfrm>
        </p:spPr>
        <p:txBody>
          <a:bodyPr/>
          <a:lstStyle/>
          <a:p>
            <a:pPr eaLnBrk="1" hangingPunct="1"/>
            <a:r>
              <a:rPr lang="en-US" altLang="en-US" dirty="0" smtClean="0"/>
              <a:t>4.5 Life Experiences Mold Sex Roles							</a:t>
            </a:r>
            <a:r>
              <a:rPr lang="en-US" altLang="en-US" sz="800" dirty="0" smtClean="0"/>
              <a:t>(3)</a:t>
            </a:r>
          </a:p>
        </p:txBody>
      </p:sp>
      <p:sp>
        <p:nvSpPr>
          <p:cNvPr id="73731"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buFontTx/>
              <a:buNone/>
            </a:pPr>
            <a:r>
              <a:rPr lang="en-US" altLang="en-US" sz="3200" dirty="0" smtClean="0"/>
              <a:t>Language facilitates learning sex roles:</a:t>
            </a:r>
          </a:p>
          <a:p>
            <a:pPr>
              <a:spcBef>
                <a:spcPct val="60000"/>
              </a:spcBef>
              <a:buFontTx/>
              <a:buNone/>
            </a:pPr>
            <a:r>
              <a:rPr lang="en-US" altLang="en-US" sz="3200" dirty="0" smtClean="0"/>
              <a:t>Where grammar emphasizes sex, such as Hebrew, children know their own sex about a year earlier than children in Finland, where grammar doesn’t specify sex.</a:t>
            </a:r>
          </a:p>
          <a:p>
            <a:pPr>
              <a:spcBef>
                <a:spcPct val="60000"/>
              </a:spcBef>
              <a:buFontTx/>
              <a:buNone/>
            </a:pPr>
            <a:r>
              <a:rPr lang="en-US" altLang="en-US" sz="3200" dirty="0" smtClean="0"/>
              <a:t>There is a growing trend towards non-gendered pronouns, such as the use of they (singular). </a:t>
            </a:r>
          </a:p>
          <a:p>
            <a:pPr eaLnBrk="1" hangingPunct="1">
              <a:spcBef>
                <a:spcPct val="60000"/>
              </a:spcBef>
              <a:buFontTx/>
              <a:buNone/>
            </a:pPr>
            <a:r>
              <a:rPr lang="en-US" altLang="en-US" sz="3200" dirty="0" smtClean="0"/>
              <a:t>Language and verbally communicated rules: for example, “big boys don’t cry.”</a:t>
            </a:r>
            <a:endParaRPr lang="en-US" alt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0" y="0"/>
            <a:ext cx="12192000" cy="731838"/>
          </a:xfrm>
        </p:spPr>
        <p:txBody>
          <a:bodyPr/>
          <a:lstStyle/>
          <a:p>
            <a:pPr eaLnBrk="1" hangingPunct="1"/>
            <a:r>
              <a:rPr lang="en-US" altLang="en-US" dirty="0" smtClean="0"/>
              <a:t>4.5 Life Experiences Mold Sex Roles							</a:t>
            </a:r>
            <a:r>
              <a:rPr lang="en-US" altLang="en-US" sz="800" dirty="0" smtClean="0"/>
              <a:t>(4)</a:t>
            </a:r>
          </a:p>
        </p:txBody>
      </p:sp>
      <p:sp>
        <p:nvSpPr>
          <p:cNvPr id="74755"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buFontTx/>
              <a:buNone/>
            </a:pPr>
            <a:r>
              <a:rPr lang="en-US" altLang="en-US" sz="3200" dirty="0" smtClean="0"/>
              <a:t>Cognitive developmental models</a:t>
            </a:r>
          </a:p>
          <a:p>
            <a:pPr eaLnBrk="1" hangingPunct="1">
              <a:spcBef>
                <a:spcPct val="60000"/>
              </a:spcBef>
              <a:buFontTx/>
              <a:buNone/>
            </a:pPr>
            <a:r>
              <a:rPr lang="en-US" altLang="en-US" sz="3200" dirty="0" smtClean="0"/>
              <a:t>The </a:t>
            </a:r>
            <a:r>
              <a:rPr lang="en-US" altLang="en-US" sz="3200" b="1" dirty="0" smtClean="0"/>
              <a:t>sexual script </a:t>
            </a:r>
            <a:r>
              <a:rPr lang="en-US" altLang="en-US" sz="3200" dirty="0" smtClean="0"/>
              <a:t>theory: sexual behavior is a form of role-playing, influenced by scripts that we have learned.</a:t>
            </a:r>
          </a:p>
          <a:p>
            <a:pPr eaLnBrk="1" hangingPunct="1">
              <a:spcBef>
                <a:spcPct val="60000"/>
              </a:spcBef>
              <a:buFontTx/>
              <a:buNone/>
            </a:pPr>
            <a:r>
              <a:rPr lang="en-US" altLang="en-US" sz="3200" dirty="0" smtClean="0"/>
              <a:t>Scripts can change under the influence of culture, and can influence psychosexual development.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4.6 Transgender People Challenge Society’s Deepest Divide</a:t>
            </a:r>
          </a:p>
        </p:txBody>
      </p:sp>
      <p:sp>
        <p:nvSpPr>
          <p:cNvPr id="45059" name="Content Placeholder 2"/>
          <p:cNvSpPr txBox="1">
            <a:spLocks/>
          </p:cNvSpPr>
          <p:nvPr/>
        </p:nvSpPr>
        <p:spPr bwMode="auto">
          <a:xfrm>
            <a:off x="612775" y="914400"/>
            <a:ext cx="10972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defRPr sz="32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r>
              <a:rPr lang="en-US" altLang="en-US" sz="3000" i="1" dirty="0"/>
              <a:t>Learning Objectives:</a:t>
            </a:r>
            <a:endParaRPr lang="en-US" altLang="en-US" sz="3000" dirty="0"/>
          </a:p>
          <a:p>
            <a:r>
              <a:rPr lang="en-US" altLang="en-US" sz="3000" dirty="0" smtClean="0"/>
              <a:t>4.6.1 Compare the life experiences of transgender people in Western and non-Western societies.</a:t>
            </a:r>
          </a:p>
          <a:p>
            <a:r>
              <a:rPr lang="en-US" altLang="en-US" sz="3000" dirty="0" smtClean="0"/>
              <a:t>4.6.2 Compare the life histories of a typical autogynephilic and nonautogynephilic (“classical”) trans woman.</a:t>
            </a:r>
          </a:p>
          <a:p>
            <a:r>
              <a:rPr lang="en-US" altLang="en-US" sz="3000" dirty="0" smtClean="0"/>
              <a:t>4.6.3 Evaluate different strategies for responding to a child who insists they belong to the other sex from their natal sex.</a:t>
            </a:r>
          </a:p>
          <a:p>
            <a:r>
              <a:rPr lang="en-US" altLang="en-US" sz="3000" dirty="0" smtClean="0"/>
              <a:t>4.6.4 Evaluate the controversy about “rapid-onset gender dysphoria.”</a:t>
            </a:r>
          </a:p>
          <a:p>
            <a:r>
              <a:rPr lang="en-US" altLang="en-US" sz="3000" dirty="0" smtClean="0"/>
              <a:t>4.6.5 Explain some of the stresses and risks to which trans people are exposed.</a:t>
            </a:r>
          </a:p>
        </p:txBody>
      </p:sp>
    </p:spTree>
    <p:extLst>
      <p:ext uri="{BB962C8B-B14F-4D97-AF65-F5344CB8AC3E}">
        <p14:creationId xmlns:p14="http://schemas.microsoft.com/office/powerpoint/2010/main" val="17061402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0"/>
            <a:ext cx="12192000" cy="731838"/>
          </a:xfrm>
        </p:spPr>
        <p:txBody>
          <a:bodyPr/>
          <a:lstStyle/>
          <a:p>
            <a:pPr eaLnBrk="1" hangingPunct="1"/>
            <a:r>
              <a:rPr lang="en-US" altLang="en-US" dirty="0" smtClean="0"/>
              <a:t>4.6 Transgender People Challenge Society’s Deepest Divide				</a:t>
            </a:r>
            <a:r>
              <a:rPr lang="en-US" altLang="en-US" sz="800" dirty="0" smtClean="0"/>
              <a:t>(1)</a:t>
            </a:r>
          </a:p>
        </p:txBody>
      </p:sp>
      <p:sp>
        <p:nvSpPr>
          <p:cNvPr id="75779"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buFontTx/>
              <a:buNone/>
            </a:pPr>
            <a:r>
              <a:rPr lang="en-US" altLang="en-US" sz="3200" b="1" dirty="0" smtClean="0"/>
              <a:t>Transgender</a:t>
            </a:r>
            <a:r>
              <a:rPr lang="en-US" altLang="en-US" sz="3200" dirty="0" smtClean="0"/>
              <a:t> (</a:t>
            </a:r>
            <a:r>
              <a:rPr lang="en-US" altLang="en-US" sz="3200" b="1" dirty="0" smtClean="0"/>
              <a:t>trans</a:t>
            </a:r>
            <a:r>
              <a:rPr lang="en-US" altLang="en-US" sz="3200" dirty="0" smtClean="0"/>
              <a:t>): individuals whose gender identity does not fully correspond with their natal sex. It is primarily an inner state— a person’s own sense of who they are.</a:t>
            </a:r>
          </a:p>
          <a:p>
            <a:pPr eaLnBrk="1" hangingPunct="1">
              <a:spcBef>
                <a:spcPct val="50000"/>
              </a:spcBef>
              <a:buFontTx/>
              <a:buNone/>
            </a:pPr>
            <a:r>
              <a:rPr lang="en-US" altLang="en-US" sz="3200" b="1" dirty="0" smtClean="0"/>
              <a:t>Cisgender</a:t>
            </a:r>
            <a:r>
              <a:rPr lang="en-US" altLang="en-US" sz="3200" dirty="0" smtClean="0"/>
              <a:t>: conventionally gendered women and men.</a:t>
            </a:r>
          </a:p>
          <a:p>
            <a:pPr eaLnBrk="1" hangingPunct="1">
              <a:spcBef>
                <a:spcPct val="50000"/>
              </a:spcBef>
              <a:buFontTx/>
              <a:buNone/>
            </a:pPr>
            <a:r>
              <a:rPr lang="en-US" altLang="en-US" sz="3200" b="1" dirty="0" smtClean="0"/>
              <a:t>Transexual</a:t>
            </a:r>
            <a:r>
              <a:rPr lang="en-US" altLang="en-US" sz="3200" dirty="0" smtClean="0"/>
              <a:t>: the minority of transgender individuals who seek to change their bodies by medical means.</a:t>
            </a:r>
          </a:p>
          <a:p>
            <a:pPr eaLnBrk="1" hangingPunct="1">
              <a:spcBef>
                <a:spcPct val="50000"/>
              </a:spcBef>
              <a:buFontTx/>
              <a:buNone/>
            </a:pPr>
            <a:r>
              <a:rPr lang="en-US" altLang="en-US" sz="3200" dirty="0" smtClean="0"/>
              <a:t>	The terms “man” and “woman” refer to the sex the person identifies as or wants to become, not the anatomical sex in which they were born.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0"/>
            <a:ext cx="12192000" cy="731838"/>
          </a:xfrm>
        </p:spPr>
        <p:txBody>
          <a:bodyPr/>
          <a:lstStyle/>
          <a:p>
            <a:pPr eaLnBrk="1" hangingPunct="1"/>
            <a:r>
              <a:rPr lang="en-US" altLang="en-US" dirty="0" smtClean="0"/>
              <a:t>4.6 Transgender People Challenge Society’s Deepest Divide				</a:t>
            </a:r>
            <a:r>
              <a:rPr lang="en-US" altLang="en-US" sz="800" dirty="0" smtClean="0"/>
              <a:t>(2)</a:t>
            </a:r>
          </a:p>
        </p:txBody>
      </p:sp>
      <p:sp>
        <p:nvSpPr>
          <p:cNvPr id="76803"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buFontTx/>
              <a:buNone/>
            </a:pPr>
            <a:r>
              <a:rPr lang="en-US" altLang="en-US" sz="3200" dirty="0" smtClean="0"/>
              <a:t>Transgender men and women have probably existed in all human societies. In many societies, they have been given special names and accorded special status— often, a spiritual or sacred one:</a:t>
            </a:r>
          </a:p>
          <a:p>
            <a:pPr marL="577850" eaLnBrk="1" hangingPunct="1">
              <a:spcBef>
                <a:spcPct val="50000"/>
              </a:spcBef>
              <a:buFontTx/>
              <a:buNone/>
            </a:pPr>
            <a:r>
              <a:rPr lang="en-US" altLang="en-US" sz="3200" dirty="0" smtClean="0"/>
              <a:t>Mahus in Polynesia, hijras in India and Pakistan, kathoey in Thailand, two-spirit people in native Americans, “amazons” in ancient Greece.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2BA3-9509-B842-95D9-3EB35F1D1631}"/>
              </a:ext>
            </a:extLst>
          </p:cNvPr>
          <p:cNvSpPr>
            <a:spLocks noGrp="1"/>
          </p:cNvSpPr>
          <p:nvPr>
            <p:ph type="title"/>
          </p:nvPr>
        </p:nvSpPr>
        <p:spPr/>
        <p:txBody>
          <a:bodyPr/>
          <a:lstStyle/>
          <a:p>
            <a:r>
              <a:rPr lang="en-US" dirty="0"/>
              <a:t>Figure 4.17  Kathoey</a:t>
            </a:r>
          </a:p>
        </p:txBody>
      </p:sp>
      <p:pic>
        <p:nvPicPr>
          <p:cNvPr id="6" name="Content Placeholder 5" descr="The Kathoey women wear short and shiny dresses and pose.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395236" y="479425"/>
            <a:ext cx="7401528" cy="6300788"/>
          </a:xfrm>
        </p:spPr>
      </p:pic>
    </p:spTree>
    <p:extLst>
      <p:ext uri="{BB962C8B-B14F-4D97-AF65-F5344CB8AC3E}">
        <p14:creationId xmlns:p14="http://schemas.microsoft.com/office/powerpoint/2010/main" val="3239386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E443-04B7-6647-8482-A19D2E4BA2C2}"/>
              </a:ext>
            </a:extLst>
          </p:cNvPr>
          <p:cNvSpPr>
            <a:spLocks noGrp="1"/>
          </p:cNvSpPr>
          <p:nvPr>
            <p:ph type="title"/>
          </p:nvPr>
        </p:nvSpPr>
        <p:spPr/>
        <p:txBody>
          <a:bodyPr/>
          <a:lstStyle/>
          <a:p>
            <a:r>
              <a:rPr lang="en-US" dirty="0"/>
              <a:t>Figure 4.1  Human chromosomes in a woman (left) and a man (right)</a:t>
            </a:r>
          </a:p>
        </p:txBody>
      </p:sp>
      <p:pic>
        <p:nvPicPr>
          <p:cNvPr id="6" name="Content Placeholder 5" descr="Women have 22 chromosomes and two X chromosomes. Men have 22 chromosomes and X and Y chromosomes. The chromosomes of men appear thicker and larger than females, but it is not meaningful.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219200" y="1585119"/>
            <a:ext cx="9753600" cy="4089400"/>
          </a:xfrm>
        </p:spPr>
      </p:pic>
    </p:spTree>
    <p:extLst>
      <p:ext uri="{BB962C8B-B14F-4D97-AF65-F5344CB8AC3E}">
        <p14:creationId xmlns:p14="http://schemas.microsoft.com/office/powerpoint/2010/main" val="10957525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25FCA-E463-4C4D-93C0-4EB3F9828EBD}"/>
              </a:ext>
            </a:extLst>
          </p:cNvPr>
          <p:cNvSpPr>
            <a:spLocks noGrp="1"/>
          </p:cNvSpPr>
          <p:nvPr>
            <p:ph type="title"/>
          </p:nvPr>
        </p:nvSpPr>
        <p:spPr/>
        <p:txBody>
          <a:bodyPr/>
          <a:lstStyle/>
          <a:p>
            <a:r>
              <a:rPr lang="en-US" dirty="0"/>
              <a:t>Figure 4.18  Female warrior</a:t>
            </a:r>
          </a:p>
        </p:txBody>
      </p:sp>
      <p:pic>
        <p:nvPicPr>
          <p:cNvPr id="6" name="Content Placeholder 5" descr="A Greek soldier knells and holds a shield. The Amazon stands and strikes the shield.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528562" y="479425"/>
            <a:ext cx="9134877" cy="6300788"/>
          </a:xfrm>
        </p:spPr>
      </p:pic>
    </p:spTree>
    <p:extLst>
      <p:ext uri="{BB962C8B-B14F-4D97-AF65-F5344CB8AC3E}">
        <p14:creationId xmlns:p14="http://schemas.microsoft.com/office/powerpoint/2010/main" val="32703706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0" y="0"/>
            <a:ext cx="12192000" cy="731838"/>
          </a:xfrm>
        </p:spPr>
        <p:txBody>
          <a:bodyPr/>
          <a:lstStyle/>
          <a:p>
            <a:pPr eaLnBrk="1" hangingPunct="1"/>
            <a:r>
              <a:rPr lang="en-US" altLang="en-US" dirty="0" smtClean="0"/>
              <a:t>4.6 Transgender People Challenge Society’s Deepest Divide				</a:t>
            </a:r>
            <a:r>
              <a:rPr lang="en-US" altLang="en-US" sz="800" dirty="0" smtClean="0"/>
              <a:t>(3)</a:t>
            </a:r>
          </a:p>
        </p:txBody>
      </p:sp>
      <p:sp>
        <p:nvSpPr>
          <p:cNvPr id="107522"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spcBef>
                <a:spcPct val="45000"/>
              </a:spcBef>
              <a:buFontTx/>
              <a:buNone/>
              <a:defRPr/>
            </a:pPr>
            <a:r>
              <a:rPr lang="en-US" altLang="en-US" sz="3200" b="1" dirty="0" smtClean="0"/>
              <a:t>Non-binary</a:t>
            </a:r>
            <a:r>
              <a:rPr lang="en-US" altLang="en-US" sz="3200" dirty="0" smtClean="0"/>
              <a:t> (gender-fluid, genderqueer, or agender): people who reject the male/female dichotomy.</a:t>
            </a:r>
            <a:endParaRPr lang="en-US" altLang="en-US" sz="3200" b="1" dirty="0" smtClean="0"/>
          </a:p>
          <a:p>
            <a:pPr eaLnBrk="1" hangingPunct="1">
              <a:spcBef>
                <a:spcPct val="45000"/>
              </a:spcBef>
              <a:buFontTx/>
              <a:buNone/>
              <a:defRPr/>
            </a:pPr>
            <a:r>
              <a:rPr lang="en-US" altLang="en-US" sz="3200" b="1" dirty="0" smtClean="0"/>
              <a:t>Gender dysphoria</a:t>
            </a:r>
            <a:r>
              <a:rPr lang="en-US" altLang="en-US" sz="3200" dirty="0" smtClean="0"/>
              <a:t>: unhappiness caused by discordance between a person’s natal sex and their gender identity.</a:t>
            </a:r>
          </a:p>
          <a:p>
            <a:pPr eaLnBrk="1" hangingPunct="1">
              <a:spcBef>
                <a:spcPct val="45000"/>
              </a:spcBef>
              <a:buFontTx/>
              <a:buNone/>
              <a:defRPr/>
            </a:pPr>
            <a:r>
              <a:rPr lang="en-US" altLang="en-US" sz="3200" dirty="0" smtClean="0"/>
              <a:t>Most trans men and women have similar life histories and feel like “a man trapped in a woman’s body” or “a woman trapped in a man’s body.”</a:t>
            </a:r>
          </a:p>
          <a:p>
            <a:pPr eaLnBrk="1" hangingPunct="1">
              <a:spcBef>
                <a:spcPct val="45000"/>
              </a:spcBef>
              <a:buFontTx/>
              <a:buNone/>
              <a:defRPr/>
            </a:pPr>
            <a:r>
              <a:rPr lang="en-US" altLang="en-US" sz="3200" dirty="0" smtClean="0"/>
              <a:t>Some trans women start by being erotically aroused by wearing women’s clothes— </a:t>
            </a:r>
            <a:r>
              <a:rPr lang="en-US" altLang="en-US" sz="3200" b="1" dirty="0" smtClean="0"/>
              <a:t>transvestism</a:t>
            </a:r>
            <a:r>
              <a:rPr lang="en-US" altLang="en-US" sz="3200" dirty="0" smtClean="0"/>
              <a:t>. Later, they desire to become a woman.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0" y="0"/>
            <a:ext cx="12192000" cy="731838"/>
          </a:xfrm>
        </p:spPr>
        <p:txBody>
          <a:bodyPr/>
          <a:lstStyle/>
          <a:p>
            <a:pPr eaLnBrk="1" hangingPunct="1"/>
            <a:r>
              <a:rPr lang="en-US" altLang="en-US" dirty="0" smtClean="0"/>
              <a:t>4.6 Transgender People Challenge Society’s Deepest Divide				</a:t>
            </a:r>
            <a:r>
              <a:rPr lang="en-US" altLang="en-US" sz="800" dirty="0" smtClean="0"/>
              <a:t>(4)</a:t>
            </a:r>
          </a:p>
        </p:txBody>
      </p:sp>
      <p:sp>
        <p:nvSpPr>
          <p:cNvPr id="82947"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buFontTx/>
              <a:buNone/>
            </a:pPr>
            <a:r>
              <a:rPr lang="en-US" altLang="en-US" sz="3200" dirty="0" smtClean="0"/>
              <a:t>The causes of transexuality are not well understood.</a:t>
            </a:r>
          </a:p>
          <a:p>
            <a:pPr eaLnBrk="1" hangingPunct="1">
              <a:spcBef>
                <a:spcPct val="60000"/>
              </a:spcBef>
              <a:buFontTx/>
              <a:buNone/>
            </a:pPr>
            <a:r>
              <a:rPr lang="en-US" altLang="en-US" sz="3200" dirty="0" smtClean="0"/>
              <a:t>Biological factors such as prenatal hormones or genetics may be involved.</a:t>
            </a:r>
          </a:p>
          <a:p>
            <a:pPr eaLnBrk="1" hangingPunct="1">
              <a:spcBef>
                <a:spcPct val="60000"/>
              </a:spcBef>
              <a:buFontTx/>
              <a:buNone/>
            </a:pPr>
            <a:r>
              <a:rPr lang="en-US" altLang="en-US" sz="3200" dirty="0" smtClean="0"/>
              <a:t>Twin studies suggest that genes influence transexuality, but not all monozygotic twins have the same gender identity.</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79447-BCD1-CB40-AAE0-6BAD7E8F3100}"/>
              </a:ext>
            </a:extLst>
          </p:cNvPr>
          <p:cNvSpPr>
            <a:spLocks noGrp="1"/>
          </p:cNvSpPr>
          <p:nvPr>
            <p:ph type="title"/>
          </p:nvPr>
        </p:nvSpPr>
        <p:spPr/>
        <p:txBody>
          <a:bodyPr/>
          <a:lstStyle/>
          <a:p>
            <a:r>
              <a:rPr lang="en-US" dirty="0"/>
              <a:t>Figure 4.19  Jonas and Nicole Maines are mono­zygotic (“identical”) twins</a:t>
            </a:r>
          </a:p>
        </p:txBody>
      </p:sp>
      <p:pic>
        <p:nvPicPr>
          <p:cNvPr id="6" name="Content Placeholder 5" descr="Jonas and Nicole Maines stand next to each other. One has a male face and another has a female face.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579171" y="479425"/>
            <a:ext cx="9033659" cy="6300788"/>
          </a:xfrm>
        </p:spPr>
      </p:pic>
    </p:spTree>
    <p:extLst>
      <p:ext uri="{BB962C8B-B14F-4D97-AF65-F5344CB8AC3E}">
        <p14:creationId xmlns:p14="http://schemas.microsoft.com/office/powerpoint/2010/main" val="2358593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0"/>
            <a:ext cx="12192000" cy="731838"/>
          </a:xfrm>
        </p:spPr>
        <p:txBody>
          <a:bodyPr/>
          <a:lstStyle/>
          <a:p>
            <a:pPr eaLnBrk="1" hangingPunct="1"/>
            <a:r>
              <a:rPr lang="en-US" altLang="en-US" dirty="0" smtClean="0"/>
              <a:t>4.6 Transgender People Challenge Society’s Deepest Divide				</a:t>
            </a:r>
            <a:r>
              <a:rPr lang="en-US" altLang="en-US" sz="800" dirty="0" smtClean="0"/>
              <a:t>(5)</a:t>
            </a:r>
          </a:p>
        </p:txBody>
      </p:sp>
      <p:sp>
        <p:nvSpPr>
          <p:cNvPr id="86019"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buFontTx/>
              <a:buNone/>
            </a:pPr>
            <a:r>
              <a:rPr lang="en-US" altLang="en-US" sz="3200" dirty="0" smtClean="0"/>
              <a:t>Sex-reassignment, or </a:t>
            </a:r>
            <a:r>
              <a:rPr lang="en-US" altLang="en-US" sz="3200" b="1" dirty="0" smtClean="0"/>
              <a:t>transitioning</a:t>
            </a:r>
            <a:r>
              <a:rPr lang="en-US" altLang="en-US" sz="3200" dirty="0" smtClean="0"/>
              <a:t>, is a multistage process that involves 4 stages:</a:t>
            </a:r>
          </a:p>
          <a:p>
            <a:pPr lvl="1" eaLnBrk="1" hangingPunct="1">
              <a:spcBef>
                <a:spcPct val="60000"/>
              </a:spcBef>
              <a:spcAft>
                <a:spcPct val="0"/>
              </a:spcAft>
            </a:pPr>
            <a:r>
              <a:rPr lang="en-US" altLang="en-US" sz="3200" dirty="0" smtClean="0">
                <a:ea typeface="ＭＳ Ｐゴシック" panose="020B0600070205080204" pitchFamily="34" charset="-128"/>
              </a:rPr>
              <a:t>Assessment, education, and psychotherapy</a:t>
            </a:r>
          </a:p>
          <a:p>
            <a:pPr lvl="1" eaLnBrk="1" hangingPunct="1">
              <a:spcBef>
                <a:spcPct val="60000"/>
              </a:spcBef>
              <a:spcAft>
                <a:spcPct val="0"/>
              </a:spcAft>
            </a:pPr>
            <a:r>
              <a:rPr lang="en-US" altLang="en-US" sz="3200" dirty="0" smtClean="0">
                <a:ea typeface="ＭＳ Ｐゴシック" panose="020B0600070205080204" pitchFamily="34" charset="-128"/>
              </a:rPr>
              <a:t>Hormonal treatment</a:t>
            </a:r>
          </a:p>
          <a:p>
            <a:pPr lvl="1" eaLnBrk="1" hangingPunct="1">
              <a:spcBef>
                <a:spcPct val="60000"/>
              </a:spcBef>
              <a:spcAft>
                <a:spcPct val="0"/>
              </a:spcAft>
            </a:pPr>
            <a:r>
              <a:rPr lang="en-US" altLang="en-US" sz="3200" dirty="0" smtClean="0">
                <a:ea typeface="ＭＳ Ｐゴシック" panose="020B0600070205080204" pitchFamily="34" charset="-128"/>
              </a:rPr>
              <a:t>Experience in the desired sex role</a:t>
            </a:r>
          </a:p>
          <a:p>
            <a:pPr lvl="1" eaLnBrk="1" hangingPunct="1">
              <a:spcBef>
                <a:spcPct val="60000"/>
              </a:spcBef>
              <a:spcAft>
                <a:spcPct val="0"/>
              </a:spcAft>
            </a:pPr>
            <a:r>
              <a:rPr lang="en-US" altLang="en-US" sz="3200" b="1" dirty="0" smtClean="0">
                <a:ea typeface="ＭＳ Ｐゴシック" panose="020B0600070205080204" pitchFamily="34" charset="-128"/>
              </a:rPr>
              <a:t>Sex-reassignment surgery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34D85-5F8D-2447-92FD-A9BDC3627DFF}"/>
              </a:ext>
            </a:extLst>
          </p:cNvPr>
          <p:cNvSpPr>
            <a:spLocks noGrp="1"/>
          </p:cNvSpPr>
          <p:nvPr>
            <p:ph type="title"/>
          </p:nvPr>
        </p:nvSpPr>
        <p:spPr/>
        <p:txBody>
          <a:bodyPr/>
          <a:lstStyle/>
          <a:p>
            <a:r>
              <a:rPr lang="en-US" dirty="0"/>
              <a:t>Figure 4.20  Bruce Jenner transitioned to Caitlyn Jenner between 2015 and 2017</a:t>
            </a:r>
          </a:p>
        </p:txBody>
      </p:sp>
      <p:pic>
        <p:nvPicPr>
          <p:cNvPr id="6" name="Content Placeholder 5" descr="Bruce Jenner looks like a man. Caitlyn Jenner looks like a woman.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636105" y="479425"/>
            <a:ext cx="8919790" cy="6300788"/>
          </a:xfrm>
        </p:spPr>
      </p:pic>
    </p:spTree>
    <p:extLst>
      <p:ext uri="{BB962C8B-B14F-4D97-AF65-F5344CB8AC3E}">
        <p14:creationId xmlns:p14="http://schemas.microsoft.com/office/powerpoint/2010/main" val="11671567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8FBE-7D8A-B142-B5CD-D7712CC061A1}"/>
              </a:ext>
            </a:extLst>
          </p:cNvPr>
          <p:cNvSpPr>
            <a:spLocks noGrp="1"/>
          </p:cNvSpPr>
          <p:nvPr>
            <p:ph type="title"/>
          </p:nvPr>
        </p:nvSpPr>
        <p:spPr/>
        <p:txBody>
          <a:bodyPr/>
          <a:lstStyle/>
          <a:p>
            <a:r>
              <a:rPr lang="en-US" dirty="0"/>
              <a:t>Figure 4.21  Effects of cross-sex hormones on female and male bodies</a:t>
            </a:r>
          </a:p>
        </p:txBody>
      </p:sp>
      <p:pic>
        <p:nvPicPr>
          <p:cNvPr id="6" name="Content Placeholder 5" descr="When a natal female is treated with Testosterone, Scalp hair&#10;may thin, facial hair grow, voice deepens, muscle mass increases, body fat redistribute, clitoris enlarges, and vagina atrophies. When a natal male is treated with estrogen, sex drive decreases, facial hair may thin, muscle mass decreases, body fat redistributes, there are fewer erections, and testicles shrink. &#10;"/>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021520" y="479425"/>
            <a:ext cx="6148961" cy="6300788"/>
          </a:xfrm>
        </p:spPr>
      </p:pic>
    </p:spTree>
    <p:extLst>
      <p:ext uri="{BB962C8B-B14F-4D97-AF65-F5344CB8AC3E}">
        <p14:creationId xmlns:p14="http://schemas.microsoft.com/office/powerpoint/2010/main" val="12025644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0" y="0"/>
            <a:ext cx="12192000" cy="731838"/>
          </a:xfrm>
        </p:spPr>
        <p:txBody>
          <a:bodyPr/>
          <a:lstStyle/>
          <a:p>
            <a:pPr eaLnBrk="1" hangingPunct="1"/>
            <a:r>
              <a:rPr lang="en-US" altLang="en-US" dirty="0" smtClean="0"/>
              <a:t>4.6 Transgender People Challenge Society’s Deepest Divide				</a:t>
            </a:r>
            <a:r>
              <a:rPr lang="en-US" altLang="en-US" sz="800" dirty="0" smtClean="0"/>
              <a:t>(6)</a:t>
            </a:r>
          </a:p>
        </p:txBody>
      </p:sp>
      <p:sp>
        <p:nvSpPr>
          <p:cNvPr id="91139"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sz="3200" dirty="0" smtClean="0"/>
              <a:t>For natal men, key surgical procedures include:</a:t>
            </a:r>
          </a:p>
          <a:p>
            <a:pPr lvl="1" eaLnBrk="1" hangingPunct="1"/>
            <a:r>
              <a:rPr lang="en-US" altLang="en-US" sz="3200" dirty="0" smtClean="0">
                <a:ea typeface="ＭＳ Ｐゴシック" panose="020B0600070205080204" pitchFamily="34" charset="-128"/>
              </a:rPr>
              <a:t>Removing penis and testicles</a:t>
            </a:r>
          </a:p>
          <a:p>
            <a:pPr lvl="1" eaLnBrk="1" hangingPunct="1"/>
            <a:r>
              <a:rPr lang="en-US" altLang="en-US" sz="3200" dirty="0" smtClean="0">
                <a:ea typeface="ＭＳ Ｐゴシック" panose="020B0600070205080204" pitchFamily="34" charset="-128"/>
              </a:rPr>
              <a:t>Constructing vagina, labia, and clitoris</a:t>
            </a:r>
          </a:p>
          <a:p>
            <a:pPr lvl="1" eaLnBrk="1" hangingPunct="1"/>
            <a:r>
              <a:rPr lang="en-US" altLang="en-US" sz="3200" dirty="0" smtClean="0">
                <a:ea typeface="ＭＳ Ｐゴシック" panose="020B0600070205080204" pitchFamily="34" charset="-128"/>
              </a:rPr>
              <a:t>Breast augmentation</a:t>
            </a:r>
          </a:p>
          <a:p>
            <a:pPr eaLnBrk="1" hangingPunct="1">
              <a:spcBef>
                <a:spcPct val="60000"/>
              </a:spcBef>
              <a:buFontTx/>
              <a:buNone/>
            </a:pPr>
            <a:r>
              <a:rPr lang="en-US" altLang="en-US" sz="3200" dirty="0" smtClean="0"/>
              <a:t>For natal women, key surgical procedures include:</a:t>
            </a:r>
          </a:p>
          <a:p>
            <a:pPr lvl="1" eaLnBrk="1" hangingPunct="1"/>
            <a:r>
              <a:rPr lang="en-US" altLang="en-US" sz="3200" dirty="0" smtClean="0">
                <a:ea typeface="ＭＳ Ｐゴシック" panose="020B0600070205080204" pitchFamily="34" charset="-128"/>
              </a:rPr>
              <a:t>Removing ovaries, uterus, and vagina</a:t>
            </a:r>
          </a:p>
          <a:p>
            <a:pPr lvl="1" eaLnBrk="1" hangingPunct="1"/>
            <a:r>
              <a:rPr lang="en-US" altLang="en-US" sz="3200" dirty="0" smtClean="0">
                <a:ea typeface="ＭＳ Ｐゴシック" panose="020B0600070205080204" pitchFamily="34" charset="-128"/>
              </a:rPr>
              <a:t>Constructing scrotum and penis</a:t>
            </a:r>
          </a:p>
          <a:p>
            <a:pPr lvl="1" eaLnBrk="1" hangingPunct="1"/>
            <a:r>
              <a:rPr lang="en-US" altLang="en-US" sz="3200" dirty="0" smtClean="0">
                <a:ea typeface="ＭＳ Ｐゴシック" panose="020B0600070205080204" pitchFamily="34" charset="-128"/>
              </a:rPr>
              <a:t>Removal of breasts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E8737-DB88-8A48-A339-73D1475EF259}"/>
              </a:ext>
            </a:extLst>
          </p:cNvPr>
          <p:cNvSpPr>
            <a:spLocks noGrp="1"/>
          </p:cNvSpPr>
          <p:nvPr>
            <p:ph type="title"/>
          </p:nvPr>
        </p:nvSpPr>
        <p:spPr/>
        <p:txBody>
          <a:bodyPr/>
          <a:lstStyle/>
          <a:p>
            <a:r>
              <a:rPr lang="en-US" dirty="0"/>
              <a:t>Figure 4.22  The vulva after sex-reassignment surgery</a:t>
            </a:r>
          </a:p>
        </p:txBody>
      </p:sp>
      <p:pic>
        <p:nvPicPr>
          <p:cNvPr id="6" name="Content Placeholder 5" descr="The vulva is a thin oval shape and has a short stem-like projection from the inside center towards the top.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445845" y="479425"/>
            <a:ext cx="7300310" cy="6300788"/>
          </a:xfrm>
        </p:spPr>
      </p:pic>
    </p:spTree>
    <p:extLst>
      <p:ext uri="{BB962C8B-B14F-4D97-AF65-F5344CB8AC3E}">
        <p14:creationId xmlns:p14="http://schemas.microsoft.com/office/powerpoint/2010/main" val="30257918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F781-BB88-DA43-B0D9-2FF3FDE4372D}"/>
              </a:ext>
            </a:extLst>
          </p:cNvPr>
          <p:cNvSpPr>
            <a:spLocks noGrp="1"/>
          </p:cNvSpPr>
          <p:nvPr>
            <p:ph type="title"/>
          </p:nvPr>
        </p:nvSpPr>
        <p:spPr/>
        <p:txBody>
          <a:bodyPr/>
          <a:lstStyle/>
          <a:p>
            <a:r>
              <a:rPr lang="en-US" dirty="0"/>
              <a:t>Figure 4.23  Trans man after transition</a:t>
            </a:r>
          </a:p>
        </p:txBody>
      </p:sp>
      <p:pic>
        <p:nvPicPr>
          <p:cNvPr id="6" name="Content Placeholder 5" descr="A man has tattoo designs all over his body and has a large penis.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356803" y="479425"/>
            <a:ext cx="5478395" cy="6300788"/>
          </a:xfrm>
        </p:spPr>
      </p:pic>
    </p:spTree>
    <p:extLst>
      <p:ext uri="{BB962C8B-B14F-4D97-AF65-F5344CB8AC3E}">
        <p14:creationId xmlns:p14="http://schemas.microsoft.com/office/powerpoint/2010/main" val="399861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12192000" cy="731838"/>
          </a:xfrm>
        </p:spPr>
        <p:txBody>
          <a:bodyPr/>
          <a:lstStyle/>
          <a:p>
            <a:pPr eaLnBrk="1" hangingPunct="1"/>
            <a:r>
              <a:rPr lang="en-US" altLang="en-US" dirty="0" smtClean="0"/>
              <a:t>4.1 Genes and Hormones Guide Sex Development					</a:t>
            </a:r>
            <a:r>
              <a:rPr lang="en-US" altLang="en-US" sz="800" dirty="0" smtClean="0"/>
              <a:t>(3)</a:t>
            </a:r>
          </a:p>
        </p:txBody>
      </p:sp>
      <p:sp>
        <p:nvSpPr>
          <p:cNvPr id="12291"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200"/>
              </a:spcBef>
              <a:spcAft>
                <a:spcPts val="600"/>
              </a:spcAft>
              <a:buFontTx/>
              <a:buNone/>
            </a:pPr>
            <a:r>
              <a:rPr lang="en-US" altLang="en-US" sz="3200" dirty="0" smtClean="0"/>
              <a:t>Early in development, female and male embryos possess both Wolffian and Müllerian ducts.</a:t>
            </a:r>
          </a:p>
          <a:p>
            <a:pPr lvl="1" eaLnBrk="1" hangingPunct="1">
              <a:spcBef>
                <a:spcPts val="1200"/>
              </a:spcBef>
            </a:pPr>
            <a:r>
              <a:rPr lang="en-US" altLang="en-US" sz="3200" b="1" dirty="0" smtClean="0">
                <a:ea typeface="ＭＳ Ｐゴシック" panose="020B0600070205080204" pitchFamily="34" charset="-128"/>
              </a:rPr>
              <a:t>Wolffian ducts</a:t>
            </a:r>
            <a:r>
              <a:rPr lang="en-US" altLang="en-US" sz="3200" dirty="0" smtClean="0">
                <a:ea typeface="ＭＳ Ｐゴシック" panose="020B0600070205080204" pitchFamily="34" charset="-128"/>
              </a:rPr>
              <a:t> are precursors of the male reproductive tract.</a:t>
            </a:r>
          </a:p>
          <a:p>
            <a:pPr lvl="1" eaLnBrk="1" hangingPunct="1">
              <a:spcBef>
                <a:spcPts val="1200"/>
              </a:spcBef>
            </a:pPr>
            <a:r>
              <a:rPr lang="en-US" altLang="en-US" sz="3200" b="1" dirty="0" smtClean="0">
                <a:ea typeface="ＭＳ Ｐゴシック" panose="020B0600070205080204" pitchFamily="34" charset="-128"/>
              </a:rPr>
              <a:t>Müllerian ducts</a:t>
            </a:r>
            <a:r>
              <a:rPr lang="en-US" altLang="en-US" sz="3200" dirty="0" smtClean="0">
                <a:ea typeface="ＭＳ Ｐゴシック" panose="020B0600070205080204" pitchFamily="34" charset="-128"/>
              </a:rPr>
              <a:t> are precursors of the female reproductive tract.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DBC7A-632E-814E-99C1-923671E17E4B}"/>
              </a:ext>
            </a:extLst>
          </p:cNvPr>
          <p:cNvSpPr>
            <a:spLocks noGrp="1"/>
          </p:cNvSpPr>
          <p:nvPr>
            <p:ph type="title"/>
          </p:nvPr>
        </p:nvSpPr>
        <p:spPr/>
        <p:txBody>
          <a:bodyPr/>
          <a:lstStyle/>
          <a:p>
            <a:r>
              <a:rPr lang="en-US" dirty="0"/>
              <a:t>Figure 4.24  Transformation of the clitoris into a small penis by hormone treatment and surgery (metoidioplasty)</a:t>
            </a:r>
          </a:p>
        </p:txBody>
      </p:sp>
      <p:pic>
        <p:nvPicPr>
          <p:cNvPr id="6" name="Content Placeholder 5" descr="A hand holds a thumb shaped penis. The scrotum is below it.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528562" y="479425"/>
            <a:ext cx="9134877" cy="6300788"/>
          </a:xfrm>
        </p:spPr>
      </p:pic>
    </p:spTree>
    <p:extLst>
      <p:ext uri="{BB962C8B-B14F-4D97-AF65-F5344CB8AC3E}">
        <p14:creationId xmlns:p14="http://schemas.microsoft.com/office/powerpoint/2010/main" val="521252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0" y="0"/>
            <a:ext cx="12192000" cy="731838"/>
          </a:xfrm>
        </p:spPr>
        <p:txBody>
          <a:bodyPr/>
          <a:lstStyle/>
          <a:p>
            <a:pPr eaLnBrk="1" hangingPunct="1"/>
            <a:r>
              <a:rPr lang="en-US" altLang="en-US" dirty="0" smtClean="0"/>
              <a:t>4.6 Transgender People Challenge Society’s Deepest Divide				</a:t>
            </a:r>
            <a:r>
              <a:rPr lang="en-US" altLang="en-US" sz="800" dirty="0" smtClean="0"/>
              <a:t>(7)</a:t>
            </a:r>
          </a:p>
        </p:txBody>
      </p:sp>
      <p:sp>
        <p:nvSpPr>
          <p:cNvPr id="98307"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35000"/>
              </a:spcBef>
              <a:buFontTx/>
              <a:buNone/>
            </a:pPr>
            <a:r>
              <a:rPr lang="en-US" altLang="en-US" sz="3200" b="1" dirty="0" smtClean="0"/>
              <a:t>Rapid-onset gender dysphoria</a:t>
            </a:r>
            <a:r>
              <a:rPr lang="en-US" altLang="en-US" sz="3200" dirty="0" smtClean="0"/>
              <a:t>: a proposed diagnostic category applied to individuals who are not gender dysphoric during their childhood but who become so during adolescence.</a:t>
            </a:r>
          </a:p>
          <a:p>
            <a:pPr>
              <a:spcBef>
                <a:spcPct val="35000"/>
              </a:spcBef>
              <a:buFontTx/>
              <a:buNone/>
            </a:pPr>
            <a:r>
              <a:rPr lang="en-US" altLang="en-US" sz="3200" dirty="0" smtClean="0"/>
              <a:t>The concept, and the best treatment options are highly controversial.</a:t>
            </a:r>
          </a:p>
          <a:p>
            <a:pPr>
              <a:spcBef>
                <a:spcPct val="35000"/>
              </a:spcBef>
              <a:buFontTx/>
              <a:buNone/>
            </a:pPr>
            <a:r>
              <a:rPr lang="en-US" altLang="en-US" sz="3200" dirty="0" smtClean="0"/>
              <a:t>Many gender-nonconformist children—those who say they are, or want to become, members of the other sex—abandon those ideas at some point, usually around the time of puberty.</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idx="4294967295"/>
          </p:nvPr>
        </p:nvSpPr>
        <p:spPr/>
        <p:txBody>
          <a:bodyPr/>
          <a:lstStyle/>
          <a:p>
            <a:pPr eaLnBrk="1" hangingPunct="1"/>
            <a:r>
              <a:rPr lang="en-US" altLang="en-US" dirty="0" smtClean="0"/>
              <a:t>4.6 Transgender People Challenge Society’s Deepest Divide				</a:t>
            </a:r>
            <a:r>
              <a:rPr lang="en-US" altLang="en-US" sz="800" dirty="0" smtClean="0"/>
              <a:t>(8)</a:t>
            </a:r>
          </a:p>
        </p:txBody>
      </p:sp>
      <p:sp>
        <p:nvSpPr>
          <p:cNvPr id="99331" name="Content Placeholder 2"/>
          <p:cNvSpPr>
            <a:spLocks noGrp="1"/>
          </p:cNvSpPr>
          <p:nvPr>
            <p:ph idx="4294967295"/>
          </p:nvPr>
        </p:nvSpPr>
        <p:spPr>
          <a:xfrm>
            <a:off x="612775" y="1096963"/>
            <a:ext cx="10972800" cy="5486400"/>
          </a:xfrm>
        </p:spPr>
        <p:txBody>
          <a:bodyPr/>
          <a:lstStyle/>
          <a:p>
            <a:pPr marL="228600" indent="-228600" eaLnBrk="1" hangingPunct="1">
              <a:spcBef>
                <a:spcPct val="50000"/>
              </a:spcBef>
            </a:pPr>
            <a:r>
              <a:rPr lang="en-US" altLang="en-US" dirty="0" smtClean="0"/>
              <a:t>Trans people struggle for awareness and acceptance as a group distinct from lesbians and gay men. </a:t>
            </a:r>
          </a:p>
          <a:p>
            <a:pPr marL="228600" indent="-228600" eaLnBrk="1" hangingPunct="1">
              <a:spcBef>
                <a:spcPct val="50000"/>
              </a:spcBef>
            </a:pPr>
            <a:r>
              <a:rPr lang="en-US" altLang="en-US" dirty="0" smtClean="0"/>
              <a:t>Their political activism has generally taken place under the umbrella of the much larger gay rights movement. </a:t>
            </a:r>
          </a:p>
          <a:p>
            <a:pPr marL="228600" indent="-228600" eaLnBrk="1" hangingPunct="1">
              <a:spcBef>
                <a:spcPct val="50000"/>
              </a:spcBef>
            </a:pPr>
            <a:r>
              <a:rPr lang="en-US" altLang="en-US" b="1" dirty="0" smtClean="0"/>
              <a:t>Transphobia</a:t>
            </a:r>
            <a:r>
              <a:rPr lang="en-US" altLang="en-US" dirty="0" smtClean="0"/>
              <a:t>: hatred of transgender people. They are victimized by abuse and hate crimes at a much higher rate than are lesbians and gay men.</a:t>
            </a:r>
          </a:p>
          <a:p>
            <a:pPr marL="228600" indent="-228600" eaLnBrk="1" hangingPunct="1">
              <a:spcBef>
                <a:spcPct val="50000"/>
              </a:spcBef>
            </a:pPr>
            <a:r>
              <a:rPr lang="en-US" altLang="en-US" dirty="0" smtClean="0"/>
              <a:t>Only 16 states have hate crime laws that cover transgender identity.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74C5C-0AC4-4F4E-8A16-3850E2D82838}"/>
              </a:ext>
            </a:extLst>
          </p:cNvPr>
          <p:cNvSpPr>
            <a:spLocks noGrp="1"/>
          </p:cNvSpPr>
          <p:nvPr>
            <p:ph type="title"/>
          </p:nvPr>
        </p:nvSpPr>
        <p:spPr/>
        <p:txBody>
          <a:bodyPr/>
          <a:lstStyle/>
          <a:p>
            <a:r>
              <a:rPr lang="en-US" dirty="0"/>
              <a:t>Figure 4.25  Trans philosophy professor</a:t>
            </a:r>
          </a:p>
        </p:txBody>
      </p:sp>
      <p:pic>
        <p:nvPicPr>
          <p:cNvPr id="6" name="Content Placeholder 5" descr="A photo of Talia Mae Bettcher is shown.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476998" y="479425"/>
            <a:ext cx="5238004" cy="6300788"/>
          </a:xfrm>
        </p:spPr>
      </p:pic>
    </p:spTree>
    <p:extLst>
      <p:ext uri="{BB962C8B-B14F-4D97-AF65-F5344CB8AC3E}">
        <p14:creationId xmlns:p14="http://schemas.microsoft.com/office/powerpoint/2010/main" val="31813663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AA63D-B3F4-8B40-82EF-8E0CE6AE6961}"/>
              </a:ext>
            </a:extLst>
          </p:cNvPr>
          <p:cNvSpPr>
            <a:spLocks noGrp="1"/>
          </p:cNvSpPr>
          <p:nvPr>
            <p:ph type="title"/>
          </p:nvPr>
        </p:nvSpPr>
        <p:spPr/>
        <p:txBody>
          <a:bodyPr/>
          <a:lstStyle/>
          <a:p>
            <a:r>
              <a:rPr lang="en-US" dirty="0"/>
              <a:t>Figure 4.26  Transphobic violence</a:t>
            </a:r>
          </a:p>
        </p:txBody>
      </p:sp>
      <p:pic>
        <p:nvPicPr>
          <p:cNvPr id="6" name="Content Placeholder 5" descr="A poster has the text, in loving memory of Eddie Gwen Araujo. February, 24, 1985; October 3, 2002. Photo of Eddie is in the poster. Three men sit near a table.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219200" y="1591469"/>
            <a:ext cx="9753600" cy="4076700"/>
          </a:xfrm>
        </p:spPr>
      </p:pic>
    </p:spTree>
    <p:extLst>
      <p:ext uri="{BB962C8B-B14F-4D97-AF65-F5344CB8AC3E}">
        <p14:creationId xmlns:p14="http://schemas.microsoft.com/office/powerpoint/2010/main" val="8764944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0" y="0"/>
            <a:ext cx="12192000" cy="731838"/>
          </a:xfrm>
        </p:spPr>
        <p:txBody>
          <a:bodyPr/>
          <a:lstStyle/>
          <a:p>
            <a:pPr eaLnBrk="1" hangingPunct="1"/>
            <a:r>
              <a:rPr lang="en-US" altLang="en-US" dirty="0" smtClean="0"/>
              <a:t>4.6 Transgender People Challenge Society’s Deepest Divide				</a:t>
            </a:r>
            <a:r>
              <a:rPr lang="en-US" altLang="en-US" sz="800" dirty="0" smtClean="0"/>
              <a:t>(9)</a:t>
            </a:r>
          </a:p>
        </p:txBody>
      </p:sp>
      <p:sp>
        <p:nvSpPr>
          <p:cNvPr id="104451"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buFontTx/>
              <a:buNone/>
            </a:pPr>
            <a:r>
              <a:rPr lang="en-US" altLang="en-US" sz="3200" dirty="0" smtClean="0"/>
              <a:t>Growing up trans or non-binary can be a very stressful experience, especially when there is a lack of family or community support. </a:t>
            </a:r>
          </a:p>
          <a:p>
            <a:pPr eaLnBrk="1" hangingPunct="1">
              <a:spcBef>
                <a:spcPct val="60000"/>
              </a:spcBef>
              <a:buFontTx/>
              <a:buNone/>
            </a:pPr>
            <a:r>
              <a:rPr lang="en-US" altLang="en-US" sz="3200" dirty="0" smtClean="0"/>
              <a:t>Trans youth are exposed to many different forms of victimization.</a:t>
            </a:r>
          </a:p>
          <a:p>
            <a:pPr eaLnBrk="1" hangingPunct="1">
              <a:spcBef>
                <a:spcPct val="60000"/>
              </a:spcBef>
              <a:buFontTx/>
              <a:buNone/>
            </a:pPr>
            <a:r>
              <a:rPr lang="en-US" altLang="en-US" sz="3200" dirty="0" smtClean="0"/>
              <a:t>Attempted and completed suicides are common.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12192000" cy="731838"/>
          </a:xfrm>
        </p:spPr>
        <p:txBody>
          <a:bodyPr/>
          <a:lstStyle/>
          <a:p>
            <a:pPr eaLnBrk="1" hangingPunct="1"/>
            <a:r>
              <a:rPr lang="en-US" altLang="en-US" dirty="0" smtClean="0"/>
              <a:t>4.1 Genes and Hormones Guide Sex Development					</a:t>
            </a:r>
            <a:r>
              <a:rPr lang="en-US" altLang="en-US" sz="800" dirty="0" smtClean="0"/>
              <a:t>(4)</a:t>
            </a:r>
          </a:p>
        </p:txBody>
      </p:sp>
      <p:sp>
        <p:nvSpPr>
          <p:cNvPr id="13315" name="Content Placeholder 2"/>
          <p:cNvSpPr>
            <a:spLocks noGrp="1"/>
          </p:cNvSpPr>
          <p:nvPr>
            <p:ph idx="1"/>
          </p:nvPr>
        </p:nvSpPr>
        <p:spPr>
          <a:xfrm>
            <a:off x="612775" y="1096963"/>
            <a:ext cx="109728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spcAft>
                <a:spcPct val="20000"/>
              </a:spcAft>
              <a:buFontTx/>
              <a:buNone/>
            </a:pPr>
            <a:r>
              <a:rPr lang="en-US" altLang="en-US" sz="3200" dirty="0" smtClean="0"/>
              <a:t>In males, testes produce </a:t>
            </a:r>
            <a:r>
              <a:rPr lang="en-US" altLang="en-US" sz="3200" b="1" dirty="0" smtClean="0"/>
              <a:t>anti-Müllerian hormone</a:t>
            </a:r>
            <a:r>
              <a:rPr lang="en-US" altLang="en-US" sz="3200" dirty="0" smtClean="0"/>
              <a:t> (</a:t>
            </a:r>
            <a:r>
              <a:rPr lang="en-US" altLang="en-US" sz="3200" b="1" dirty="0" smtClean="0"/>
              <a:t>AMH</a:t>
            </a:r>
            <a:r>
              <a:rPr lang="en-US" altLang="en-US" sz="3200" dirty="0" smtClean="0"/>
              <a:t>), which causes the female ducts to regress, and testosterone, which stimulates the Wolffian ducts to produce male internal organs.</a:t>
            </a:r>
          </a:p>
          <a:p>
            <a:pPr eaLnBrk="1" hangingPunct="1">
              <a:spcBef>
                <a:spcPct val="31000"/>
              </a:spcBef>
              <a:spcAft>
                <a:spcPct val="16000"/>
              </a:spcAft>
              <a:buFontTx/>
              <a:buNone/>
            </a:pPr>
            <a:r>
              <a:rPr lang="en-US" altLang="en-US" sz="3200" dirty="0" smtClean="0"/>
              <a:t>In females, absence of testosterone causes Wolffian ducts to degenerate, and absence of AMH allows Müllerian ducts to develop into the oviducts, uterus, and deeper parts of the vagina.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FB66F-73D6-C24A-94BB-19F33ADDBF41}"/>
              </a:ext>
            </a:extLst>
          </p:cNvPr>
          <p:cNvSpPr>
            <a:spLocks noGrp="1"/>
          </p:cNvSpPr>
          <p:nvPr>
            <p:ph type="title"/>
          </p:nvPr>
        </p:nvSpPr>
        <p:spPr/>
        <p:txBody>
          <a:bodyPr/>
          <a:lstStyle/>
          <a:p>
            <a:r>
              <a:rPr lang="en-US" dirty="0"/>
              <a:t>Figure 4.2  Male and female reproductive tracts develop from different precursor structures, the Wolffian and Müllerian </a:t>
            </a:r>
            <a:r>
              <a:rPr lang="en-US" dirty="0" smtClean="0"/>
              <a:t>ducts </a:t>
            </a:r>
            <a:r>
              <a:rPr lang="en-US" sz="800" dirty="0" smtClean="0"/>
              <a:t>(2)</a:t>
            </a:r>
            <a:endParaRPr lang="en-US" sz="800" dirty="0"/>
          </a:p>
        </p:txBody>
      </p:sp>
      <p:pic>
        <p:nvPicPr>
          <p:cNvPr id="6" name="Content Placeholder 5" descr="This alt text was created for the whole figure and some of it may not apply to this partial figure.&#10;Initially, there are the Gonads, Mullerian Duct, and the Wolffian duct. The Gonads are oval shapes that join to form the Wolffian duct. The Mullerian ducts are tubes on either side of the gonads that end at the same oval shape as the Wolffian duct. Later, in male, Mullerian duct degenerates under influence of A W H. The Gonads are now testicles. Next, the Wolfan duct develops into vas deferens, etcetera, under infl¬uence of testosterone. Vas Deferens now ends in seminal vesicle. In female, Mullerian duct develops into oviduct, etcetera. The gonads are now ovaries. Wolfan ducts degenerate in the absence of testosterone. A tube each from each ovary joins to form the uterus and the vagina. At the top of the tube is the Fimbria and below it the tube continues as oviduct. In the embryo, Wolffian duct is large and the Mullerian duct is a thin tube by the side of it.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066280" y="479425"/>
            <a:ext cx="8059441" cy="6300788"/>
          </a:xfrm>
        </p:spPr>
      </p:pic>
    </p:spTree>
    <p:extLst>
      <p:ext uri="{BB962C8B-B14F-4D97-AF65-F5344CB8AC3E}">
        <p14:creationId xmlns:p14="http://schemas.microsoft.com/office/powerpoint/2010/main" val="2520675475"/>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13889</TotalTime>
  <Words>3715</Words>
  <Application>Microsoft Office PowerPoint</Application>
  <PresentationFormat>Widescreen</PresentationFormat>
  <Paragraphs>306</Paragraphs>
  <Slides>75</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ＭＳ Ｐゴシック</vt:lpstr>
      <vt:lpstr>Arial</vt:lpstr>
      <vt:lpstr>Calibri</vt:lpstr>
      <vt:lpstr>Courier New</vt:lpstr>
      <vt:lpstr>Times</vt:lpstr>
      <vt:lpstr>Times New Roman</vt:lpstr>
      <vt:lpstr>Wingdings</vt:lpstr>
      <vt:lpstr>Blank Presentation</vt:lpstr>
      <vt:lpstr>Sex Development and Diversity</vt:lpstr>
      <vt:lpstr>Chapter 4: Sex Development and Diversity</vt:lpstr>
      <vt:lpstr>4.1 Genes and Hormones Guide Sex Development</vt:lpstr>
      <vt:lpstr>4.1 Genes and Hormones Guide Sex Development     (1)</vt:lpstr>
      <vt:lpstr>4.1 Genes and Hormones Guide Sex Development     (2)</vt:lpstr>
      <vt:lpstr>Figure 4.1  Human chromosomes in a woman (left) and a man (right)</vt:lpstr>
      <vt:lpstr>4.1 Genes and Hormones Guide Sex Development     (3)</vt:lpstr>
      <vt:lpstr>4.1 Genes and Hormones Guide Sex Development     (4)</vt:lpstr>
      <vt:lpstr>Figure 4.2  Male and female reproductive tracts develop from different precursor structures, the Wolffian and Müllerian ducts (2)</vt:lpstr>
      <vt:lpstr>4.1 Genes and Hormones Guide Sex Development     (5)</vt:lpstr>
      <vt:lpstr>Figure 4.3  Development of the male and female external genitalia from common precursor structures</vt:lpstr>
      <vt:lpstr>4.1 Genes and Hormones Guide Sex Development     (6)</vt:lpstr>
      <vt:lpstr>4.1 Genes and Hormones Guide Sex Development     (7)</vt:lpstr>
      <vt:lpstr>Figure 4.4  Descent of the testicles         (2)</vt:lpstr>
      <vt:lpstr>4.1 Genes and Hormones Guide Sex Development     (8)</vt:lpstr>
      <vt:lpstr>Figure 4.5   Hormones over the lifespan</vt:lpstr>
      <vt:lpstr>4.1 Genes and Hormones Guide Sex Development     (9)</vt:lpstr>
      <vt:lpstr>4.1 Genes and Hormones Guide Sex Development     (10)</vt:lpstr>
      <vt:lpstr>Figure 4.6  Sex differences in the cerebral cortex</vt:lpstr>
      <vt:lpstr>4.2 Sex Development Is Not Always Binary</vt:lpstr>
      <vt:lpstr>4.2 Sex Development Is Not Always Binary      (1)</vt:lpstr>
      <vt:lpstr>Figure 4.7  Klinefelter syndrome</vt:lpstr>
      <vt:lpstr>Figure 4.8  Turner syndrome</vt:lpstr>
      <vt:lpstr>4.2 Sex Development Is Not Always Binary      (2)</vt:lpstr>
      <vt:lpstr>4.2 Sex Development Is Not Always Binary      (3)</vt:lpstr>
      <vt:lpstr>4.2 Sex Development Is Not Always Binary      (4)</vt:lpstr>
      <vt:lpstr>4.2 Sex Development Is Not Always Binary      (5)</vt:lpstr>
      <vt:lpstr>Figure 4.9  Partial masculinization of genitalia in a girl with congenital adrenal hyperplasia</vt:lpstr>
      <vt:lpstr>4.2 Sex Development Is Not Always Binary      (6)</vt:lpstr>
      <vt:lpstr>4.2 Sex Development Is Not Always Binary      (7)</vt:lpstr>
      <vt:lpstr>4.3 There Are Sex Differences in Many Mental Traits</vt:lpstr>
      <vt:lpstr>4.3 There Are Sex Differences in Many Mental Traits     (1)</vt:lpstr>
      <vt:lpstr>4.3 There Are Sex Differences in Many Mental Traits     (2)</vt:lpstr>
      <vt:lpstr>Figure 4.10  Mental rotation task</vt:lpstr>
      <vt:lpstr>4.3 There Are Sex Differences in Many Mental Traits     (3)</vt:lpstr>
      <vt:lpstr>4.3 There Are Sex Differences in Many Mental Traits     (4)</vt:lpstr>
      <vt:lpstr>4.3 There Are Sex Differences in Many Mental Traits     (5)</vt:lpstr>
      <vt:lpstr>4.3 There Are Sex Differences in Many Mental Traits     (6)</vt:lpstr>
      <vt:lpstr>4.3 There Are Sex Differences in Many Mental Traits     (7)</vt:lpstr>
      <vt:lpstr>Figure 4.11  Toy preference test</vt:lpstr>
      <vt:lpstr>4.4 Biological Factors Contribute to Sex Differences</vt:lpstr>
      <vt:lpstr>4.4 Biological Factors Contribute to Sex Differences     (1)</vt:lpstr>
      <vt:lpstr>4.4 Biological Factors Contribute to Sex Differences     (2)</vt:lpstr>
      <vt:lpstr>4.4 Biological Factors Contribute to Sex Differences     (3)</vt:lpstr>
      <vt:lpstr>Figure 4.12  Hormones and play</vt:lpstr>
      <vt:lpstr>4.4 Biological Factors Contribute to Sex Differences     (4)</vt:lpstr>
      <vt:lpstr>Figure 4.13  Finger length ratio and gender</vt:lpstr>
      <vt:lpstr>4.5 Life Experiences Mold Sex Roles</vt:lpstr>
      <vt:lpstr>4.5 Life Experiences Mold Sex Roles       (1)</vt:lpstr>
      <vt:lpstr>Figure 4.14  Babies enter a gendered world</vt:lpstr>
      <vt:lpstr>Figure 4.15  Influence of siblings on gender</vt:lpstr>
      <vt:lpstr>4.5 Life Experiences Mold Sex Roles       (2)</vt:lpstr>
      <vt:lpstr>Figure 4.16  The media influence gender</vt:lpstr>
      <vt:lpstr>4.5 Life Experiences Mold Sex Roles       (3)</vt:lpstr>
      <vt:lpstr>4.5 Life Experiences Mold Sex Roles       (4)</vt:lpstr>
      <vt:lpstr>4.6 Transgender People Challenge Society’s Deepest Divide</vt:lpstr>
      <vt:lpstr>4.6 Transgender People Challenge Society’s Deepest Divide    (1)</vt:lpstr>
      <vt:lpstr>4.6 Transgender People Challenge Society’s Deepest Divide    (2)</vt:lpstr>
      <vt:lpstr>Figure 4.17  Kathoey</vt:lpstr>
      <vt:lpstr>Figure 4.18  Female warrior</vt:lpstr>
      <vt:lpstr>4.6 Transgender People Challenge Society’s Deepest Divide    (3)</vt:lpstr>
      <vt:lpstr>4.6 Transgender People Challenge Society’s Deepest Divide    (4)</vt:lpstr>
      <vt:lpstr>Figure 4.19  Jonas and Nicole Maines are mono­zygotic (“identical”) twins</vt:lpstr>
      <vt:lpstr>4.6 Transgender People Challenge Society’s Deepest Divide    (5)</vt:lpstr>
      <vt:lpstr>Figure 4.20  Bruce Jenner transitioned to Caitlyn Jenner between 2015 and 2017</vt:lpstr>
      <vt:lpstr>Figure 4.21  Effects of cross-sex hormones on female and male bodies</vt:lpstr>
      <vt:lpstr>4.6 Transgender People Challenge Society’s Deepest Divide    (6)</vt:lpstr>
      <vt:lpstr>Figure 4.22  The vulva after sex-reassignment surgery</vt:lpstr>
      <vt:lpstr>Figure 4.23  Trans man after transition</vt:lpstr>
      <vt:lpstr>Figure 4.24  Transformation of the clitoris into a small penis by hormone treatment and surgery (metoidioplasty)</vt:lpstr>
      <vt:lpstr>4.6 Transgender People Challenge Society’s Deepest Divide    (7)</vt:lpstr>
      <vt:lpstr>4.6 Transgender People Challenge Society’s Deepest Divide    (8)</vt:lpstr>
      <vt:lpstr>Figure 4.25  Trans philosophy professor</vt:lpstr>
      <vt:lpstr>Figure 4.26  Transphobic violence</vt:lpstr>
      <vt:lpstr>4.6 Transgender People Challenge Society’s Deepest Divide    (9)</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Human Sexuality, 3e</dc:title>
  <dc:creator>Sinauer Associates, Inc.</dc:creator>
  <cp:lastModifiedBy>VENNE, Karissa</cp:lastModifiedBy>
  <cp:revision>248</cp:revision>
  <dcterms:created xsi:type="dcterms:W3CDTF">2015-02-10T00:30:55Z</dcterms:created>
  <dcterms:modified xsi:type="dcterms:W3CDTF">2020-09-04T14:06:42Z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2020-04-15T14:54:00Z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cc422625-2bd3-4bc9-b96c-00005b149e6c</vt:lpwstr>
  </property>
  <property fmtid="{D5CDD505-2E9C-101B-9397-08002B2CF9AE}" pid="8" name="MSIP_Label_89f61502-7731-4690-a118-333634878cc9_ContentBits">
    <vt:lpwstr>0</vt:lpwstr>
  </property>
</Properties>
</file>