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handoutMasterIdLst>
    <p:handoutMasterId r:id="rId54"/>
  </p:handoutMasterIdLst>
  <p:sldIdLst>
    <p:sldId id="261" r:id="rId2"/>
    <p:sldId id="262" r:id="rId3"/>
    <p:sldId id="263" r:id="rId4"/>
    <p:sldId id="264" r:id="rId5"/>
    <p:sldId id="309" r:id="rId6"/>
    <p:sldId id="266" r:id="rId7"/>
    <p:sldId id="308" r:id="rId8"/>
    <p:sldId id="268" r:id="rId9"/>
    <p:sldId id="310" r:id="rId10"/>
    <p:sldId id="270" r:id="rId11"/>
    <p:sldId id="271" r:id="rId12"/>
    <p:sldId id="272" r:id="rId13"/>
    <p:sldId id="311" r:id="rId14"/>
    <p:sldId id="274" r:id="rId15"/>
    <p:sldId id="275" r:id="rId16"/>
    <p:sldId id="276" r:id="rId17"/>
    <p:sldId id="277" r:id="rId18"/>
    <p:sldId id="278" r:id="rId19"/>
    <p:sldId id="279" r:id="rId20"/>
    <p:sldId id="280" r:id="rId21"/>
    <p:sldId id="281" r:id="rId22"/>
    <p:sldId id="256" r:id="rId23"/>
    <p:sldId id="257" r:id="rId24"/>
    <p:sldId id="282" r:id="rId25"/>
    <p:sldId id="303" r:id="rId26"/>
    <p:sldId id="283" r:id="rId27"/>
    <p:sldId id="284" r:id="rId28"/>
    <p:sldId id="258" r:id="rId29"/>
    <p:sldId id="259" r:id="rId30"/>
    <p:sldId id="260" r:id="rId31"/>
    <p:sldId id="285" r:id="rId32"/>
    <p:sldId id="286" r:id="rId33"/>
    <p:sldId id="304" r:id="rId34"/>
    <p:sldId id="287" r:id="rId35"/>
    <p:sldId id="288" r:id="rId36"/>
    <p:sldId id="289" r:id="rId37"/>
    <p:sldId id="305" r:id="rId38"/>
    <p:sldId id="290" r:id="rId39"/>
    <p:sldId id="291" r:id="rId40"/>
    <p:sldId id="292" r:id="rId41"/>
    <p:sldId id="293" r:id="rId42"/>
    <p:sldId id="294" r:id="rId43"/>
    <p:sldId id="295" r:id="rId44"/>
    <p:sldId id="296" r:id="rId45"/>
    <p:sldId id="297" r:id="rId46"/>
    <p:sldId id="298" r:id="rId47"/>
    <p:sldId id="306" r:id="rId48"/>
    <p:sldId id="299" r:id="rId49"/>
    <p:sldId id="300" r:id="rId50"/>
    <p:sldId id="301" r:id="rId51"/>
    <p:sldId id="302" r:id="rId52"/>
  </p:sldIdLst>
  <p:sldSz cx="12192000" cy="6858000"/>
  <p:notesSz cx="6858000" cy="9144000"/>
  <p:defaultTextStyle>
    <a:defPPr>
      <a:defRPr lang="en-US"/>
    </a:defPPr>
    <a:lvl1pPr algn="l" rtl="0" eaLnBrk="0" fontAlgn="base" hangingPunct="0">
      <a:spcBef>
        <a:spcPct val="0"/>
      </a:spcBef>
      <a:spcAft>
        <a:spcPct val="0"/>
      </a:spcAft>
      <a:defRPr sz="3200" kern="1200">
        <a:solidFill>
          <a:schemeClr val="tx1"/>
        </a:solidFill>
        <a:latin typeface="Arial" charset="0"/>
        <a:ea typeface="+mn-ea"/>
        <a:cs typeface="+mn-cs"/>
      </a:defRPr>
    </a:lvl1pPr>
    <a:lvl2pPr marL="609585" algn="l" rtl="0" eaLnBrk="0" fontAlgn="base" hangingPunct="0">
      <a:spcBef>
        <a:spcPct val="0"/>
      </a:spcBef>
      <a:spcAft>
        <a:spcPct val="0"/>
      </a:spcAft>
      <a:defRPr sz="3200" kern="1200">
        <a:solidFill>
          <a:schemeClr val="tx1"/>
        </a:solidFill>
        <a:latin typeface="Arial" charset="0"/>
        <a:ea typeface="+mn-ea"/>
        <a:cs typeface="+mn-cs"/>
      </a:defRPr>
    </a:lvl2pPr>
    <a:lvl3pPr marL="1219170" algn="l" rtl="0" eaLnBrk="0" fontAlgn="base" hangingPunct="0">
      <a:spcBef>
        <a:spcPct val="0"/>
      </a:spcBef>
      <a:spcAft>
        <a:spcPct val="0"/>
      </a:spcAft>
      <a:defRPr sz="3200" kern="1200">
        <a:solidFill>
          <a:schemeClr val="tx1"/>
        </a:solidFill>
        <a:latin typeface="Arial" charset="0"/>
        <a:ea typeface="+mn-ea"/>
        <a:cs typeface="+mn-cs"/>
      </a:defRPr>
    </a:lvl3pPr>
    <a:lvl4pPr marL="1828754" algn="l" rtl="0" eaLnBrk="0" fontAlgn="base" hangingPunct="0">
      <a:spcBef>
        <a:spcPct val="0"/>
      </a:spcBef>
      <a:spcAft>
        <a:spcPct val="0"/>
      </a:spcAft>
      <a:defRPr sz="3200" kern="1200">
        <a:solidFill>
          <a:schemeClr val="tx1"/>
        </a:solidFill>
        <a:latin typeface="Arial" charset="0"/>
        <a:ea typeface="+mn-ea"/>
        <a:cs typeface="+mn-cs"/>
      </a:defRPr>
    </a:lvl4pPr>
    <a:lvl5pPr marL="2438339" algn="l" rtl="0" eaLnBrk="0" fontAlgn="base" hangingPunct="0">
      <a:spcBef>
        <a:spcPct val="0"/>
      </a:spcBef>
      <a:spcAft>
        <a:spcPct val="0"/>
      </a:spcAft>
      <a:defRPr sz="3200" kern="1200">
        <a:solidFill>
          <a:schemeClr val="tx1"/>
        </a:solidFill>
        <a:latin typeface="Arial" charset="0"/>
        <a:ea typeface="+mn-ea"/>
        <a:cs typeface="+mn-cs"/>
      </a:defRPr>
    </a:lvl5pPr>
    <a:lvl6pPr marL="3047924" algn="l" defTabSz="609585" rtl="0" eaLnBrk="1" latinLnBrk="0" hangingPunct="1">
      <a:defRPr sz="3200" kern="1200">
        <a:solidFill>
          <a:schemeClr val="tx1"/>
        </a:solidFill>
        <a:latin typeface="Arial" charset="0"/>
        <a:ea typeface="+mn-ea"/>
        <a:cs typeface="+mn-cs"/>
      </a:defRPr>
    </a:lvl6pPr>
    <a:lvl7pPr marL="3657509" algn="l" defTabSz="609585" rtl="0" eaLnBrk="1" latinLnBrk="0" hangingPunct="1">
      <a:defRPr sz="3200" kern="1200">
        <a:solidFill>
          <a:schemeClr val="tx1"/>
        </a:solidFill>
        <a:latin typeface="Arial" charset="0"/>
        <a:ea typeface="+mn-ea"/>
        <a:cs typeface="+mn-cs"/>
      </a:defRPr>
    </a:lvl7pPr>
    <a:lvl8pPr marL="4267093" algn="l" defTabSz="609585" rtl="0" eaLnBrk="1" latinLnBrk="0" hangingPunct="1">
      <a:defRPr sz="3200" kern="1200">
        <a:solidFill>
          <a:schemeClr val="tx1"/>
        </a:solidFill>
        <a:latin typeface="Arial" charset="0"/>
        <a:ea typeface="+mn-ea"/>
        <a:cs typeface="+mn-cs"/>
      </a:defRPr>
    </a:lvl8pPr>
    <a:lvl9pPr marL="4876678" algn="l" defTabSz="609585"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366D"/>
    <a:srgbClr val="FF643F"/>
    <a:srgbClr val="FF3300"/>
    <a:srgbClr val="FF0000"/>
    <a:srgbClr val="FF5050"/>
    <a:srgbClr val="FF6600"/>
    <a:srgbClr val="FF9999"/>
    <a:srgbClr val="4C8A46"/>
    <a:srgbClr val="539749"/>
    <a:srgbClr val="579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3" autoAdjust="0"/>
    <p:restoredTop sz="90909" autoAdjust="0"/>
  </p:normalViewPr>
  <p:slideViewPr>
    <p:cSldViewPr snapToGrid="0">
      <p:cViewPr varScale="1">
        <p:scale>
          <a:sx n="101" d="100"/>
          <a:sy n="101" d="100"/>
        </p:scale>
        <p:origin x="588"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1240"/>
    </p:cViewPr>
  </p:sorterViewPr>
  <p:notesViewPr>
    <p:cSldViewPr snapToGrid="0">
      <p:cViewPr varScale="1">
        <p:scale>
          <a:sx n="85" d="100"/>
          <a:sy n="85" d="100"/>
        </p:scale>
        <p:origin x="16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51C34B-F148-465E-9CAD-2057A6DDA89D}" type="datetimeFigureOut">
              <a:rPr lang="en-US" smtClean="0"/>
              <a:t>9/11/2020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CA4205-C020-42F0-B590-1CA993F52314}" type="slidenum">
              <a:rPr lang="en-US" smtClean="0"/>
              <a:t>‹#›</a:t>
            </a:fld>
            <a:endParaRPr lang="en-US"/>
          </a:p>
        </p:txBody>
      </p:sp>
    </p:spTree>
    <p:extLst>
      <p:ext uri="{BB962C8B-B14F-4D97-AF65-F5344CB8AC3E}">
        <p14:creationId xmlns:p14="http://schemas.microsoft.com/office/powerpoint/2010/main" val="2697501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1065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B11FA646-5BA4-2540-B87F-8ED0E4574DDD}" type="slidenum">
              <a:rPr lang="en-US"/>
              <a:pPr/>
              <a:t>‹#›</a:t>
            </a:fld>
            <a:endParaRPr lang="en-US"/>
          </a:p>
        </p:txBody>
      </p:sp>
    </p:spTree>
    <p:extLst>
      <p:ext uri="{BB962C8B-B14F-4D97-AF65-F5344CB8AC3E}">
        <p14:creationId xmlns:p14="http://schemas.microsoft.com/office/powerpoint/2010/main" val="12918222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Times" charset="0"/>
        <a:ea typeface="+mn-ea"/>
        <a:cs typeface="+mn-cs"/>
      </a:defRPr>
    </a:lvl1pPr>
    <a:lvl2pPr marL="609585" algn="l" rtl="0" fontAlgn="base">
      <a:spcBef>
        <a:spcPct val="30000"/>
      </a:spcBef>
      <a:spcAft>
        <a:spcPct val="0"/>
      </a:spcAft>
      <a:defRPr sz="1600" kern="1200">
        <a:solidFill>
          <a:schemeClr val="tx1"/>
        </a:solidFill>
        <a:latin typeface="Times" charset="0"/>
        <a:ea typeface="ＭＳ Ｐゴシック" charset="-128"/>
        <a:cs typeface="+mn-cs"/>
      </a:defRPr>
    </a:lvl2pPr>
    <a:lvl3pPr marL="1219170" algn="l" rtl="0" fontAlgn="base">
      <a:spcBef>
        <a:spcPct val="30000"/>
      </a:spcBef>
      <a:spcAft>
        <a:spcPct val="0"/>
      </a:spcAft>
      <a:defRPr sz="1600" kern="1200">
        <a:solidFill>
          <a:schemeClr val="tx1"/>
        </a:solidFill>
        <a:latin typeface="Times" charset="0"/>
        <a:ea typeface="ＭＳ Ｐゴシック" charset="-128"/>
        <a:cs typeface="+mn-cs"/>
      </a:defRPr>
    </a:lvl3pPr>
    <a:lvl4pPr marL="1828754" algn="l" rtl="0" fontAlgn="base">
      <a:spcBef>
        <a:spcPct val="30000"/>
      </a:spcBef>
      <a:spcAft>
        <a:spcPct val="0"/>
      </a:spcAft>
      <a:defRPr sz="1600" kern="1200">
        <a:solidFill>
          <a:schemeClr val="tx1"/>
        </a:solidFill>
        <a:latin typeface="Times" charset="0"/>
        <a:ea typeface="ＭＳ Ｐゴシック" charset="-128"/>
        <a:cs typeface="+mn-cs"/>
      </a:defRPr>
    </a:lvl4pPr>
    <a:lvl5pPr marL="2438339" algn="l" rtl="0" fontAlgn="base">
      <a:spcBef>
        <a:spcPct val="30000"/>
      </a:spcBef>
      <a:spcAft>
        <a:spcPct val="0"/>
      </a:spcAft>
      <a:defRPr sz="1600" kern="1200">
        <a:solidFill>
          <a:schemeClr val="tx1"/>
        </a:solidFill>
        <a:latin typeface="Times" charset="0"/>
        <a:ea typeface="ＭＳ Ｐゴシック"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Chapter 4 Opener</a:t>
            </a:r>
            <a:endParaRPr lang="en-US" dirty="0"/>
          </a:p>
          <a:p>
            <a:r>
              <a:rPr lang="en-US" dirty="0"/>
              <a:t>Heterosexual couple? No—a single model photographed in both female and male gender roles.</a:t>
            </a:r>
          </a:p>
        </p:txBody>
      </p:sp>
      <p:sp>
        <p:nvSpPr>
          <p:cNvPr id="4" name="Slide Number Placeholder 3"/>
          <p:cNvSpPr>
            <a:spLocks noGrp="1"/>
          </p:cNvSpPr>
          <p:nvPr>
            <p:ph type="sldNum" sz="quarter" idx="5"/>
          </p:nvPr>
        </p:nvSpPr>
        <p:spPr/>
        <p:txBody>
          <a:bodyPr/>
          <a:lstStyle/>
          <a:p>
            <a:fld id="{B11FA646-5BA4-2540-B87F-8ED0E4574DDD}" type="slidenum">
              <a:rPr lang="en-US" smtClean="0"/>
              <a:pPr/>
              <a:t>1</a:t>
            </a:fld>
            <a:endParaRPr lang="en-US"/>
          </a:p>
        </p:txBody>
      </p:sp>
    </p:spTree>
    <p:extLst>
      <p:ext uri="{BB962C8B-B14F-4D97-AF65-F5344CB8AC3E}">
        <p14:creationId xmlns:p14="http://schemas.microsoft.com/office/powerpoint/2010/main" val="242492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4.3  Development of the male and female external genitalia </a:t>
            </a:r>
            <a:r>
              <a:rPr lang="en-US" dirty="0"/>
              <a:t>from common precursor structures, shown at the top. In males, the urethral folds fuse at the midline to form the penile shaft and enclose the urethra. In females, they remain separate, forming the inner labia.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10</a:t>
            </a:fld>
            <a:endParaRPr lang="en-US"/>
          </a:p>
        </p:txBody>
      </p:sp>
    </p:spTree>
    <p:extLst>
      <p:ext uri="{BB962C8B-B14F-4D97-AF65-F5344CB8AC3E}">
        <p14:creationId xmlns:p14="http://schemas.microsoft.com/office/powerpoint/2010/main" val="167406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4.3  Development of the male and female external genitalia </a:t>
            </a:r>
            <a:r>
              <a:rPr lang="en-US" dirty="0"/>
              <a:t>from common precursor structures, shown at the top. In males, the urethral folds fuse at the midline to form the penile shaft and enclose the urethra. In females, they remain separate, forming the inner labia.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11</a:t>
            </a:fld>
            <a:endParaRPr lang="en-US"/>
          </a:p>
        </p:txBody>
      </p:sp>
    </p:spTree>
    <p:extLst>
      <p:ext uri="{BB962C8B-B14F-4D97-AF65-F5344CB8AC3E}">
        <p14:creationId xmlns:p14="http://schemas.microsoft.com/office/powerpoint/2010/main" val="121605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4.3  Development of the male and female external genitalia </a:t>
            </a:r>
            <a:r>
              <a:rPr lang="en-US" dirty="0"/>
              <a:t>from common precursor structures, shown at the top. In males, the urethral folds fuse at the midline to form the penile shaft and enclose the urethra. In females, they remain separate, forming the inner labia.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12</a:t>
            </a:fld>
            <a:endParaRPr lang="en-US"/>
          </a:p>
        </p:txBody>
      </p:sp>
    </p:spTree>
    <p:extLst>
      <p:ext uri="{BB962C8B-B14F-4D97-AF65-F5344CB8AC3E}">
        <p14:creationId xmlns:p14="http://schemas.microsoft.com/office/powerpoint/2010/main" val="350841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4.4  Descent of the testicles</a:t>
            </a:r>
            <a:r>
              <a:rPr lang="en-US" dirty="0"/>
              <a:t> (A) Before descent, at 10 weeks, a fibrous cord (shown here in blue) attaches each testicle to the region of the scrotal swelling. (B) As the fetal body grows, this attachment pulls each testicle down and into the scrotum. Note how the vas deferens (green) and the testicular artery (pink) are pulled after the testicle and how the vas deferens comes to loop over the ureter (the tube, shown here in orange, that carries urine from the kidney to the bladder).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13</a:t>
            </a:fld>
            <a:endParaRPr lang="en-US"/>
          </a:p>
        </p:txBody>
      </p:sp>
    </p:spTree>
    <p:extLst>
      <p:ext uri="{BB962C8B-B14F-4D97-AF65-F5344CB8AC3E}">
        <p14:creationId xmlns:p14="http://schemas.microsoft.com/office/powerpoint/2010/main" val="2146193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4.4  Descent of the testicles</a:t>
            </a:r>
            <a:r>
              <a:rPr lang="en-US" dirty="0"/>
              <a:t> (A) Before descent, at 10 weeks, a fibrous cord (shown here in blue) attaches each testicle to the region of the scrotal swelling. (B) As the fetal body grows, this attachment pulls each testicle down and into the scrotum. Note how the vas deferens (green) and the testicular artery (pink) are pulled after the testicle and how the vas deferens comes to loop over the ureter (the tube, shown here in orange, that carries urine from the kidney to the bladder).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14</a:t>
            </a:fld>
            <a:endParaRPr lang="en-US"/>
          </a:p>
        </p:txBody>
      </p:sp>
    </p:spTree>
    <p:extLst>
      <p:ext uri="{BB962C8B-B14F-4D97-AF65-F5344CB8AC3E}">
        <p14:creationId xmlns:p14="http://schemas.microsoft.com/office/powerpoint/2010/main" val="184200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4.4  Descent of the testicles</a:t>
            </a:r>
            <a:r>
              <a:rPr lang="en-US" dirty="0"/>
              <a:t> (A) Before descent, at 10 weeks, a fibrous cord (shown here in blue) attaches each testicle to the region of the scrotal swelling. (B) As the fetal body grows, this attachment pulls each testicle down and into the scrotum. Note how the vas deferens (green) and the testicular artery (pink) are pulled after the testicle and how the vas deferens comes to loop over the ureter (the tube, shown here in orange, that carries urine from the kidney to the bladder).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15</a:t>
            </a:fld>
            <a:endParaRPr lang="en-US"/>
          </a:p>
        </p:txBody>
      </p:sp>
    </p:spTree>
    <p:extLst>
      <p:ext uri="{BB962C8B-B14F-4D97-AF65-F5344CB8AC3E}">
        <p14:creationId xmlns:p14="http://schemas.microsoft.com/office/powerpoint/2010/main" val="153254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4.4  Descent of the testicles</a:t>
            </a:r>
            <a:r>
              <a:rPr lang="en-US" dirty="0"/>
              <a:t> (A) Before descent, at 10 weeks, a fibrous cord (shown here in blue) attaches each testicle to the region of the scrotal swelling. (B) As the fetal body grows, this attachment pulls each testicle down and into the scrotum. Note how the vas deferens (green) and the testicular artery (pink) are pulled after the testicle and how the vas deferens comes to loop over the ureter (the tube, shown here in orange, that carries urine from the kidney to the bladder).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16</a:t>
            </a:fld>
            <a:endParaRPr lang="en-US"/>
          </a:p>
        </p:txBody>
      </p:sp>
    </p:spTree>
    <p:extLst>
      <p:ext uri="{BB962C8B-B14F-4D97-AF65-F5344CB8AC3E}">
        <p14:creationId xmlns:p14="http://schemas.microsoft.com/office/powerpoint/2010/main" val="220481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4.5   Hormones over the lifespan</a:t>
            </a:r>
            <a:r>
              <a:rPr lang="en-US" dirty="0"/>
              <a:t> This is a highly schematic representation of the levels of testosterone in males and estrogen in females from conception through old age, ignoring pregnancy. Progesterone levels are not shown.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17</a:t>
            </a:fld>
            <a:endParaRPr lang="en-US"/>
          </a:p>
        </p:txBody>
      </p:sp>
    </p:spTree>
    <p:extLst>
      <p:ext uri="{BB962C8B-B14F-4D97-AF65-F5344CB8AC3E}">
        <p14:creationId xmlns:p14="http://schemas.microsoft.com/office/powerpoint/2010/main" val="104342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4.6  Sex differences in the cerebral cortex </a:t>
            </a:r>
            <a:r>
              <a:rPr lang="en-US" dirty="0"/>
              <a:t>Regions that are larger in women are shown in red; those that are larger in men are shown in blue. Note that the sex differences are not the same in the left and right hemispheres. These images are based on a meta-analysis of numerous quantitative brain-imaging studies.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18</a:t>
            </a:fld>
            <a:endParaRPr lang="en-US"/>
          </a:p>
        </p:txBody>
      </p:sp>
    </p:spTree>
    <p:extLst>
      <p:ext uri="{BB962C8B-B14F-4D97-AF65-F5344CB8AC3E}">
        <p14:creationId xmlns:p14="http://schemas.microsoft.com/office/powerpoint/2010/main" val="4168987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4.7  Klinefelter syndrome  </a:t>
            </a:r>
            <a:r>
              <a:rPr lang="en-US" dirty="0"/>
              <a:t>13-year-old Luke is tall for his age but otherwise physically unremarkable. An interview with him is viewable online at </a:t>
            </a:r>
            <a:r>
              <a:rPr lang="en-US" dirty="0" err="1"/>
              <a:t>tinyurl.com</a:t>
            </a:r>
            <a:r>
              <a:rPr lang="en-US" dirty="0"/>
              <a:t>/u455ybu. People with Klinefelter syndrome vary greatly in physical appearance.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19</a:t>
            </a:fld>
            <a:endParaRPr lang="en-US"/>
          </a:p>
        </p:txBody>
      </p:sp>
    </p:spTree>
    <p:extLst>
      <p:ext uri="{BB962C8B-B14F-4D97-AF65-F5344CB8AC3E}">
        <p14:creationId xmlns:p14="http://schemas.microsoft.com/office/powerpoint/2010/main" val="46973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  Human chromosomes </a:t>
            </a:r>
            <a:r>
              <a:rPr lang="en-US" dirty="0"/>
              <a:t>in a woman (left) and a man (right). Women have two X chromosomes, men have one X and one Y. The other 22 pairs of chromosomes are the same. Here, the individual chromosomes have been labeled with a variety of fluorescent chemical probes, each of which binds to the DNA of a single chromosome to identify it. The differences in appearance of the chromosomes in the woman and man are not meaningful: They result from different processing.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a:t>
            </a:fld>
            <a:endParaRPr lang="en-US"/>
          </a:p>
        </p:txBody>
      </p:sp>
    </p:spTree>
    <p:extLst>
      <p:ext uri="{BB962C8B-B14F-4D97-AF65-F5344CB8AC3E}">
        <p14:creationId xmlns:p14="http://schemas.microsoft.com/office/powerpoint/2010/main" val="24383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4.8  Turner syndrome</a:t>
            </a:r>
            <a:r>
              <a:rPr lang="en-US" dirty="0"/>
              <a:t> Dr. Catherine Ward-</a:t>
            </a:r>
            <a:r>
              <a:rPr lang="en-US" dirty="0" err="1"/>
              <a:t>Melver</a:t>
            </a:r>
            <a:r>
              <a:rPr lang="en-US" dirty="0"/>
              <a:t> is a geneticist at Akron Children’s Hospital, in Ohio, and past president of the Turner Syndrome Society. Her short stature (4 feet 8 inches, or 1.42 m) is a feature of Turner syndrome.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20</a:t>
            </a:fld>
            <a:endParaRPr lang="en-US"/>
          </a:p>
        </p:txBody>
      </p:sp>
    </p:spTree>
    <p:extLst>
      <p:ext uri="{BB962C8B-B14F-4D97-AF65-F5344CB8AC3E}">
        <p14:creationId xmlns:p14="http://schemas.microsoft.com/office/powerpoint/2010/main" val="241028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4.9  Partial masculinization of genitalia</a:t>
            </a:r>
            <a:r>
              <a:rPr lang="en-US" dirty="0"/>
              <a:t> in a girl with congenital adrenal hyperplasia. Note that the fused labia resemble scrotal sacs, but they do not contain testicles.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21</a:t>
            </a:fld>
            <a:endParaRPr lang="en-US"/>
          </a:p>
        </p:txBody>
      </p:sp>
    </p:spTree>
    <p:extLst>
      <p:ext uri="{BB962C8B-B14F-4D97-AF65-F5344CB8AC3E}">
        <p14:creationId xmlns:p14="http://schemas.microsoft.com/office/powerpoint/2010/main" val="67531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4.1  My Life with Androgen Insensitivity Syndrome</a:t>
            </a:r>
            <a:endParaRPr lang="en-US" dirty="0"/>
          </a:p>
          <a:p>
            <a:r>
              <a:rPr lang="en-US" dirty="0"/>
              <a:t>Katie </a:t>
            </a:r>
            <a:r>
              <a:rPr lang="en-US" dirty="0" err="1"/>
              <a:t>Baratz</a:t>
            </a:r>
            <a:r>
              <a:rPr lang="en-US" dirty="0"/>
              <a:t> </a:t>
            </a:r>
            <a:r>
              <a:rPr lang="en-US" dirty="0" err="1"/>
              <a:t>Dalke</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22</a:t>
            </a:fld>
            <a:endParaRPr lang="en-US"/>
          </a:p>
        </p:txBody>
      </p:sp>
    </p:spTree>
    <p:extLst>
      <p:ext uri="{BB962C8B-B14F-4D97-AF65-F5344CB8AC3E}">
        <p14:creationId xmlns:p14="http://schemas.microsoft.com/office/powerpoint/2010/main" val="224788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4.2  Intersex and Sports</a:t>
            </a:r>
            <a:endParaRPr lang="en-US" dirty="0"/>
          </a:p>
          <a:p>
            <a:r>
              <a:rPr lang="en-US" dirty="0"/>
              <a:t>Caster Semenya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23</a:t>
            </a:fld>
            <a:endParaRPr lang="en-US"/>
          </a:p>
        </p:txBody>
      </p:sp>
    </p:spTree>
    <p:extLst>
      <p:ext uri="{BB962C8B-B14F-4D97-AF65-F5344CB8AC3E}">
        <p14:creationId xmlns:p14="http://schemas.microsoft.com/office/powerpoint/2010/main" val="305725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4.10  Mental rotation task</a:t>
            </a:r>
            <a:r>
              <a:rPr lang="en-US" dirty="0"/>
              <a:t> From the four images at right, a test taker is asked to select the two objects that could be rotated in space to match the object shown at left. Men generally outperform women in this kind of task. (After S. G. Vandenberg and A. R. </a:t>
            </a:r>
            <a:r>
              <a:rPr lang="en-US" dirty="0" err="1"/>
              <a:t>Kuse</a:t>
            </a:r>
            <a:r>
              <a:rPr lang="en-US" dirty="0"/>
              <a:t>. 1978. </a:t>
            </a:r>
            <a:r>
              <a:rPr lang="en-US" i="1" dirty="0"/>
              <a:t>Percept Mot Skills</a:t>
            </a:r>
            <a:r>
              <a:rPr lang="en-US" dirty="0"/>
              <a:t> 47: 599–604.)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24</a:t>
            </a:fld>
            <a:endParaRPr lang="en-US"/>
          </a:p>
        </p:txBody>
      </p:sp>
    </p:spTree>
    <p:extLst>
      <p:ext uri="{BB962C8B-B14F-4D97-AF65-F5344CB8AC3E}">
        <p14:creationId xmlns:p14="http://schemas.microsoft.com/office/powerpoint/2010/main" val="628669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In-Text Art, Ch. 4, p. 105</a:t>
            </a:r>
            <a:endParaRPr lang="en-US" dirty="0"/>
          </a:p>
          <a:p>
            <a:r>
              <a:rPr lang="en-US" dirty="0"/>
              <a:t>Wanton violence, such as soccer hooliganism, is largely a male pastime.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25</a:t>
            </a:fld>
            <a:endParaRPr lang="en-US"/>
          </a:p>
        </p:txBody>
      </p:sp>
    </p:spTree>
    <p:extLst>
      <p:ext uri="{BB962C8B-B14F-4D97-AF65-F5344CB8AC3E}">
        <p14:creationId xmlns:p14="http://schemas.microsoft.com/office/powerpoint/2010/main" val="19544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4.11  Toy preference test</a:t>
            </a:r>
            <a:r>
              <a:rPr lang="en-US" dirty="0"/>
              <a:t> A child is placed within a circle of toys, and his or her play behavior is videotaped. Later, observers measure the amount of time the child spends playing with toys generally preferred by girls and those generally preferred by boys. Figure 4.13 shows examples of data from this kind of study.</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26</a:t>
            </a:fld>
            <a:endParaRPr lang="en-US"/>
          </a:p>
        </p:txBody>
      </p:sp>
    </p:spTree>
    <p:extLst>
      <p:ext uri="{BB962C8B-B14F-4D97-AF65-F5344CB8AC3E}">
        <p14:creationId xmlns:p14="http://schemas.microsoft.com/office/powerpoint/2010/main" val="755071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4.12  Hormones and play</a:t>
            </a:r>
            <a:r>
              <a:rPr lang="en-US" dirty="0"/>
              <a:t> Exposure to androgens during fetal life influences choice of toys during childhood. Girls with congenital adrenal hyperplasia (CAH), as well as unaffected girls and boys, were observed while playing with toys. The toys available included those generally preferred by boys (e.g., trucks) and those generally preferred by girls (e.g., dolls), as well as gender-neutral toys. The toy preferences of the girls with CAH were more like those of boys than like those of unaffected girls. (After S. A. </a:t>
            </a:r>
            <a:r>
              <a:rPr lang="en-US" dirty="0" err="1"/>
              <a:t>Berenbaum</a:t>
            </a:r>
            <a:r>
              <a:rPr lang="en-US" dirty="0"/>
              <a:t> and E. Snyder. 1995. </a:t>
            </a:r>
            <a:r>
              <a:rPr lang="en-US" i="1" dirty="0"/>
              <a:t>Dev </a:t>
            </a:r>
            <a:r>
              <a:rPr lang="en-US" i="1" dirty="0" err="1"/>
              <a:t>Psychol</a:t>
            </a:r>
            <a:r>
              <a:rPr lang="en-US" i="1" dirty="0"/>
              <a:t> </a:t>
            </a:r>
            <a:r>
              <a:rPr lang="en-US" dirty="0"/>
              <a:t>31: 31–42.)</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27</a:t>
            </a:fld>
            <a:endParaRPr lang="en-US"/>
          </a:p>
        </p:txBody>
      </p:sp>
    </p:spTree>
    <p:extLst>
      <p:ext uri="{BB962C8B-B14F-4D97-AF65-F5344CB8AC3E}">
        <p14:creationId xmlns:p14="http://schemas.microsoft.com/office/powerpoint/2010/main" val="1104411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4.3  Gendered Play in Primates</a:t>
            </a:r>
            <a:endParaRPr lang="en-US" dirty="0"/>
          </a:p>
          <a:p>
            <a:r>
              <a:rPr lang="en-US" dirty="0"/>
              <a:t>Monkeys show human-like toy preferences. (A) A female </a:t>
            </a:r>
            <a:r>
              <a:rPr lang="en-US" dirty="0" err="1"/>
              <a:t>vervet</a:t>
            </a:r>
            <a:r>
              <a:rPr lang="en-US" dirty="0"/>
              <a:t> monkey plays with a doll. (B) A male monkey plays with a toy car.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28</a:t>
            </a:fld>
            <a:endParaRPr lang="en-US"/>
          </a:p>
        </p:txBody>
      </p:sp>
    </p:spTree>
    <p:extLst>
      <p:ext uri="{BB962C8B-B14F-4D97-AF65-F5344CB8AC3E}">
        <p14:creationId xmlns:p14="http://schemas.microsoft.com/office/powerpoint/2010/main" val="350766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4.3  Gendered Play in Primates</a:t>
            </a:r>
            <a:endParaRPr lang="en-US" dirty="0"/>
          </a:p>
          <a:p>
            <a:r>
              <a:rPr lang="en-US" dirty="0"/>
              <a:t>Monkeys show human-like toy preferences. (A) A female </a:t>
            </a:r>
            <a:r>
              <a:rPr lang="en-US" dirty="0" err="1"/>
              <a:t>vervet</a:t>
            </a:r>
            <a:r>
              <a:rPr lang="en-US" dirty="0"/>
              <a:t> monkey plays with a doll. (B) A male monkey plays with a toy car.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29</a:t>
            </a:fld>
            <a:endParaRPr lang="en-US"/>
          </a:p>
        </p:txBody>
      </p:sp>
    </p:spTree>
    <p:extLst>
      <p:ext uri="{BB962C8B-B14F-4D97-AF65-F5344CB8AC3E}">
        <p14:creationId xmlns:p14="http://schemas.microsoft.com/office/powerpoint/2010/main" val="146856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  Human chromosomes </a:t>
            </a:r>
            <a:r>
              <a:rPr lang="en-US" dirty="0"/>
              <a:t>in a woman (left) and a man (right). Women have two X chromosomes, men have one X and one Y. The other 22 pairs of chromosomes are the same. Here, the individual chromosomes have been labeled with a variety of fluorescent chemical probes, each of which binds to the DNA of a single chromosome to identify it. The differences in appearance of the chromosomes in the woman and man are not meaningful: They result from different processing.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a:t>
            </a:fld>
            <a:endParaRPr lang="en-US"/>
          </a:p>
        </p:txBody>
      </p:sp>
    </p:spTree>
    <p:extLst>
      <p:ext uri="{BB962C8B-B14F-4D97-AF65-F5344CB8AC3E}">
        <p14:creationId xmlns:p14="http://schemas.microsoft.com/office/powerpoint/2010/main" val="3908484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4.3  Gendered Play in Primates</a:t>
            </a:r>
            <a:endParaRPr lang="en-US" dirty="0"/>
          </a:p>
          <a:p>
            <a:r>
              <a:rPr lang="en-US" dirty="0"/>
              <a:t>Monkeys show human-like toy preferences. (A) A female </a:t>
            </a:r>
            <a:r>
              <a:rPr lang="en-US" dirty="0" err="1"/>
              <a:t>vervet</a:t>
            </a:r>
            <a:r>
              <a:rPr lang="en-US" dirty="0"/>
              <a:t> monkey plays with a doll. (B) A male monkey plays with a toy car.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30</a:t>
            </a:fld>
            <a:endParaRPr lang="en-US"/>
          </a:p>
        </p:txBody>
      </p:sp>
    </p:spTree>
    <p:extLst>
      <p:ext uri="{BB962C8B-B14F-4D97-AF65-F5344CB8AC3E}">
        <p14:creationId xmlns:p14="http://schemas.microsoft.com/office/powerpoint/2010/main" val="1064695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4.13  Finger length ratio and gender</a:t>
            </a:r>
            <a:r>
              <a:rPr lang="en-US" dirty="0"/>
              <a:t> The 2D:4D ratio is the length of the index finger divided by the length of the ring finger. The ratio is typically lower in men than women, but it also varies with gender characteristics within each sex.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31</a:t>
            </a:fld>
            <a:endParaRPr lang="en-US"/>
          </a:p>
        </p:txBody>
      </p:sp>
    </p:spTree>
    <p:extLst>
      <p:ext uri="{BB962C8B-B14F-4D97-AF65-F5344CB8AC3E}">
        <p14:creationId xmlns:p14="http://schemas.microsoft.com/office/powerpoint/2010/main" val="1096863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4.14  Babies enter a gendered world</a:t>
            </a:r>
            <a:r>
              <a:rPr lang="en-US" dirty="0"/>
              <a:t> These children have been dressed in the pink and blue outfits that our culture deems appropriate for infant girls and boys, respectively.</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32</a:t>
            </a:fld>
            <a:endParaRPr lang="en-US"/>
          </a:p>
        </p:txBody>
      </p:sp>
    </p:spTree>
    <p:extLst>
      <p:ext uri="{BB962C8B-B14F-4D97-AF65-F5344CB8AC3E}">
        <p14:creationId xmlns:p14="http://schemas.microsoft.com/office/powerpoint/2010/main" val="4255910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In-Text Art, Ch. 4, p. 111</a:t>
            </a:r>
            <a:endParaRPr lang="en-US" dirty="0"/>
          </a:p>
          <a:p>
            <a:r>
              <a:rPr lang="en-US" dirty="0" err="1"/>
              <a:t>Hadza</a:t>
            </a:r>
            <a:r>
              <a:rPr lang="en-US" dirty="0"/>
              <a:t> boy practicing archery, Tanzania.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33</a:t>
            </a:fld>
            <a:endParaRPr lang="en-US"/>
          </a:p>
        </p:txBody>
      </p:sp>
    </p:spTree>
    <p:extLst>
      <p:ext uri="{BB962C8B-B14F-4D97-AF65-F5344CB8AC3E}">
        <p14:creationId xmlns:p14="http://schemas.microsoft.com/office/powerpoint/2010/main" val="158182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4.15  Influence of siblings on gender </a:t>
            </a:r>
            <a:r>
              <a:rPr lang="en-US" dirty="0"/>
              <a:t>(A) Older siblings act as gender role models. (B) The Pre-School Activities Inventory (PSAI) score is a measure of gender-typical activities and interests in which male-typical traits score higher and female-typical traits score lower. This figure shows the PSAI score for 5,542 British 3-year-olds, broken down according to whether they are singletons or have older brothers or sisters. The children’s gender traits are slightly shifted in the direction of the sex of the older sibling. (After J. Rust et al. 2000. </a:t>
            </a:r>
            <a:r>
              <a:rPr lang="en-US" i="1" dirty="0"/>
              <a:t>J </a:t>
            </a:r>
            <a:r>
              <a:rPr lang="en-US" i="1" dirty="0" err="1"/>
              <a:t>Exp</a:t>
            </a:r>
            <a:r>
              <a:rPr lang="en-US" i="1" dirty="0"/>
              <a:t> Child </a:t>
            </a:r>
            <a:r>
              <a:rPr lang="en-US" i="1" dirty="0" err="1"/>
              <a:t>Psychol</a:t>
            </a:r>
            <a:r>
              <a:rPr lang="en-US" dirty="0"/>
              <a:t> 77: 292–303.)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34</a:t>
            </a:fld>
            <a:endParaRPr lang="en-US"/>
          </a:p>
        </p:txBody>
      </p:sp>
    </p:spTree>
    <p:extLst>
      <p:ext uri="{BB962C8B-B14F-4D97-AF65-F5344CB8AC3E}">
        <p14:creationId xmlns:p14="http://schemas.microsoft.com/office/powerpoint/2010/main" val="1348303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4.15  Influence of siblings on gender </a:t>
            </a:r>
            <a:r>
              <a:rPr lang="en-US" dirty="0"/>
              <a:t>(A) Older siblings act as gender role models. (B) The Pre-School Activities Inventory (PSAI) score is a measure of gender-typical activities and interests in which male-typical traits score higher and female-typical traits score lower. This figure shows the PSAI score for 5,542 British 3-year-olds, broken down according to whether they are singletons or have older brothers or sisters. The children’s gender traits are slightly shifted in the direction of the sex of the older sibling. (After J. Rust et al. 2000. </a:t>
            </a:r>
            <a:r>
              <a:rPr lang="en-US" i="1" dirty="0"/>
              <a:t>J </a:t>
            </a:r>
            <a:r>
              <a:rPr lang="en-US" i="1" dirty="0" err="1"/>
              <a:t>Exp</a:t>
            </a:r>
            <a:r>
              <a:rPr lang="en-US" i="1" dirty="0"/>
              <a:t> Child </a:t>
            </a:r>
            <a:r>
              <a:rPr lang="en-US" i="1" dirty="0" err="1"/>
              <a:t>Psychol</a:t>
            </a:r>
            <a:r>
              <a:rPr lang="en-US" dirty="0"/>
              <a:t> 77: 292–303.)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35</a:t>
            </a:fld>
            <a:endParaRPr lang="en-US"/>
          </a:p>
        </p:txBody>
      </p:sp>
    </p:spTree>
    <p:extLst>
      <p:ext uri="{BB962C8B-B14F-4D97-AF65-F5344CB8AC3E}">
        <p14:creationId xmlns:p14="http://schemas.microsoft.com/office/powerpoint/2010/main" val="836376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4.15  Influence of siblings on gender </a:t>
            </a:r>
            <a:r>
              <a:rPr lang="en-US" dirty="0"/>
              <a:t>(A) Older siblings act as gender role models. (B) The Pre-School Activities Inventory (PSAI) score is a measure of gender-typical activities and interests in which male-typical traits score higher and female-typical traits score lower. This figure shows the PSAI score for 5,542 British 3-year-olds, broken down according to whether they are singletons or have older brothers or sisters. The children’s gender traits are slightly shifted in the direction of the sex of the older sibling. (After J. Rust et al. 2000. </a:t>
            </a:r>
            <a:r>
              <a:rPr lang="en-US" i="1" dirty="0"/>
              <a:t>J </a:t>
            </a:r>
            <a:r>
              <a:rPr lang="en-US" i="1" dirty="0" err="1"/>
              <a:t>Exp</a:t>
            </a:r>
            <a:r>
              <a:rPr lang="en-US" i="1" dirty="0"/>
              <a:t> Child </a:t>
            </a:r>
            <a:r>
              <a:rPr lang="en-US" i="1" dirty="0" err="1"/>
              <a:t>Psychol</a:t>
            </a:r>
            <a:r>
              <a:rPr lang="en-US" dirty="0"/>
              <a:t> 77: 292–303.)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36</a:t>
            </a:fld>
            <a:endParaRPr lang="en-US"/>
          </a:p>
        </p:txBody>
      </p:sp>
    </p:spTree>
    <p:extLst>
      <p:ext uri="{BB962C8B-B14F-4D97-AF65-F5344CB8AC3E}">
        <p14:creationId xmlns:p14="http://schemas.microsoft.com/office/powerpoint/2010/main" val="3442683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In-Text Art, Ch. 4, p. 112</a:t>
            </a:r>
            <a:endParaRPr lang="en-US" dirty="0"/>
          </a:p>
          <a:p>
            <a:r>
              <a:rPr lang="en-US" dirty="0"/>
              <a:t>Mayan mother teaches daughter to weave, Guatemala.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37</a:t>
            </a:fld>
            <a:endParaRPr lang="en-US"/>
          </a:p>
        </p:txBody>
      </p:sp>
    </p:spTree>
    <p:extLst>
      <p:ext uri="{BB962C8B-B14F-4D97-AF65-F5344CB8AC3E}">
        <p14:creationId xmlns:p14="http://schemas.microsoft.com/office/powerpoint/2010/main" val="2714373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4.16  The media influence gender</a:t>
            </a:r>
            <a:r>
              <a:rPr lang="en-US" dirty="0"/>
              <a:t> Disney Princess and Captain America movies may promote the development of stereo­typical gender roles.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38</a:t>
            </a:fld>
            <a:endParaRPr lang="en-US"/>
          </a:p>
        </p:txBody>
      </p:sp>
    </p:spTree>
    <p:extLst>
      <p:ext uri="{BB962C8B-B14F-4D97-AF65-F5344CB8AC3E}">
        <p14:creationId xmlns:p14="http://schemas.microsoft.com/office/powerpoint/2010/main" val="3365322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4.17  </a:t>
            </a:r>
            <a:r>
              <a:rPr lang="en-US" b="1" i="1" dirty="0"/>
              <a:t>Kathoey</a:t>
            </a:r>
            <a:r>
              <a:rPr lang="en-US" dirty="0"/>
              <a:t> Members of the Thai </a:t>
            </a:r>
            <a:r>
              <a:rPr lang="en-US" i="1" dirty="0"/>
              <a:t>kathoey</a:t>
            </a:r>
            <a:r>
              <a:rPr lang="en-US" dirty="0"/>
              <a:t> (transgender) band Venus Flytrap.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39</a:t>
            </a:fld>
            <a:endParaRPr lang="en-US"/>
          </a:p>
        </p:txBody>
      </p:sp>
    </p:spTree>
    <p:extLst>
      <p:ext uri="{BB962C8B-B14F-4D97-AF65-F5344CB8AC3E}">
        <p14:creationId xmlns:p14="http://schemas.microsoft.com/office/powerpoint/2010/main" val="362538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  Human chromosomes </a:t>
            </a:r>
            <a:r>
              <a:rPr lang="en-US" dirty="0"/>
              <a:t>in a woman (left) and a man (right). Women have two X chromosomes, men have one X and one Y. The other 22 pairs of chromosomes are the same. Here, the individual chromosomes have been labeled with a variety of fluorescent chemical probes, each of which binds to the DNA of a single chromosome to identify it. The differences in appearance of the chromosomes in the woman and man are not meaningful: They result from different processing.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a:t>
            </a:fld>
            <a:endParaRPr lang="en-US"/>
          </a:p>
        </p:txBody>
      </p:sp>
    </p:spTree>
    <p:extLst>
      <p:ext uri="{BB962C8B-B14F-4D97-AF65-F5344CB8AC3E}">
        <p14:creationId xmlns:p14="http://schemas.microsoft.com/office/powerpoint/2010/main" val="705594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4.18  Female warrior</a:t>
            </a:r>
            <a:r>
              <a:rPr lang="en-US" dirty="0"/>
              <a:t> An Amazon prepares to strike a cowering Greek soldier. (Her spear is missing.) This sculpture is from the 350 BCE tomb of </a:t>
            </a:r>
            <a:r>
              <a:rPr lang="en-US" dirty="0" err="1"/>
              <a:t>Mausolus</a:t>
            </a:r>
            <a:r>
              <a:rPr lang="en-US" dirty="0"/>
              <a:t> at Halicarnassus (Bodrum, Turkey).</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40</a:t>
            </a:fld>
            <a:endParaRPr lang="en-US"/>
          </a:p>
        </p:txBody>
      </p:sp>
    </p:spTree>
    <p:extLst>
      <p:ext uri="{BB962C8B-B14F-4D97-AF65-F5344CB8AC3E}">
        <p14:creationId xmlns:p14="http://schemas.microsoft.com/office/powerpoint/2010/main" val="2921268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4.19  Jonas and Nicole Maines</a:t>
            </a:r>
            <a:r>
              <a:rPr lang="en-US" dirty="0"/>
              <a:t> are mono­zygotic (“identical”) twins. Both were born male, but Nicole transitioned to female as a teenager.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41</a:t>
            </a:fld>
            <a:endParaRPr lang="en-US"/>
          </a:p>
        </p:txBody>
      </p:sp>
    </p:spTree>
    <p:extLst>
      <p:ext uri="{BB962C8B-B14F-4D97-AF65-F5344CB8AC3E}">
        <p14:creationId xmlns:p14="http://schemas.microsoft.com/office/powerpoint/2010/main" val="2817078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4.20  Bruce Jenner</a:t>
            </a:r>
            <a:r>
              <a:rPr lang="en-US" dirty="0"/>
              <a:t> transitioned to Caitlyn Jenner between 2015 and 2017.</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42</a:t>
            </a:fld>
            <a:endParaRPr lang="en-US"/>
          </a:p>
        </p:txBody>
      </p:sp>
    </p:spTree>
    <p:extLst>
      <p:ext uri="{BB962C8B-B14F-4D97-AF65-F5344CB8AC3E}">
        <p14:creationId xmlns:p14="http://schemas.microsoft.com/office/powerpoint/2010/main" val="2343824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4.21  Effects of cross-sex hormones on female and male bodies</a:t>
            </a:r>
            <a:r>
              <a:rPr lang="en-US" dirty="0"/>
              <a:t> These hormones do not change stature or skeletal structure. Estrogen does not eliminate facial hair or reverse male-pattern baldness in natal males.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43</a:t>
            </a:fld>
            <a:endParaRPr lang="en-US"/>
          </a:p>
        </p:txBody>
      </p:sp>
    </p:spTree>
    <p:extLst>
      <p:ext uri="{BB962C8B-B14F-4D97-AF65-F5344CB8AC3E}">
        <p14:creationId xmlns:p14="http://schemas.microsoft.com/office/powerpoint/2010/main" val="401343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4.22  The vulva after sex-reassignment surgery</a:t>
            </a:r>
            <a:r>
              <a:rPr lang="en-US" dirty="0"/>
              <a:t> The clitoris is constructed from the top surface of the penis with its nerve supply intact and may therefore be capable of triggering orgasm. The clitoris and adjacent labial tissue are covered with mucosa derived from the penile urethra, giving them a pink color. The remainder of the penile skin, including the glans, is inverted to form the vagina. Often, additional skin must be grafted from other areas to make the vagina deep enough for coitus.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44</a:t>
            </a:fld>
            <a:endParaRPr lang="en-US"/>
          </a:p>
        </p:txBody>
      </p:sp>
    </p:spTree>
    <p:extLst>
      <p:ext uri="{BB962C8B-B14F-4D97-AF65-F5344CB8AC3E}">
        <p14:creationId xmlns:p14="http://schemas.microsoft.com/office/powerpoint/2010/main" val="2542036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4.23  Trans man after transition</a:t>
            </a:r>
            <a:r>
              <a:rPr lang="en-US" dirty="0"/>
              <a:t> This man has had his breasts and ovaries removed. His penis was constructed using tissue grafted from his thigh, and he has testicular implants. The penis has erotic sensitivity but is not capable of erection. Testosterone treatments have masculinized several aspects of his appearance including facial hair and muscle development.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45</a:t>
            </a:fld>
            <a:endParaRPr lang="en-US"/>
          </a:p>
        </p:txBody>
      </p:sp>
    </p:spTree>
    <p:extLst>
      <p:ext uri="{BB962C8B-B14F-4D97-AF65-F5344CB8AC3E}">
        <p14:creationId xmlns:p14="http://schemas.microsoft.com/office/powerpoint/2010/main" val="1295697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4.24  Transformation of the clitoris into a small penis</a:t>
            </a:r>
            <a:r>
              <a:rPr lang="en-US" dirty="0"/>
              <a:t> by hormone treatment and surgery (metoidioplasty). This procedure is simpler, less invasive, and less expensive than the construction of a large penis usable for penetrative sex (phalloplasty). This trans man also had a scrotum constructed from labial skin, with saline-filled implants to simulate testicles.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46</a:t>
            </a:fld>
            <a:endParaRPr lang="en-US"/>
          </a:p>
        </p:txBody>
      </p:sp>
    </p:spTree>
    <p:extLst>
      <p:ext uri="{BB962C8B-B14F-4D97-AF65-F5344CB8AC3E}">
        <p14:creationId xmlns:p14="http://schemas.microsoft.com/office/powerpoint/2010/main" val="2478247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In-Text Art, Ch. 4, p. 120</a:t>
            </a:r>
            <a:endParaRPr lang="en-US" dirty="0"/>
          </a:p>
          <a:p>
            <a:pPr fontAlgn="ctr"/>
            <a:r>
              <a:rPr lang="en-US" dirty="0"/>
              <a:t>These four women, members of Pique Resilience Project, experienced the onset of intense gender dysphoria during adolescence, identified as trans men, but later desisted or </a:t>
            </a:r>
            <a:r>
              <a:rPr lang="en-US" dirty="0" err="1"/>
              <a:t>detransitioned</a:t>
            </a:r>
            <a:r>
              <a:rPr lang="en-US" dirty="0"/>
              <a: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47</a:t>
            </a:fld>
            <a:endParaRPr lang="en-US"/>
          </a:p>
        </p:txBody>
      </p:sp>
    </p:spTree>
    <p:extLst>
      <p:ext uri="{BB962C8B-B14F-4D97-AF65-F5344CB8AC3E}">
        <p14:creationId xmlns:p14="http://schemas.microsoft.com/office/powerpoint/2010/main" val="559860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4.25  Trans philosophy professor</a:t>
            </a:r>
            <a:r>
              <a:rPr lang="en-US" dirty="0"/>
              <a:t> Talia Mae </a:t>
            </a:r>
            <a:r>
              <a:rPr lang="en-US" dirty="0" err="1"/>
              <a:t>Bettcher</a:t>
            </a:r>
            <a:r>
              <a:rPr lang="en-US" dirty="0"/>
              <a:t> of Cal State LA is also a grassroots activist for the trans community in Los Angeles.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48</a:t>
            </a:fld>
            <a:endParaRPr lang="en-US"/>
          </a:p>
        </p:txBody>
      </p:sp>
    </p:spTree>
    <p:extLst>
      <p:ext uri="{BB962C8B-B14F-4D97-AF65-F5344CB8AC3E}">
        <p14:creationId xmlns:p14="http://schemas.microsoft.com/office/powerpoint/2010/main" val="548190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4.26  Transphobic violence</a:t>
            </a:r>
            <a:r>
              <a:rPr lang="en-US" dirty="0"/>
              <a:t> 17-year-old Gwen Araujo of Newark, California (A), was beaten to death by four men who realized that she was anatomically male after two of them had sex with her. All four of the men, three of whom are shown in (B), were convicted of murder or manslaughter and sentenced to prison terms ranging from six years to life (Fraley, 2016).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49</a:t>
            </a:fld>
            <a:endParaRPr lang="en-US"/>
          </a:p>
        </p:txBody>
      </p:sp>
    </p:spTree>
    <p:extLst>
      <p:ext uri="{BB962C8B-B14F-4D97-AF65-F5344CB8AC3E}">
        <p14:creationId xmlns:p14="http://schemas.microsoft.com/office/powerpoint/2010/main" val="82193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  Male and female reproductive tracts</a:t>
            </a:r>
            <a:r>
              <a:rPr lang="en-US" dirty="0"/>
              <a:t> develop from different precursor structures (A), the Wolffian and Müllerian ducts. (The male and female gonads [testes and ovaries] have a common origin and do not belong to either duct system.) (See </a:t>
            </a:r>
            <a:r>
              <a:rPr lang="en-US" b="1" dirty="0"/>
              <a:t>Activity 4.1: Development of the Male and Female Reproductive Tracts</a:t>
            </a:r>
            <a:r>
              <a:rPr lang="en-US" dirty="0"/>
              <a:t>.) These micrographs of developing reproductive tracts in human embryos (B) are labeled with fluorescent probes. The sexually undifferentiated embryo at 9.5 weeks gestation (top) shows the presence of both Wolffian (blue) and Müllerian (pink) ducts. The male embryo at 10 weeks (bottom left) shows the Müllerian duct beginning to break up (arrow). The female embryo at 13 weeks (bottom right) shows the Wolffian duct beginning to break up (arrow). The white scale bars are 0.4 mm.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a:t>
            </a:fld>
            <a:endParaRPr lang="en-US"/>
          </a:p>
        </p:txBody>
      </p:sp>
    </p:spTree>
    <p:extLst>
      <p:ext uri="{BB962C8B-B14F-4D97-AF65-F5344CB8AC3E}">
        <p14:creationId xmlns:p14="http://schemas.microsoft.com/office/powerpoint/2010/main" val="12423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4.26  Transphobic violence</a:t>
            </a:r>
            <a:r>
              <a:rPr lang="en-US" dirty="0"/>
              <a:t> 17-year-old Gwen Araujo of Newark, California (A), was beaten to death by four men who realized that she was anatomically male after two of them had sex with her. All four of the men, three of whom are shown in (B), were convicted of murder or manslaughter and sentenced to prison terms ranging from six years to life (Fraley, 2016).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50</a:t>
            </a:fld>
            <a:endParaRPr lang="en-US"/>
          </a:p>
        </p:txBody>
      </p:sp>
    </p:spTree>
    <p:extLst>
      <p:ext uri="{BB962C8B-B14F-4D97-AF65-F5344CB8AC3E}">
        <p14:creationId xmlns:p14="http://schemas.microsoft.com/office/powerpoint/2010/main" val="307455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4.26  Transphobic violence</a:t>
            </a:r>
            <a:r>
              <a:rPr lang="en-US" dirty="0"/>
              <a:t> 17-year-old Gwen Araujo of Newark, California (A), was beaten to death by four men who realized that she was anatomically male after two of them had sex with her. All four of the men, three of whom are shown in (B), were convicted of murder or manslaughter and sentenced to prison terms ranging from six years to life (Fraley, 2016).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51</a:t>
            </a:fld>
            <a:endParaRPr lang="en-US"/>
          </a:p>
        </p:txBody>
      </p:sp>
    </p:spTree>
    <p:extLst>
      <p:ext uri="{BB962C8B-B14F-4D97-AF65-F5344CB8AC3E}">
        <p14:creationId xmlns:p14="http://schemas.microsoft.com/office/powerpoint/2010/main" val="359930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  Male and female reproductive tracts</a:t>
            </a:r>
            <a:r>
              <a:rPr lang="en-US" dirty="0"/>
              <a:t> develop from different precursor structures (A), the Wolffian and Müllerian ducts. (The male and female gonads [testes and ovaries] have a common origin and do not belong to either duct system.) (See </a:t>
            </a:r>
            <a:r>
              <a:rPr lang="en-US" b="1" dirty="0"/>
              <a:t>Activity 4.1: Development of the Male and Female Reproductive Tracts</a:t>
            </a:r>
            <a:r>
              <a:rPr lang="en-US" dirty="0"/>
              <a:t>.) These micrographs of developing reproductive tracts in human embryos (B) are labeled with fluorescent probes. The sexually undifferentiated embryo at 9.5 weeks gestation (top) shows the presence of both Wolffian (blue) and Müllerian (pink) ducts. The male embryo at 10 weeks (bottom left) shows the Müllerian duct beginning to break up (arrow). The female embryo at 13 weeks (bottom right) shows the Wolffian duct beginning to break up (arrow). The white scale bars are 0.4 mm.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a:t>
            </a:fld>
            <a:endParaRPr lang="en-US"/>
          </a:p>
        </p:txBody>
      </p:sp>
    </p:spTree>
    <p:extLst>
      <p:ext uri="{BB962C8B-B14F-4D97-AF65-F5344CB8AC3E}">
        <p14:creationId xmlns:p14="http://schemas.microsoft.com/office/powerpoint/2010/main" val="286208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  Male and female reproductive tracts</a:t>
            </a:r>
            <a:r>
              <a:rPr lang="en-US" dirty="0"/>
              <a:t> develop from different precursor structures (A), the Wolffian and Müllerian ducts. (The male and female gonads [testes and ovaries] have a common origin and do not belong to either duct system.) (See </a:t>
            </a:r>
            <a:r>
              <a:rPr lang="en-US" b="1" dirty="0"/>
              <a:t>Activity 4.1: Development of the Male and Female Reproductive Tracts</a:t>
            </a:r>
            <a:r>
              <a:rPr lang="en-US" dirty="0"/>
              <a:t>.) These micrographs of developing reproductive tracts in human embryos (B) are labeled with fluorescent probes. The sexually undifferentiated embryo at 9.5 weeks gestation (top) shows the presence of both Wolffian (blue) and Müllerian (pink) ducts. The male embryo at 10 weeks (bottom left) shows the Müllerian duct beginning to break up (arrow). The female embryo at 13 weeks (bottom right) shows the Wolffian duct beginning to break up (arrow). The white scale bars are 0.4 mm.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a:t>
            </a:fld>
            <a:endParaRPr lang="en-US"/>
          </a:p>
        </p:txBody>
      </p:sp>
    </p:spTree>
    <p:extLst>
      <p:ext uri="{BB962C8B-B14F-4D97-AF65-F5344CB8AC3E}">
        <p14:creationId xmlns:p14="http://schemas.microsoft.com/office/powerpoint/2010/main" val="123386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4.2  Male and female reproductive tracts</a:t>
            </a:r>
            <a:r>
              <a:rPr lang="en-US" dirty="0"/>
              <a:t> develop from different precursor structures (A), the Wolffian and Müllerian ducts. (The male and female gonads [testes and ovaries] have a common origin and do not belong to either duct system.) (See </a:t>
            </a:r>
            <a:r>
              <a:rPr lang="en-US" b="1" dirty="0"/>
              <a:t>Activity 4.1: Development of the Male and Female Reproductive Tracts</a:t>
            </a:r>
            <a:r>
              <a:rPr lang="en-US" dirty="0"/>
              <a:t>.) These micrographs of developing reproductive tracts in human embryos (B) are labeled with fluorescent probes. The sexually undifferentiated embryo at 9.5 weeks gestation (top) shows the presence of both Wolffian (blue) and Müllerian (pink) ducts. The male embryo at 10 weeks (bottom left) shows the Müllerian duct beginning to break up (arrow). The female embryo at 13 weeks (bottom right) shows the Wolffian duct beginning to break up (arrow). The white scale bars are 0.4 mm.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a:t>
            </a:fld>
            <a:endParaRPr lang="en-US"/>
          </a:p>
        </p:txBody>
      </p:sp>
    </p:spTree>
    <p:extLst>
      <p:ext uri="{BB962C8B-B14F-4D97-AF65-F5344CB8AC3E}">
        <p14:creationId xmlns:p14="http://schemas.microsoft.com/office/powerpoint/2010/main" val="104434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4.3  Development of the male and female external genitalia </a:t>
            </a:r>
            <a:r>
              <a:rPr lang="en-US" dirty="0"/>
              <a:t>from common precursor structures, shown at the top. In males, the urethral folds fuse at the midline to form the penile shaft and enclose the urethra. In females, they remain separate, forming the inner labia.</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9</a:t>
            </a:fld>
            <a:endParaRPr lang="en-US"/>
          </a:p>
        </p:txBody>
      </p:sp>
    </p:spTree>
    <p:extLst>
      <p:ext uri="{BB962C8B-B14F-4D97-AF65-F5344CB8AC3E}">
        <p14:creationId xmlns:p14="http://schemas.microsoft.com/office/powerpoint/2010/main" val="224918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609570" indent="0" algn="ctr">
              <a:buNone/>
              <a:defRPr/>
            </a:lvl2pPr>
            <a:lvl3pPr marL="1219139" indent="0" algn="ctr">
              <a:buNone/>
              <a:defRPr/>
            </a:lvl3pPr>
            <a:lvl4pPr marL="1828709" indent="0" algn="ctr">
              <a:buNone/>
              <a:defRPr/>
            </a:lvl4pPr>
            <a:lvl5pPr marL="2438278" indent="0" algn="ctr">
              <a:buNone/>
              <a:defRPr/>
            </a:lvl5pPr>
            <a:lvl6pPr marL="3047848" indent="0" algn="ctr">
              <a:buNone/>
              <a:defRPr/>
            </a:lvl6pPr>
            <a:lvl7pPr marL="3657417"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D75B4F48-3FC3-DC46-98E0-A992AD9F44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E94ED56B-61B1-6D4D-A4E4-E3E93C44C7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0246E4A4-E5A9-F34A-AE53-96EA7F6EBAE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a:prstGeom prst="rect">
            <a:avLst/>
          </a:prstGeom>
        </p:spPr>
        <p:txBody>
          <a:bodyPr/>
          <a:lstStyle>
            <a:lvl1pPr>
              <a:defRPr/>
            </a:lvl1pPr>
          </a:lstStyle>
          <a:p>
            <a:fld id="{733BD71D-BBA0-6042-91DD-6232676A529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a:solidFill>
            <a:srgbClr val="9F366D"/>
          </a:solidFill>
        </p:spPr>
        <p:txBody>
          <a:bodyPr/>
          <a:lstStyle>
            <a:lvl1pPr>
              <a:defRPr sz="16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85216"/>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743200" y="6400800"/>
            <a:ext cx="670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a:latin typeface="Times" charset="0"/>
              </a:defRPr>
            </a:lvl1pPr>
          </a:lstStyle>
          <a:p>
            <a:endParaRPr lang="en-US" dirty="0"/>
          </a:p>
        </p:txBody>
      </p:sp>
      <p:sp>
        <p:nvSpPr>
          <p:cNvPr id="1026" name="Rectangle 2"/>
          <p:cNvSpPr>
            <a:spLocks noGrp="1" noChangeArrowheads="1"/>
          </p:cNvSpPr>
          <p:nvPr>
            <p:ph type="title"/>
          </p:nvPr>
        </p:nvSpPr>
        <p:spPr bwMode="auto">
          <a:xfrm>
            <a:off x="0" y="0"/>
            <a:ext cx="12192000" cy="381000"/>
          </a:xfrm>
          <a:prstGeom prst="rect">
            <a:avLst/>
          </a:prstGeom>
          <a:solidFill>
            <a:srgbClr val="9F366D"/>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Lst>
  <p:txStyles>
    <p:title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2133">
          <a:solidFill>
            <a:srgbClr val="FFFFFF"/>
          </a:solidFill>
          <a:latin typeface="Arial" charset="0"/>
        </a:defRPr>
      </a:lvl2pPr>
      <a:lvl3pPr algn="l" rtl="0" fontAlgn="base">
        <a:spcBef>
          <a:spcPct val="0"/>
        </a:spcBef>
        <a:spcAft>
          <a:spcPct val="0"/>
        </a:spcAft>
        <a:defRPr sz="2133">
          <a:solidFill>
            <a:srgbClr val="FFFFFF"/>
          </a:solidFill>
          <a:latin typeface="Arial" charset="0"/>
        </a:defRPr>
      </a:lvl3pPr>
      <a:lvl4pPr algn="l" rtl="0" fontAlgn="base">
        <a:spcBef>
          <a:spcPct val="0"/>
        </a:spcBef>
        <a:spcAft>
          <a:spcPct val="0"/>
        </a:spcAft>
        <a:defRPr sz="2133">
          <a:solidFill>
            <a:srgbClr val="FFFFFF"/>
          </a:solidFill>
          <a:latin typeface="Arial" charset="0"/>
        </a:defRPr>
      </a:lvl4pPr>
      <a:lvl5pPr algn="l" rtl="0" fontAlgn="base">
        <a:spcBef>
          <a:spcPct val="0"/>
        </a:spcBef>
        <a:spcAft>
          <a:spcPct val="0"/>
        </a:spcAft>
        <a:defRPr sz="2133">
          <a:solidFill>
            <a:srgbClr val="FFFFFF"/>
          </a:solidFill>
          <a:latin typeface="Arial" charset="0"/>
        </a:defRPr>
      </a:lvl5pPr>
      <a:lvl6pPr marL="609570" algn="l" rtl="0" fontAlgn="base">
        <a:spcBef>
          <a:spcPct val="0"/>
        </a:spcBef>
        <a:spcAft>
          <a:spcPct val="0"/>
        </a:spcAft>
        <a:defRPr sz="2133">
          <a:solidFill>
            <a:srgbClr val="FFFFFF"/>
          </a:solidFill>
          <a:latin typeface="Arial" charset="0"/>
        </a:defRPr>
      </a:lvl6pPr>
      <a:lvl7pPr marL="1219139" algn="l" rtl="0" fontAlgn="base">
        <a:spcBef>
          <a:spcPct val="0"/>
        </a:spcBef>
        <a:spcAft>
          <a:spcPct val="0"/>
        </a:spcAft>
        <a:defRPr sz="2133">
          <a:solidFill>
            <a:srgbClr val="FFFFFF"/>
          </a:solidFill>
          <a:latin typeface="Arial" charset="0"/>
        </a:defRPr>
      </a:lvl7pPr>
      <a:lvl8pPr marL="1828709" algn="l" rtl="0" fontAlgn="base">
        <a:spcBef>
          <a:spcPct val="0"/>
        </a:spcBef>
        <a:spcAft>
          <a:spcPct val="0"/>
        </a:spcAft>
        <a:defRPr sz="2133">
          <a:solidFill>
            <a:srgbClr val="FFFFFF"/>
          </a:solidFill>
          <a:latin typeface="Arial" charset="0"/>
        </a:defRPr>
      </a:lvl8pPr>
      <a:lvl9pPr marL="2438278" algn="l" rtl="0" fontAlgn="base">
        <a:spcBef>
          <a:spcPct val="0"/>
        </a:spcBef>
        <a:spcAft>
          <a:spcPct val="0"/>
        </a:spcAft>
        <a:defRPr sz="2133">
          <a:solidFill>
            <a:srgbClr val="FFFFFF"/>
          </a:solidFill>
          <a:latin typeface="Arial" charset="0"/>
        </a:defRPr>
      </a:lvl9pPr>
    </p:titleStyle>
    <p:bodyStyle>
      <a:lvl1pPr marL="457177" indent="-457177" algn="l" rtl="0" fontAlgn="base">
        <a:spcBef>
          <a:spcPct val="20000"/>
        </a:spcBef>
        <a:spcAft>
          <a:spcPct val="0"/>
        </a:spcAft>
        <a:defRPr sz="3200">
          <a:solidFill>
            <a:schemeClr val="tx1"/>
          </a:solidFill>
          <a:latin typeface="+mn-lt"/>
          <a:ea typeface="+mn-ea"/>
          <a:cs typeface="+mn-cs"/>
        </a:defRPr>
      </a:lvl1pPr>
      <a:lvl2pPr marL="990551" indent="-380982" algn="l" rtl="0" fontAlgn="base">
        <a:spcBef>
          <a:spcPct val="20000"/>
        </a:spcBef>
        <a:spcAft>
          <a:spcPct val="0"/>
        </a:spcAft>
        <a:buChar char="–"/>
        <a:defRPr sz="3733">
          <a:solidFill>
            <a:schemeClr val="tx1"/>
          </a:solidFill>
          <a:latin typeface="+mn-lt"/>
          <a:ea typeface="ＭＳ Ｐゴシック" charset="-128"/>
        </a:defRPr>
      </a:lvl2pPr>
      <a:lvl3pPr marL="1523923" indent="-304784" algn="l" rtl="0" fontAlgn="base">
        <a:spcBef>
          <a:spcPct val="20000"/>
        </a:spcBef>
        <a:spcAft>
          <a:spcPct val="0"/>
        </a:spcAft>
        <a:buChar char="•"/>
        <a:defRPr sz="3200">
          <a:solidFill>
            <a:schemeClr val="tx1"/>
          </a:solidFill>
          <a:latin typeface="+mn-lt"/>
          <a:ea typeface="ＭＳ Ｐゴシック" charset="-128"/>
        </a:defRPr>
      </a:lvl3pPr>
      <a:lvl4pPr marL="2133493" indent="-304784" algn="l" rtl="0" fontAlgn="base">
        <a:spcBef>
          <a:spcPct val="20000"/>
        </a:spcBef>
        <a:spcAft>
          <a:spcPct val="0"/>
        </a:spcAft>
        <a:buChar char="–"/>
        <a:defRPr sz="2667">
          <a:solidFill>
            <a:schemeClr val="tx1"/>
          </a:solidFill>
          <a:latin typeface="+mn-lt"/>
          <a:ea typeface="ＭＳ Ｐゴシック" charset="-128"/>
        </a:defRPr>
      </a:lvl4pPr>
      <a:lvl5pPr marL="2743063" indent="-304784" algn="l" rtl="0" fontAlgn="base">
        <a:spcBef>
          <a:spcPct val="20000"/>
        </a:spcBef>
        <a:spcAft>
          <a:spcPct val="0"/>
        </a:spcAft>
        <a:buChar char="»"/>
        <a:defRPr sz="2667">
          <a:solidFill>
            <a:schemeClr val="tx1"/>
          </a:solidFill>
          <a:latin typeface="+mn-lt"/>
          <a:ea typeface="ＭＳ Ｐゴシック" charset="-128"/>
        </a:defRPr>
      </a:lvl5pPr>
      <a:lvl6pPr marL="3352632" indent="-304784" algn="l" rtl="0" fontAlgn="base">
        <a:spcBef>
          <a:spcPct val="20000"/>
        </a:spcBef>
        <a:spcAft>
          <a:spcPct val="0"/>
        </a:spcAft>
        <a:buChar char="»"/>
        <a:defRPr sz="2667">
          <a:solidFill>
            <a:schemeClr val="tx1"/>
          </a:solidFill>
          <a:latin typeface="+mn-lt"/>
          <a:ea typeface="ＭＳ Ｐゴシック" charset="-128"/>
        </a:defRPr>
      </a:lvl6pPr>
      <a:lvl7pPr marL="3962202" indent="-304784" algn="l" rtl="0" fontAlgn="base">
        <a:spcBef>
          <a:spcPct val="20000"/>
        </a:spcBef>
        <a:spcAft>
          <a:spcPct val="0"/>
        </a:spcAft>
        <a:buChar char="»"/>
        <a:defRPr sz="2667">
          <a:solidFill>
            <a:schemeClr val="tx1"/>
          </a:solidFill>
          <a:latin typeface="+mn-lt"/>
          <a:ea typeface="ＭＳ Ｐゴシック" charset="-128"/>
        </a:defRPr>
      </a:lvl7pPr>
      <a:lvl8pPr marL="4571771" indent="-304784" algn="l" rtl="0" fontAlgn="base">
        <a:spcBef>
          <a:spcPct val="20000"/>
        </a:spcBef>
        <a:spcAft>
          <a:spcPct val="0"/>
        </a:spcAft>
        <a:buChar char="»"/>
        <a:defRPr sz="2667">
          <a:solidFill>
            <a:schemeClr val="tx1"/>
          </a:solidFill>
          <a:latin typeface="+mn-lt"/>
          <a:ea typeface="ＭＳ Ｐゴシック" charset="-128"/>
        </a:defRPr>
      </a:lvl8pPr>
      <a:lvl9pPr marL="5181341" indent="-304784" algn="l" rtl="0" fontAlgn="base">
        <a:spcBef>
          <a:spcPct val="20000"/>
        </a:spcBef>
        <a:spcAft>
          <a:spcPct val="0"/>
        </a:spcAft>
        <a:buChar char="»"/>
        <a:defRPr sz="2667">
          <a:solidFill>
            <a:schemeClr val="tx1"/>
          </a:solidFill>
          <a:latin typeface="+mn-lt"/>
          <a:ea typeface="ＭＳ Ｐゴシック"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CBD5-502D-5A4D-8079-0A92BC3BCEC2}"/>
              </a:ext>
            </a:extLst>
          </p:cNvPr>
          <p:cNvSpPr>
            <a:spLocks noGrp="1"/>
          </p:cNvSpPr>
          <p:nvPr>
            <p:ph type="title"/>
          </p:nvPr>
        </p:nvSpPr>
        <p:spPr/>
        <p:txBody>
          <a:bodyPr/>
          <a:lstStyle/>
          <a:p>
            <a:r>
              <a:rPr lang="en-US" dirty="0"/>
              <a:t>Chapter 4 Opener </a:t>
            </a:r>
          </a:p>
        </p:txBody>
      </p:sp>
      <p:pic>
        <p:nvPicPr>
          <p:cNvPr id="6" name="Content Placeholder 5" descr="A woman and a man sit on a sofa and read books. The same woman model has posed for both male and female photo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04475" y="479425"/>
            <a:ext cx="8983051" cy="6300788"/>
          </a:xfrm>
        </p:spPr>
      </p:pic>
    </p:spTree>
    <p:extLst>
      <p:ext uri="{BB962C8B-B14F-4D97-AF65-F5344CB8AC3E}">
        <p14:creationId xmlns:p14="http://schemas.microsoft.com/office/powerpoint/2010/main" val="730027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BB3D-195C-774C-B19F-ED3589F6EB98}"/>
              </a:ext>
            </a:extLst>
          </p:cNvPr>
          <p:cNvSpPr>
            <a:spLocks noGrp="1"/>
          </p:cNvSpPr>
          <p:nvPr>
            <p:ph type="title"/>
          </p:nvPr>
        </p:nvSpPr>
        <p:spPr/>
        <p:txBody>
          <a:bodyPr/>
          <a:lstStyle/>
          <a:p>
            <a:r>
              <a:rPr lang="en-US" dirty="0"/>
              <a:t>Figure 4.3  Development of the male and female external genitalia from common precursor structures (Part 1)</a:t>
            </a:r>
          </a:p>
        </p:txBody>
      </p:sp>
      <p:pic>
        <p:nvPicPr>
          <p:cNvPr id="6" name="Content Placeholder 5" descr="This alt text was created for the whole figure and some of it may not apply to this partial figure.&#10;In four weeks, the genital tubercle is a circle at the top. Below it is a small oval opening which is the Cloaca covered by the membrane. Around the Cloaca is the urethral fold. Around the urethral fold is the genital swelling. In 5 months, if male high testosterone is there, the tubercle becomes larger and is now the glans. The urethral groove and urethral fold are present. The scrotal swelling is around the urethral fold. The perineum and anus are at the bottom end of the urethral fold. In 5 months, if female low testosterone, the genital tubercle is a larger cycle. The urethral fold, genital swelling, perineum, and anus are present. During birth, for the male high testosterone, there are the urethral opening, glans, shaft of penis, scrotal septum, scrotum, perineum, and anus. In female low testosterone, during birth, there are hood of clitoris, glans of clitoris, urethral opening, outer labia, inner labia, hymen, and perineum, and anu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48280" y="479425"/>
            <a:ext cx="6895440" cy="6300788"/>
          </a:xfrm>
        </p:spPr>
      </p:pic>
    </p:spTree>
    <p:extLst>
      <p:ext uri="{BB962C8B-B14F-4D97-AF65-F5344CB8AC3E}">
        <p14:creationId xmlns:p14="http://schemas.microsoft.com/office/powerpoint/2010/main" val="418763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C9C2-0428-BA46-BC0C-FBBA5F0DA98A}"/>
              </a:ext>
            </a:extLst>
          </p:cNvPr>
          <p:cNvSpPr>
            <a:spLocks noGrp="1"/>
          </p:cNvSpPr>
          <p:nvPr>
            <p:ph type="title"/>
          </p:nvPr>
        </p:nvSpPr>
        <p:spPr/>
        <p:txBody>
          <a:bodyPr/>
          <a:lstStyle/>
          <a:p>
            <a:r>
              <a:rPr lang="en-US" dirty="0"/>
              <a:t>Figure 4.3  Development of the male and female external genitalia from common precursor structures (Part 2)</a:t>
            </a:r>
          </a:p>
        </p:txBody>
      </p:sp>
      <p:pic>
        <p:nvPicPr>
          <p:cNvPr id="6" name="Content Placeholder 5" descr="This alt text was created for the whole figure and some of it may not apply to this partial figure.&#10;In four weeks, the genital tubercle is a circle at the top. Below it is a small oval opening which is the Cloaca covered by the membrane. Around the Cloaca is the urethral fold. Around the urethral fold is the genital swelling. In 5 months, if male high testosterone is there, the tubercle becomes larger and is now the glans. The urethral groove and urethral fold are present. The scrotal swelling is around the urethral fold. The perineum and anus are at the bottom end of the urethral fold. In 5 months, if female low testosterone, the genital tubercle is a larger cycle. The urethral fold, genital swelling, perineum, and anus are present. During birth, for the male high testosterone, there are the urethral opening, glans, shaft of penis, scrotal septum, scrotum, perineum, and anus. In female low testosterone, during birth, there are hood of clitoris, glans of clitoris, urethral opening, outer labia, inner labia, hymen, and perineum, and anu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82584" y="479425"/>
            <a:ext cx="7426832" cy="6300788"/>
          </a:xfrm>
        </p:spPr>
      </p:pic>
    </p:spTree>
    <p:extLst>
      <p:ext uri="{BB962C8B-B14F-4D97-AF65-F5344CB8AC3E}">
        <p14:creationId xmlns:p14="http://schemas.microsoft.com/office/powerpoint/2010/main" val="2636625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7DF8-4224-1940-8758-B6D25DFC74D9}"/>
              </a:ext>
            </a:extLst>
          </p:cNvPr>
          <p:cNvSpPr>
            <a:spLocks noGrp="1"/>
          </p:cNvSpPr>
          <p:nvPr>
            <p:ph type="title"/>
          </p:nvPr>
        </p:nvSpPr>
        <p:spPr/>
        <p:txBody>
          <a:bodyPr/>
          <a:lstStyle/>
          <a:p>
            <a:r>
              <a:rPr lang="en-US" dirty="0"/>
              <a:t>Figure 4.3  Development of the male and female external genitalia from common precursor structures (Part 3)</a:t>
            </a:r>
          </a:p>
        </p:txBody>
      </p:sp>
      <p:pic>
        <p:nvPicPr>
          <p:cNvPr id="6" name="Content Placeholder 5" descr="This alt text was created for the whole figure and some of it may not apply to this partial figure.&#10;In four weeks, the genital tubercle is a circle at the top. Below it is a small oval opening which is the Cloaca covered by the membrane. Around the Cloaca is the urethral fold. Around the urethral fold is the genital swelling. In 5 months, if male high testosterone is there, the tubercle becomes larger and is now the glans. The urethral groove and urethral fold are present. The scrotal swelling is around the urethral fold. The perineum and anus are at the bottom end of the urethral fold. In 5 months, if female low testosterone, the genital tubercle is a larger cycle. The urethral fold, genital swelling, perineum, and anus are present. During birth, for the male high testosterone, there are the urethral opening, glans, shaft of penis, scrotal septum, scrotum, perineum, and anus. In female low testosterone, during birth, there are hood of clitoris, glans of clitoris, urethral opening, outer labia, inner labia, hymen, and perineum, and anu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97671" y="479425"/>
            <a:ext cx="6996658" cy="6300788"/>
          </a:xfrm>
        </p:spPr>
      </p:pic>
    </p:spTree>
    <p:extLst>
      <p:ext uri="{BB962C8B-B14F-4D97-AF65-F5344CB8AC3E}">
        <p14:creationId xmlns:p14="http://schemas.microsoft.com/office/powerpoint/2010/main" val="401037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DCD4-1B7B-5247-B30D-F26D937E092D}"/>
              </a:ext>
            </a:extLst>
          </p:cNvPr>
          <p:cNvSpPr>
            <a:spLocks noGrp="1"/>
          </p:cNvSpPr>
          <p:nvPr>
            <p:ph type="title"/>
          </p:nvPr>
        </p:nvSpPr>
        <p:spPr/>
        <p:txBody>
          <a:bodyPr/>
          <a:lstStyle/>
          <a:p>
            <a:r>
              <a:rPr lang="en-US" dirty="0"/>
              <a:t>Figure 4.4  Descent of the testicles</a:t>
            </a:r>
          </a:p>
        </p:txBody>
      </p:sp>
      <p:pic>
        <p:nvPicPr>
          <p:cNvPr id="6" name="Content Placeholder 5" descr="Before descent, at 10 weeks, the kidneys are on either side of the testicles. A fibrous cord from both the testicles come down and end in the scrotal swelling. The aorta is in between the testicles and the testicles branch from it. The ureters come down from the kidneys. The other parts are bladder, vas deference, penis, and scrotal swelling. As the fetal body grows, the spermatic cord and scrotum appe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45368" y="479425"/>
            <a:ext cx="5301265" cy="6300788"/>
          </a:xfrm>
        </p:spPr>
      </p:pic>
    </p:spTree>
    <p:extLst>
      <p:ext uri="{BB962C8B-B14F-4D97-AF65-F5344CB8AC3E}">
        <p14:creationId xmlns:p14="http://schemas.microsoft.com/office/powerpoint/2010/main" val="183423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238C-6C79-7747-A8FB-AFC48B08BA25}"/>
              </a:ext>
            </a:extLst>
          </p:cNvPr>
          <p:cNvSpPr>
            <a:spLocks noGrp="1"/>
          </p:cNvSpPr>
          <p:nvPr>
            <p:ph type="title"/>
          </p:nvPr>
        </p:nvSpPr>
        <p:spPr/>
        <p:txBody>
          <a:bodyPr/>
          <a:lstStyle/>
          <a:p>
            <a:r>
              <a:rPr lang="en-US" dirty="0"/>
              <a:t>Figure 4.4  Descent of the </a:t>
            </a:r>
            <a:r>
              <a:rPr lang="en-US" dirty="0" smtClean="0"/>
              <a:t>testicles									</a:t>
            </a:r>
            <a:r>
              <a:rPr lang="en-US" sz="800" dirty="0" smtClean="0"/>
              <a:t>(2)</a:t>
            </a:r>
            <a:endParaRPr lang="en-US" sz="800" dirty="0"/>
          </a:p>
        </p:txBody>
      </p:sp>
      <p:pic>
        <p:nvPicPr>
          <p:cNvPr id="8" name="Content Placeholder 7" descr="Before descent, at 10 weeks, the kidneys are on either side of the testicles. A fibrous cord from both the testicles come down and end in the scrotal swelling. The aorta is in between the testicles and the testicles branch from it. The ureters come down from the kidneys. The other parts are bladder, vas deference, penis, and scrotal swelling. As the fetal body grows, the spermatic cord and scrotum appear. ">
            <a:extLst>
              <a:ext uri="{FF2B5EF4-FFF2-40B4-BE49-F238E27FC236}">
                <a16:creationId xmlns:a16="http://schemas.microsoft.com/office/drawing/2014/main" id="{D2C7AD92-ECEA-CD45-BFE7-A39224F964AD}"/>
              </a:ext>
            </a:extLst>
          </p:cNvPr>
          <p:cNvPicPr>
            <a:picLocks noGrp="1" noChangeAspect="1"/>
          </p:cNvPicPr>
          <p:nvPr>
            <p:ph sz="quarter" idx="10"/>
          </p:nvPr>
        </p:nvPicPr>
        <p:blipFill>
          <a:blip r:embed="rId3"/>
          <a:stretch>
            <a:fillRect/>
          </a:stretch>
        </p:blipFill>
        <p:spPr>
          <a:xfrm>
            <a:off x="3445368" y="479425"/>
            <a:ext cx="5301265" cy="6300788"/>
          </a:xfrm>
        </p:spPr>
      </p:pic>
    </p:spTree>
    <p:extLst>
      <p:ext uri="{BB962C8B-B14F-4D97-AF65-F5344CB8AC3E}">
        <p14:creationId xmlns:p14="http://schemas.microsoft.com/office/powerpoint/2010/main" val="30762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63D7-7BB0-A641-8ABE-1A169034BF07}"/>
              </a:ext>
            </a:extLst>
          </p:cNvPr>
          <p:cNvSpPr>
            <a:spLocks noGrp="1"/>
          </p:cNvSpPr>
          <p:nvPr>
            <p:ph type="title"/>
          </p:nvPr>
        </p:nvSpPr>
        <p:spPr/>
        <p:txBody>
          <a:bodyPr/>
          <a:lstStyle/>
          <a:p>
            <a:r>
              <a:rPr lang="en-US" dirty="0"/>
              <a:t>Figure 4.4  Descent of the testicles (Part 1)</a:t>
            </a:r>
          </a:p>
        </p:txBody>
      </p:sp>
      <p:pic>
        <p:nvPicPr>
          <p:cNvPr id="6" name="Content Placeholder 5" descr="This alt text was created for the whole figure and some of it may not apply to this partial figure.&#10;Before descent, at 10 weeks, the kidneys are on either side of the testicles. A fibrous cord from both the testicles come down and end in the scrotal swelling. The aorta is in between the testicles and the testicles branch from it. The ureters come down from the kidneys. The other parts are bladder, vas deference, penis, and scrotal swelling. As the fetal body grows, the spermatic cord and scrotum appe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248569"/>
            <a:ext cx="9753600" cy="4762500"/>
          </a:xfrm>
        </p:spPr>
      </p:pic>
    </p:spTree>
    <p:extLst>
      <p:ext uri="{BB962C8B-B14F-4D97-AF65-F5344CB8AC3E}">
        <p14:creationId xmlns:p14="http://schemas.microsoft.com/office/powerpoint/2010/main" val="95443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5777-21F0-FE47-B4EB-CA0059769BD7}"/>
              </a:ext>
            </a:extLst>
          </p:cNvPr>
          <p:cNvSpPr>
            <a:spLocks noGrp="1"/>
          </p:cNvSpPr>
          <p:nvPr>
            <p:ph type="title"/>
          </p:nvPr>
        </p:nvSpPr>
        <p:spPr/>
        <p:txBody>
          <a:bodyPr/>
          <a:lstStyle/>
          <a:p>
            <a:r>
              <a:rPr lang="en-US" dirty="0"/>
              <a:t>Figure 4.4  Descent of the testicles (Part 2)</a:t>
            </a:r>
          </a:p>
        </p:txBody>
      </p:sp>
      <p:pic>
        <p:nvPicPr>
          <p:cNvPr id="6" name="Content Placeholder 5" descr="This alt text was created for the whole figure and some of it may not apply to this partial figure.&#10;Before descent, at 10 weeks, the kidneys are on either side of the testicles. A fibrous cord from both the testicles come down and end in the scrotal swelling. The aorta is in between the testicles and the testicles branch from it. The ureters come down from the kidneys. The other parts are bladder, vas deference, penis, and scrotal swelling. As the fetal body grows, the spermatic cord and scrotum appe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67736" y="479425"/>
            <a:ext cx="8856529" cy="6300788"/>
          </a:xfrm>
        </p:spPr>
      </p:pic>
    </p:spTree>
    <p:extLst>
      <p:ext uri="{BB962C8B-B14F-4D97-AF65-F5344CB8AC3E}">
        <p14:creationId xmlns:p14="http://schemas.microsoft.com/office/powerpoint/2010/main" val="207327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26C9-0572-9F42-B93A-A9F473D31E93}"/>
              </a:ext>
            </a:extLst>
          </p:cNvPr>
          <p:cNvSpPr>
            <a:spLocks noGrp="1"/>
          </p:cNvSpPr>
          <p:nvPr>
            <p:ph type="title"/>
          </p:nvPr>
        </p:nvSpPr>
        <p:spPr/>
        <p:txBody>
          <a:bodyPr/>
          <a:lstStyle/>
          <a:p>
            <a:r>
              <a:rPr lang="en-US" dirty="0"/>
              <a:t>Figure 4.5   Hormones over the lifespan</a:t>
            </a:r>
          </a:p>
        </p:txBody>
      </p:sp>
      <p:pic>
        <p:nvPicPr>
          <p:cNvPr id="6" name="Content Placeholder 5" descr="The graph is plotted for hormone levels versus fetal age in weeks. Testosterone males: prenatal surge is around 16 weeks; post-natal surge or mini puberty occurs after birth. It again peaks at puberty, plateaus, and again falls after menopause. Estrogen females: It is flat till puberty. After puberty, it is like steep waves with 6 peaks. Then it again flatten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861219"/>
            <a:ext cx="9753600" cy="5537200"/>
          </a:xfrm>
        </p:spPr>
      </p:pic>
    </p:spTree>
    <p:extLst>
      <p:ext uri="{BB962C8B-B14F-4D97-AF65-F5344CB8AC3E}">
        <p14:creationId xmlns:p14="http://schemas.microsoft.com/office/powerpoint/2010/main" val="70551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7289-C906-D040-988D-6CE79FD35820}"/>
              </a:ext>
            </a:extLst>
          </p:cNvPr>
          <p:cNvSpPr>
            <a:spLocks noGrp="1"/>
          </p:cNvSpPr>
          <p:nvPr>
            <p:ph type="title"/>
          </p:nvPr>
        </p:nvSpPr>
        <p:spPr/>
        <p:txBody>
          <a:bodyPr/>
          <a:lstStyle/>
          <a:p>
            <a:r>
              <a:rPr lang="en-US" dirty="0"/>
              <a:t>Figure 4.6  Sex differences in the cerebral cortex</a:t>
            </a:r>
          </a:p>
        </p:txBody>
      </p:sp>
      <p:pic>
        <p:nvPicPr>
          <p:cNvPr id="6" name="Content Placeholder 5" descr="In the top view, the regions for men and women are equally distributed. In the bottom view, the bottom three fourths are dominant for men, and the top one fourth is dominant for women. In the midline view, the right side is dominant in men and the other regions are a combination of man and woman domination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451769"/>
            <a:ext cx="9753600" cy="4356100"/>
          </a:xfrm>
        </p:spPr>
      </p:pic>
    </p:spTree>
    <p:extLst>
      <p:ext uri="{BB962C8B-B14F-4D97-AF65-F5344CB8AC3E}">
        <p14:creationId xmlns:p14="http://schemas.microsoft.com/office/powerpoint/2010/main" val="221204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76B9-E17D-2848-B024-87CB9C44FD32}"/>
              </a:ext>
            </a:extLst>
          </p:cNvPr>
          <p:cNvSpPr>
            <a:spLocks noGrp="1"/>
          </p:cNvSpPr>
          <p:nvPr>
            <p:ph type="title"/>
          </p:nvPr>
        </p:nvSpPr>
        <p:spPr/>
        <p:txBody>
          <a:bodyPr/>
          <a:lstStyle/>
          <a:p>
            <a:r>
              <a:rPr lang="en-US" dirty="0"/>
              <a:t>Figure 4.7  Klinefelter syndrome</a:t>
            </a:r>
          </a:p>
        </p:txBody>
      </p:sp>
      <p:pic>
        <p:nvPicPr>
          <p:cNvPr id="6" name="Content Placeholder 5" descr="Very tall Luke sits on a stool. He has long hands that he rests on his knee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93303" y="479425"/>
            <a:ext cx="4605395" cy="6300788"/>
          </a:xfrm>
        </p:spPr>
      </p:pic>
    </p:spTree>
    <p:extLst>
      <p:ext uri="{BB962C8B-B14F-4D97-AF65-F5344CB8AC3E}">
        <p14:creationId xmlns:p14="http://schemas.microsoft.com/office/powerpoint/2010/main" val="382033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E443-04B7-6647-8482-A19D2E4BA2C2}"/>
              </a:ext>
            </a:extLst>
          </p:cNvPr>
          <p:cNvSpPr>
            <a:spLocks noGrp="1"/>
          </p:cNvSpPr>
          <p:nvPr>
            <p:ph type="title"/>
          </p:nvPr>
        </p:nvSpPr>
        <p:spPr/>
        <p:txBody>
          <a:bodyPr/>
          <a:lstStyle/>
          <a:p>
            <a:r>
              <a:rPr lang="en-US" dirty="0"/>
              <a:t>Figure 4.1  Human chromosomes in a woman (left) and a man (right)</a:t>
            </a:r>
          </a:p>
        </p:txBody>
      </p:sp>
      <p:pic>
        <p:nvPicPr>
          <p:cNvPr id="6" name="Content Placeholder 5" descr="Women have 22 chromosomes and two X chromosomes. Men have 22 chromosomes and X and Y chromosomes. The chromosomes of men appear thicker and larger than females, but it is not meaningfu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585119"/>
            <a:ext cx="9753600" cy="4089400"/>
          </a:xfrm>
        </p:spPr>
      </p:pic>
    </p:spTree>
    <p:extLst>
      <p:ext uri="{BB962C8B-B14F-4D97-AF65-F5344CB8AC3E}">
        <p14:creationId xmlns:p14="http://schemas.microsoft.com/office/powerpoint/2010/main" val="1640479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1664-C3F0-E84A-AB10-3F5612D98FEC}"/>
              </a:ext>
            </a:extLst>
          </p:cNvPr>
          <p:cNvSpPr>
            <a:spLocks noGrp="1"/>
          </p:cNvSpPr>
          <p:nvPr>
            <p:ph type="title"/>
          </p:nvPr>
        </p:nvSpPr>
        <p:spPr/>
        <p:txBody>
          <a:bodyPr/>
          <a:lstStyle/>
          <a:p>
            <a:r>
              <a:rPr lang="en-US" dirty="0"/>
              <a:t>Figure 4.8  Turner syndrome</a:t>
            </a:r>
          </a:p>
        </p:txBody>
      </p:sp>
      <p:pic>
        <p:nvPicPr>
          <p:cNvPr id="6" name="Content Placeholder 5" descr="Doctor Catharine wears a coat, holds a file in hand, and walks. She is much shorter than the two women who stand nearby.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28084" y="479425"/>
            <a:ext cx="7135832" cy="6300788"/>
          </a:xfrm>
        </p:spPr>
      </p:pic>
    </p:spTree>
    <p:extLst>
      <p:ext uri="{BB962C8B-B14F-4D97-AF65-F5344CB8AC3E}">
        <p14:creationId xmlns:p14="http://schemas.microsoft.com/office/powerpoint/2010/main" val="21060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65BE-0202-0C44-904A-189AC3223A59}"/>
              </a:ext>
            </a:extLst>
          </p:cNvPr>
          <p:cNvSpPr>
            <a:spLocks noGrp="1"/>
          </p:cNvSpPr>
          <p:nvPr>
            <p:ph type="title"/>
          </p:nvPr>
        </p:nvSpPr>
        <p:spPr/>
        <p:txBody>
          <a:bodyPr/>
          <a:lstStyle/>
          <a:p>
            <a:r>
              <a:rPr lang="en-US" dirty="0"/>
              <a:t>Figure 4.9  Partial masculinization of genitalia in a girl with congenital adrenal hyperplasia</a:t>
            </a:r>
          </a:p>
        </p:txBody>
      </p:sp>
      <p:pic>
        <p:nvPicPr>
          <p:cNvPr id="6" name="Content Placeholder 5" descr="There is a large circular enlarged clitoris. Below it there are fused labia.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78693" y="479425"/>
            <a:ext cx="7034614" cy="6300788"/>
          </a:xfrm>
        </p:spPr>
      </p:pic>
    </p:spTree>
    <p:extLst>
      <p:ext uri="{BB962C8B-B14F-4D97-AF65-F5344CB8AC3E}">
        <p14:creationId xmlns:p14="http://schemas.microsoft.com/office/powerpoint/2010/main" val="80793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F968-853B-944A-8DE5-EA0E7EADC203}"/>
              </a:ext>
            </a:extLst>
          </p:cNvPr>
          <p:cNvSpPr>
            <a:spLocks noGrp="1"/>
          </p:cNvSpPr>
          <p:nvPr>
            <p:ph type="title"/>
          </p:nvPr>
        </p:nvSpPr>
        <p:spPr/>
        <p:txBody>
          <a:bodyPr/>
          <a:lstStyle/>
          <a:p>
            <a:r>
              <a:rPr lang="en-US" dirty="0"/>
              <a:t>Box 4.1  My Life with Androgen Insensitivity Syndrome</a:t>
            </a:r>
          </a:p>
        </p:txBody>
      </p:sp>
      <p:pic>
        <p:nvPicPr>
          <p:cNvPr id="6" name="Content Placeholder 5" descr="Katie Baratz Dalke stands in front of a dam.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70433" y="479425"/>
            <a:ext cx="4251134" cy="6300788"/>
          </a:xfrm>
        </p:spPr>
      </p:pic>
    </p:spTree>
    <p:extLst>
      <p:ext uri="{BB962C8B-B14F-4D97-AF65-F5344CB8AC3E}">
        <p14:creationId xmlns:p14="http://schemas.microsoft.com/office/powerpoint/2010/main" val="4286402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35B5-D39D-4843-9916-447F2885831D}"/>
              </a:ext>
            </a:extLst>
          </p:cNvPr>
          <p:cNvSpPr>
            <a:spLocks noGrp="1"/>
          </p:cNvSpPr>
          <p:nvPr>
            <p:ph type="title"/>
          </p:nvPr>
        </p:nvSpPr>
        <p:spPr/>
        <p:txBody>
          <a:bodyPr/>
          <a:lstStyle/>
          <a:p>
            <a:r>
              <a:rPr lang="en-US" dirty="0"/>
              <a:t>Box 4.2  Intersex and Sports</a:t>
            </a:r>
          </a:p>
        </p:txBody>
      </p:sp>
      <p:pic>
        <p:nvPicPr>
          <p:cNvPr id="6" name="Content Placeholder 5" descr="Caster Semenya runs in the tracks along with other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11541" y="479425"/>
            <a:ext cx="6768918" cy="6300788"/>
          </a:xfrm>
        </p:spPr>
      </p:pic>
    </p:spTree>
    <p:extLst>
      <p:ext uri="{BB962C8B-B14F-4D97-AF65-F5344CB8AC3E}">
        <p14:creationId xmlns:p14="http://schemas.microsoft.com/office/powerpoint/2010/main" val="179894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357E-EA13-2C40-8A26-3376CBB7A20A}"/>
              </a:ext>
            </a:extLst>
          </p:cNvPr>
          <p:cNvSpPr>
            <a:spLocks noGrp="1"/>
          </p:cNvSpPr>
          <p:nvPr>
            <p:ph type="title"/>
          </p:nvPr>
        </p:nvSpPr>
        <p:spPr/>
        <p:txBody>
          <a:bodyPr/>
          <a:lstStyle/>
          <a:p>
            <a:r>
              <a:rPr lang="en-US" dirty="0"/>
              <a:t>Figure 4.10  Mental rotation task</a:t>
            </a:r>
          </a:p>
        </p:txBody>
      </p:sp>
      <p:pic>
        <p:nvPicPr>
          <p:cNvPr id="6" name="Content Placeholder 5" descr="The object in the left is like two L shapes attached to each other. The four shapes on the right, each are 2 L shapes that attach to each other in different view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2067719"/>
            <a:ext cx="9753600" cy="3124200"/>
          </a:xfrm>
        </p:spPr>
      </p:pic>
    </p:spTree>
    <p:extLst>
      <p:ext uri="{BB962C8B-B14F-4D97-AF65-F5344CB8AC3E}">
        <p14:creationId xmlns:p14="http://schemas.microsoft.com/office/powerpoint/2010/main" val="2892382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0FA8-EA68-9D41-8186-50A66BC6486B}"/>
              </a:ext>
            </a:extLst>
          </p:cNvPr>
          <p:cNvSpPr>
            <a:spLocks noGrp="1"/>
          </p:cNvSpPr>
          <p:nvPr>
            <p:ph type="title"/>
          </p:nvPr>
        </p:nvSpPr>
        <p:spPr/>
        <p:txBody>
          <a:bodyPr/>
          <a:lstStyle/>
          <a:p>
            <a:r>
              <a:rPr lang="en-US" dirty="0"/>
              <a:t>In-Text Art, Ch. 4, p. 105</a:t>
            </a:r>
          </a:p>
        </p:txBody>
      </p:sp>
      <p:pic>
        <p:nvPicPr>
          <p:cNvPr id="6" name="Content Placeholder 5" descr="Men climb over each other and figh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53866" y="479425"/>
            <a:ext cx="9084268" cy="6300788"/>
          </a:xfrm>
        </p:spPr>
      </p:pic>
    </p:spTree>
    <p:extLst>
      <p:ext uri="{BB962C8B-B14F-4D97-AF65-F5344CB8AC3E}">
        <p14:creationId xmlns:p14="http://schemas.microsoft.com/office/powerpoint/2010/main" val="217370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8FC7-D7AC-CA43-8BE6-26E1F8048CFE}"/>
              </a:ext>
            </a:extLst>
          </p:cNvPr>
          <p:cNvSpPr>
            <a:spLocks noGrp="1"/>
          </p:cNvSpPr>
          <p:nvPr>
            <p:ph type="title"/>
          </p:nvPr>
        </p:nvSpPr>
        <p:spPr/>
        <p:txBody>
          <a:bodyPr/>
          <a:lstStyle/>
          <a:p>
            <a:r>
              <a:rPr lang="en-US" dirty="0"/>
              <a:t>Figure 4.11  Toy preference test</a:t>
            </a:r>
          </a:p>
        </p:txBody>
      </p:sp>
      <p:pic>
        <p:nvPicPr>
          <p:cNvPr id="6" name="Content Placeholder 5" descr="A small boy plays with toys such as truck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22236" y="479425"/>
            <a:ext cx="9147529" cy="6300788"/>
          </a:xfrm>
        </p:spPr>
      </p:pic>
    </p:spTree>
    <p:extLst>
      <p:ext uri="{BB962C8B-B14F-4D97-AF65-F5344CB8AC3E}">
        <p14:creationId xmlns:p14="http://schemas.microsoft.com/office/powerpoint/2010/main" val="3990371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8615-EBAB-7649-85AC-A93AB5699015}"/>
              </a:ext>
            </a:extLst>
          </p:cNvPr>
          <p:cNvSpPr>
            <a:spLocks noGrp="1"/>
          </p:cNvSpPr>
          <p:nvPr>
            <p:ph type="title"/>
          </p:nvPr>
        </p:nvSpPr>
        <p:spPr/>
        <p:txBody>
          <a:bodyPr/>
          <a:lstStyle/>
          <a:p>
            <a:r>
              <a:rPr lang="en-US" dirty="0"/>
              <a:t>Figure 4.12  Hormones and play</a:t>
            </a:r>
          </a:p>
        </p:txBody>
      </p:sp>
      <p:pic>
        <p:nvPicPr>
          <p:cNvPr id="6" name="Content Placeholder 5" descr="The graph is plotted for playtime in seconds from 0 to 600, versus toy types. For each type, the results are for Unaffected boys;&#10;Unaffected girls; C A H girls. Boys type: 520, 200, 400. Girls type: 30, 280, 50. Neutral type: 100, 200, 160. All values are estimated.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9302" y="479425"/>
            <a:ext cx="6933397" cy="6300788"/>
          </a:xfrm>
        </p:spPr>
      </p:pic>
    </p:spTree>
    <p:extLst>
      <p:ext uri="{BB962C8B-B14F-4D97-AF65-F5344CB8AC3E}">
        <p14:creationId xmlns:p14="http://schemas.microsoft.com/office/powerpoint/2010/main" val="350352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25B7-F987-9047-B465-C738D1ABF160}"/>
              </a:ext>
            </a:extLst>
          </p:cNvPr>
          <p:cNvSpPr>
            <a:spLocks noGrp="1"/>
          </p:cNvSpPr>
          <p:nvPr>
            <p:ph type="title"/>
          </p:nvPr>
        </p:nvSpPr>
        <p:spPr/>
        <p:txBody>
          <a:bodyPr/>
          <a:lstStyle/>
          <a:p>
            <a:r>
              <a:rPr lang="en-US" dirty="0"/>
              <a:t>Box 4.3  Gendered Play in Primates</a:t>
            </a:r>
          </a:p>
        </p:txBody>
      </p:sp>
      <p:pic>
        <p:nvPicPr>
          <p:cNvPr id="6" name="Content Placeholder 5" descr="A female monkey holds a teddy. A male monkey plays with a toy c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607219"/>
            <a:ext cx="9753600" cy="6045200"/>
          </a:xfrm>
        </p:spPr>
      </p:pic>
    </p:spTree>
    <p:extLst>
      <p:ext uri="{BB962C8B-B14F-4D97-AF65-F5344CB8AC3E}">
        <p14:creationId xmlns:p14="http://schemas.microsoft.com/office/powerpoint/2010/main" val="2002161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25A9-7717-0A4E-8992-CB59CC256970}"/>
              </a:ext>
            </a:extLst>
          </p:cNvPr>
          <p:cNvSpPr>
            <a:spLocks noGrp="1"/>
          </p:cNvSpPr>
          <p:nvPr>
            <p:ph type="title"/>
          </p:nvPr>
        </p:nvSpPr>
        <p:spPr/>
        <p:txBody>
          <a:bodyPr/>
          <a:lstStyle/>
          <a:p>
            <a:r>
              <a:rPr lang="en-US" dirty="0"/>
              <a:t>Box 4.3  Gendered Play in Primates (Part 1)</a:t>
            </a:r>
          </a:p>
        </p:txBody>
      </p:sp>
      <p:pic>
        <p:nvPicPr>
          <p:cNvPr id="6" name="Content Placeholder 5" descr="This alt text was created for the whole figure and some of it may not apply to this partial figure.&#10;A female monkey holds a teddy. A male monkey plays with a toy c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35151" y="479425"/>
            <a:ext cx="4921699" cy="6300788"/>
          </a:xfrm>
        </p:spPr>
      </p:pic>
    </p:spTree>
    <p:extLst>
      <p:ext uri="{BB962C8B-B14F-4D97-AF65-F5344CB8AC3E}">
        <p14:creationId xmlns:p14="http://schemas.microsoft.com/office/powerpoint/2010/main" val="3661094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E36C-634E-ED48-BA23-91ADAD5DBD51}"/>
              </a:ext>
            </a:extLst>
          </p:cNvPr>
          <p:cNvSpPr>
            <a:spLocks noGrp="1"/>
          </p:cNvSpPr>
          <p:nvPr>
            <p:ph type="title"/>
          </p:nvPr>
        </p:nvSpPr>
        <p:spPr/>
        <p:txBody>
          <a:bodyPr/>
          <a:lstStyle/>
          <a:p>
            <a:r>
              <a:rPr lang="en-US" dirty="0"/>
              <a:t>Figure 4.1  Human chromosomes in a woman (left) and a man (right) (Part 1)</a:t>
            </a:r>
          </a:p>
        </p:txBody>
      </p:sp>
      <p:pic>
        <p:nvPicPr>
          <p:cNvPr id="6" name="Content Placeholder 5" descr="This alt text was created for the whole figure and some of it may not apply to this partial figure.&#10;Women have 22 chromosomes and two X chromosomes. Men have 22 chromosomes and X and Y chromosomes. The chromosomes of men appear thicker and larger than females, but it is not meaningfu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25411" y="479425"/>
            <a:ext cx="6541179" cy="6300788"/>
          </a:xfrm>
        </p:spPr>
      </p:pic>
    </p:spTree>
    <p:extLst>
      <p:ext uri="{BB962C8B-B14F-4D97-AF65-F5344CB8AC3E}">
        <p14:creationId xmlns:p14="http://schemas.microsoft.com/office/powerpoint/2010/main" val="4012995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4CC2-21AF-CB4F-8114-324F2D01F524}"/>
              </a:ext>
            </a:extLst>
          </p:cNvPr>
          <p:cNvSpPr>
            <a:spLocks noGrp="1"/>
          </p:cNvSpPr>
          <p:nvPr>
            <p:ph type="title"/>
          </p:nvPr>
        </p:nvSpPr>
        <p:spPr/>
        <p:txBody>
          <a:bodyPr/>
          <a:lstStyle/>
          <a:p>
            <a:r>
              <a:rPr lang="en-US" dirty="0"/>
              <a:t>Box 4.3  Gendered Play in Primates (Part 2)</a:t>
            </a:r>
          </a:p>
        </p:txBody>
      </p:sp>
      <p:pic>
        <p:nvPicPr>
          <p:cNvPr id="6" name="Content Placeholder 5" descr="This alt text was created for the whole figure and some of it may not apply to this partial figure.&#10;A female monkey holds a teddy. A male monkey plays with a toy car.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16172" y="479425"/>
            <a:ext cx="4959656" cy="6300788"/>
          </a:xfrm>
        </p:spPr>
      </p:pic>
    </p:spTree>
    <p:extLst>
      <p:ext uri="{BB962C8B-B14F-4D97-AF65-F5344CB8AC3E}">
        <p14:creationId xmlns:p14="http://schemas.microsoft.com/office/powerpoint/2010/main" val="228877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7579-CB52-1748-AAD4-B57684FF5E41}"/>
              </a:ext>
            </a:extLst>
          </p:cNvPr>
          <p:cNvSpPr>
            <a:spLocks noGrp="1"/>
          </p:cNvSpPr>
          <p:nvPr>
            <p:ph type="title"/>
          </p:nvPr>
        </p:nvSpPr>
        <p:spPr/>
        <p:txBody>
          <a:bodyPr/>
          <a:lstStyle/>
          <a:p>
            <a:r>
              <a:rPr lang="en-US" dirty="0"/>
              <a:t>Figure 4.13  Finger length ratio and gender</a:t>
            </a:r>
          </a:p>
        </p:txBody>
      </p:sp>
      <p:pic>
        <p:nvPicPr>
          <p:cNvPr id="6" name="Content Placeholder 5" descr="In a palm, 2 D points to the index finger and 4 D points to the ring finger. 2 D is divided by 4 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63869" y="479425"/>
            <a:ext cx="3264263" cy="6300788"/>
          </a:xfrm>
        </p:spPr>
      </p:pic>
    </p:spTree>
    <p:extLst>
      <p:ext uri="{BB962C8B-B14F-4D97-AF65-F5344CB8AC3E}">
        <p14:creationId xmlns:p14="http://schemas.microsoft.com/office/powerpoint/2010/main" val="478661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4B53-4866-FC45-BD8B-663944823216}"/>
              </a:ext>
            </a:extLst>
          </p:cNvPr>
          <p:cNvSpPr>
            <a:spLocks noGrp="1"/>
          </p:cNvSpPr>
          <p:nvPr>
            <p:ph type="title"/>
          </p:nvPr>
        </p:nvSpPr>
        <p:spPr/>
        <p:txBody>
          <a:bodyPr/>
          <a:lstStyle/>
          <a:p>
            <a:r>
              <a:rPr lang="en-US" dirty="0"/>
              <a:t>Figure 4.14  Babies enter a gendered world</a:t>
            </a:r>
          </a:p>
        </p:txBody>
      </p:sp>
      <p:pic>
        <p:nvPicPr>
          <p:cNvPr id="6" name="Content Placeholder 5" descr="The small boy wears a blue striped T shirt and holds a ball. The small girl wears a skirt with pink flowers and holds a unicorn dol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83062" y="479425"/>
            <a:ext cx="9425877" cy="6300788"/>
          </a:xfrm>
        </p:spPr>
      </p:pic>
    </p:spTree>
    <p:extLst>
      <p:ext uri="{BB962C8B-B14F-4D97-AF65-F5344CB8AC3E}">
        <p14:creationId xmlns:p14="http://schemas.microsoft.com/office/powerpoint/2010/main" val="3686507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38B2-E856-C240-9E45-E84EC5741D7E}"/>
              </a:ext>
            </a:extLst>
          </p:cNvPr>
          <p:cNvSpPr>
            <a:spLocks noGrp="1"/>
          </p:cNvSpPr>
          <p:nvPr>
            <p:ph type="title"/>
          </p:nvPr>
        </p:nvSpPr>
        <p:spPr/>
        <p:txBody>
          <a:bodyPr/>
          <a:lstStyle/>
          <a:p>
            <a:r>
              <a:rPr lang="en-US" dirty="0"/>
              <a:t>In-Text Art, Ch. 4, p. 111</a:t>
            </a:r>
          </a:p>
        </p:txBody>
      </p:sp>
      <p:pic>
        <p:nvPicPr>
          <p:cNvPr id="6" name="Content Placeholder 5" descr="A small boy aims an arrow with a bow.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66781" y="479425"/>
            <a:ext cx="4858438" cy="6300788"/>
          </a:xfrm>
        </p:spPr>
      </p:pic>
    </p:spTree>
    <p:extLst>
      <p:ext uri="{BB962C8B-B14F-4D97-AF65-F5344CB8AC3E}">
        <p14:creationId xmlns:p14="http://schemas.microsoft.com/office/powerpoint/2010/main" val="400332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56A8-64C9-DD44-BD5F-02C30C10CEF7}"/>
              </a:ext>
            </a:extLst>
          </p:cNvPr>
          <p:cNvSpPr>
            <a:spLocks noGrp="1"/>
          </p:cNvSpPr>
          <p:nvPr>
            <p:ph type="title"/>
          </p:nvPr>
        </p:nvSpPr>
        <p:spPr/>
        <p:txBody>
          <a:bodyPr/>
          <a:lstStyle/>
          <a:p>
            <a:r>
              <a:rPr lang="en-US" dirty="0"/>
              <a:t>Figure 4.15  Influence of siblings on gender</a:t>
            </a:r>
          </a:p>
        </p:txBody>
      </p:sp>
      <p:pic>
        <p:nvPicPr>
          <p:cNvPr id="6" name="Content Placeholder 5" descr="An elder sister dressed as a chef works on flour on a table. Her brother stands near her and tries to imitate her. The bar graph is plotted for P S A I score from 0 to 80, versus sibling status for female and male in sequence. Has older brother, 40, 65; singleton, 38, 63; has older sister, 35, 60. All values are estimat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550069"/>
            <a:ext cx="9753600" cy="6159500"/>
          </a:xfrm>
        </p:spPr>
      </p:pic>
    </p:spTree>
    <p:extLst>
      <p:ext uri="{BB962C8B-B14F-4D97-AF65-F5344CB8AC3E}">
        <p14:creationId xmlns:p14="http://schemas.microsoft.com/office/powerpoint/2010/main" val="2177139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71C4-AD7E-744B-AD01-70F4795A676F}"/>
              </a:ext>
            </a:extLst>
          </p:cNvPr>
          <p:cNvSpPr>
            <a:spLocks noGrp="1"/>
          </p:cNvSpPr>
          <p:nvPr>
            <p:ph type="title"/>
          </p:nvPr>
        </p:nvSpPr>
        <p:spPr/>
        <p:txBody>
          <a:bodyPr/>
          <a:lstStyle/>
          <a:p>
            <a:r>
              <a:rPr lang="en-US" dirty="0"/>
              <a:t>Figure 4.15  Influence of siblings on gender (Part 1)</a:t>
            </a:r>
          </a:p>
        </p:txBody>
      </p:sp>
      <p:pic>
        <p:nvPicPr>
          <p:cNvPr id="6" name="Content Placeholder 5" descr="This alt text was created for the whole figure and some of it may not apply to this partial figure.&#10;An elder sister dressed as a chef works on flour on a table. Her brother stands near her and tries to imitate her. The bar graph is plotted for P S A I score from 0 to 80, versus sibling status for female and male in sequence. Has older brother, 40, 65; singleton, 38, 63; has older sister, 35, 60. All values are estimat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49020" y="479425"/>
            <a:ext cx="4693960" cy="6300788"/>
          </a:xfrm>
        </p:spPr>
      </p:pic>
    </p:spTree>
    <p:extLst>
      <p:ext uri="{BB962C8B-B14F-4D97-AF65-F5344CB8AC3E}">
        <p14:creationId xmlns:p14="http://schemas.microsoft.com/office/powerpoint/2010/main" val="2124958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719A-2891-EA43-9CC2-44852DB60FB5}"/>
              </a:ext>
            </a:extLst>
          </p:cNvPr>
          <p:cNvSpPr>
            <a:spLocks noGrp="1"/>
          </p:cNvSpPr>
          <p:nvPr>
            <p:ph type="title"/>
          </p:nvPr>
        </p:nvSpPr>
        <p:spPr/>
        <p:txBody>
          <a:bodyPr/>
          <a:lstStyle/>
          <a:p>
            <a:r>
              <a:rPr lang="en-US" dirty="0"/>
              <a:t>Figure 4.15  Influence of siblings on gender (Part 2)</a:t>
            </a:r>
          </a:p>
        </p:txBody>
      </p:sp>
      <p:pic>
        <p:nvPicPr>
          <p:cNvPr id="6" name="Content Placeholder 5" descr="This alt text was created for the whole figure and some of it may not apply to this partial figure.&#10;An elder sister dressed as a chef works on flour on a table. Her brother stands near her and tries to imitate her. The bar graph is plotted for P S A I score from 0 to 80, versus sibling status for female and male in sequence. Has older brother, 40, 65; singleton, 38, 63; has older sister, 35, 60. All values are estimat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22737" y="479425"/>
            <a:ext cx="5946526" cy="6300788"/>
          </a:xfrm>
        </p:spPr>
      </p:pic>
    </p:spTree>
    <p:extLst>
      <p:ext uri="{BB962C8B-B14F-4D97-AF65-F5344CB8AC3E}">
        <p14:creationId xmlns:p14="http://schemas.microsoft.com/office/powerpoint/2010/main" val="1236897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49E3-013A-804F-8B85-08FDDED83D9F}"/>
              </a:ext>
            </a:extLst>
          </p:cNvPr>
          <p:cNvSpPr>
            <a:spLocks noGrp="1"/>
          </p:cNvSpPr>
          <p:nvPr>
            <p:ph type="title"/>
          </p:nvPr>
        </p:nvSpPr>
        <p:spPr/>
        <p:txBody>
          <a:bodyPr/>
          <a:lstStyle/>
          <a:p>
            <a:r>
              <a:rPr lang="en-US" dirty="0"/>
              <a:t>In-Text Art, Ch. 4, p. 112</a:t>
            </a:r>
          </a:p>
        </p:txBody>
      </p:sp>
      <p:pic>
        <p:nvPicPr>
          <p:cNvPr id="6" name="Content Placeholder 5" descr="A Mayan mother weaves flower embroidery on a cloth. Her daughter sits near her and watche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46824" y="479425"/>
            <a:ext cx="6098353" cy="6300788"/>
          </a:xfrm>
        </p:spPr>
      </p:pic>
    </p:spTree>
    <p:extLst>
      <p:ext uri="{BB962C8B-B14F-4D97-AF65-F5344CB8AC3E}">
        <p14:creationId xmlns:p14="http://schemas.microsoft.com/office/powerpoint/2010/main" val="2016081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138F-0162-9E47-81F6-38443671D3BB}"/>
              </a:ext>
            </a:extLst>
          </p:cNvPr>
          <p:cNvSpPr>
            <a:spLocks noGrp="1"/>
          </p:cNvSpPr>
          <p:nvPr>
            <p:ph type="title"/>
          </p:nvPr>
        </p:nvSpPr>
        <p:spPr/>
        <p:txBody>
          <a:bodyPr/>
          <a:lstStyle/>
          <a:p>
            <a:r>
              <a:rPr lang="en-US" dirty="0"/>
              <a:t>Figure 4.16  The media influence gender</a:t>
            </a:r>
          </a:p>
        </p:txBody>
      </p:sp>
      <p:pic>
        <p:nvPicPr>
          <p:cNvPr id="6" name="Content Placeholder 5" descr="In a Walt Disney classics cover, Cinderella stands near a pumpkin vehicle, and her animal friends stand around her leg. The cover of Captain America shows Captain who stands with a large shield. Another man holds a gun. One more woman and a man are seen in the cover. The American flag flies in the background. A man wears a face mask and stare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74062" y="479425"/>
            <a:ext cx="8843877" cy="6300788"/>
          </a:xfrm>
        </p:spPr>
      </p:pic>
    </p:spTree>
    <p:extLst>
      <p:ext uri="{BB962C8B-B14F-4D97-AF65-F5344CB8AC3E}">
        <p14:creationId xmlns:p14="http://schemas.microsoft.com/office/powerpoint/2010/main" val="2680137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2BA3-9509-B842-95D9-3EB35F1D1631}"/>
              </a:ext>
            </a:extLst>
          </p:cNvPr>
          <p:cNvSpPr>
            <a:spLocks noGrp="1"/>
          </p:cNvSpPr>
          <p:nvPr>
            <p:ph type="title"/>
          </p:nvPr>
        </p:nvSpPr>
        <p:spPr/>
        <p:txBody>
          <a:bodyPr/>
          <a:lstStyle/>
          <a:p>
            <a:r>
              <a:rPr lang="en-US" dirty="0"/>
              <a:t>Figure 4.17  Kathoey</a:t>
            </a:r>
          </a:p>
        </p:txBody>
      </p:sp>
      <p:pic>
        <p:nvPicPr>
          <p:cNvPr id="6" name="Content Placeholder 5" descr="The Kathoey women wear short and shiny dresses and pos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95236" y="479425"/>
            <a:ext cx="7401528" cy="6300788"/>
          </a:xfrm>
        </p:spPr>
      </p:pic>
    </p:spTree>
    <p:extLst>
      <p:ext uri="{BB962C8B-B14F-4D97-AF65-F5344CB8AC3E}">
        <p14:creationId xmlns:p14="http://schemas.microsoft.com/office/powerpoint/2010/main" val="146100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1FDA-5F8E-6B48-8725-749431EAF045}"/>
              </a:ext>
            </a:extLst>
          </p:cNvPr>
          <p:cNvSpPr>
            <a:spLocks noGrp="1"/>
          </p:cNvSpPr>
          <p:nvPr>
            <p:ph type="title"/>
          </p:nvPr>
        </p:nvSpPr>
        <p:spPr/>
        <p:txBody>
          <a:bodyPr/>
          <a:lstStyle/>
          <a:p>
            <a:r>
              <a:rPr lang="en-US" dirty="0"/>
              <a:t>Figure 4.1  Human chromosomes in a woman (left) and a man (right) (Part 2)</a:t>
            </a:r>
          </a:p>
        </p:txBody>
      </p:sp>
      <p:pic>
        <p:nvPicPr>
          <p:cNvPr id="6" name="Content Placeholder 5" descr="This alt text was created for the whole figure and some of it may not apply to this partial figure.&#10;Women have 22 chromosomes and two X chromosomes. Men have 22 chromosomes and X and Y chromosomes. The chromosomes of men appear thicker and larger than females, but it is not meaningfu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05692" y="479425"/>
            <a:ext cx="8780616" cy="6300788"/>
          </a:xfrm>
        </p:spPr>
      </p:pic>
    </p:spTree>
    <p:extLst>
      <p:ext uri="{BB962C8B-B14F-4D97-AF65-F5344CB8AC3E}">
        <p14:creationId xmlns:p14="http://schemas.microsoft.com/office/powerpoint/2010/main" val="3856979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5FCA-E463-4C4D-93C0-4EB3F9828EBD}"/>
              </a:ext>
            </a:extLst>
          </p:cNvPr>
          <p:cNvSpPr>
            <a:spLocks noGrp="1"/>
          </p:cNvSpPr>
          <p:nvPr>
            <p:ph type="title"/>
          </p:nvPr>
        </p:nvSpPr>
        <p:spPr/>
        <p:txBody>
          <a:bodyPr/>
          <a:lstStyle/>
          <a:p>
            <a:r>
              <a:rPr lang="en-US" dirty="0"/>
              <a:t>Figure 4.18  Female warrior</a:t>
            </a:r>
          </a:p>
        </p:txBody>
      </p:sp>
      <p:pic>
        <p:nvPicPr>
          <p:cNvPr id="6" name="Content Placeholder 5" descr="A Greek soldier knells and holds a shield. The Amazon stands and strikes the shiel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28562" y="479425"/>
            <a:ext cx="9134877" cy="6300788"/>
          </a:xfrm>
        </p:spPr>
      </p:pic>
    </p:spTree>
    <p:extLst>
      <p:ext uri="{BB962C8B-B14F-4D97-AF65-F5344CB8AC3E}">
        <p14:creationId xmlns:p14="http://schemas.microsoft.com/office/powerpoint/2010/main" val="511259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9447-BCD1-CB40-AAE0-6BAD7E8F3100}"/>
              </a:ext>
            </a:extLst>
          </p:cNvPr>
          <p:cNvSpPr>
            <a:spLocks noGrp="1"/>
          </p:cNvSpPr>
          <p:nvPr>
            <p:ph type="title"/>
          </p:nvPr>
        </p:nvSpPr>
        <p:spPr/>
        <p:txBody>
          <a:bodyPr/>
          <a:lstStyle/>
          <a:p>
            <a:r>
              <a:rPr lang="en-US" dirty="0"/>
              <a:t>Figure 4.19  Jonas and Nicole Maines are mono­zygotic (“identical”) twins</a:t>
            </a:r>
          </a:p>
        </p:txBody>
      </p:sp>
      <p:pic>
        <p:nvPicPr>
          <p:cNvPr id="6" name="Content Placeholder 5" descr="Jonas and Nicole Maines stand next to each other. One has a male face and another has a female fac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9171" y="479425"/>
            <a:ext cx="9033659" cy="6300788"/>
          </a:xfrm>
        </p:spPr>
      </p:pic>
    </p:spTree>
    <p:extLst>
      <p:ext uri="{BB962C8B-B14F-4D97-AF65-F5344CB8AC3E}">
        <p14:creationId xmlns:p14="http://schemas.microsoft.com/office/powerpoint/2010/main" val="2781741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4D85-5F8D-2447-92FD-A9BDC3627DFF}"/>
              </a:ext>
            </a:extLst>
          </p:cNvPr>
          <p:cNvSpPr>
            <a:spLocks noGrp="1"/>
          </p:cNvSpPr>
          <p:nvPr>
            <p:ph type="title"/>
          </p:nvPr>
        </p:nvSpPr>
        <p:spPr/>
        <p:txBody>
          <a:bodyPr/>
          <a:lstStyle/>
          <a:p>
            <a:r>
              <a:rPr lang="en-US" dirty="0"/>
              <a:t>Figure 4.20  Bruce Jenner transitioned to Caitlyn Jenner between 2015 and 2017</a:t>
            </a:r>
          </a:p>
        </p:txBody>
      </p:sp>
      <p:pic>
        <p:nvPicPr>
          <p:cNvPr id="6" name="Content Placeholder 5" descr="Bruce Jenner looks like a man. Caitlyn Jenner looks like a woma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36105" y="479425"/>
            <a:ext cx="8919790" cy="6300788"/>
          </a:xfrm>
        </p:spPr>
      </p:pic>
    </p:spTree>
    <p:extLst>
      <p:ext uri="{BB962C8B-B14F-4D97-AF65-F5344CB8AC3E}">
        <p14:creationId xmlns:p14="http://schemas.microsoft.com/office/powerpoint/2010/main" val="2418355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8FBE-7D8A-B142-B5CD-D7712CC061A1}"/>
              </a:ext>
            </a:extLst>
          </p:cNvPr>
          <p:cNvSpPr>
            <a:spLocks noGrp="1"/>
          </p:cNvSpPr>
          <p:nvPr>
            <p:ph type="title"/>
          </p:nvPr>
        </p:nvSpPr>
        <p:spPr/>
        <p:txBody>
          <a:bodyPr/>
          <a:lstStyle/>
          <a:p>
            <a:r>
              <a:rPr lang="en-US" dirty="0"/>
              <a:t>Figure 4.21  Effects of cross-sex hormones on female and male bodies</a:t>
            </a:r>
          </a:p>
        </p:txBody>
      </p:sp>
      <p:pic>
        <p:nvPicPr>
          <p:cNvPr id="6" name="Content Placeholder 5" descr="When a natal female is treated with Testosterone, Scalp hair&#10;may thin, facial hair grow, voice deepens, muscle mass increases, body fat redistribute, clitoris enlarges, and vagina atrophies. When a natal male is treated with estrogen, sex drive decreases, facial hair may thin, muscle mass decreases, body fat redistributes, there are fewer erections, and testicles shrink.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21520" y="479425"/>
            <a:ext cx="6148961" cy="6300788"/>
          </a:xfrm>
        </p:spPr>
      </p:pic>
    </p:spTree>
    <p:extLst>
      <p:ext uri="{BB962C8B-B14F-4D97-AF65-F5344CB8AC3E}">
        <p14:creationId xmlns:p14="http://schemas.microsoft.com/office/powerpoint/2010/main" val="2407555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8737-DB88-8A48-A339-73D1475EF259}"/>
              </a:ext>
            </a:extLst>
          </p:cNvPr>
          <p:cNvSpPr>
            <a:spLocks noGrp="1"/>
          </p:cNvSpPr>
          <p:nvPr>
            <p:ph type="title"/>
          </p:nvPr>
        </p:nvSpPr>
        <p:spPr/>
        <p:txBody>
          <a:bodyPr/>
          <a:lstStyle/>
          <a:p>
            <a:r>
              <a:rPr lang="en-US" dirty="0"/>
              <a:t>Figure 4.22  The vulva after sex-reassignment surgery</a:t>
            </a:r>
          </a:p>
        </p:txBody>
      </p:sp>
      <p:pic>
        <p:nvPicPr>
          <p:cNvPr id="6" name="Content Placeholder 5" descr="The vulva is a thin oval shape and has a short stem-like projection from the inside center towards the top.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45845" y="479425"/>
            <a:ext cx="7300310" cy="6300788"/>
          </a:xfrm>
        </p:spPr>
      </p:pic>
    </p:spTree>
    <p:extLst>
      <p:ext uri="{BB962C8B-B14F-4D97-AF65-F5344CB8AC3E}">
        <p14:creationId xmlns:p14="http://schemas.microsoft.com/office/powerpoint/2010/main" val="205319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F781-BB88-DA43-B0D9-2FF3FDE4372D}"/>
              </a:ext>
            </a:extLst>
          </p:cNvPr>
          <p:cNvSpPr>
            <a:spLocks noGrp="1"/>
          </p:cNvSpPr>
          <p:nvPr>
            <p:ph type="title"/>
          </p:nvPr>
        </p:nvSpPr>
        <p:spPr/>
        <p:txBody>
          <a:bodyPr/>
          <a:lstStyle/>
          <a:p>
            <a:r>
              <a:rPr lang="en-US" dirty="0"/>
              <a:t>Figure 4.23  Trans man after transition</a:t>
            </a:r>
          </a:p>
        </p:txBody>
      </p:sp>
      <p:pic>
        <p:nvPicPr>
          <p:cNvPr id="6" name="Content Placeholder 5" descr="A man has tattoo designs all over his body and has a large peni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56803" y="479425"/>
            <a:ext cx="5478395" cy="6300788"/>
          </a:xfrm>
        </p:spPr>
      </p:pic>
    </p:spTree>
    <p:extLst>
      <p:ext uri="{BB962C8B-B14F-4D97-AF65-F5344CB8AC3E}">
        <p14:creationId xmlns:p14="http://schemas.microsoft.com/office/powerpoint/2010/main" val="3892572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BC7A-632E-814E-99C1-923671E17E4B}"/>
              </a:ext>
            </a:extLst>
          </p:cNvPr>
          <p:cNvSpPr>
            <a:spLocks noGrp="1"/>
          </p:cNvSpPr>
          <p:nvPr>
            <p:ph type="title"/>
          </p:nvPr>
        </p:nvSpPr>
        <p:spPr/>
        <p:txBody>
          <a:bodyPr/>
          <a:lstStyle/>
          <a:p>
            <a:r>
              <a:rPr lang="en-US" dirty="0"/>
              <a:t>Figure 4.24  Transformation of the clitoris into a small penis by hormone treatment and surgery (metoidioplasty)</a:t>
            </a:r>
          </a:p>
        </p:txBody>
      </p:sp>
      <p:pic>
        <p:nvPicPr>
          <p:cNvPr id="6" name="Content Placeholder 5" descr="A hand holds a thumb shaped penis. The scrotum is below i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28562" y="479425"/>
            <a:ext cx="9134877" cy="6300788"/>
          </a:xfrm>
        </p:spPr>
      </p:pic>
    </p:spTree>
    <p:extLst>
      <p:ext uri="{BB962C8B-B14F-4D97-AF65-F5344CB8AC3E}">
        <p14:creationId xmlns:p14="http://schemas.microsoft.com/office/powerpoint/2010/main" val="1577256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8BE-1922-904B-A897-93C40F6BBDFB}"/>
              </a:ext>
            </a:extLst>
          </p:cNvPr>
          <p:cNvSpPr>
            <a:spLocks noGrp="1"/>
          </p:cNvSpPr>
          <p:nvPr>
            <p:ph type="title"/>
          </p:nvPr>
        </p:nvSpPr>
        <p:spPr/>
        <p:txBody>
          <a:bodyPr/>
          <a:lstStyle/>
          <a:p>
            <a:r>
              <a:rPr lang="en-US" dirty="0"/>
              <a:t>In-Text Art, Ch. 4, p. 120</a:t>
            </a:r>
          </a:p>
        </p:txBody>
      </p:sp>
      <p:pic>
        <p:nvPicPr>
          <p:cNvPr id="6" name="Content Placeholder 5" descr="Of the four people, two look like men and other two look like wome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0997" y="479425"/>
            <a:ext cx="8730007" cy="6300788"/>
          </a:xfrm>
        </p:spPr>
      </p:pic>
    </p:spTree>
    <p:extLst>
      <p:ext uri="{BB962C8B-B14F-4D97-AF65-F5344CB8AC3E}">
        <p14:creationId xmlns:p14="http://schemas.microsoft.com/office/powerpoint/2010/main" val="3118020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4C5C-0AC4-4F4E-8A16-3850E2D82838}"/>
              </a:ext>
            </a:extLst>
          </p:cNvPr>
          <p:cNvSpPr>
            <a:spLocks noGrp="1"/>
          </p:cNvSpPr>
          <p:nvPr>
            <p:ph type="title"/>
          </p:nvPr>
        </p:nvSpPr>
        <p:spPr/>
        <p:txBody>
          <a:bodyPr/>
          <a:lstStyle/>
          <a:p>
            <a:r>
              <a:rPr lang="en-US" dirty="0"/>
              <a:t>Figure 4.25  Trans philosophy professor</a:t>
            </a:r>
          </a:p>
        </p:txBody>
      </p:sp>
      <p:pic>
        <p:nvPicPr>
          <p:cNvPr id="6" name="Content Placeholder 5" descr="A photo of Talia Mae Bettcher is show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76998" y="479425"/>
            <a:ext cx="5238004" cy="6300788"/>
          </a:xfrm>
        </p:spPr>
      </p:pic>
    </p:spTree>
    <p:extLst>
      <p:ext uri="{BB962C8B-B14F-4D97-AF65-F5344CB8AC3E}">
        <p14:creationId xmlns:p14="http://schemas.microsoft.com/office/powerpoint/2010/main" val="2772109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A63D-B3F4-8B40-82EF-8E0CE6AE6961}"/>
              </a:ext>
            </a:extLst>
          </p:cNvPr>
          <p:cNvSpPr>
            <a:spLocks noGrp="1"/>
          </p:cNvSpPr>
          <p:nvPr>
            <p:ph type="title"/>
          </p:nvPr>
        </p:nvSpPr>
        <p:spPr/>
        <p:txBody>
          <a:bodyPr/>
          <a:lstStyle/>
          <a:p>
            <a:r>
              <a:rPr lang="en-US" dirty="0"/>
              <a:t>Figure 4.26  Transphobic violence</a:t>
            </a:r>
          </a:p>
        </p:txBody>
      </p:sp>
      <p:pic>
        <p:nvPicPr>
          <p:cNvPr id="6" name="Content Placeholder 5" descr="A poster has the text, in loving memory of Eddie Gwen Araujo. February, 24, 1985; October 3, 2002. Photo of Eddie is in the poster. Three men sit near a tabl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591469"/>
            <a:ext cx="9753600" cy="4076700"/>
          </a:xfrm>
        </p:spPr>
      </p:pic>
    </p:spTree>
    <p:extLst>
      <p:ext uri="{BB962C8B-B14F-4D97-AF65-F5344CB8AC3E}">
        <p14:creationId xmlns:p14="http://schemas.microsoft.com/office/powerpoint/2010/main" val="2985257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13DD-4F7D-924E-BC45-7F074E5B212E}"/>
              </a:ext>
            </a:extLst>
          </p:cNvPr>
          <p:cNvSpPr>
            <a:spLocks noGrp="1"/>
          </p:cNvSpPr>
          <p:nvPr>
            <p:ph type="title"/>
          </p:nvPr>
        </p:nvSpPr>
        <p:spPr/>
        <p:txBody>
          <a:bodyPr/>
          <a:lstStyle/>
          <a:p>
            <a:r>
              <a:rPr lang="en-US" dirty="0"/>
              <a:t>Figure 4.2  Male and female reproductive tracts develop from different precursor structures, the Wolffian and Müllerian ducts</a:t>
            </a:r>
          </a:p>
        </p:txBody>
      </p:sp>
      <p:pic>
        <p:nvPicPr>
          <p:cNvPr id="6" name="Content Placeholder 5" descr="Initially, there are the Gonads, Mullerian Duct, and the Wolffian duct. The Gonads are oval shapes that join to form the Wolffian duct. The Mullerian ducts are tubes on either side of the gonads that end at the same oval shape as the Wolffian duct. Later, in male, Mullerian duct degenerates under influence of A W H. The Gonads are now testicles. Next, the Wolfan duct develops into vas deferens, etcetera, under infl¬uence of testosterone. Vas Deferens now ends in seminal vesicle. In female, Mullerian duct develops into oviduct, etcetera. The gonads are now ovaries. Wolfan ducts degenerate in the absence of testosterone. A tube each from each ovary joins to form the uterus and the vagina. At the top of the tube is the Fimbria and below it the tube continues as oviduct. In the embryo, Wolffian duct is large and the Mullerian duct is a thin tube by the side of i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93040" y="479425"/>
            <a:ext cx="8805920" cy="6300788"/>
          </a:xfrm>
        </p:spPr>
      </p:pic>
    </p:spTree>
    <p:extLst>
      <p:ext uri="{BB962C8B-B14F-4D97-AF65-F5344CB8AC3E}">
        <p14:creationId xmlns:p14="http://schemas.microsoft.com/office/powerpoint/2010/main" val="843985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F339-7C96-544B-B366-4EBC482E6852}"/>
              </a:ext>
            </a:extLst>
          </p:cNvPr>
          <p:cNvSpPr>
            <a:spLocks noGrp="1"/>
          </p:cNvSpPr>
          <p:nvPr>
            <p:ph type="title"/>
          </p:nvPr>
        </p:nvSpPr>
        <p:spPr/>
        <p:txBody>
          <a:bodyPr/>
          <a:lstStyle/>
          <a:p>
            <a:r>
              <a:rPr lang="en-US" dirty="0"/>
              <a:t>Figure 4.26  Transphobic violence (Part 1)</a:t>
            </a:r>
          </a:p>
        </p:txBody>
      </p:sp>
      <p:pic>
        <p:nvPicPr>
          <p:cNvPr id="6" name="Content Placeholder 5" descr="This alt text was created for the whole figure and some of it may not apply to this partial figure.&#10;A poster has the text, in loving memory of Eddie Gwen Araujo. February, 24, 1985; October 3, 2002. Photo of Eddie is in the poster. Three men sit near a tabl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77476" y="479425"/>
            <a:ext cx="7237049" cy="6300788"/>
          </a:xfrm>
        </p:spPr>
      </p:pic>
    </p:spTree>
    <p:extLst>
      <p:ext uri="{BB962C8B-B14F-4D97-AF65-F5344CB8AC3E}">
        <p14:creationId xmlns:p14="http://schemas.microsoft.com/office/powerpoint/2010/main" val="390778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3FA1-7F08-4B4A-ACCF-99121BFD53D1}"/>
              </a:ext>
            </a:extLst>
          </p:cNvPr>
          <p:cNvSpPr>
            <a:spLocks noGrp="1"/>
          </p:cNvSpPr>
          <p:nvPr>
            <p:ph type="title"/>
          </p:nvPr>
        </p:nvSpPr>
        <p:spPr/>
        <p:txBody>
          <a:bodyPr/>
          <a:lstStyle/>
          <a:p>
            <a:r>
              <a:rPr lang="en-US" dirty="0"/>
              <a:t>Figure 4.26  Transphobic violence (Part 2)</a:t>
            </a:r>
          </a:p>
        </p:txBody>
      </p:sp>
      <p:pic>
        <p:nvPicPr>
          <p:cNvPr id="6" name="Content Placeholder 5" descr="This alt text was created for the whole figure and some of it may not apply to this partial figure.&#10;A poster has the text, in loving memory of Eddie Gwen Araujo. February, 24, 1985; October 3, 2002. Photo of Eddie is in the poster. Three men sit near a tabl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15671" y="479425"/>
            <a:ext cx="8160659" cy="6300788"/>
          </a:xfrm>
        </p:spPr>
      </p:pic>
    </p:spTree>
    <p:extLst>
      <p:ext uri="{BB962C8B-B14F-4D97-AF65-F5344CB8AC3E}">
        <p14:creationId xmlns:p14="http://schemas.microsoft.com/office/powerpoint/2010/main" val="129717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B66F-73D6-C24A-94BB-19F33ADDBF41}"/>
              </a:ext>
            </a:extLst>
          </p:cNvPr>
          <p:cNvSpPr>
            <a:spLocks noGrp="1"/>
          </p:cNvSpPr>
          <p:nvPr>
            <p:ph type="title"/>
          </p:nvPr>
        </p:nvSpPr>
        <p:spPr/>
        <p:txBody>
          <a:bodyPr/>
          <a:lstStyle/>
          <a:p>
            <a:r>
              <a:rPr lang="en-US" dirty="0"/>
              <a:t>Figure 4.2  Male and female reproductive tracts develop from different precursor structures, the Wolffian and Müllerian </a:t>
            </a:r>
            <a:r>
              <a:rPr lang="en-US" dirty="0" smtClean="0"/>
              <a:t>ducts </a:t>
            </a:r>
            <a:r>
              <a:rPr lang="en-US" sz="800" dirty="0" smtClean="0"/>
              <a:t>(2)</a:t>
            </a:r>
            <a:endParaRPr lang="en-US" sz="800" dirty="0"/>
          </a:p>
        </p:txBody>
      </p:sp>
      <p:pic>
        <p:nvPicPr>
          <p:cNvPr id="6" name="Content Placeholder 5" descr="This alt text was created for the whole figure and some of it may not apply to this partial figure.&#10;Initially, there are the Gonads, Mullerian Duct, and the Wolffian duct. The Gonads are oval shapes that join to form the Wolffian duct. The Mullerian ducts are tubes on either side of the gonads that end at the same oval shape as the Wolffian duct. Later, in male, Mullerian duct degenerates under influence of A W H. The Gonads are now testicles. Next, the Wolfan duct develops into vas deferens, etcetera, under infl¬uence of testosterone. Vas Deferens now ends in seminal vesicle. In female, Mullerian duct develops into oviduct, etcetera. The gonads are now ovaries. Wolfan ducts degenerate in the absence of testosterone. A tube each from each ovary joins to form the uterus and the vagina. At the top of the tube is the Fimbria and below it the tube continues as oviduct. In the embryo, Wolffian duct is large and the Mullerian duct is a thin tube by the side of i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66280" y="479425"/>
            <a:ext cx="8059441" cy="6300788"/>
          </a:xfrm>
        </p:spPr>
      </p:pic>
    </p:spTree>
    <p:extLst>
      <p:ext uri="{BB962C8B-B14F-4D97-AF65-F5344CB8AC3E}">
        <p14:creationId xmlns:p14="http://schemas.microsoft.com/office/powerpoint/2010/main" val="26881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3FBA-3281-1042-8918-52C2641CB0D5}"/>
              </a:ext>
            </a:extLst>
          </p:cNvPr>
          <p:cNvSpPr>
            <a:spLocks noGrp="1"/>
          </p:cNvSpPr>
          <p:nvPr>
            <p:ph type="title"/>
          </p:nvPr>
        </p:nvSpPr>
        <p:spPr/>
        <p:txBody>
          <a:bodyPr/>
          <a:lstStyle/>
          <a:p>
            <a:r>
              <a:rPr lang="en-US" dirty="0"/>
              <a:t>Figure 4.2  Male and female reproductive tracts develop from different precursor structures, the Wolffian and Müllerian ducts (Part 1)</a:t>
            </a:r>
          </a:p>
        </p:txBody>
      </p:sp>
      <p:pic>
        <p:nvPicPr>
          <p:cNvPr id="6" name="Content Placeholder 5" descr="This alt text was created for the whole figure and some of it may not apply to this partial figure.&#10;Initially, there are the Gonads, Mullerian Duct, and the Wolffian duct. The Gonads are oval shapes that join to form the Wolffian duct. The Mullerian ducts are tubes on either side of the gonads that end at the same oval shape as the Wolffian duct. Later, in male, Mullerian duct degenerates under influence of A W H. The Gonads are now testicles. Next, the Wolfan duct develops into vas deferens, etcetera, under infl¬uence of testosterone. Vas Deferens now ends in seminal vesicle. In female, Mullerian duct develops into oviduct, etcetera. The gonads are now ovaries. Wolfan ducts degenerate in the absence of testosterone. A tube each from each ovary joins to form the uterus and the vagina. At the top of the tube is the Fimbria and below it the tube continues as oviduct. In the embryo, Wolffian duct is large and the Mullerian duct is a thin tube by the side of i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76760" y="479425"/>
            <a:ext cx="4238481" cy="6300788"/>
          </a:xfrm>
        </p:spPr>
      </p:pic>
    </p:spTree>
    <p:extLst>
      <p:ext uri="{BB962C8B-B14F-4D97-AF65-F5344CB8AC3E}">
        <p14:creationId xmlns:p14="http://schemas.microsoft.com/office/powerpoint/2010/main" val="183631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207A-1159-3A47-BDCD-5DE5F81731C8}"/>
              </a:ext>
            </a:extLst>
          </p:cNvPr>
          <p:cNvSpPr>
            <a:spLocks noGrp="1"/>
          </p:cNvSpPr>
          <p:nvPr>
            <p:ph type="title"/>
          </p:nvPr>
        </p:nvSpPr>
        <p:spPr/>
        <p:txBody>
          <a:bodyPr/>
          <a:lstStyle/>
          <a:p>
            <a:r>
              <a:rPr lang="en-US" dirty="0"/>
              <a:t>Figure 4.2  Male and female reproductive tracts develop from different precursor structures, the Wolffian and Müllerian ducts (Part 2)</a:t>
            </a:r>
          </a:p>
        </p:txBody>
      </p:sp>
      <p:pic>
        <p:nvPicPr>
          <p:cNvPr id="6" name="Content Placeholder 5" descr="This alt text was created for the whole figure and some of it may not apply to this partial figure.&#10;Initially, there are the Gonads, Mullerian Duct, and the Wolffian duct. The Gonads are oval shapes that join to form the Wolffian duct. The Mullerian ducts are tubes on either side of the gonads that end at the same oval shape as the Wolffian duct. Later, in male, Mullerian duct degenerates under influence of A W H. The Gonads are now testicles. Next, the Wolfan duct develops into vas deferens, etcetera, under infl¬uence of testosterone. Vas Deferens now ends in seminal vesicle. In female, Mullerian duct develops into oviduct, etcetera. The gonads are now ovaries. Wolfan ducts degenerate in the absence of testosterone. A tube each from each ovary joins to form the uterus and the vagina. At the top of the tube is the Fimbria and below it the tube continues as oviduct. In the embryo, Wolffian duct is large and the Mullerian duct is a thin tube by the side of it.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61434" y="479425"/>
            <a:ext cx="3669133" cy="6300788"/>
          </a:xfrm>
        </p:spPr>
      </p:pic>
    </p:spTree>
    <p:extLst>
      <p:ext uri="{BB962C8B-B14F-4D97-AF65-F5344CB8AC3E}">
        <p14:creationId xmlns:p14="http://schemas.microsoft.com/office/powerpoint/2010/main" val="97847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E185-7ADB-E244-8BE3-AC58C1542971}"/>
              </a:ext>
            </a:extLst>
          </p:cNvPr>
          <p:cNvSpPr>
            <a:spLocks noGrp="1"/>
          </p:cNvSpPr>
          <p:nvPr>
            <p:ph type="title"/>
          </p:nvPr>
        </p:nvSpPr>
        <p:spPr/>
        <p:txBody>
          <a:bodyPr/>
          <a:lstStyle/>
          <a:p>
            <a:r>
              <a:rPr lang="en-US" dirty="0"/>
              <a:t>Figure 4.3  Development of the male and female external genitalia from common precursor structures</a:t>
            </a:r>
          </a:p>
        </p:txBody>
      </p:sp>
      <p:pic>
        <p:nvPicPr>
          <p:cNvPr id="6" name="Content Placeholder 5" descr="In four weeks, the genital tubercle is a circle at the top. Below it is a small oval opening which is the Cloaca covered by the membrane. Around the Cloaca is the urethral fold. Around the urethral fold is the genital swelling. In 5 months, if male high testosterone is there, the tubercle becomes larger and is now the glans. The urethral groove and urethral fold are present. The scrotal swelling is around the urethral fold. The perineum and anus are at the bottom end of the urethral fold. In 5 months, if female low testosterone, the genital tubercle is a larger cycle. The urethral fold, genital swelling, perineum, and anus are present. During birth, for the male high testosterone, there are the urethral opening, glans, shaft of penis, scrotal septum, scrotum, perineum, and anus. In female low testosterone, during birth, there are hood of clitoris, glans of clitoris, urethral opening, outer labia, inner labia, hymen, and perineum, and anu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91847" y="479425"/>
            <a:ext cx="3808307" cy="6300788"/>
          </a:xfrm>
        </p:spPr>
      </p:pic>
    </p:spTree>
    <p:extLst>
      <p:ext uri="{BB962C8B-B14F-4D97-AF65-F5344CB8AC3E}">
        <p14:creationId xmlns:p14="http://schemas.microsoft.com/office/powerpoint/2010/main" val="420760753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1572</Words>
  <Application>Microsoft Office PowerPoint</Application>
  <PresentationFormat>Widescreen</PresentationFormat>
  <Paragraphs>163</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ＭＳ Ｐゴシック</vt:lpstr>
      <vt:lpstr>Arial</vt:lpstr>
      <vt:lpstr>Times</vt:lpstr>
      <vt:lpstr>Blank Presentation</vt:lpstr>
      <vt:lpstr>Chapter 4 Opener </vt:lpstr>
      <vt:lpstr>Figure 4.1  Human chromosomes in a woman (left) and a man (right)</vt:lpstr>
      <vt:lpstr>Figure 4.1  Human chromosomes in a woman (left) and a man (right) (Part 1)</vt:lpstr>
      <vt:lpstr>Figure 4.1  Human chromosomes in a woman (left) and a man (right) (Part 2)</vt:lpstr>
      <vt:lpstr>Figure 4.2  Male and female reproductive tracts develop from different precursor structures, the Wolffian and Müllerian ducts</vt:lpstr>
      <vt:lpstr>Figure 4.2  Male and female reproductive tracts develop from different precursor structures, the Wolffian and Müllerian ducts (2)</vt:lpstr>
      <vt:lpstr>Figure 4.2  Male and female reproductive tracts develop from different precursor structures, the Wolffian and Müllerian ducts (Part 1)</vt:lpstr>
      <vt:lpstr>Figure 4.2  Male and female reproductive tracts develop from different precursor structures, the Wolffian and Müllerian ducts (Part 2)</vt:lpstr>
      <vt:lpstr>Figure 4.3  Development of the male and female external genitalia from common precursor structures</vt:lpstr>
      <vt:lpstr>Figure 4.3  Development of the male and female external genitalia from common precursor structures (Part 1)</vt:lpstr>
      <vt:lpstr>Figure 4.3  Development of the male and female external genitalia from common precursor structures (Part 2)</vt:lpstr>
      <vt:lpstr>Figure 4.3  Development of the male and female external genitalia from common precursor structures (Part 3)</vt:lpstr>
      <vt:lpstr>Figure 4.4  Descent of the testicles</vt:lpstr>
      <vt:lpstr>Figure 4.4  Descent of the testicles         (2)</vt:lpstr>
      <vt:lpstr>Figure 4.4  Descent of the testicles (Part 1)</vt:lpstr>
      <vt:lpstr>Figure 4.4  Descent of the testicles (Part 2)</vt:lpstr>
      <vt:lpstr>Figure 4.5   Hormones over the lifespan</vt:lpstr>
      <vt:lpstr>Figure 4.6  Sex differences in the cerebral cortex</vt:lpstr>
      <vt:lpstr>Figure 4.7  Klinefelter syndrome</vt:lpstr>
      <vt:lpstr>Figure 4.8  Turner syndrome</vt:lpstr>
      <vt:lpstr>Figure 4.9  Partial masculinization of genitalia in a girl with congenital adrenal hyperplasia</vt:lpstr>
      <vt:lpstr>Box 4.1  My Life with Androgen Insensitivity Syndrome</vt:lpstr>
      <vt:lpstr>Box 4.2  Intersex and Sports</vt:lpstr>
      <vt:lpstr>Figure 4.10  Mental rotation task</vt:lpstr>
      <vt:lpstr>In-Text Art, Ch. 4, p. 105</vt:lpstr>
      <vt:lpstr>Figure 4.11  Toy preference test</vt:lpstr>
      <vt:lpstr>Figure 4.12  Hormones and play</vt:lpstr>
      <vt:lpstr>Box 4.3  Gendered Play in Primates</vt:lpstr>
      <vt:lpstr>Box 4.3  Gendered Play in Primates (Part 1)</vt:lpstr>
      <vt:lpstr>Box 4.3  Gendered Play in Primates (Part 2)</vt:lpstr>
      <vt:lpstr>Figure 4.13  Finger length ratio and gender</vt:lpstr>
      <vt:lpstr>Figure 4.14  Babies enter a gendered world</vt:lpstr>
      <vt:lpstr>In-Text Art, Ch. 4, p. 111</vt:lpstr>
      <vt:lpstr>Figure 4.15  Influence of siblings on gender</vt:lpstr>
      <vt:lpstr>Figure 4.15  Influence of siblings on gender (Part 1)</vt:lpstr>
      <vt:lpstr>Figure 4.15  Influence of siblings on gender (Part 2)</vt:lpstr>
      <vt:lpstr>In-Text Art, Ch. 4, p. 112</vt:lpstr>
      <vt:lpstr>Figure 4.16  The media influence gender</vt:lpstr>
      <vt:lpstr>Figure 4.17  Kathoey</vt:lpstr>
      <vt:lpstr>Figure 4.18  Female warrior</vt:lpstr>
      <vt:lpstr>Figure 4.19  Jonas and Nicole Maines are mono­zygotic (“identical”) twins</vt:lpstr>
      <vt:lpstr>Figure 4.20  Bruce Jenner transitioned to Caitlyn Jenner between 2015 and 2017</vt:lpstr>
      <vt:lpstr>Figure 4.21  Effects of cross-sex hormones on female and male bodies</vt:lpstr>
      <vt:lpstr>Figure 4.22  The vulva after sex-reassignment surgery</vt:lpstr>
      <vt:lpstr>Figure 4.23  Trans man after transition</vt:lpstr>
      <vt:lpstr>Figure 4.24  Transformation of the clitoris into a small penis by hormone treatment and surgery (metoidioplasty)</vt:lpstr>
      <vt:lpstr>In-Text Art, Ch. 4, p. 120</vt:lpstr>
      <vt:lpstr>Figure 4.25  Trans philosophy professor</vt:lpstr>
      <vt:lpstr>Figure 4.26  Transphobic violence</vt:lpstr>
      <vt:lpstr>Figure 4.26  Transphobic violence (Part 1)</vt:lpstr>
      <vt:lpstr>Figure 4.26  Transphobic violence (Part 2)</vt:lpstr>
    </vt:vector>
  </TitlesOfParts>
  <Manager>Sumanas, Inc.</Manager>
  <Company>© Oxford University Press. All rights reserved.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Human Sexuality</dc:title>
  <dc:subject/>
  <dc:creator>LeVay et al.</dc:creator>
  <cp:keywords/>
  <dc:description/>
  <cp:lastModifiedBy>VENNE, Karissa</cp:lastModifiedBy>
  <cp:revision>158</cp:revision>
  <dcterms:created xsi:type="dcterms:W3CDTF">2016-06-06T17:28:25Z</dcterms:created>
  <dcterms:modified xsi:type="dcterms:W3CDTF">2020-09-11T16:54:57Z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2020-06-26T14:38:54Z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144e746c-0738-4145-82b2-0000ffdfaf98</vt:lpwstr>
  </property>
  <property fmtid="{D5CDD505-2E9C-101B-9397-08002B2CF9AE}" pid="8" name="MSIP_Label_89f61502-7731-4690-a118-333634878cc9_ContentBits">
    <vt:lpwstr>0</vt:lpwstr>
  </property>
</Properties>
</file>