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61" r:id="rId6"/>
  </p:sldMasterIdLst>
  <p:notesMasterIdLst>
    <p:notesMasterId r:id="rId38"/>
  </p:notesMasterIdLst>
  <p:sldIdLst>
    <p:sldId id="261" r:id="rId7"/>
    <p:sldId id="270" r:id="rId8"/>
    <p:sldId id="274" r:id="rId9"/>
    <p:sldId id="257" r:id="rId10"/>
    <p:sldId id="295" r:id="rId11"/>
    <p:sldId id="315" r:id="rId12"/>
    <p:sldId id="316" r:id="rId13"/>
    <p:sldId id="307" r:id="rId14"/>
    <p:sldId id="314" r:id="rId15"/>
    <p:sldId id="318" r:id="rId16"/>
    <p:sldId id="310" r:id="rId17"/>
    <p:sldId id="260" r:id="rId18"/>
    <p:sldId id="311" r:id="rId19"/>
    <p:sldId id="319" r:id="rId20"/>
    <p:sldId id="264" r:id="rId21"/>
    <p:sldId id="268" r:id="rId22"/>
    <p:sldId id="300" r:id="rId23"/>
    <p:sldId id="269" r:id="rId24"/>
    <p:sldId id="320" r:id="rId25"/>
    <p:sldId id="321" r:id="rId26"/>
    <p:sldId id="312" r:id="rId27"/>
    <p:sldId id="317" r:id="rId28"/>
    <p:sldId id="322" r:id="rId29"/>
    <p:sldId id="303" r:id="rId30"/>
    <p:sldId id="278" r:id="rId31"/>
    <p:sldId id="279" r:id="rId32"/>
    <p:sldId id="313" r:id="rId33"/>
    <p:sldId id="280" r:id="rId34"/>
    <p:sldId id="290" r:id="rId35"/>
    <p:sldId id="281" r:id="rId36"/>
    <p:sldId id="28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718E87-8A1F-4742-AEBE-B3422C4C8E9C}" v="167" dt="2020-09-08T14:52:06.3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02" autoAdjust="0"/>
  </p:normalViewPr>
  <p:slideViewPr>
    <p:cSldViewPr snapToGrid="0" snapToObjects="1">
      <p:cViewPr varScale="1">
        <p:scale>
          <a:sx n="111" d="100"/>
          <a:sy n="111" d="100"/>
        </p:scale>
        <p:origin x="163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MBERS, Peter" userId="ea828ff1-2d64-4b06-b9df-51dcaa86ed9a" providerId="ADAL" clId="{08718E87-8A1F-4742-AEBE-B3422C4C8E9C}"/>
    <pc:docChg chg="undo custSel delSld modSld">
      <pc:chgData name="CHAMBERS, Peter" userId="ea828ff1-2d64-4b06-b9df-51dcaa86ed9a" providerId="ADAL" clId="{08718E87-8A1F-4742-AEBE-B3422C4C8E9C}" dt="2020-09-08T14:52:06.370" v="164" actId="1076"/>
      <pc:docMkLst>
        <pc:docMk/>
      </pc:docMkLst>
      <pc:sldChg chg="modSp">
        <pc:chgData name="CHAMBERS, Peter" userId="ea828ff1-2d64-4b06-b9df-51dcaa86ed9a" providerId="ADAL" clId="{08718E87-8A1F-4742-AEBE-B3422C4C8E9C}" dt="2020-09-06T10:23:05.515" v="159" actId="20577"/>
        <pc:sldMkLst>
          <pc:docMk/>
          <pc:sldMk cId="1460686451" sldId="274"/>
        </pc:sldMkLst>
        <pc:spChg chg="mod">
          <ac:chgData name="CHAMBERS, Peter" userId="ea828ff1-2d64-4b06-b9df-51dcaa86ed9a" providerId="ADAL" clId="{08718E87-8A1F-4742-AEBE-B3422C4C8E9C}" dt="2020-09-06T10:23:05.515" v="159" actId="20577"/>
          <ac:spMkLst>
            <pc:docMk/>
            <pc:sldMk cId="1460686451" sldId="274"/>
            <ac:spMk id="2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2:10:36.409" v="47" actId="1076"/>
        <pc:sldMkLst>
          <pc:docMk/>
          <pc:sldMk cId="0" sldId="278"/>
        </pc:sldMkLst>
        <pc:spChg chg="mod">
          <ac:chgData name="CHAMBERS, Peter" userId="ea828ff1-2d64-4b06-b9df-51dcaa86ed9a" providerId="ADAL" clId="{08718E87-8A1F-4742-AEBE-B3422C4C8E9C}" dt="2020-09-05T12:09:13.294" v="26" actId="27636"/>
          <ac:spMkLst>
            <pc:docMk/>
            <pc:sldMk cId="0" sldId="278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2:10:36.409" v="47" actId="1076"/>
          <ac:spMkLst>
            <pc:docMk/>
            <pc:sldMk cId="0" sldId="278"/>
            <ac:spMk id="3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2:10:21.618" v="45" actId="20577"/>
        <pc:sldMkLst>
          <pc:docMk/>
          <pc:sldMk cId="0" sldId="279"/>
        </pc:sldMkLst>
        <pc:spChg chg="mod">
          <ac:chgData name="CHAMBERS, Peter" userId="ea828ff1-2d64-4b06-b9df-51dcaa86ed9a" providerId="ADAL" clId="{08718E87-8A1F-4742-AEBE-B3422C4C8E9C}" dt="2020-09-05T12:09:55.438" v="32" actId="207"/>
          <ac:spMkLst>
            <pc:docMk/>
            <pc:sldMk cId="0" sldId="279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2:10:21.618" v="45" actId="20577"/>
          <ac:spMkLst>
            <pc:docMk/>
            <pc:sldMk cId="0" sldId="279"/>
            <ac:spMk id="3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2:11:31.939" v="77" actId="6549"/>
        <pc:sldMkLst>
          <pc:docMk/>
          <pc:sldMk cId="0" sldId="280"/>
        </pc:sldMkLst>
        <pc:spChg chg="mod">
          <ac:chgData name="CHAMBERS, Peter" userId="ea828ff1-2d64-4b06-b9df-51dcaa86ed9a" providerId="ADAL" clId="{08718E87-8A1F-4742-AEBE-B3422C4C8E9C}" dt="2020-09-05T12:11:27.017" v="75" actId="207"/>
          <ac:spMkLst>
            <pc:docMk/>
            <pc:sldMk cId="0" sldId="280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2:11:31.939" v="77" actId="6549"/>
          <ac:spMkLst>
            <pc:docMk/>
            <pc:sldMk cId="0" sldId="280"/>
            <ac:spMk id="3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2:14:18.546" v="152" actId="1076"/>
        <pc:sldMkLst>
          <pc:docMk/>
          <pc:sldMk cId="0" sldId="281"/>
        </pc:sldMkLst>
        <pc:spChg chg="mod">
          <ac:chgData name="CHAMBERS, Peter" userId="ea828ff1-2d64-4b06-b9df-51dcaa86ed9a" providerId="ADAL" clId="{08718E87-8A1F-4742-AEBE-B3422C4C8E9C}" dt="2020-09-05T12:14:12.748" v="150" actId="207"/>
          <ac:spMkLst>
            <pc:docMk/>
            <pc:sldMk cId="0" sldId="281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2:14:18.546" v="152" actId="1076"/>
          <ac:spMkLst>
            <pc:docMk/>
            <pc:sldMk cId="0" sldId="281"/>
            <ac:spMk id="3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2:14:23.792" v="153" actId="207"/>
        <pc:sldMkLst>
          <pc:docMk/>
          <pc:sldMk cId="0" sldId="285"/>
        </pc:sldMkLst>
        <pc:spChg chg="mod">
          <ac:chgData name="CHAMBERS, Peter" userId="ea828ff1-2d64-4b06-b9df-51dcaa86ed9a" providerId="ADAL" clId="{08718E87-8A1F-4742-AEBE-B3422C4C8E9C}" dt="2020-09-05T12:14:23.792" v="153" actId="207"/>
          <ac:spMkLst>
            <pc:docMk/>
            <pc:sldMk cId="0" sldId="285"/>
            <ac:spMk id="2" creationId="{00000000-0000-0000-0000-000000000000}"/>
          </ac:spMkLst>
        </pc:spChg>
      </pc:sldChg>
      <pc:sldChg chg="addSp modSp">
        <pc:chgData name="CHAMBERS, Peter" userId="ea828ff1-2d64-4b06-b9df-51dcaa86ed9a" providerId="ADAL" clId="{08718E87-8A1F-4742-AEBE-B3422C4C8E9C}" dt="2020-09-05T12:14:03.988" v="149" actId="20577"/>
        <pc:sldMkLst>
          <pc:docMk/>
          <pc:sldMk cId="0" sldId="290"/>
        </pc:sldMkLst>
        <pc:spChg chg="mod">
          <ac:chgData name="CHAMBERS, Peter" userId="ea828ff1-2d64-4b06-b9df-51dcaa86ed9a" providerId="ADAL" clId="{08718E87-8A1F-4742-AEBE-B3422C4C8E9C}" dt="2020-09-05T12:11:38.323" v="78" actId="207"/>
          <ac:spMkLst>
            <pc:docMk/>
            <pc:sldMk cId="0" sldId="290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2:14:03.988" v="149" actId="20577"/>
          <ac:spMkLst>
            <pc:docMk/>
            <pc:sldMk cId="0" sldId="290"/>
            <ac:spMk id="3" creationId="{00000000-0000-0000-0000-000000000000}"/>
          </ac:spMkLst>
        </pc:spChg>
        <pc:spChg chg="add mod">
          <ac:chgData name="CHAMBERS, Peter" userId="ea828ff1-2d64-4b06-b9df-51dcaa86ed9a" providerId="ADAL" clId="{08718E87-8A1F-4742-AEBE-B3422C4C8E9C}" dt="2020-09-05T12:13:54.550" v="146" actId="1076"/>
          <ac:spMkLst>
            <pc:docMk/>
            <pc:sldMk cId="0" sldId="290"/>
            <ac:spMk id="5" creationId="{B6C08C0F-FBEE-4B75-B718-515BBBDC1DCE}"/>
          </ac:spMkLst>
        </pc:spChg>
      </pc:sldChg>
      <pc:sldChg chg="addSp delSp modSp">
        <pc:chgData name="CHAMBERS, Peter" userId="ea828ff1-2d64-4b06-b9df-51dcaa86ed9a" providerId="ADAL" clId="{08718E87-8A1F-4742-AEBE-B3422C4C8E9C}" dt="2020-09-08T14:52:06.370" v="164" actId="1076"/>
        <pc:sldMkLst>
          <pc:docMk/>
          <pc:sldMk cId="0" sldId="303"/>
        </pc:sldMkLst>
        <pc:spChg chg="add del mod">
          <ac:chgData name="CHAMBERS, Peter" userId="ea828ff1-2d64-4b06-b9df-51dcaa86ed9a" providerId="ADAL" clId="{08718E87-8A1F-4742-AEBE-B3422C4C8E9C}" dt="2020-09-05T12:08:47.777" v="20" actId="11529"/>
          <ac:spMkLst>
            <pc:docMk/>
            <pc:sldMk cId="0" sldId="303"/>
            <ac:spMk id="3" creationId="{FEB54B04-9406-4BB0-B9C7-B79C111FC11B}"/>
          </ac:spMkLst>
        </pc:spChg>
        <pc:picChg chg="add mod">
          <ac:chgData name="CHAMBERS, Peter" userId="ea828ff1-2d64-4b06-b9df-51dcaa86ed9a" providerId="ADAL" clId="{08718E87-8A1F-4742-AEBE-B3422C4C8E9C}" dt="2020-09-08T14:52:06.370" v="164" actId="1076"/>
          <ac:picMkLst>
            <pc:docMk/>
            <pc:sldMk cId="0" sldId="303"/>
            <ac:picMk id="3" creationId="{E7DA3A69-2B46-4579-83BB-C6B35D7A97B3}"/>
          </ac:picMkLst>
        </pc:picChg>
        <pc:picChg chg="add del">
          <ac:chgData name="CHAMBERS, Peter" userId="ea828ff1-2d64-4b06-b9df-51dcaa86ed9a" providerId="ADAL" clId="{08718E87-8A1F-4742-AEBE-B3422C4C8E9C}" dt="2020-09-08T14:51:59.852" v="162" actId="478"/>
          <ac:picMkLst>
            <pc:docMk/>
            <pc:sldMk cId="0" sldId="303"/>
            <ac:picMk id="5122" creationId="{00000000-0000-0000-0000-000000000000}"/>
          </ac:picMkLst>
        </pc:picChg>
      </pc:sldChg>
      <pc:sldChg chg="modSp">
        <pc:chgData name="CHAMBERS, Peter" userId="ea828ff1-2d64-4b06-b9df-51dcaa86ed9a" providerId="ADAL" clId="{08718E87-8A1F-4742-AEBE-B3422C4C8E9C}" dt="2020-09-05T12:11:19.934" v="74" actId="207"/>
        <pc:sldMkLst>
          <pc:docMk/>
          <pc:sldMk cId="3869493298" sldId="313"/>
        </pc:sldMkLst>
        <pc:spChg chg="mod">
          <ac:chgData name="CHAMBERS, Peter" userId="ea828ff1-2d64-4b06-b9df-51dcaa86ed9a" providerId="ADAL" clId="{08718E87-8A1F-4742-AEBE-B3422C4C8E9C}" dt="2020-09-05T12:11:19.934" v="74" actId="207"/>
          <ac:spMkLst>
            <pc:docMk/>
            <pc:sldMk cId="3869493298" sldId="313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2:11:16.985" v="73" actId="1076"/>
          <ac:spMkLst>
            <pc:docMk/>
            <pc:sldMk cId="3869493298" sldId="313"/>
            <ac:spMk id="3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1:58:05.898" v="7" actId="1076"/>
        <pc:sldMkLst>
          <pc:docMk/>
          <pc:sldMk cId="825521985" sldId="317"/>
        </pc:sldMkLst>
        <pc:spChg chg="mod">
          <ac:chgData name="CHAMBERS, Peter" userId="ea828ff1-2d64-4b06-b9df-51dcaa86ed9a" providerId="ADAL" clId="{08718E87-8A1F-4742-AEBE-B3422C4C8E9C}" dt="2020-09-05T11:57:42.739" v="1" actId="1076"/>
          <ac:spMkLst>
            <pc:docMk/>
            <pc:sldMk cId="825521985" sldId="317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1:58:05.898" v="7" actId="1076"/>
          <ac:spMkLst>
            <pc:docMk/>
            <pc:sldMk cId="825521985" sldId="317"/>
            <ac:spMk id="3" creationId="{00000000-0000-0000-0000-000000000000}"/>
          </ac:spMkLst>
        </pc:spChg>
      </pc:sldChg>
      <pc:sldChg chg="modSp">
        <pc:chgData name="CHAMBERS, Peter" userId="ea828ff1-2d64-4b06-b9df-51dcaa86ed9a" providerId="ADAL" clId="{08718E87-8A1F-4742-AEBE-B3422C4C8E9C}" dt="2020-09-05T11:58:52.286" v="16" actId="1076"/>
        <pc:sldMkLst>
          <pc:docMk/>
          <pc:sldMk cId="0" sldId="322"/>
        </pc:sldMkLst>
        <pc:spChg chg="mod">
          <ac:chgData name="CHAMBERS, Peter" userId="ea828ff1-2d64-4b06-b9df-51dcaa86ed9a" providerId="ADAL" clId="{08718E87-8A1F-4742-AEBE-B3422C4C8E9C}" dt="2020-09-05T11:58:40.767" v="13" actId="1076"/>
          <ac:spMkLst>
            <pc:docMk/>
            <pc:sldMk cId="0" sldId="322"/>
            <ac:spMk id="2" creationId="{00000000-0000-0000-0000-000000000000}"/>
          </ac:spMkLst>
        </pc:spChg>
        <pc:spChg chg="mod">
          <ac:chgData name="CHAMBERS, Peter" userId="ea828ff1-2d64-4b06-b9df-51dcaa86ed9a" providerId="ADAL" clId="{08718E87-8A1F-4742-AEBE-B3422C4C8E9C}" dt="2020-09-05T11:58:52.286" v="16" actId="1076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5199-F7F4-4FB2-A2CD-22A2CFC8760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0744-2FEF-4441-821D-70180A370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03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79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96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E7A5E-10E6-4347-9CE4-36EAB0D13833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E7A5E-10E6-4347-9CE4-36EAB0D13833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0365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87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866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1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043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" y="0"/>
            <a:ext cx="9139050" cy="6861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7117882" y="6423727"/>
            <a:ext cx="1568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2018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49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Stacked Deck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by Jennifer Ball and Lorne </a:t>
            </a:r>
            <a:r>
              <a:rPr lang="en-US" dirty="0" err="1"/>
              <a:t>Tepperman</a:t>
            </a:r>
            <a:endParaRPr lang="en-US" dirty="0"/>
          </a:p>
        </p:txBody>
      </p:sp>
      <p:pic>
        <p:nvPicPr>
          <p:cNvPr id="1028" name="Picture 4" descr="The Stacked Deck">
            <a:extLst>
              <a:ext uri="{FF2B5EF4-FFF2-40B4-BE49-F238E27FC236}">
                <a16:creationId xmlns:a16="http://schemas.microsoft.com/office/drawing/2014/main" id="{C3A96944-C4F7-405C-B7B1-093998D15112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6" b="145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49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Shifting to the Market Basket Measure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6352" y="1417638"/>
            <a:ext cx="7647756" cy="40150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CA" dirty="0"/>
          </a:p>
          <a:p>
            <a:r>
              <a:rPr lang="en-CA" dirty="0"/>
              <a:t>Some say this measure implies that Canada is moving from a relative measure of poverty to a more absolute measure of poverty </a:t>
            </a:r>
          </a:p>
          <a:p>
            <a:r>
              <a:rPr lang="en-CA" dirty="0"/>
              <a:t>Others say it represents a shift from a focus on social comparison to a focus on physical survival 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CEFC0-E083-4944-94AD-787C3E7E3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6345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Racialized People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Racialized persons</a:t>
            </a:r>
          </a:p>
          <a:p>
            <a:pPr lvl="1"/>
            <a:r>
              <a:rPr lang="en-CA" dirty="0"/>
              <a:t>People who belong to non-dominant ethno-racial communities who, through the process of racialization, experience race as a key factor in their identity and experiences of inequality</a:t>
            </a:r>
          </a:p>
          <a:p>
            <a:pPr lvl="1"/>
            <a:r>
              <a:rPr lang="en-CA" dirty="0"/>
              <a:t>People’s skin colour is a significant aspect of racialization </a:t>
            </a:r>
          </a:p>
          <a:p>
            <a:r>
              <a:rPr lang="en-CA" dirty="0"/>
              <a:t>Race is a continuing </a:t>
            </a:r>
            <a:r>
              <a:rPr lang="en-CA" b="1" dirty="0"/>
              <a:t>social construction</a:t>
            </a:r>
          </a:p>
          <a:p>
            <a:pPr lvl="1"/>
            <a:r>
              <a:rPr lang="en-CA" dirty="0"/>
              <a:t>A term used to describe how something has meaning only because it is made up or seen as such—it is not real (or biological) in nature  </a:t>
            </a:r>
          </a:p>
          <a:p>
            <a:pPr marL="0" indent="0">
              <a:buNone/>
            </a:pPr>
            <a:endParaRPr lang="en-CA" b="1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7EA38-FDE8-4A4D-AD4D-0CB57406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7730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503740" cy="1447056"/>
          </a:xfrm>
        </p:spPr>
        <p:txBody>
          <a:bodyPr>
            <a:normAutofit/>
          </a:bodyPr>
          <a:lstStyle/>
          <a:p>
            <a:r>
              <a:rPr lang="en-CA" dirty="0"/>
              <a:t>The Term “Visible Minorities” is No Longer Used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en-CA" dirty="0"/>
          </a:p>
          <a:p>
            <a:r>
              <a:rPr lang="en-CA" dirty="0"/>
              <a:t>It reinforces a problematic belief that whiteness is not visible</a:t>
            </a:r>
          </a:p>
          <a:p>
            <a:r>
              <a:rPr lang="en-CA" dirty="0"/>
              <a:t>It may promote stigmatization of certain groups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1736D-0EEC-AB4B-A2D9-8F6EB735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12</a:t>
            </a:fld>
            <a:endParaRPr lang="en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Canada’s Racialized Population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792" y="1638299"/>
            <a:ext cx="7778416" cy="4112795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22.3% identify themselves as belonging to as “visible minority” group </a:t>
            </a:r>
          </a:p>
          <a:p>
            <a:pPr lvl="1"/>
            <a:r>
              <a:rPr lang="en-CA" dirty="0"/>
              <a:t>Increased from 19% in 2011</a:t>
            </a:r>
          </a:p>
          <a:p>
            <a:r>
              <a:rPr lang="en-CA" dirty="0"/>
              <a:t>Canada’s racialized population is increasing much more quickly than the non-racialized population  </a:t>
            </a:r>
          </a:p>
          <a:p>
            <a:pPr lvl="1"/>
            <a:r>
              <a:rPr lang="en-CA" dirty="0"/>
              <a:t>Predicted that one in three Canadians may be a member of a racialized group by 2031 </a:t>
            </a:r>
          </a:p>
          <a:p>
            <a:r>
              <a:rPr lang="en-CA" dirty="0"/>
              <a:t>The concentration of racialized Canadians is greatest in Ontario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04652-2B06-2F42-A645-993711D09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741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Young People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388" y="1145005"/>
            <a:ext cx="7931224" cy="4567989"/>
          </a:xfrm>
        </p:spPr>
        <p:txBody>
          <a:bodyPr>
            <a:normAutofit/>
          </a:bodyPr>
          <a:lstStyle/>
          <a:p>
            <a:r>
              <a:rPr lang="en-CA" sz="2200" dirty="0"/>
              <a:t>A diverse and variably defined group in Canada </a:t>
            </a:r>
          </a:p>
          <a:p>
            <a:r>
              <a:rPr lang="en-CA" sz="2200" dirty="0"/>
              <a:t>It is not easy to find a job right out of school because of</a:t>
            </a:r>
          </a:p>
          <a:p>
            <a:pPr lvl="1"/>
            <a:r>
              <a:rPr lang="en-CA" sz="2200" dirty="0"/>
              <a:t>A high rate of unemployment and </a:t>
            </a:r>
            <a:r>
              <a:rPr lang="en-CA" sz="2200" b="1" dirty="0"/>
              <a:t>underemployment</a:t>
            </a:r>
            <a:r>
              <a:rPr lang="en-CA" sz="2200" dirty="0"/>
              <a:t> (employment in a job that needs far less education and preparation that an individual has earned)</a:t>
            </a:r>
          </a:p>
          <a:p>
            <a:pPr lvl="1"/>
            <a:r>
              <a:rPr lang="en-CA" sz="2200" dirty="0"/>
              <a:t>A general increase in short-term employment</a:t>
            </a:r>
          </a:p>
          <a:p>
            <a:pPr lvl="1"/>
            <a:r>
              <a:rPr lang="en-CA" sz="2200" dirty="0"/>
              <a:t>A continuous changeover to a technical and information-based economy</a:t>
            </a:r>
          </a:p>
          <a:p>
            <a:r>
              <a:rPr lang="en-CA" sz="2200" dirty="0"/>
              <a:t>Young people are now spending more years in school </a:t>
            </a:r>
          </a:p>
          <a:p>
            <a:pPr lvl="1"/>
            <a:r>
              <a:rPr lang="en-CA" sz="2200" dirty="0"/>
              <a:t>Thus, they are accumulating more debt and paying increased tuition fees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161E73-4654-5840-BB7C-196BFE13C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14</a:t>
            </a:fld>
            <a:endParaRPr lang="en-C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Women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130" y="1496952"/>
            <a:ext cx="7503740" cy="3864095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Feminization of Poverty</a:t>
            </a:r>
          </a:p>
          <a:p>
            <a:pPr lvl="1"/>
            <a:r>
              <a:rPr lang="en-CA" dirty="0"/>
              <a:t>The overrepresentation of women among the poor</a:t>
            </a:r>
          </a:p>
          <a:p>
            <a:pPr lvl="1"/>
            <a:r>
              <a:rPr lang="en-CA" dirty="0"/>
              <a:t>Overall, women, and single mothers in particular, are more likely to be impoverished than any other demographic group  </a:t>
            </a:r>
          </a:p>
          <a:p>
            <a:r>
              <a:rPr lang="en-CA" dirty="0"/>
              <a:t>Gender Discrimination </a:t>
            </a:r>
          </a:p>
          <a:p>
            <a:pPr lvl="1"/>
            <a:r>
              <a:rPr lang="en-CA" dirty="0"/>
              <a:t>Carries social and psychological costs </a:t>
            </a:r>
          </a:p>
          <a:p>
            <a:pPr lvl="1"/>
            <a:r>
              <a:rPr lang="en-CA" dirty="0"/>
              <a:t>Results in decreased self-esteem, increased depression, and other psychological problems  </a:t>
            </a:r>
          </a:p>
          <a:p>
            <a:pPr marL="530352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1BA27-A5AB-1844-9C7F-0989A7128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15</a:t>
            </a:fld>
            <a:endParaRPr lang="en-C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Seniors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638300"/>
            <a:ext cx="7200900" cy="3581400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Seniors are people over the age of 60 or 65</a:t>
            </a:r>
          </a:p>
          <a:p>
            <a:r>
              <a:rPr lang="en-CA" dirty="0"/>
              <a:t>Physical quality declines with age because of senescence</a:t>
            </a:r>
          </a:p>
          <a:p>
            <a:pPr lvl="1"/>
            <a:r>
              <a:rPr lang="en-CA" dirty="0"/>
              <a:t>The natural decline of physical and mental abilities during the aging process</a:t>
            </a:r>
          </a:p>
          <a:p>
            <a:r>
              <a:rPr lang="en-CA" dirty="0"/>
              <a:t>93% of seniors lived in private residences</a:t>
            </a:r>
          </a:p>
          <a:p>
            <a:pPr lvl="1"/>
            <a:r>
              <a:rPr lang="en-CA" dirty="0"/>
              <a:t>Most of the remainder live in group residences for senior citizens or other health care facilities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9CC98-5CF0-2A4A-94FD-AED48A422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16</a:t>
            </a:fld>
            <a:endParaRPr lang="en-C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04CC6C-FADE-844F-8695-5B06A526C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4F7AE-33AE-4E1B-B5BE-D9CE88FF24D6}" type="slidenum">
              <a:rPr lang="en-CA" smtClean="0"/>
              <a:pPr/>
              <a:t>17</a:t>
            </a:fld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E4519E-59A9-4FD1-BFFF-DFC6554FA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44168" y="1068398"/>
            <a:ext cx="10432335" cy="472120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CB49BAC-6114-4B86-8206-8689421B8C4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Seniors in Canada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82E60B-C258-4225-B8FD-6978125B0538}"/>
              </a:ext>
            </a:extLst>
          </p:cNvPr>
          <p:cNvSpPr/>
          <p:nvPr/>
        </p:nvSpPr>
        <p:spPr>
          <a:xfrm>
            <a:off x="1269332" y="5601462"/>
            <a:ext cx="6605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21E1F"/>
                </a:solidFill>
                <a:latin typeface="Johnston ITC Std"/>
              </a:rPr>
              <a:t>Figure 2.2 </a:t>
            </a:r>
            <a:r>
              <a:rPr lang="en-US" sz="800" dirty="0">
                <a:solidFill>
                  <a:srgbClr val="BCBEC0"/>
                </a:solidFill>
                <a:latin typeface="Johnston ITC Std"/>
              </a:rPr>
              <a:t>◆ </a:t>
            </a:r>
            <a:r>
              <a:rPr lang="en-US" dirty="0">
                <a:solidFill>
                  <a:srgbClr val="221E1F"/>
                </a:solidFill>
                <a:latin typeface="Johnston ITC Std"/>
              </a:rPr>
              <a:t>Proportion (in Percentage) of the Population Aged 65 and Over, G8 Countries, 2006 and 2011 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The Development of the Sandwich Generation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638300"/>
            <a:ext cx="7200900" cy="3581400"/>
          </a:xfrm>
        </p:spPr>
        <p:txBody>
          <a:bodyPr/>
          <a:lstStyle/>
          <a:p>
            <a:r>
              <a:rPr lang="en-CA" dirty="0"/>
              <a:t>The population’s ageing has resulted in a </a:t>
            </a:r>
            <a:r>
              <a:rPr lang="en-CA" b="1" dirty="0"/>
              <a:t>sandwich generation</a:t>
            </a:r>
          </a:p>
          <a:p>
            <a:pPr lvl="1"/>
            <a:r>
              <a:rPr lang="en-CA" dirty="0"/>
              <a:t>Middle-aged adults who are caring for both elderly parents and for their own young children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35044-01C9-A349-896F-9B80204B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18</a:t>
            </a:fld>
            <a:endParaRPr lang="en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Aging and Disability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Aging is invariably associated with some disability </a:t>
            </a:r>
          </a:p>
          <a:p>
            <a:r>
              <a:rPr lang="en-CA" dirty="0"/>
              <a:t>Countless studies have shown that seniors who are lower in socio-economic status (SES) have significantly higher greater disability-associated problems than their higher SES counterparts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4E22E-D315-354A-9E8A-09D8F977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19</a:t>
            </a:fld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Chapter 2</a:t>
            </a:r>
            <a:br>
              <a:rPr lang="en-US" dirty="0"/>
            </a:br>
            <a:r>
              <a:rPr lang="en-CA" dirty="0"/>
              <a:t>Populations under Discussion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/>
              <a:t>Introduction</a:t>
            </a:r>
          </a:p>
          <a:p>
            <a:r>
              <a:rPr lang="en-US" dirty="0"/>
              <a:t>The Peopling of Canadian Society: A Thumbnail History</a:t>
            </a:r>
          </a:p>
          <a:p>
            <a:r>
              <a:rPr lang="en-US" dirty="0"/>
              <a:t>Colonial History and Current Issues</a:t>
            </a:r>
          </a:p>
          <a:p>
            <a:r>
              <a:rPr lang="en-US" dirty="0"/>
              <a:t>Racialized People in Canada</a:t>
            </a:r>
          </a:p>
          <a:p>
            <a:r>
              <a:rPr lang="en-US" dirty="0"/>
              <a:t>Young People in Canada</a:t>
            </a:r>
          </a:p>
          <a:p>
            <a:r>
              <a:rPr lang="en-CA" dirty="0"/>
              <a:t>Women in Canada</a:t>
            </a:r>
          </a:p>
          <a:p>
            <a:r>
              <a:rPr lang="en-CA" dirty="0"/>
              <a:t>Seniors in Canada</a:t>
            </a:r>
          </a:p>
          <a:p>
            <a:r>
              <a:rPr lang="en-CA" dirty="0"/>
              <a:t>Immigrants in Canada</a:t>
            </a:r>
          </a:p>
          <a:p>
            <a:r>
              <a:rPr lang="en-US" dirty="0"/>
              <a:t>Indigenous Peoples in Canada</a:t>
            </a:r>
          </a:p>
          <a:p>
            <a:r>
              <a:rPr lang="en-US" dirty="0"/>
              <a:t>LGBTQ+ People in Canada</a:t>
            </a:r>
          </a:p>
          <a:p>
            <a:r>
              <a:rPr lang="en-US" dirty="0"/>
              <a:t>People with Disabilities in Canada </a:t>
            </a:r>
          </a:p>
        </p:txBody>
      </p:sp>
    </p:spTree>
    <p:extLst>
      <p:ext uri="{BB962C8B-B14F-4D97-AF65-F5344CB8AC3E}">
        <p14:creationId xmlns:p14="http://schemas.microsoft.com/office/powerpoint/2010/main" val="729111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Immigrants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775" y="1223836"/>
            <a:ext cx="8388449" cy="4410327"/>
          </a:xfrm>
        </p:spPr>
        <p:txBody>
          <a:bodyPr>
            <a:normAutofit fontScale="85000" lnSpcReduction="10000"/>
          </a:bodyPr>
          <a:lstStyle/>
          <a:p>
            <a:r>
              <a:rPr lang="en-CA" dirty="0"/>
              <a:t>Immigration is very important</a:t>
            </a:r>
          </a:p>
          <a:p>
            <a:pPr lvl="1"/>
            <a:r>
              <a:rPr lang="en-CA" dirty="0"/>
              <a:t>Canada needs young families to enter the workforce and to reproduce the population, since it is a low-fertility society  </a:t>
            </a:r>
          </a:p>
          <a:p>
            <a:pPr lvl="1"/>
            <a:r>
              <a:rPr lang="en-CA" dirty="0"/>
              <a:t>Canada experiences a “brain gain,” or an influx of talented, educated, and hard-working people from around the world</a:t>
            </a:r>
          </a:p>
          <a:p>
            <a:r>
              <a:rPr lang="en-CA" dirty="0"/>
              <a:t>Three main categories under which foreign-born people can apply to immigrate permanently to Canada:</a:t>
            </a:r>
          </a:p>
          <a:p>
            <a:pPr lvl="1"/>
            <a:r>
              <a:rPr lang="en-CA" dirty="0"/>
              <a:t>Economic immigrants (deemed to have skills)</a:t>
            </a:r>
          </a:p>
          <a:p>
            <a:pPr lvl="1"/>
            <a:r>
              <a:rPr lang="en-CA" dirty="0"/>
              <a:t>Family class immigrants (sponsored by close relatives, may not be skilled)</a:t>
            </a:r>
          </a:p>
          <a:p>
            <a:pPr lvl="1"/>
            <a:r>
              <a:rPr lang="en-CA" dirty="0"/>
              <a:t>Refugees (in need of protection, may not be skilled)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C6F4A-7753-D145-AEA5-7A2E08A1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20</a:t>
            </a:fld>
            <a:endParaRPr lang="en-C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110" y="127937"/>
            <a:ext cx="7863780" cy="1663080"/>
          </a:xfrm>
        </p:spPr>
        <p:txBody>
          <a:bodyPr>
            <a:normAutofit/>
          </a:bodyPr>
          <a:lstStyle/>
          <a:p>
            <a:r>
              <a:rPr lang="en-CA" dirty="0"/>
              <a:t>Immigrants are an Important Source of Canada’s Population and Labour Supply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118" y="1497732"/>
            <a:ext cx="7719764" cy="3862536"/>
          </a:xfrm>
        </p:spPr>
        <p:txBody>
          <a:bodyPr>
            <a:normAutofit/>
          </a:bodyPr>
          <a:lstStyle/>
          <a:p>
            <a:r>
              <a:rPr lang="en-CA" dirty="0"/>
              <a:t>There are 7.5 million immigrants living in Canada, representing just over 20% of the total population </a:t>
            </a:r>
          </a:p>
          <a:p>
            <a:pPr lvl="1"/>
            <a:r>
              <a:rPr lang="en-CA" dirty="0"/>
              <a:t>The largest group of immigrants came as adults, and hail from Asian countries </a:t>
            </a:r>
          </a:p>
          <a:p>
            <a:pPr lvl="1"/>
            <a:r>
              <a:rPr lang="en-CA" dirty="0"/>
              <a:t>However, large numbers of others came from Africa, Central and South America, and the Caribbean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C9003-57DE-8146-8DFD-D22077A9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350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110" y="0"/>
            <a:ext cx="7863780" cy="1663080"/>
          </a:xfrm>
        </p:spPr>
        <p:txBody>
          <a:bodyPr>
            <a:normAutofit/>
          </a:bodyPr>
          <a:lstStyle/>
          <a:p>
            <a:r>
              <a:rPr lang="en-CA" dirty="0"/>
              <a:t>Describing Immigrants and Their Families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110" y="1449612"/>
            <a:ext cx="7863780" cy="3958775"/>
          </a:xfrm>
        </p:spPr>
        <p:txBody>
          <a:bodyPr>
            <a:normAutofit/>
          </a:bodyPr>
          <a:lstStyle/>
          <a:p>
            <a:r>
              <a:rPr lang="en-CA" dirty="0"/>
              <a:t>Certain terms are used to describe immigrants and their children </a:t>
            </a:r>
          </a:p>
          <a:p>
            <a:pPr lvl="1"/>
            <a:r>
              <a:rPr lang="en-CA" b="1" dirty="0"/>
              <a:t>First generation: </a:t>
            </a:r>
            <a:r>
              <a:rPr lang="en-CA" dirty="0"/>
              <a:t>The immigrants themselves </a:t>
            </a:r>
          </a:p>
          <a:p>
            <a:pPr lvl="1"/>
            <a:r>
              <a:rPr lang="en-CA" b="1" dirty="0"/>
              <a:t>Second generation: </a:t>
            </a:r>
            <a:r>
              <a:rPr lang="en-CA" dirty="0"/>
              <a:t>The children of immigrants </a:t>
            </a:r>
          </a:p>
          <a:p>
            <a:pPr lvl="1"/>
            <a:r>
              <a:rPr lang="en-CA" b="1" dirty="0"/>
              <a:t>Third generation: </a:t>
            </a:r>
            <a:r>
              <a:rPr lang="en-CA" dirty="0"/>
              <a:t>The grandchildren of immigrants</a:t>
            </a:r>
          </a:p>
          <a:p>
            <a:pPr lvl="2"/>
            <a:r>
              <a:rPr lang="en-CA" dirty="0"/>
              <a:t>Over 20 million people in Canada describe themselves as third generation immigrants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1FE188-B5BF-EE4B-BB6E-BC5F20D3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5521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02" y="-96252"/>
            <a:ext cx="8007796" cy="1485900"/>
          </a:xfrm>
        </p:spPr>
        <p:txBody>
          <a:bodyPr>
            <a:normAutofit/>
          </a:bodyPr>
          <a:lstStyle/>
          <a:p>
            <a:r>
              <a:rPr lang="en-CA" dirty="0"/>
              <a:t>Indigenous Peoples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017" y="913297"/>
            <a:ext cx="8151966" cy="5031405"/>
          </a:xfrm>
        </p:spPr>
        <p:txBody>
          <a:bodyPr>
            <a:normAutofit fontScale="85000" lnSpcReduction="20000"/>
          </a:bodyPr>
          <a:lstStyle/>
          <a:p>
            <a:r>
              <a:rPr lang="en-CA" dirty="0"/>
              <a:t>The term </a:t>
            </a:r>
            <a:r>
              <a:rPr lang="en-CA" i="1" dirty="0"/>
              <a:t>Indigenous </a:t>
            </a:r>
            <a:r>
              <a:rPr lang="en-CA" dirty="0"/>
              <a:t>comprises three different sub-populations:</a:t>
            </a:r>
          </a:p>
          <a:p>
            <a:pPr lvl="1"/>
            <a:r>
              <a:rPr lang="en-CA" dirty="0"/>
              <a:t>First Nations (630 communities, 50 different languages)</a:t>
            </a:r>
          </a:p>
          <a:p>
            <a:pPr lvl="1"/>
            <a:r>
              <a:rPr lang="en-CA" dirty="0"/>
              <a:t>Metis (Indigenous and non-Indigenous ancestry)</a:t>
            </a:r>
          </a:p>
          <a:p>
            <a:pPr lvl="1"/>
            <a:r>
              <a:rPr lang="en-CA" dirty="0"/>
              <a:t>Inuit (live in Inuit </a:t>
            </a:r>
            <a:r>
              <a:rPr lang="en-CA" dirty="0" err="1"/>
              <a:t>Nunangat</a:t>
            </a:r>
            <a:r>
              <a:rPr lang="en-CA" dirty="0"/>
              <a:t>, 53 communities)</a:t>
            </a:r>
          </a:p>
          <a:p>
            <a:r>
              <a:rPr lang="en-CA" dirty="0"/>
              <a:t>The Indigenous population is young and growing </a:t>
            </a:r>
          </a:p>
          <a:p>
            <a:pPr lvl="1"/>
            <a:r>
              <a:rPr lang="en-CA" dirty="0"/>
              <a:t>Children aged 14 and under make up 26.8% of the Indigenous population </a:t>
            </a:r>
          </a:p>
          <a:p>
            <a:r>
              <a:rPr lang="en-CA" b="1" dirty="0"/>
              <a:t>Registered Indians </a:t>
            </a:r>
            <a:r>
              <a:rPr lang="en-CA" dirty="0"/>
              <a:t>(or </a:t>
            </a:r>
            <a:r>
              <a:rPr lang="en-CA" b="1" dirty="0"/>
              <a:t>Status Indians</a:t>
            </a:r>
            <a:r>
              <a:rPr lang="en-CA" dirty="0"/>
              <a:t>)</a:t>
            </a:r>
          </a:p>
          <a:p>
            <a:pPr lvl="1"/>
            <a:r>
              <a:rPr lang="en-CA" dirty="0"/>
              <a:t>Indigenous people who are registered with the Government of Canada and entitled to some rights and benefits as outlined in the Indian Act</a:t>
            </a:r>
          </a:p>
          <a:p>
            <a:pPr lvl="1"/>
            <a:r>
              <a:rPr lang="en-CA" dirty="0"/>
              <a:t>Interestingly, there is no federal register for Inuit or Metis </a:t>
            </a:r>
          </a:p>
          <a:p>
            <a:pPr lvl="1"/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1621C-242C-CC45-B215-C8AD5D5B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23</a:t>
            </a:fld>
            <a:endParaRPr lang="en-C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084029-0F6B-734A-95BA-160EEA7A4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4F7AE-33AE-4E1B-B5BE-D9CE88FF24D6}" type="slidenum">
              <a:rPr lang="en-CA" smtClean="0"/>
              <a:pPr/>
              <a:t>24</a:t>
            </a:fld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DA3A69-2B46-4579-83BB-C6B35D7A97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11142"/>
            <a:ext cx="9144000" cy="483571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LGBTQ+ People in Canada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110" y="1124744"/>
            <a:ext cx="7863780" cy="4608512"/>
          </a:xfrm>
        </p:spPr>
        <p:txBody>
          <a:bodyPr>
            <a:normAutofit fontScale="70000" lnSpcReduction="20000"/>
          </a:bodyPr>
          <a:lstStyle/>
          <a:p>
            <a:r>
              <a:rPr lang="en-CA" dirty="0"/>
              <a:t>Lesbian, Gay, Bisexual </a:t>
            </a:r>
          </a:p>
          <a:p>
            <a:pPr lvl="1"/>
            <a:r>
              <a:rPr lang="en-CA" dirty="0"/>
              <a:t>Refers to a person’s sexual orientation—that is, whether a person is attracted to members of the same sex, the opposite sex, or both </a:t>
            </a:r>
          </a:p>
          <a:p>
            <a:r>
              <a:rPr lang="en-CA" dirty="0"/>
              <a:t>Transgender </a:t>
            </a:r>
          </a:p>
          <a:p>
            <a:pPr lvl="1"/>
            <a:r>
              <a:rPr lang="en-CA" dirty="0"/>
              <a:t>Relates to a person’s gender identity (not their sexual orientation) </a:t>
            </a:r>
          </a:p>
          <a:p>
            <a:r>
              <a:rPr lang="en-CA" dirty="0"/>
              <a:t>Queer</a:t>
            </a:r>
          </a:p>
          <a:p>
            <a:pPr lvl="1"/>
            <a:r>
              <a:rPr lang="en-CA" dirty="0"/>
              <a:t>People who do not feel a part of heteronormative society and reject the broad classification of other terms </a:t>
            </a:r>
          </a:p>
          <a:p>
            <a:r>
              <a:rPr lang="en-CA" dirty="0"/>
              <a:t>Intersex </a:t>
            </a:r>
          </a:p>
          <a:p>
            <a:pPr lvl="1"/>
            <a:r>
              <a:rPr lang="en-CA" dirty="0"/>
              <a:t>Identifies bodies that are not male or female, but are something else or in-between </a:t>
            </a:r>
          </a:p>
          <a:p>
            <a:r>
              <a:rPr lang="en-CA" dirty="0"/>
              <a:t>Two Spirit  </a:t>
            </a:r>
          </a:p>
          <a:p>
            <a:pPr lvl="1"/>
            <a:r>
              <a:rPr lang="en-CA" dirty="0"/>
              <a:t>In deference to sex-, gender-, or sexuality-based identities, recognized by some North American Indigenous communities </a:t>
            </a:r>
          </a:p>
          <a:p>
            <a:pPr marL="987552" lvl="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BD439-7B45-B746-B99D-F5F895A2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25</a:t>
            </a:fld>
            <a:endParaRPr lang="en-C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15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Census Count of </a:t>
            </a:r>
            <a:br>
              <a:rPr lang="en-CA" dirty="0"/>
            </a:br>
            <a:r>
              <a:rPr lang="en-US" dirty="0"/>
              <a:t>LGBTQ+ People in Canada</a:t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130" y="1597360"/>
            <a:ext cx="7503740" cy="3663280"/>
          </a:xfrm>
        </p:spPr>
        <p:txBody>
          <a:bodyPr>
            <a:normAutofit fontScale="85000" lnSpcReduction="20000"/>
          </a:bodyPr>
          <a:lstStyle/>
          <a:p>
            <a:r>
              <a:rPr lang="en-CA" dirty="0"/>
              <a:t>More Canadians self-identify as LGBTQ+ today than they did in the past </a:t>
            </a:r>
          </a:p>
          <a:p>
            <a:pPr lvl="1"/>
            <a:r>
              <a:rPr lang="en-CA" dirty="0"/>
              <a:t>The number of self-identified same-sex couples increased by 60.7% between 2006 and 2016</a:t>
            </a:r>
          </a:p>
          <a:p>
            <a:r>
              <a:rPr lang="en-CA" dirty="0"/>
              <a:t>Half of all same-sex couples in Canada live in Montreal, Toronto, Vancouver, and Ottawa-Gatineau</a:t>
            </a:r>
          </a:p>
          <a:p>
            <a:pPr lvl="1"/>
            <a:r>
              <a:rPr lang="en-CA" dirty="0"/>
              <a:t>Like immigrants and young people, LGBTQ+ people tend to concentrate in the nation’s largest census metropolitan areas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2A743-1CB5-234A-B9EA-4B73F466C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26</a:t>
            </a:fld>
            <a:endParaRPr lang="en-C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Perceptions of LGBTQ+ People in Canada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130" y="1597360"/>
            <a:ext cx="7503740" cy="3663280"/>
          </a:xfrm>
        </p:spPr>
        <p:txBody>
          <a:bodyPr>
            <a:normAutofit fontScale="77500" lnSpcReduction="20000"/>
          </a:bodyPr>
          <a:lstStyle/>
          <a:p>
            <a:r>
              <a:rPr lang="en-CA" dirty="0"/>
              <a:t>A significant problem facing LGBTQ+ Canadians is the threat of homophobic bullying </a:t>
            </a:r>
          </a:p>
          <a:p>
            <a:pPr lvl="1"/>
            <a:r>
              <a:rPr lang="en-CA" dirty="0"/>
              <a:t>73% of LGBTQ+ students report feeling unsafe at school</a:t>
            </a:r>
          </a:p>
          <a:p>
            <a:r>
              <a:rPr lang="en-CA" dirty="0"/>
              <a:t>Many legislative changes showed growing support for transgender Canadians </a:t>
            </a:r>
          </a:p>
          <a:p>
            <a:pPr lvl="1"/>
            <a:r>
              <a:rPr lang="en-CA" dirty="0"/>
              <a:t>Bill C-16 (enacted in 2017) added gender identity and gender expression to the list of banned grounds of discrimination </a:t>
            </a:r>
          </a:p>
          <a:p>
            <a:pPr lvl="1"/>
            <a:r>
              <a:rPr lang="en-CA" dirty="0"/>
              <a:t>The Criminal Code now protects against hate speech or propaganda based on gender identity or expression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717B1-2565-C140-AEA8-453FF355A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9493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People in Canada with Disabilities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Disability</a:t>
            </a:r>
          </a:p>
          <a:p>
            <a:pPr lvl="1"/>
            <a:r>
              <a:rPr lang="en-CA" dirty="0"/>
              <a:t>The condition of having difficulty carrying out familiar tasks and being limited in normal daily activities due to a long-term health condition or health-related problem  </a:t>
            </a:r>
          </a:p>
          <a:p>
            <a:r>
              <a:rPr lang="en-CA" dirty="0"/>
              <a:t>For every five Canadians over the age of 15, roughly one of them reports one or more disabilities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F8DF4-2301-4748-AB70-C525F98A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28</a:t>
            </a:fld>
            <a:endParaRPr lang="en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Disabilities can Range from Mild to Severe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4883"/>
            <a:ext cx="8229600" cy="1210112"/>
          </a:xfrm>
        </p:spPr>
        <p:txBody>
          <a:bodyPr numCol="1">
            <a:normAutofit/>
          </a:bodyPr>
          <a:lstStyle/>
          <a:p>
            <a:r>
              <a:rPr lang="en-CA" dirty="0"/>
              <a:t>The Canadian Survey on Disability (CSD) identifies 10 types of disabilities: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D0E54-64FE-A34C-92E2-BE5E75464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29</a:t>
            </a:fld>
            <a:endParaRPr lang="en-CA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6C08C0F-FBEE-4B75-B718-515BBBDC1DCE}"/>
              </a:ext>
            </a:extLst>
          </p:cNvPr>
          <p:cNvSpPr txBox="1">
            <a:spLocks/>
          </p:cNvSpPr>
          <p:nvPr/>
        </p:nvSpPr>
        <p:spPr>
          <a:xfrm>
            <a:off x="1202421" y="2835481"/>
            <a:ext cx="6739157" cy="3145275"/>
          </a:xfrm>
          <a:prstGeom prst="rect">
            <a:avLst/>
          </a:prstGeom>
        </p:spPr>
        <p:txBody>
          <a:bodyPr vert="horz" lIns="91440" tIns="45720" rIns="91440" bIns="45720" numCol="2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>
              <a:buFont typeface="+mj-lt"/>
              <a:buAutoNum type="arabicPeriod"/>
            </a:pPr>
            <a:r>
              <a:rPr lang="en-CA" dirty="0"/>
              <a:t>Pain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Mobility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Agility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Hearing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Seeing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Learning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Psychological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Memory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Speech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/>
              <a:t>Developmental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Chapter 2</a:t>
            </a:r>
            <a:br>
              <a:rPr lang="en-US" dirty="0"/>
            </a:br>
            <a:r>
              <a:rPr lang="en-US" dirty="0"/>
              <a:t>Learning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endParaRPr lang="en-CA" dirty="0"/>
          </a:p>
          <a:p>
            <a:endParaRPr lang="en-CA" dirty="0"/>
          </a:p>
          <a:p>
            <a:r>
              <a:rPr lang="en-US" dirty="0"/>
              <a:t>To identify groups in Canada that are vulnerable to socio-economic disadvantages. </a:t>
            </a:r>
          </a:p>
          <a:p>
            <a:r>
              <a:rPr lang="en-US" dirty="0"/>
              <a:t>To explain the ways in which these populations are vulnerable. </a:t>
            </a:r>
          </a:p>
          <a:p>
            <a:r>
              <a:rPr lang="en-US" dirty="0"/>
              <a:t>To identify the ways in which these populations suffer from multiple interlocking disadvantages. </a:t>
            </a:r>
          </a:p>
          <a:p>
            <a:r>
              <a:rPr lang="en-US" dirty="0"/>
              <a:t>To recognize that they should not be viewed as merely victims. </a:t>
            </a:r>
          </a:p>
          <a:p>
            <a:r>
              <a:rPr lang="en-US" dirty="0"/>
              <a:t>To explain the ways that inequality is not unavoidable and normal. </a:t>
            </a:r>
          </a:p>
        </p:txBody>
      </p:sp>
    </p:spTree>
    <p:extLst>
      <p:ext uri="{BB962C8B-B14F-4D97-AF65-F5344CB8AC3E}">
        <p14:creationId xmlns:p14="http://schemas.microsoft.com/office/powerpoint/2010/main" val="14606864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Fighting Inequality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638300"/>
            <a:ext cx="72009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/>
          </a:p>
          <a:p>
            <a:r>
              <a:rPr lang="en-CA" dirty="0"/>
              <a:t>Disability Rights Movement </a:t>
            </a:r>
          </a:p>
          <a:p>
            <a:pPr lvl="1"/>
            <a:r>
              <a:rPr lang="en-CA" dirty="0"/>
              <a:t>A Canadian movement, which began in the 1960s, that spoke for the respect, full citizenship, and inclusion of disabled people in society </a:t>
            </a:r>
          </a:p>
          <a:p>
            <a:pPr marL="530352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FEEFFD-D330-E24F-AD14-81DE8766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30</a:t>
            </a:fld>
            <a:endParaRPr lang="en-C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Some Facts on Canadians with Disabilities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Persons with disabilities were less likely to be employed than those without disabilities (among those aged 25-64 years) </a:t>
            </a:r>
          </a:p>
          <a:p>
            <a:r>
              <a:rPr lang="en-CA" dirty="0"/>
              <a:t>Persons with more severe disabilities, have a decreased likelihood of being employed </a:t>
            </a:r>
          </a:p>
          <a:p>
            <a:r>
              <a:rPr lang="en-CA" dirty="0"/>
              <a:t>Persons with more severe disabilities (aged 25 to 64 years) were more likely to be living in poverty than their counterparts without disabilities 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9750BC-F3DA-8F4B-A1DE-F5A66583D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31</a:t>
            </a:fld>
            <a:endParaRPr lang="en-C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Life chances</a:t>
            </a:r>
          </a:p>
          <a:p>
            <a:pPr lvl="1"/>
            <a:r>
              <a:rPr lang="en-CA" dirty="0"/>
              <a:t>A term credited to Max Weber, referring to the opportunities people have to gain wealth, power, and prestige</a:t>
            </a:r>
          </a:p>
          <a:p>
            <a:r>
              <a:rPr lang="en-CA" dirty="0"/>
              <a:t>Agency</a:t>
            </a:r>
          </a:p>
          <a:p>
            <a:pPr lvl="1"/>
            <a:r>
              <a:rPr lang="en-CA" dirty="0"/>
              <a:t>An individual’s ability to make choices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8E4764-C59E-3B43-B8D8-9D6F55890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1952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Colonial History and Current Issues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The National Inquiry into Murdered and Missing Indigenous Women and Girls has promoted discussion about the reasons Indigenous women and girls are disproportionately victims of death and disappearance</a:t>
            </a:r>
          </a:p>
          <a:p>
            <a:pPr lvl="1"/>
            <a:r>
              <a:rPr lang="en-CA" dirty="0"/>
              <a:t>Early evidence suggests that these cases were largely neglected by the police </a:t>
            </a:r>
          </a:p>
          <a:p>
            <a:r>
              <a:rPr lang="en-CA" dirty="0"/>
              <a:t>Lateral Violence</a:t>
            </a:r>
            <a:r>
              <a:rPr lang="en-CA" b="1" dirty="0"/>
              <a:t> </a:t>
            </a:r>
          </a:p>
          <a:p>
            <a:pPr lvl="1"/>
            <a:r>
              <a:rPr lang="en-CA" dirty="0"/>
              <a:t>Violence directed “sideways” at peers instead of at oppressing groups or individuals 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162A2-12EF-3D4F-B280-C3749B5FA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6647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0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Consequences of Colonialism on Indigenous Peoples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638300"/>
            <a:ext cx="7200900" cy="3581400"/>
          </a:xfrm>
        </p:spPr>
        <p:txBody>
          <a:bodyPr>
            <a:normAutofit fontScale="85000" lnSpcReduction="10000"/>
          </a:bodyPr>
          <a:lstStyle/>
          <a:p>
            <a:r>
              <a:rPr lang="en-CA" dirty="0"/>
              <a:t>A colonial mentality has “othered” Indigenous people, framing them as intrinsically different from society’s dominant social group </a:t>
            </a:r>
          </a:p>
          <a:p>
            <a:r>
              <a:rPr lang="en-CA" dirty="0"/>
              <a:t>Colonialism is understood to be profoundly traumatic </a:t>
            </a:r>
            <a:r>
              <a:rPr lang="en-CA" b="1" dirty="0"/>
              <a:t> </a:t>
            </a:r>
          </a:p>
          <a:p>
            <a:pPr lvl="1"/>
            <a:r>
              <a:rPr lang="en-CA" dirty="0"/>
              <a:t>The traumatic event which has been the most widely studied is exposure to residential schooling </a:t>
            </a:r>
          </a:p>
          <a:p>
            <a:pPr lvl="1"/>
            <a:r>
              <a:rPr lang="en-CA" dirty="0"/>
              <a:t>Trauma is believed to be passed down via socialization or childhood learning 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3ADCC-96E4-454C-A9F0-7A75DCBB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637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“Four Cs” of Indigenous Historical Trauma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638300"/>
            <a:ext cx="7200900" cy="3581400"/>
          </a:xfrm>
        </p:spPr>
        <p:txBody>
          <a:bodyPr>
            <a:normAutofit fontScale="92500" lnSpcReduction="10000"/>
          </a:bodyPr>
          <a:lstStyle/>
          <a:p>
            <a:r>
              <a:rPr lang="en-CA" i="1" dirty="0"/>
              <a:t>Colonial</a:t>
            </a:r>
            <a:r>
              <a:rPr lang="en-CA" dirty="0"/>
              <a:t> in origin </a:t>
            </a:r>
          </a:p>
          <a:p>
            <a:r>
              <a:rPr lang="en-CA" i="1" dirty="0"/>
              <a:t>Collectively</a:t>
            </a:r>
            <a:r>
              <a:rPr lang="en-CA" dirty="0"/>
              <a:t> experienced </a:t>
            </a:r>
          </a:p>
          <a:p>
            <a:r>
              <a:rPr lang="en-CA" i="1" dirty="0"/>
              <a:t>Cumulative</a:t>
            </a:r>
            <a:r>
              <a:rPr lang="en-CA" dirty="0"/>
              <a:t> effects </a:t>
            </a:r>
          </a:p>
          <a:p>
            <a:r>
              <a:rPr lang="en-CA" i="1" dirty="0"/>
              <a:t>Cross-generational </a:t>
            </a:r>
            <a:r>
              <a:rPr lang="en-CA" dirty="0"/>
              <a:t>impacts </a:t>
            </a:r>
          </a:p>
          <a:p>
            <a:pPr marL="0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Research into intergenerational trauma is highly complex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274403-1315-0848-B5FC-C0203A7E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9633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Low-Income People in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Poverty/Low Income</a:t>
            </a:r>
          </a:p>
          <a:p>
            <a:pPr lvl="1"/>
            <a:r>
              <a:rPr lang="en-CA" dirty="0"/>
              <a:t>The condition of not having enough of the things we need for life </a:t>
            </a:r>
          </a:p>
          <a:p>
            <a:pPr lvl="2"/>
            <a:r>
              <a:rPr lang="en-CA" b="1" dirty="0"/>
              <a:t>Absolute Poverty: </a:t>
            </a:r>
            <a:r>
              <a:rPr lang="en-CA" dirty="0"/>
              <a:t>how much difficulty a person has satisfying her daily survival needs</a:t>
            </a:r>
          </a:p>
          <a:p>
            <a:pPr lvl="2"/>
            <a:r>
              <a:rPr lang="en-CA" b="1" dirty="0"/>
              <a:t>Relative Poverty: </a:t>
            </a:r>
            <a:r>
              <a:rPr lang="en-CA" dirty="0"/>
              <a:t>a person’s economic condition compared to the average in her community  		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41371-9C10-0D4E-A60F-E0292BBC4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02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Measuring Income: the Market Basket Measure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038255"/>
            <a:ext cx="7647756" cy="40150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/>
          </a:p>
          <a:p>
            <a:r>
              <a:rPr lang="en-CA" dirty="0"/>
              <a:t>Market Basket Measure (MBM) </a:t>
            </a:r>
          </a:p>
          <a:p>
            <a:pPr lvl="1"/>
            <a:r>
              <a:rPr lang="en-CA" dirty="0"/>
              <a:t>The method used to measure low income in Canada that calculates how much income a household requires to meet its needs</a:t>
            </a:r>
          </a:p>
          <a:p>
            <a:pPr lvl="1"/>
            <a:r>
              <a:rPr lang="en-CA" dirty="0"/>
              <a:t>These include subsistence needs (such as basic food and shelter) and the needs to satisfy community norms 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05175-9DE0-BE44-BE64-4D4C5D17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FCDF-C796-44B1-B28C-4D6BAC46E27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7050868"/>
      </p:ext>
    </p:extLst>
  </p:cSld>
  <p:clrMapOvr>
    <a:masterClrMapping/>
  </p:clrMapOvr>
</p:sld>
</file>

<file path=ppt/theme/theme1.xml><?xml version="1.0" encoding="utf-8"?>
<a:theme xmlns:a="http://schemas.openxmlformats.org/drawingml/2006/main" name="Oxford template (TH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all, Tepperman, 2e - chapter 1" id="{ECCE3DE1-75C3-405B-8E20-38A49A6F8566}" vid="{5681A1F3-97DF-49EB-903D-763FB105EF7F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ll, Tepperman, 2e - chapter 1" id="{ECCE3DE1-75C3-405B-8E20-38A49A6F8566}" vid="{FA959CA6-257E-4412-8D33-F90646C4D4DD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ll, Tepperman, 2e - chapter 1" id="{ECCE3DE1-75C3-405B-8E20-38A49A6F8566}" vid="{B01659A5-A36E-4CD1-8951-8C4CCAA7FE3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4E24491CAEBE4393B2CD7C721F2E6F" ma:contentTypeVersion="12" ma:contentTypeDescription="Create a new document." ma:contentTypeScope="" ma:versionID="3cd80133920fc5dc8c7d075d26c2e54b">
  <xsd:schema xmlns:xsd="http://www.w3.org/2001/XMLSchema" xmlns:xs="http://www.w3.org/2001/XMLSchema" xmlns:p="http://schemas.microsoft.com/office/2006/metadata/properties" xmlns:ns3="8d05fd96-afcc-437b-84c1-7a7887764441" xmlns:ns4="e41f8cbd-79f7-4968-876f-43ddca5d0815" targetNamespace="http://schemas.microsoft.com/office/2006/metadata/properties" ma:root="true" ma:fieldsID="cb4b9c2f66d8933922994827b4c2789d" ns3:_="" ns4:_="">
    <xsd:import namespace="8d05fd96-afcc-437b-84c1-7a7887764441"/>
    <xsd:import namespace="e41f8cbd-79f7-4968-876f-43ddca5d08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5fd96-afcc-437b-84c1-7a78877644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1f8cbd-79f7-4968-876f-43ddca5d08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20152B-6936-4979-A919-40ED0E7F53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05fd96-afcc-437b-84c1-7a7887764441"/>
    <ds:schemaRef ds:uri="e41f8cbd-79f7-4968-876f-43ddca5d08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D38BCB-0622-4608-AFF4-42C3A03D8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407F79-E74B-4D47-9F7D-933BDD49902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e41f8cbd-79f7-4968-876f-43ddca5d0815"/>
    <ds:schemaRef ds:uri="8d05fd96-afcc-437b-84c1-7a788776444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Ball, Tepperman, 2e__</Template>
  <TotalTime>30</TotalTime>
  <Words>1660</Words>
  <Application>Microsoft Office PowerPoint</Application>
  <PresentationFormat>On-screen Show (4:3)</PresentationFormat>
  <Paragraphs>210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Johnston ITC Std</vt:lpstr>
      <vt:lpstr>Oxford template (TH)</vt:lpstr>
      <vt:lpstr>Custom Design</vt:lpstr>
      <vt:lpstr>1_Custom Design</vt:lpstr>
      <vt:lpstr>The Stacked Deck</vt:lpstr>
      <vt:lpstr>Chapter 2 Populations under Discussion </vt:lpstr>
      <vt:lpstr>Chapter 2 Learning Objectives</vt:lpstr>
      <vt:lpstr>Introduction</vt:lpstr>
      <vt:lpstr>Colonial History and Current Issues </vt:lpstr>
      <vt:lpstr>Consequences of Colonialism on Indigenous Peoples </vt:lpstr>
      <vt:lpstr>“Four Cs” of Indigenous Historical Trauma </vt:lpstr>
      <vt:lpstr>Low-Income People in Canada</vt:lpstr>
      <vt:lpstr>Measuring Income: the Market Basket Measure </vt:lpstr>
      <vt:lpstr>Shifting to the Market Basket Measure </vt:lpstr>
      <vt:lpstr>Racialized People in Canada</vt:lpstr>
      <vt:lpstr>The Term “Visible Minorities” is No Longer Used </vt:lpstr>
      <vt:lpstr>Canada’s Racialized Population </vt:lpstr>
      <vt:lpstr>Young People in Canada</vt:lpstr>
      <vt:lpstr>Women in Canada</vt:lpstr>
      <vt:lpstr>Seniors in Canada</vt:lpstr>
      <vt:lpstr>PowerPoint Presentation</vt:lpstr>
      <vt:lpstr>The Development of the Sandwich Generation </vt:lpstr>
      <vt:lpstr>Aging and Disability </vt:lpstr>
      <vt:lpstr>Immigrants in Canada</vt:lpstr>
      <vt:lpstr>Immigrants are an Important Source of Canada’s Population and Labour Supply </vt:lpstr>
      <vt:lpstr>Describing Immigrants and Their Families </vt:lpstr>
      <vt:lpstr>Indigenous Peoples in Canada</vt:lpstr>
      <vt:lpstr>PowerPoint Presentation</vt:lpstr>
      <vt:lpstr>LGBTQ+ People in Canada</vt:lpstr>
      <vt:lpstr>Census Count of  LGBTQ+ People in Canada </vt:lpstr>
      <vt:lpstr>Perceptions of LGBTQ+ People in Canada  </vt:lpstr>
      <vt:lpstr>People in Canada with Disabilities</vt:lpstr>
      <vt:lpstr>Disabilities can Range from Mild to Severe </vt:lpstr>
      <vt:lpstr>Fighting Inequality </vt:lpstr>
      <vt:lpstr>Some Facts on Canadians with Disabilities   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Stacked Deck</dc:title>
  <dc:creator>CHAMBERS, Peter</dc:creator>
  <cp:lastModifiedBy>CHAMBERS, Peter</cp:lastModifiedBy>
  <cp:revision>2</cp:revision>
  <dcterms:created xsi:type="dcterms:W3CDTF">2020-09-05T11:45:20Z</dcterms:created>
  <dcterms:modified xsi:type="dcterms:W3CDTF">2020-09-08T14:52:08Z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9f61502-7731-4690-a118-333634878cc9_Enabled">
    <vt:lpwstr>true</vt:lpwstr>
  </property>
  <property fmtid="{D5CDD505-2E9C-101B-9397-08002B2CF9AE}" pid="3" name="MSIP_Label_89f61502-7731-4690-a118-333634878cc9_SetDate">
    <vt:lpwstr>2020-09-05T11:09:26Z</vt:lpwstr>
  </property>
  <property fmtid="{D5CDD505-2E9C-101B-9397-08002B2CF9AE}" pid="4" name="MSIP_Label_89f61502-7731-4690-a118-333634878cc9_Method">
    <vt:lpwstr>Standard</vt:lpwstr>
  </property>
  <property fmtid="{D5CDD505-2E9C-101B-9397-08002B2CF9AE}" pid="5" name="MSIP_Label_89f61502-7731-4690-a118-333634878cc9_Name">
    <vt:lpwstr>Internal</vt:lpwstr>
  </property>
  <property fmtid="{D5CDD505-2E9C-101B-9397-08002B2CF9AE}" pid="6" name="MSIP_Label_89f61502-7731-4690-a118-333634878cc9_SiteId">
    <vt:lpwstr>91761b62-4c45-43f5-9f0e-be8ad9b551ff</vt:lpwstr>
  </property>
  <property fmtid="{D5CDD505-2E9C-101B-9397-08002B2CF9AE}" pid="7" name="MSIP_Label_89f61502-7731-4690-a118-333634878cc9_ActionId">
    <vt:lpwstr>cca92a5c-f43d-4c79-b99f-0000dbce7926</vt:lpwstr>
  </property>
  <property fmtid="{D5CDD505-2E9C-101B-9397-08002B2CF9AE}" pid="8" name="MSIP_Label_89f61502-7731-4690-a118-333634878cc9_ContentBits">
    <vt:lpwstr>0</vt:lpwstr>
  </property>
  <property fmtid="{D5CDD505-2E9C-101B-9397-08002B2CF9AE}" pid="9" name="ContentTypeId">
    <vt:lpwstr>0x0101008B4E24491CAEBE4393B2CD7C721F2E6F</vt:lpwstr>
  </property>
</Properties>
</file>