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61" r:id="rId6"/>
  </p:sldMasterIdLst>
  <p:notesMasterIdLst>
    <p:notesMasterId r:id="rId45"/>
  </p:notesMasterIdLst>
  <p:sldIdLst>
    <p:sldId id="261" r:id="rId7"/>
    <p:sldId id="270" r:id="rId8"/>
    <p:sldId id="274" r:id="rId9"/>
    <p:sldId id="271" r:id="rId10"/>
    <p:sldId id="278" r:id="rId11"/>
    <p:sldId id="279" r:id="rId12"/>
    <p:sldId id="280" r:id="rId13"/>
    <p:sldId id="296" r:id="rId14"/>
    <p:sldId id="298" r:id="rId15"/>
    <p:sldId id="299" r:id="rId16"/>
    <p:sldId id="300" r:id="rId17"/>
    <p:sldId id="311" r:id="rId18"/>
    <p:sldId id="312" r:id="rId19"/>
    <p:sldId id="314" r:id="rId20"/>
    <p:sldId id="315" r:id="rId21"/>
    <p:sldId id="316" r:id="rId22"/>
    <p:sldId id="310" r:id="rId23"/>
    <p:sldId id="317" r:id="rId24"/>
    <p:sldId id="318" r:id="rId25"/>
    <p:sldId id="319" r:id="rId26"/>
    <p:sldId id="320" r:id="rId27"/>
    <p:sldId id="321" r:id="rId28"/>
    <p:sldId id="322" r:id="rId29"/>
    <p:sldId id="302" r:id="rId30"/>
    <p:sldId id="303" r:id="rId31"/>
    <p:sldId id="323" r:id="rId32"/>
    <p:sldId id="324" r:id="rId33"/>
    <p:sldId id="290" r:id="rId34"/>
    <p:sldId id="285" r:id="rId35"/>
    <p:sldId id="325" r:id="rId36"/>
    <p:sldId id="326" r:id="rId37"/>
    <p:sldId id="328" r:id="rId38"/>
    <p:sldId id="327" r:id="rId39"/>
    <p:sldId id="272" r:id="rId40"/>
    <p:sldId id="273" r:id="rId41"/>
    <p:sldId id="277" r:id="rId42"/>
    <p:sldId id="276" r:id="rId43"/>
    <p:sldId id="275" r:id="rId4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1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02" autoAdjust="0"/>
  </p:normalViewPr>
  <p:slideViewPr>
    <p:cSldViewPr snapToGrid="0" snapToObjects="1">
      <p:cViewPr varScale="1">
        <p:scale>
          <a:sx n="68" d="100"/>
          <a:sy n="68" d="100"/>
        </p:scale>
        <p:origin x="1260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7" d="100"/>
          <a:sy n="87" d="100"/>
        </p:scale>
        <p:origin x="384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slide" Target="slides/slide33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42" Type="http://schemas.openxmlformats.org/officeDocument/2006/relationships/slide" Target="slides/slide36.xml"/><Relationship Id="rId47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41" Type="http://schemas.openxmlformats.org/officeDocument/2006/relationships/slide" Target="slides/slide35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slide" Target="slides/slide34.xml"/><Relationship Id="rId45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49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4" Type="http://schemas.openxmlformats.org/officeDocument/2006/relationships/slide" Target="slides/slide38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slide" Target="slides/slide37.xml"/><Relationship Id="rId48" Type="http://schemas.openxmlformats.org/officeDocument/2006/relationships/theme" Target="theme/them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1F5199-F7F4-4FB2-A2CD-22A2CFC87608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6C0744-2FEF-4441-821D-70180A370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703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6C0744-2FEF-4441-821D-70180A37093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2791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6C0744-2FEF-4441-821D-70180A37093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496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37931" y="586409"/>
            <a:ext cx="8488017" cy="56653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>
              <a:defRPr sz="3600" i="1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2782957" y="1808921"/>
            <a:ext cx="3578088" cy="428376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338138" y="1152525"/>
            <a:ext cx="8488362" cy="47783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51066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662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605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7067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8672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3737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6333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2764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0280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1187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602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03652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769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88875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866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EAED55-5527-4FC3-B0D9-1BC4E0FB944D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036372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95C86C-B749-4A3B-89DA-65173622B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486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EAED55-5527-4FC3-B0D9-1BC4E0FB944D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036372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95C86C-B749-4A3B-89DA-65173622B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11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EAED55-5527-4FC3-B0D9-1BC4E0FB944D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036372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95C86C-B749-4A3B-89DA-65173622B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394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EAED55-5527-4FC3-B0D9-1BC4E0FB944D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036372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95C86C-B749-4A3B-89DA-65173622B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12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57200" y="1600200"/>
            <a:ext cx="8229600" cy="4175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50434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5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987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0" y="0"/>
            <a:ext cx="9139050" cy="6861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Footer Placeholder 3"/>
          <p:cNvSpPr txBox="1">
            <a:spLocks/>
          </p:cNvSpPr>
          <p:nvPr/>
        </p:nvSpPr>
        <p:spPr>
          <a:xfrm>
            <a:off x="7117882" y="6423727"/>
            <a:ext cx="15689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© 2018</a:t>
            </a:r>
          </a:p>
        </p:txBody>
      </p:sp>
      <p:sp>
        <p:nvSpPr>
          <p:cNvPr id="8" name="Slide Number Placeholder 4"/>
          <p:cNvSpPr txBox="1">
            <a:spLocks/>
          </p:cNvSpPr>
          <p:nvPr/>
        </p:nvSpPr>
        <p:spPr>
          <a:xfrm>
            <a:off x="8686800" y="6423727"/>
            <a:ext cx="3898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03EA47-653C-4D08-BE86-5931AF95F427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9490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4" r:id="rId3"/>
    <p:sldLayoutId id="2147483656" r:id="rId4"/>
    <p:sldLayoutId id="2147483657" r:id="rId5"/>
    <p:sldLayoutId id="2147483658" r:id="rId6"/>
    <p:sldLayoutId id="2147483659" r:id="rId7"/>
    <p:sldLayoutId id="2147483660" r:id="rId8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74ED4-9F4B-419D-860C-1298080DDD50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6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Stacked Deck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by Jennifer Ball and Lorne </a:t>
            </a:r>
            <a:r>
              <a:rPr lang="en-US" dirty="0" err="1"/>
              <a:t>Tepperman</a:t>
            </a:r>
            <a:endParaRPr lang="en-US" dirty="0"/>
          </a:p>
        </p:txBody>
      </p:sp>
      <p:pic>
        <p:nvPicPr>
          <p:cNvPr id="1028" name="Picture 4" descr="The Stacked Deck">
            <a:extLst>
              <a:ext uri="{FF2B5EF4-FFF2-40B4-BE49-F238E27FC236}">
                <a16:creationId xmlns:a16="http://schemas.microsoft.com/office/drawing/2014/main" id="{C3A96944-C4F7-405C-B7B1-093998D15112}"/>
              </a:ext>
            </a:extLst>
          </p:cNvPr>
          <p:cNvPicPr>
            <a:picLocks noGrp="1" noChangeAspect="1" noChangeArrowheads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6" b="1456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04960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CA" dirty="0"/>
            </a:br>
            <a:r>
              <a:rPr lang="en-CA" dirty="0"/>
              <a:t>The Sociological Approaches:</a:t>
            </a:r>
            <a:br>
              <a:rPr lang="en-CA" dirty="0"/>
            </a:br>
            <a:r>
              <a:rPr lang="en-CA" dirty="0"/>
              <a:t>Feminism</a:t>
            </a:r>
            <a:br>
              <a:rPr lang="en-CA" dirty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A" b="1" dirty="0"/>
              <a:t> </a:t>
            </a:r>
            <a:r>
              <a:rPr lang="en-US" i="1" dirty="0"/>
              <a:t>Studies the ways gender inequality makes women’s lives different from men’s </a:t>
            </a:r>
          </a:p>
          <a:p>
            <a:pPr lvl="1"/>
            <a:r>
              <a:rPr lang="en-US" dirty="0"/>
              <a:t>Women often act out specific </a:t>
            </a:r>
            <a:r>
              <a:rPr lang="en-US" b="1" dirty="0"/>
              <a:t>roles</a:t>
            </a:r>
            <a:r>
              <a:rPr lang="en-US" dirty="0"/>
              <a:t> that define and shape their social activities </a:t>
            </a:r>
          </a:p>
          <a:p>
            <a:pPr lvl="2"/>
            <a:r>
              <a:rPr lang="en-CA" dirty="0"/>
              <a:t>Roles refer to the dynamic element of status, the way in which status is performed</a:t>
            </a:r>
            <a:endParaRPr lang="en-US" dirty="0"/>
          </a:p>
          <a:p>
            <a:pPr lvl="1"/>
            <a:r>
              <a:rPr lang="en-US" dirty="0"/>
              <a:t>Feminists reject the idea that men and women’s biological differences justify their separate social roles </a:t>
            </a:r>
          </a:p>
          <a:p>
            <a:pPr lvl="1"/>
            <a:r>
              <a:rPr lang="en-US" dirty="0"/>
              <a:t>Patriarchy structures the way most societies work 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3F5583-0C01-C54E-8EED-C57B48E1E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5946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3238"/>
            <a:ext cx="8229600" cy="1143000"/>
          </a:xfrm>
        </p:spPr>
        <p:txBody>
          <a:bodyPr>
            <a:noAutofit/>
          </a:bodyPr>
          <a:lstStyle/>
          <a:p>
            <a:r>
              <a:rPr lang="en-CA" sz="4000" dirty="0"/>
              <a:t>Two Main Approaches to the Struggle for Power: Karl Marx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87502" indent="-457200"/>
            <a:r>
              <a:rPr lang="en-US" dirty="0"/>
              <a:t>Co-authored </a:t>
            </a:r>
            <a:r>
              <a:rPr lang="en-US" i="1" dirty="0"/>
              <a:t>The Communist Manifesto </a:t>
            </a:r>
            <a:r>
              <a:rPr lang="en-US" dirty="0"/>
              <a:t>(1848) with Friedrich Engels</a:t>
            </a:r>
          </a:p>
          <a:p>
            <a:pPr lvl="1"/>
            <a:r>
              <a:rPr lang="en-CA" dirty="0"/>
              <a:t>Argues that class conflict drove the history of humanity</a:t>
            </a:r>
          </a:p>
          <a:p>
            <a:pPr lvl="1"/>
            <a:r>
              <a:rPr lang="en-CA" dirty="0"/>
              <a:t>As societies moved from one means of production to another means of production, the classes in control also changed </a:t>
            </a:r>
          </a:p>
          <a:p>
            <a:pPr lvl="1"/>
            <a:r>
              <a:rPr lang="en-CA" dirty="0"/>
              <a:t>Controlling the means of production means controlling society </a:t>
            </a:r>
            <a:endParaRPr lang="en-US" dirty="0"/>
          </a:p>
          <a:p>
            <a:pPr marL="0" indent="0">
              <a:buNone/>
            </a:pPr>
            <a:endParaRPr lang="en-CA" b="1" dirty="0"/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86E9E2-5844-9B47-9C3B-225E9D3CA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4888" y="457200"/>
            <a:ext cx="8229600" cy="1143000"/>
          </a:xfrm>
        </p:spPr>
        <p:txBody>
          <a:bodyPr>
            <a:noAutofit/>
          </a:bodyPr>
          <a:lstStyle/>
          <a:p>
            <a:r>
              <a:rPr lang="en-CA" sz="4000" dirty="0"/>
              <a:t>Key Classes in Society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92514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Marx Identified two key classes in a capitalist industrial society: </a:t>
            </a:r>
          </a:p>
          <a:p>
            <a:pPr lvl="1"/>
            <a:r>
              <a:rPr lang="en-CA" dirty="0"/>
              <a:t>The </a:t>
            </a:r>
            <a:r>
              <a:rPr lang="en-CA" b="1" dirty="0"/>
              <a:t>bourgeoisie:</a:t>
            </a:r>
            <a:r>
              <a:rPr lang="en-CA" dirty="0"/>
              <a:t> Those who own and control the means of production in a capitalist society </a:t>
            </a:r>
          </a:p>
          <a:p>
            <a:pPr lvl="1"/>
            <a:r>
              <a:rPr lang="en-CA" dirty="0"/>
              <a:t>The </a:t>
            </a:r>
            <a:r>
              <a:rPr lang="en-CA" b="1" dirty="0"/>
              <a:t>proletariat:</a:t>
            </a:r>
            <a:r>
              <a:rPr lang="en-CA" dirty="0"/>
              <a:t> Those who exchange their labour for wages and work for the bourgeoisie in a capitalist society </a:t>
            </a:r>
          </a:p>
          <a:p>
            <a:r>
              <a:rPr lang="en-US" dirty="0"/>
              <a:t>Marx Asserted a capitalist society is built on the conflict between the </a:t>
            </a:r>
            <a:r>
              <a:rPr lang="en-CA" dirty="0"/>
              <a:t>bourgeoisie and the proletariat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CA" b="1" dirty="0"/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96B37F-4808-CE47-A739-0F94E0B8A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6893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4888" y="457200"/>
            <a:ext cx="8229600" cy="1143000"/>
          </a:xfrm>
        </p:spPr>
        <p:txBody>
          <a:bodyPr>
            <a:noAutofit/>
          </a:bodyPr>
          <a:lstStyle/>
          <a:p>
            <a:r>
              <a:rPr lang="en-CA" sz="4000" dirty="0"/>
              <a:t>The Reserve Army of Labour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925144"/>
          </a:xfrm>
        </p:spPr>
        <p:txBody>
          <a:bodyPr>
            <a:normAutofit/>
          </a:bodyPr>
          <a:lstStyle/>
          <a:p>
            <a:r>
              <a:rPr lang="en-US" dirty="0"/>
              <a:t>The proletariat sell their time or </a:t>
            </a:r>
            <a:r>
              <a:rPr lang="en-US" dirty="0" err="1"/>
              <a:t>labour</a:t>
            </a:r>
            <a:r>
              <a:rPr lang="en-US" dirty="0"/>
              <a:t> power to the bourgeoisie </a:t>
            </a:r>
          </a:p>
          <a:p>
            <a:r>
              <a:rPr lang="en-US" dirty="0"/>
              <a:t>The bourgeoisie buy the workers’ time and </a:t>
            </a:r>
            <a:r>
              <a:rPr lang="en-US" dirty="0" err="1"/>
              <a:t>labour</a:t>
            </a:r>
            <a:r>
              <a:rPr lang="en-US" dirty="0"/>
              <a:t> power </a:t>
            </a:r>
          </a:p>
          <a:p>
            <a:pPr lvl="1"/>
            <a:r>
              <a:rPr lang="en-CA" dirty="0"/>
              <a:t>By ensuring a </a:t>
            </a:r>
            <a:r>
              <a:rPr lang="en-CA" b="1" dirty="0"/>
              <a:t>reserve army of labour, </a:t>
            </a:r>
            <a:r>
              <a:rPr lang="en-CA" dirty="0"/>
              <a:t>a pool of unemployed people seeking work, their workers will accept low wages and poor working conditions upon threat of replacement </a:t>
            </a: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46B435-4765-A648-B894-E0C32ADA3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0471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4888" y="457200"/>
            <a:ext cx="8229600" cy="1143000"/>
          </a:xfrm>
        </p:spPr>
        <p:txBody>
          <a:bodyPr>
            <a:noAutofit/>
          </a:bodyPr>
          <a:lstStyle/>
          <a:p>
            <a:r>
              <a:rPr lang="en-CA" sz="4000" dirty="0"/>
              <a:t>Class Consciousness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2514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Marx believed that exploitation by the bourgeoisie will cause workers to inevitably fight back </a:t>
            </a:r>
          </a:p>
          <a:p>
            <a:r>
              <a:rPr lang="en-US" dirty="0"/>
              <a:t>Marx </a:t>
            </a:r>
            <a:r>
              <a:rPr lang="en-US" dirty="0" err="1"/>
              <a:t>favoured</a:t>
            </a:r>
            <a:r>
              <a:rPr lang="en-US" dirty="0"/>
              <a:t> the radical elimination of capitalism via revolutionary action, which requires the development of </a:t>
            </a:r>
            <a:r>
              <a:rPr lang="en-US" b="1" dirty="0"/>
              <a:t>class consciousness </a:t>
            </a:r>
          </a:p>
          <a:p>
            <a:r>
              <a:rPr lang="en-US" dirty="0"/>
              <a:t>Marx asserted many forces, like </a:t>
            </a:r>
            <a:r>
              <a:rPr lang="en-US" b="1" dirty="0"/>
              <a:t>false consciousness, </a:t>
            </a:r>
            <a:r>
              <a:rPr lang="en-US" dirty="0"/>
              <a:t>prevent workers from mobilizing </a:t>
            </a:r>
            <a:endParaRPr lang="en-US" b="1" dirty="0"/>
          </a:p>
          <a:p>
            <a:pPr marL="914400" lvl="2" indent="0">
              <a:buNone/>
            </a:pPr>
            <a:endParaRPr lang="en-CA" sz="2200" dirty="0"/>
          </a:p>
          <a:p>
            <a:pPr marL="914400" lvl="2" indent="0">
              <a:buNone/>
            </a:pPr>
            <a:endParaRPr lang="en-CA" sz="2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886DC4-46C9-B04C-BD1F-3CEB3C056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9914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57200"/>
            <a:ext cx="8136904" cy="1143000"/>
          </a:xfrm>
        </p:spPr>
        <p:txBody>
          <a:bodyPr>
            <a:noAutofit/>
          </a:bodyPr>
          <a:lstStyle/>
          <a:p>
            <a:r>
              <a:rPr lang="en-CA" sz="4000" dirty="0"/>
              <a:t>Two Main Approaches to the Struggle for Power: Max Weber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925144"/>
          </a:xfrm>
        </p:spPr>
        <p:txBody>
          <a:bodyPr>
            <a:normAutofit/>
          </a:bodyPr>
          <a:lstStyle/>
          <a:p>
            <a:r>
              <a:rPr lang="en-US" dirty="0"/>
              <a:t>Focused on the distribution of power</a:t>
            </a:r>
          </a:p>
          <a:p>
            <a:r>
              <a:rPr lang="en-US" dirty="0"/>
              <a:t>Viewed classes as one of many groups in society that contend for power </a:t>
            </a:r>
          </a:p>
          <a:p>
            <a:r>
              <a:rPr lang="en-US" dirty="0"/>
              <a:t>Believed that people could obtain power by entering influential parties and high-status groups </a:t>
            </a:r>
          </a:p>
          <a:p>
            <a:pPr marL="914400" lvl="2" indent="0">
              <a:buNone/>
            </a:pPr>
            <a:endParaRPr lang="en-CA" sz="2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98E3EA-25FB-7547-8F96-FAFF8F618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1202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4888" y="457200"/>
            <a:ext cx="8229600" cy="1143000"/>
          </a:xfrm>
        </p:spPr>
        <p:txBody>
          <a:bodyPr>
            <a:noAutofit/>
          </a:bodyPr>
          <a:lstStyle/>
          <a:p>
            <a:r>
              <a:rPr lang="en-CA" sz="4000" dirty="0"/>
              <a:t>Modifications to Marx </a:t>
            </a:r>
            <a:br>
              <a:rPr lang="en-CA" sz="4000" dirty="0"/>
            </a:br>
            <a:r>
              <a:rPr lang="en-CA" sz="4000" dirty="0"/>
              <a:t>by Weber and Others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925144"/>
          </a:xfrm>
        </p:spPr>
        <p:txBody>
          <a:bodyPr>
            <a:normAutofit/>
          </a:bodyPr>
          <a:lstStyle/>
          <a:p>
            <a:r>
              <a:rPr lang="en-US" dirty="0"/>
              <a:t>No longer necessary to own a business to control the means of production</a:t>
            </a:r>
          </a:p>
          <a:p>
            <a:r>
              <a:rPr lang="en-US" dirty="0"/>
              <a:t>Globalization has prevented the mass mobilization of workers </a:t>
            </a:r>
          </a:p>
          <a:p>
            <a:r>
              <a:rPr lang="en-US" dirty="0"/>
              <a:t>People can obtain power by entering influential parties and high-status groups </a:t>
            </a:r>
          </a:p>
          <a:p>
            <a:r>
              <a:rPr lang="en-US" dirty="0"/>
              <a:t>“Reserve army of </a:t>
            </a:r>
            <a:r>
              <a:rPr lang="en-US" dirty="0" err="1"/>
              <a:t>labour</a:t>
            </a:r>
            <a:r>
              <a:rPr lang="en-US" dirty="0"/>
              <a:t>” is much larger now </a:t>
            </a:r>
          </a:p>
          <a:p>
            <a:pPr marL="914400" lvl="2" indent="0">
              <a:buNone/>
            </a:pPr>
            <a:endParaRPr lang="en-CA" sz="2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B7701A-FCA9-D54E-8B3F-0349F9F0F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9773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4000" dirty="0"/>
              <a:t>Neo-Marxist Approaches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dirty="0"/>
              <a:t>Critical Theory </a:t>
            </a:r>
          </a:p>
          <a:p>
            <a:pPr lvl="1"/>
            <a:r>
              <a:rPr lang="en-US" dirty="0"/>
              <a:t>An analysis of politics and society, based in Marxian theory, that focuses on the historical and ideological forces that influence culture and human </a:t>
            </a:r>
            <a:r>
              <a:rPr lang="en-US" dirty="0" err="1"/>
              <a:t>behaviour</a:t>
            </a:r>
            <a:r>
              <a:rPr lang="en-US" dirty="0"/>
              <a:t> </a:t>
            </a:r>
            <a:endParaRPr lang="en-CA" dirty="0"/>
          </a:p>
          <a:p>
            <a:r>
              <a:rPr lang="en-US" dirty="0"/>
              <a:t>Wallerstein’s World System Theory</a:t>
            </a:r>
            <a:endParaRPr lang="en-CA" dirty="0"/>
          </a:p>
          <a:p>
            <a:pPr lvl="1"/>
            <a:r>
              <a:rPr lang="en-US" dirty="0"/>
              <a:t>A capitalist world order keeps some nations in continuous poverty</a:t>
            </a:r>
          </a:p>
          <a:p>
            <a:pPr lvl="2"/>
            <a:r>
              <a:rPr lang="en-CA" i="1" dirty="0"/>
              <a:t>Core nations: </a:t>
            </a:r>
            <a:r>
              <a:rPr lang="en-CA" dirty="0"/>
              <a:t>Have strong governments, vast bureaucracies, and huge mercenary armies </a:t>
            </a:r>
          </a:p>
          <a:p>
            <a:pPr lvl="2"/>
            <a:r>
              <a:rPr lang="en-CA" i="1" dirty="0"/>
              <a:t>Peripheral nations: </a:t>
            </a:r>
            <a:r>
              <a:rPr lang="en-CA" dirty="0"/>
              <a:t>Lack strong central governments and are controlled by other states </a:t>
            </a:r>
            <a:endParaRPr lang="en-CA" i="1" dirty="0"/>
          </a:p>
          <a:p>
            <a:pPr lvl="1"/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DB948A-377E-E148-BF6D-26C104F4A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56691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4000" dirty="0"/>
              <a:t>Chomsky’s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/>
              <a:t>The Manufacturing of Consent</a:t>
            </a:r>
          </a:p>
          <a:p>
            <a:pPr lvl="1"/>
            <a:r>
              <a:rPr lang="en-US" dirty="0"/>
              <a:t>Mass media are powerful ideological institutions </a:t>
            </a:r>
          </a:p>
          <a:p>
            <a:pPr lvl="1"/>
            <a:r>
              <a:rPr lang="en-US" dirty="0"/>
              <a:t>They reflect advertisers’ prejudice and interests, which often aligns with those of the capitalist class </a:t>
            </a:r>
          </a:p>
          <a:p>
            <a:pPr lvl="1"/>
            <a:r>
              <a:rPr lang="en-US" dirty="0"/>
              <a:t>They are subject to “flak” from powerful influence groups 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4172D2-A18B-3541-A4E0-E7678EB4A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5522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en-CA" sz="4000" dirty="0"/>
            </a:br>
            <a:r>
              <a:rPr lang="en-CA" sz="4000" dirty="0"/>
              <a:t>Critical Race Theory: </a:t>
            </a:r>
            <a:br>
              <a:rPr lang="en-CA" sz="4000" dirty="0"/>
            </a:br>
            <a:r>
              <a:rPr lang="en-CA" sz="4000" dirty="0"/>
              <a:t>Commodity Racism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CA" b="1" dirty="0"/>
          </a:p>
          <a:p>
            <a:r>
              <a:rPr lang="en-US" dirty="0"/>
              <a:t>The social processes of classifying people according to their sense race or ethnicity </a:t>
            </a:r>
          </a:p>
          <a:p>
            <a:r>
              <a:rPr lang="en-CA" dirty="0"/>
              <a:t>McClintock (1995) stated that </a:t>
            </a:r>
            <a:r>
              <a:rPr lang="en-CA" i="1" dirty="0"/>
              <a:t>commodity racism </a:t>
            </a:r>
            <a:r>
              <a:rPr lang="en-CA" dirty="0"/>
              <a:t>appealed to people’s beliefs in racial superiority and inferiority to sell products</a:t>
            </a:r>
          </a:p>
          <a:p>
            <a:pPr marL="457200" lvl="1" indent="0">
              <a:buNone/>
            </a:pPr>
            <a:r>
              <a:rPr lang="en-CA" dirty="0"/>
              <a:t>   </a:t>
            </a:r>
          </a:p>
          <a:p>
            <a:pPr marL="457200" lvl="1" indent="0">
              <a:buNone/>
            </a:pPr>
            <a:endParaRPr lang="en-CA" dirty="0"/>
          </a:p>
          <a:p>
            <a:pPr marL="457200" lvl="1" indent="0">
              <a:buNone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6F8D76-0ABC-0D47-AE7A-83E47BE62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55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Chapter 1</a:t>
            </a:r>
            <a:br>
              <a:rPr lang="en-US" dirty="0"/>
            </a:br>
            <a:r>
              <a:rPr lang="en-US" dirty="0"/>
              <a:t>Theories of Social Inequality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Sociology and the Study of Social Inequalities</a:t>
            </a:r>
          </a:p>
          <a:p>
            <a:r>
              <a:rPr lang="en-US" dirty="0"/>
              <a:t>Sociological Approaches to Inequality</a:t>
            </a:r>
          </a:p>
          <a:p>
            <a:r>
              <a:rPr lang="en-US" dirty="0"/>
              <a:t>Marx and Weber: Two Main Approaches to the Struggle for Power</a:t>
            </a:r>
          </a:p>
          <a:p>
            <a:r>
              <a:rPr lang="en-US" dirty="0"/>
              <a:t>Sociological Approaches to Neoliberalism</a:t>
            </a:r>
          </a:p>
          <a:p>
            <a:r>
              <a:rPr lang="en-CA" dirty="0"/>
              <a:t>Social Justice</a:t>
            </a:r>
          </a:p>
          <a:p>
            <a:r>
              <a:rPr lang="en-US" dirty="0"/>
              <a:t>Intersectionality and Interlocking Disadvantages </a:t>
            </a:r>
          </a:p>
        </p:txBody>
      </p:sp>
    </p:spTree>
    <p:extLst>
      <p:ext uri="{BB962C8B-B14F-4D97-AF65-F5344CB8AC3E}">
        <p14:creationId xmlns:p14="http://schemas.microsoft.com/office/powerpoint/2010/main" val="7291119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352928" cy="1642194"/>
          </a:xfrm>
        </p:spPr>
        <p:txBody>
          <a:bodyPr>
            <a:noAutofit/>
          </a:bodyPr>
          <a:lstStyle/>
          <a:p>
            <a:br>
              <a:rPr lang="en-CA" sz="4000" dirty="0">
                <a:solidFill>
                  <a:srgbClr val="FF0000"/>
                </a:solidFill>
              </a:rPr>
            </a:br>
            <a:r>
              <a:rPr lang="en-CA" sz="4000" dirty="0"/>
              <a:t>Critical Race Theory: </a:t>
            </a:r>
            <a:br>
              <a:rPr lang="en-CA" sz="4000" dirty="0"/>
            </a:br>
            <a:r>
              <a:rPr lang="en-CA" sz="4000" dirty="0"/>
              <a:t>Racism Institutionalized  </a:t>
            </a:r>
            <a:br>
              <a:rPr lang="en-CA" sz="4000" b="1" dirty="0"/>
            </a:br>
            <a:endParaRPr lang="en-C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Critical Race Theory </a:t>
            </a:r>
            <a:r>
              <a:rPr lang="en-US" dirty="0"/>
              <a:t>is a form of analysis that explores the way that beliefs about race organize all social structures </a:t>
            </a:r>
          </a:p>
          <a:p>
            <a:r>
              <a:rPr lang="en-US" dirty="0"/>
              <a:t>In Canada, racialized people continue to face discrimination in several domains </a:t>
            </a:r>
          </a:p>
          <a:p>
            <a:r>
              <a:rPr lang="en-US" dirty="0"/>
              <a:t>Racism has become </a:t>
            </a:r>
            <a:r>
              <a:rPr lang="en-US" b="1" dirty="0"/>
              <a:t>institutionalized </a:t>
            </a:r>
          </a:p>
          <a:p>
            <a:pPr lvl="1"/>
            <a:r>
              <a:rPr lang="en-CA" dirty="0"/>
              <a:t>When beliefs and behaviours are formally established in an organization and guide behaviour accordingly </a:t>
            </a:r>
            <a:endParaRPr lang="en-CA" b="1" dirty="0"/>
          </a:p>
          <a:p>
            <a:pPr marL="457200" lvl="1" indent="0">
              <a:buNone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EE730E-515A-FC4F-833A-19B0716DC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8177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274638"/>
            <a:ext cx="8064896" cy="1714202"/>
          </a:xfrm>
        </p:spPr>
        <p:txBody>
          <a:bodyPr>
            <a:noAutofit/>
          </a:bodyPr>
          <a:lstStyle/>
          <a:p>
            <a:br>
              <a:rPr lang="en-CA" sz="4000" dirty="0"/>
            </a:br>
            <a:r>
              <a:rPr lang="en-CA" sz="4000" dirty="0"/>
              <a:t>Neo-Weberian Notable Thinker: Pierre Bourdieu   </a:t>
            </a:r>
            <a:br>
              <a:rPr lang="en-CA" sz="4000" b="1" dirty="0"/>
            </a:br>
            <a:endParaRPr lang="en-C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/>
          </a:p>
          <a:p>
            <a:r>
              <a:rPr lang="en-US" dirty="0"/>
              <a:t>Bourdieu believed in the existence of three types of capital: Economic, cultural, and social </a:t>
            </a:r>
          </a:p>
          <a:p>
            <a:r>
              <a:rPr lang="en-US" dirty="0"/>
              <a:t>Cultural capital</a:t>
            </a:r>
          </a:p>
          <a:p>
            <a:pPr lvl="1"/>
            <a:r>
              <a:rPr lang="en-CA" dirty="0"/>
              <a:t>Knowledge, material objects, and credentials that elevate status, distinguish one group from another, and perpetuate inequality</a:t>
            </a:r>
          </a:p>
          <a:p>
            <a:pPr lvl="1"/>
            <a:r>
              <a:rPr lang="en-CA" dirty="0"/>
              <a:t>Signals class boundaries and reproduces class domination from one generation to the next </a:t>
            </a:r>
          </a:p>
          <a:p>
            <a:pPr marL="914400" lvl="2" indent="0">
              <a:buNone/>
            </a:pPr>
            <a:r>
              <a:rPr lang="en-CA" dirty="0"/>
              <a:t> </a:t>
            </a:r>
            <a:endParaRPr lang="en-CA" b="1" dirty="0"/>
          </a:p>
          <a:p>
            <a:pPr marL="457200" lvl="1" indent="0">
              <a:buNone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6CDFD4-C78D-9046-8C7B-922CA6F0B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946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74638"/>
            <a:ext cx="8208912" cy="1642194"/>
          </a:xfrm>
        </p:spPr>
        <p:txBody>
          <a:bodyPr>
            <a:noAutofit/>
          </a:bodyPr>
          <a:lstStyle/>
          <a:p>
            <a:br>
              <a:rPr lang="en-US" sz="4000" dirty="0"/>
            </a:br>
            <a:r>
              <a:rPr lang="en-US" sz="4000" dirty="0"/>
              <a:t>Bourdieu: Social Capital </a:t>
            </a:r>
            <a:br>
              <a:rPr lang="en-US" sz="4000" dirty="0"/>
            </a:br>
            <a:r>
              <a:rPr lang="en-US" sz="4000" dirty="0"/>
              <a:t>and Class Lifestyles</a:t>
            </a:r>
            <a:br>
              <a:rPr lang="en-US" sz="4000" b="1" dirty="0"/>
            </a:br>
            <a:endParaRPr lang="en-C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87502" lvl="1" indent="0">
              <a:buNone/>
            </a:pPr>
            <a:endParaRPr lang="en-CA" dirty="0"/>
          </a:p>
          <a:p>
            <a:r>
              <a:rPr lang="en-US" dirty="0"/>
              <a:t>Social Capital  </a:t>
            </a:r>
          </a:p>
          <a:p>
            <a:pPr lvl="1"/>
            <a:r>
              <a:rPr lang="en-CA" dirty="0"/>
              <a:t>Advantageous relationships that enable better access to key social and economic resources  </a:t>
            </a:r>
          </a:p>
          <a:p>
            <a:r>
              <a:rPr lang="en-US" dirty="0"/>
              <a:t>Unequal distribution of economic and cultural capital leads to the preservation of social inequality </a:t>
            </a:r>
          </a:p>
          <a:p>
            <a:pPr lvl="1"/>
            <a:r>
              <a:rPr lang="en-CA" dirty="0"/>
              <a:t>Also means there will be distinct class subcultures and lifestyles </a:t>
            </a:r>
          </a:p>
          <a:p>
            <a:pPr marL="457200" lvl="1" indent="0">
              <a:buNone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51E5F8-D3DD-5846-BAC8-9A82AC2FD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9740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en-CA" sz="4000" dirty="0"/>
            </a:br>
            <a:r>
              <a:rPr lang="en-CA" sz="4000" dirty="0"/>
              <a:t>Defining Neo-liberalism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CA" b="1" dirty="0"/>
              <a:t>Neo-liberalism:</a:t>
            </a:r>
            <a:r>
              <a:rPr lang="en-CA" dirty="0"/>
              <a:t> The deregulation of global markets, largely through the reduction of state power </a:t>
            </a:r>
          </a:p>
          <a:p>
            <a:r>
              <a:rPr lang="en-CA" dirty="0"/>
              <a:t>Under this system, people (supposedly) have the freedom to seek to satisfy their private goals</a:t>
            </a:r>
          </a:p>
          <a:p>
            <a:r>
              <a:rPr lang="en-CA" dirty="0"/>
              <a:t>In so doing, they (supposedly) create and contribute to prosperity for everyone</a:t>
            </a:r>
          </a:p>
          <a:p>
            <a:r>
              <a:rPr lang="en-CA" dirty="0"/>
              <a:t>Highlights equilibrium, efficiency, and integration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C2FADC-07EA-B446-9024-DB59C3EF0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9672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496944" cy="1786210"/>
          </a:xfrm>
        </p:spPr>
        <p:txBody>
          <a:bodyPr>
            <a:noAutofit/>
          </a:bodyPr>
          <a:lstStyle/>
          <a:p>
            <a:r>
              <a:rPr lang="en-US" sz="4000" dirty="0"/>
              <a:t>Assumptions Behind Neo-liberalism</a:t>
            </a:r>
            <a:br>
              <a:rPr lang="en-US" sz="4000" b="1" dirty="0"/>
            </a:br>
            <a:endParaRPr lang="en-C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/>
              <a:t>The market is politically neutral</a:t>
            </a:r>
          </a:p>
          <a:p>
            <a:r>
              <a:rPr lang="en-CA" dirty="0"/>
              <a:t>Democracy is irrational because it threatens the profitability of the market</a:t>
            </a:r>
          </a:p>
          <a:p>
            <a:r>
              <a:rPr lang="en-CA" dirty="0"/>
              <a:t>The decline of the state in an inevitable result of globalization</a:t>
            </a:r>
          </a:p>
          <a:p>
            <a:r>
              <a:rPr lang="en-CA" dirty="0"/>
              <a:t>Democracy must be limited to keep economic prosperity  safe from interference from the state or the masses</a:t>
            </a:r>
          </a:p>
          <a:p>
            <a:r>
              <a:rPr lang="en-CA" dirty="0"/>
              <a:t>Greatest good with automatically arise </a:t>
            </a:r>
          </a:p>
          <a:p>
            <a:pPr marL="0" indent="0">
              <a:buNone/>
            </a:pPr>
            <a:endParaRPr lang="en-US" dirty="0"/>
          </a:p>
          <a:p>
            <a:pPr marL="0" lvl="1" indent="0">
              <a:buNone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9A593A-97DD-404A-B3D4-C66C5F401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419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4000" dirty="0"/>
              <a:t>Criticisms of Neoliberalism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/>
              <a:t>Neo-liberalism’s promotion of a meritocratic society helps perpetuate inequalities</a:t>
            </a:r>
          </a:p>
          <a:p>
            <a:r>
              <a:rPr lang="en-CA" dirty="0"/>
              <a:t>It presumes the existence of “ideal markets,” but have never and will never exist</a:t>
            </a:r>
          </a:p>
          <a:p>
            <a:r>
              <a:rPr lang="en-CA" dirty="0"/>
              <a:t>Markets are usually not places where people can exercise their freedoms equally </a:t>
            </a:r>
          </a:p>
          <a:p>
            <a:endParaRPr lang="en-US" dirty="0"/>
          </a:p>
          <a:p>
            <a:endParaRPr lang="en-CA" dirty="0"/>
          </a:p>
          <a:p>
            <a:pPr marL="0" indent="0">
              <a:buNone/>
            </a:pPr>
            <a:endParaRPr lang="en-US" dirty="0"/>
          </a:p>
          <a:p>
            <a:pPr marL="0" lvl="1" indent="0">
              <a:buNone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CC8A84-67BD-B848-8E41-2B6B66EDB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8643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Effects of Neo-liberalism on Inequality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CA" dirty="0"/>
              <a:t>Under Western neo-liberalism income inequality has increased </a:t>
            </a:r>
          </a:p>
          <a:p>
            <a:pPr lvl="1"/>
            <a:r>
              <a:rPr lang="en-CA" dirty="0"/>
              <a:t>Jobs have been outsourced to low-income countries</a:t>
            </a:r>
          </a:p>
          <a:p>
            <a:pPr lvl="1"/>
            <a:r>
              <a:rPr lang="en-CA" dirty="0"/>
              <a:t>The world economy was brought to a near meltdown by the Wall Street collapse in 2008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3BA194-2B45-F643-9023-202EB4C19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26</a:t>
            </a:fld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Conflict Theory </a:t>
            </a:r>
            <a:br>
              <a:rPr lang="en-CA" dirty="0"/>
            </a:br>
            <a:r>
              <a:rPr lang="en-CA" dirty="0"/>
              <a:t>Criticisms of Neo-liberalism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/>
              <a:t>Capitalists are always looking to control or conquer other societies to manipulate markets, populations, and governments</a:t>
            </a:r>
          </a:p>
          <a:p>
            <a:r>
              <a:rPr lang="en-CA" dirty="0"/>
              <a:t>Neo-liberalism is the economic face of modern capitalism  </a:t>
            </a:r>
          </a:p>
          <a:p>
            <a:r>
              <a:rPr lang="en-CA" dirty="0"/>
              <a:t>Globalization is an effort by multinational organizations to extend their control of wealth by seeking a larger market and cheaper labour and resources</a:t>
            </a:r>
            <a:endParaRPr lang="en-CA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49BA7A-F8D7-2F44-BC4B-AD927845E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27</a:t>
            </a:fld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352928" cy="1570186"/>
          </a:xfrm>
        </p:spPr>
        <p:txBody>
          <a:bodyPr>
            <a:normAutofit fontScale="90000"/>
          </a:bodyPr>
          <a:lstStyle/>
          <a:p>
            <a:br>
              <a:rPr lang="en-CA" dirty="0"/>
            </a:br>
            <a:r>
              <a:rPr lang="en-CA" dirty="0"/>
              <a:t>Key Differences Between Conflict and Functionalist Perspectives</a:t>
            </a:r>
            <a:br>
              <a:rPr lang="en-CA" dirty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/>
              <a:t>Functionalists: Inequality arises naturally through free market relations</a:t>
            </a:r>
          </a:p>
          <a:p>
            <a:r>
              <a:rPr lang="en-CA" dirty="0"/>
              <a:t>Conflict theorists: Inequality arises from the efforts of capitalist and multinational corporations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DC02E1-210C-694B-B655-9CF83ADFD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28</a:t>
            </a:fld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650" y="190500"/>
            <a:ext cx="8007796" cy="1485900"/>
          </a:xfrm>
        </p:spPr>
        <p:txBody>
          <a:bodyPr>
            <a:normAutofit/>
          </a:bodyPr>
          <a:lstStyle/>
          <a:p>
            <a:r>
              <a:rPr lang="en-CA" dirty="0"/>
              <a:t>The Concept of “Social Justice”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30302" indent="0">
              <a:buNone/>
            </a:pPr>
            <a:r>
              <a:rPr lang="en-CA" dirty="0"/>
              <a:t>The fair and just treatment of members of society </a:t>
            </a:r>
          </a:p>
          <a:p>
            <a:r>
              <a:rPr lang="en-CA" dirty="0"/>
              <a:t>All members of society have a natural right to satisfy certain basic needs</a:t>
            </a:r>
            <a:endParaRPr lang="en-US" b="1" dirty="0"/>
          </a:p>
          <a:p>
            <a:pPr lvl="1"/>
            <a:r>
              <a:rPr lang="en-CA" dirty="0"/>
              <a:t>Right to satisfy needs for food, shelter, and safety</a:t>
            </a:r>
          </a:p>
          <a:p>
            <a:pPr lvl="1"/>
            <a:r>
              <a:rPr lang="en-CA" dirty="0"/>
              <a:t>Grown to include the rights to political representation, a living wage, and unbiased treatment by the institutions of law and order </a:t>
            </a:r>
          </a:p>
          <a:p>
            <a:r>
              <a:rPr lang="en-CA" i="1" dirty="0"/>
              <a:t>Canadian Charter of Rights and Freedoms: </a:t>
            </a:r>
            <a:r>
              <a:rPr lang="en-CA" dirty="0"/>
              <a:t>Guarantees Canadians’ basic rights and freedoms </a:t>
            </a:r>
          </a:p>
          <a:p>
            <a:pPr marL="914400" lvl="2" indent="0">
              <a:buNone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5ED976-7E51-AF4C-BAFF-6817D02EE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29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Chapter 1</a:t>
            </a:r>
            <a:br>
              <a:rPr lang="en-US" dirty="0"/>
            </a:br>
            <a:r>
              <a:rPr lang="en-US" dirty="0"/>
              <a:t>Learning Objectives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85000" lnSpcReduction="20000"/>
          </a:bodyPr>
          <a:lstStyle/>
          <a:p>
            <a:endParaRPr lang="en-CA" dirty="0"/>
          </a:p>
          <a:p>
            <a:r>
              <a:rPr lang="en-CA" dirty="0"/>
              <a:t>To define social inequalities.</a:t>
            </a:r>
          </a:p>
          <a:p>
            <a:r>
              <a:rPr lang="en-CA" dirty="0"/>
              <a:t>T</a:t>
            </a:r>
            <a:r>
              <a:rPr lang="en-US" dirty="0"/>
              <a:t>o recognize the importance of the historical context of social inequalities. </a:t>
            </a:r>
          </a:p>
          <a:p>
            <a:r>
              <a:rPr lang="en-US" dirty="0"/>
              <a:t>To understand how sociologists think about and study social inequalities. </a:t>
            </a:r>
          </a:p>
          <a:p>
            <a:r>
              <a:rPr lang="en-US" dirty="0"/>
              <a:t>To identify the competing theories that clarify aspects of social inequalities. </a:t>
            </a:r>
          </a:p>
          <a:p>
            <a:r>
              <a:rPr lang="en-US" dirty="0"/>
              <a:t>To understand the concepts of social justice, neoliberalism, intersectionality, and interlocking disadvantages. </a:t>
            </a:r>
          </a:p>
        </p:txBody>
      </p:sp>
    </p:spTree>
    <p:extLst>
      <p:ext uri="{BB962C8B-B14F-4D97-AF65-F5344CB8AC3E}">
        <p14:creationId xmlns:p14="http://schemas.microsoft.com/office/powerpoint/2010/main" val="146068645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Measuring Income Injustice: </a:t>
            </a:r>
            <a:br>
              <a:rPr lang="en-CA" dirty="0"/>
            </a:br>
            <a:r>
              <a:rPr lang="en-CA" dirty="0"/>
              <a:t>the Gini Index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/>
              <a:t>The statistical representation of income inequality between the rich and the poor </a:t>
            </a:r>
          </a:p>
          <a:p>
            <a:r>
              <a:rPr lang="en-CA" dirty="0"/>
              <a:t>Expresses inequality on a scale from 0 (perfect equality) to 1 (perfect inequality)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F9BBBA-EF60-AA47-99C2-A787E9E76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1135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Intersectionality and Interlocking Disadvantages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b="1" dirty="0"/>
              <a:t>Intersectionality  </a:t>
            </a:r>
          </a:p>
          <a:p>
            <a:pPr lvl="1"/>
            <a:r>
              <a:rPr lang="en-CA" dirty="0"/>
              <a:t>Coined by Crenshaw to describe the occupational implications of being both Black and a woman</a:t>
            </a:r>
          </a:p>
          <a:p>
            <a:pPr lvl="1"/>
            <a:r>
              <a:rPr lang="en-CA" dirty="0">
                <a:solidFill>
                  <a:schemeClr val="tx1"/>
                </a:solidFill>
              </a:rPr>
              <a:t>Combines disadvantages of race and gender</a:t>
            </a:r>
          </a:p>
          <a:p>
            <a:pPr lvl="1"/>
            <a:r>
              <a:rPr lang="en-CA" dirty="0"/>
              <a:t>Helps us avoid making oversimplified generalizations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BB052C-EBA8-D74C-BA48-EB30FC64E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44948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Intersectionality and Interlocking Disadvantages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b="1" dirty="0"/>
              <a:t>Interlocking Disadvantages </a:t>
            </a:r>
          </a:p>
          <a:p>
            <a:pPr lvl="1"/>
            <a:r>
              <a:rPr lang="en-CA" dirty="0"/>
              <a:t>The ways in which multiple identity characteristics can overlap and intersect to worsen life chances</a:t>
            </a:r>
          </a:p>
          <a:p>
            <a:pPr lvl="1"/>
            <a:r>
              <a:rPr lang="en-CA" dirty="0"/>
              <a:t>Concept combines social disadvantages other than (or in addition to) race and gender</a:t>
            </a:r>
          </a:p>
          <a:p>
            <a:pPr lvl="1"/>
            <a:r>
              <a:rPr lang="en-CA" dirty="0"/>
              <a:t>Awareness of Interlocking Disadvantages creates more nuanced pictures of how people live and experience social inequality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BB052C-EBA8-D74C-BA48-EB30FC64E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0482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Standpoint Theory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/>
              <a:t>Each individual experiences the world in a subjective way, largely rooted in his or her gender, race, class or other positions of disadvantage </a:t>
            </a:r>
          </a:p>
          <a:p>
            <a:r>
              <a:rPr lang="en-CA" dirty="0"/>
              <a:t>A person’s experience depends on their unique combination of social categories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4612F-D85F-3B47-9A5F-597B73D92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68184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Communication Process 1 of 2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This is a slide without bullets.</a:t>
            </a:r>
          </a:p>
          <a:p>
            <a:pPr marL="0" indent="0">
              <a:buNone/>
            </a:pPr>
            <a:r>
              <a:rPr lang="en-US" dirty="0"/>
              <a:t>This is a slide without bullets.</a:t>
            </a:r>
          </a:p>
          <a:p>
            <a:pPr marL="0" indent="0">
              <a:buNone/>
            </a:pPr>
            <a:r>
              <a:rPr lang="en-US" dirty="0"/>
              <a:t>This is a slide without bullets.</a:t>
            </a:r>
          </a:p>
          <a:p>
            <a:pPr marL="0" indent="0">
              <a:buNone/>
            </a:pPr>
            <a:r>
              <a:rPr lang="en-US" dirty="0"/>
              <a:t>This is a slide without bullets.</a:t>
            </a:r>
          </a:p>
          <a:p>
            <a:pPr marL="0" indent="0">
              <a:buNone/>
            </a:pPr>
            <a:r>
              <a:rPr lang="en-US" dirty="0"/>
              <a:t>This is a slide without bullets.</a:t>
            </a:r>
          </a:p>
          <a:p>
            <a:pPr marL="0" indent="0">
              <a:buNone/>
            </a:pPr>
            <a:r>
              <a:rPr lang="en-US" dirty="0"/>
              <a:t>This is a slide without bullets.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87290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Communication Process 2 of 2</a:t>
            </a:r>
          </a:p>
        </p:txBody>
      </p:sp>
      <p:pic>
        <p:nvPicPr>
          <p:cNvPr id="4" name="Content Placeholder 3" descr="Figure 1.1 shows a model of the transactional communication process. It depicts two overlapping ellipses representing the two environments of communicators A and B. The intersection of these environments  represents the background shared by the communicators. If the overlap didn't exist, communication would be difficult, if not impossible.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6789" y="1848678"/>
            <a:ext cx="6374107" cy="3274479"/>
          </a:xfrm>
        </p:spPr>
      </p:pic>
    </p:spTree>
    <p:extLst>
      <p:ext uri="{BB962C8B-B14F-4D97-AF65-F5344CB8AC3E}">
        <p14:creationId xmlns:p14="http://schemas.microsoft.com/office/powerpoint/2010/main" val="55647318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46652"/>
            <a:ext cx="5791269" cy="566738"/>
          </a:xfrm>
        </p:spPr>
        <p:txBody>
          <a:bodyPr>
            <a:noAutofit/>
          </a:bodyPr>
          <a:lstStyle/>
          <a:p>
            <a:r>
              <a:rPr lang="en-US" sz="3600" b="0" dirty="0"/>
              <a:t>How People Use Social Media</a:t>
            </a:r>
          </a:p>
        </p:txBody>
      </p:sp>
      <p:pic>
        <p:nvPicPr>
          <p:cNvPr id="6" name="Picture Placeholder 5" descr="A diversity of social media interaction is depicted by this group of four college students seated on a bench. Going from left to right, a young woman is reading a book, a young man is listening to music on headphones but also chatting with the young woman next to him who is using a laptop, and the fourth person is a young man speaking on a smart phone. 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56" b="4656"/>
          <a:stretch>
            <a:fillRect/>
          </a:stretch>
        </p:blipFill>
        <p:spPr>
          <a:xfrm>
            <a:off x="4293704" y="3147303"/>
            <a:ext cx="3847665" cy="2885749"/>
          </a:xfrm>
        </p:spPr>
      </p:pic>
      <p:sp>
        <p:nvSpPr>
          <p:cNvPr id="3" name="Content Placeholder 2"/>
          <p:cNvSpPr>
            <a:spLocks noGrp="1"/>
          </p:cNvSpPr>
          <p:nvPr>
            <p:ph type="body" sz="half" idx="2"/>
          </p:nvPr>
        </p:nvSpPr>
        <p:spPr>
          <a:xfrm>
            <a:off x="778494" y="1509936"/>
            <a:ext cx="6427376" cy="4124532"/>
          </a:xfrm>
        </p:spPr>
        <p:txBody>
          <a:bodyPr>
            <a:norm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400" dirty="0"/>
              <a:t>Mediated Communication can sometimes be as rewarding a face-to-face interaction.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/>
              <a:t>How does the amount and nature of your mediated communication affect your in-person relationships?</a:t>
            </a:r>
          </a:p>
        </p:txBody>
      </p:sp>
    </p:spTree>
    <p:extLst>
      <p:ext uri="{BB962C8B-B14F-4D97-AF65-F5344CB8AC3E}">
        <p14:creationId xmlns:p14="http://schemas.microsoft.com/office/powerpoint/2010/main" val="128596576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1.x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5054961"/>
              </p:ext>
            </p:extLst>
          </p:nvPr>
        </p:nvGraphicFramePr>
        <p:xfrm>
          <a:off x="457200" y="1600200"/>
          <a:ext cx="8229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108605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of Learning Objectives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1.1 What needs does communication satisfy?</a:t>
            </a:r>
          </a:p>
          <a:p>
            <a:r>
              <a:rPr lang="en-US" dirty="0"/>
              <a:t>1.2 What is the relational, transactional nature of interpersonal communication?</a:t>
            </a:r>
          </a:p>
          <a:p>
            <a:r>
              <a:rPr lang="en-US" dirty="0"/>
              <a:t>1.3 What are the common traits of effective and competent communicators?</a:t>
            </a:r>
          </a:p>
          <a:p>
            <a:r>
              <a:rPr lang="en-US" dirty="0"/>
              <a:t>1.4 Explain the advantages and drawbacks of social media vs. face-to-face interaction.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646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Sociology and the Study of Social Inequalities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CA" dirty="0"/>
              <a:t>Societies vary in their openness </a:t>
            </a:r>
          </a:p>
          <a:p>
            <a:pPr lvl="1"/>
            <a:r>
              <a:rPr lang="en-CA" dirty="0"/>
              <a:t>Open societies offer more opportunities for advancement by talented people </a:t>
            </a:r>
          </a:p>
          <a:p>
            <a:pPr lvl="1"/>
            <a:r>
              <a:rPr lang="en-CA" dirty="0"/>
              <a:t>Open societies offer fewer impediments to upward mobility </a:t>
            </a:r>
          </a:p>
          <a:p>
            <a:pPr lvl="1"/>
            <a:r>
              <a:rPr lang="en-CA" dirty="0"/>
              <a:t>Open societies provide equity legislation and higher education, as in Canada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009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117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The Sociological Imagination Helps us Understand Inequalities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600200"/>
            <a:ext cx="8229600" cy="4175125"/>
          </a:xfrm>
        </p:spPr>
        <p:txBody>
          <a:bodyPr>
            <a:normAutofit fontScale="92500"/>
          </a:bodyPr>
          <a:lstStyle/>
          <a:p>
            <a:r>
              <a:rPr lang="en-CA" dirty="0"/>
              <a:t>C. Wright </a:t>
            </a:r>
            <a:r>
              <a:rPr lang="en-CA" dirty="0" err="1"/>
              <a:t>Mills’s</a:t>
            </a:r>
            <a:r>
              <a:rPr lang="en-CA" dirty="0"/>
              <a:t> </a:t>
            </a:r>
            <a:r>
              <a:rPr lang="en-CA" b="1" dirty="0"/>
              <a:t>sociological imagination</a:t>
            </a:r>
          </a:p>
          <a:p>
            <a:pPr lvl="1"/>
            <a:r>
              <a:rPr lang="en-CA" dirty="0"/>
              <a:t>The ability to see the interconnections between individual experiences, and larger societal patterns, trends, or forces</a:t>
            </a:r>
          </a:p>
          <a:p>
            <a:pPr lvl="1"/>
            <a:r>
              <a:rPr lang="en-CA" dirty="0"/>
              <a:t>Allows us to connect the conditions of our own lives and the larger social contexts in which we live </a:t>
            </a:r>
          </a:p>
          <a:p>
            <a:pPr lvl="1"/>
            <a:r>
              <a:rPr lang="en-CA" dirty="0"/>
              <a:t>For example, using the sociological approach, we can begin to realize that poverty and inequality may be beyond an individual’s control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694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Sociology and the Study of Social Inequalities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Different social forms and practices contribute to the survival of society</a:t>
            </a:r>
          </a:p>
          <a:p>
            <a:r>
              <a:rPr lang="en-CA" dirty="0"/>
              <a:t>Functional Theory of Stratification</a:t>
            </a:r>
          </a:p>
          <a:p>
            <a:pPr lvl="1"/>
            <a:r>
              <a:rPr lang="en-CA" dirty="0"/>
              <a:t>Inequality is a healthy, necessary feature of a stable society</a:t>
            </a:r>
          </a:p>
          <a:p>
            <a:r>
              <a:rPr lang="en-US" dirty="0"/>
              <a:t>Criticisms:</a:t>
            </a:r>
          </a:p>
          <a:p>
            <a:pPr lvl="1"/>
            <a:r>
              <a:rPr lang="en-US" dirty="0"/>
              <a:t>Ignores the factor of inheritance of wealth and status</a:t>
            </a:r>
          </a:p>
          <a:p>
            <a:pPr lvl="1"/>
            <a:r>
              <a:rPr lang="en-US" dirty="0"/>
              <a:t>Ignores disagreements about society’s most important roles</a:t>
            </a:r>
          </a:p>
          <a:p>
            <a:pPr lvl="1"/>
            <a:r>
              <a:rPr lang="en-US" dirty="0"/>
              <a:t>Fails to explain anomalies</a:t>
            </a:r>
          </a:p>
          <a:p>
            <a:endParaRPr lang="en-US" dirty="0"/>
          </a:p>
          <a:p>
            <a:pPr marL="0" indent="0">
              <a:buNone/>
            </a:pPr>
            <a:endParaRPr lang="en-CA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9259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Sociological Approaches: Functionalism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Different social forms and practices contribute to the survival of society</a:t>
            </a:r>
          </a:p>
          <a:p>
            <a:r>
              <a:rPr lang="en-CA" dirty="0"/>
              <a:t>Functional Theory of Stratification</a:t>
            </a:r>
          </a:p>
          <a:p>
            <a:pPr lvl="1"/>
            <a:r>
              <a:rPr lang="en-CA" dirty="0"/>
              <a:t>Inequality is a healthy, necessary feature of a stable society</a:t>
            </a:r>
          </a:p>
          <a:p>
            <a:r>
              <a:rPr lang="en-US" dirty="0"/>
              <a:t>Criticisms:</a:t>
            </a:r>
          </a:p>
          <a:p>
            <a:pPr lvl="1"/>
            <a:r>
              <a:rPr lang="en-US" dirty="0"/>
              <a:t>Ignores the factor of inheritance of wealth and status</a:t>
            </a:r>
          </a:p>
          <a:p>
            <a:pPr lvl="1"/>
            <a:r>
              <a:rPr lang="en-US" dirty="0"/>
              <a:t>Ignores disagreements about society’s most important roles</a:t>
            </a:r>
          </a:p>
          <a:p>
            <a:pPr lvl="1"/>
            <a:r>
              <a:rPr lang="en-US" dirty="0"/>
              <a:t>Fails to explain anomalies</a:t>
            </a:r>
          </a:p>
          <a:p>
            <a:endParaRPr lang="en-US" dirty="0"/>
          </a:p>
          <a:p>
            <a:pPr marL="0" indent="0">
              <a:buNone/>
            </a:pPr>
            <a:endParaRPr lang="en-CA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906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CA" dirty="0"/>
            </a:br>
            <a:r>
              <a:rPr lang="en-CA" dirty="0"/>
              <a:t>The Sociological Approaches: </a:t>
            </a:r>
            <a:br>
              <a:rPr lang="en-CA" dirty="0"/>
            </a:br>
            <a:r>
              <a:rPr lang="en-CA" dirty="0"/>
              <a:t>Conflict Theory</a:t>
            </a:r>
            <a:br>
              <a:rPr lang="en-CA" dirty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87502" indent="-457200"/>
            <a:r>
              <a:rPr lang="en-CA" dirty="0"/>
              <a:t>Society is a collection of varied groups struggling to dominate society and its institutions</a:t>
            </a:r>
          </a:p>
          <a:p>
            <a:pPr lvl="1"/>
            <a:r>
              <a:rPr lang="en-CA" sz="2200" dirty="0"/>
              <a:t>Social inequalities reflect differences in power and wealth in society  </a:t>
            </a:r>
          </a:p>
          <a:p>
            <a:pPr lvl="1"/>
            <a:r>
              <a:rPr lang="en-CA" sz="2200" dirty="0"/>
              <a:t>Authority has the power to preserve order and inequality </a:t>
            </a:r>
          </a:p>
          <a:p>
            <a:pPr lvl="1"/>
            <a:r>
              <a:rPr lang="en-CA" sz="2200" dirty="0"/>
              <a:t>Conflict can increase social solidarity by helping opposing groups become more aware of another’s views</a:t>
            </a:r>
          </a:p>
          <a:p>
            <a:pPr lvl="1"/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DBCA40-C283-7E4F-9A8D-11C6024A6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477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CA" dirty="0"/>
            </a:br>
            <a:r>
              <a:rPr lang="en-CA" dirty="0"/>
              <a:t>The Sociological Approaches:</a:t>
            </a:r>
            <a:br>
              <a:rPr lang="en-CA" dirty="0"/>
            </a:br>
            <a:r>
              <a:rPr lang="en-CA" dirty="0"/>
              <a:t>Symbolic Interactionism</a:t>
            </a:r>
            <a:br>
              <a:rPr lang="en-CA" dirty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87502" indent="-457200"/>
            <a:r>
              <a:rPr lang="en-US" dirty="0"/>
              <a:t>Focuses on small micro </a:t>
            </a:r>
            <a:r>
              <a:rPr lang="en-US" b="1" dirty="0"/>
              <a:t>interactions</a:t>
            </a:r>
            <a:r>
              <a:rPr lang="en-US" dirty="0"/>
              <a:t> between people</a:t>
            </a:r>
            <a:endParaRPr lang="en-CA" dirty="0"/>
          </a:p>
          <a:p>
            <a:pPr lvl="1"/>
            <a:r>
              <a:rPr lang="en-CA" dirty="0"/>
              <a:t>Reciprocal behaviours between two or more people producing shared and evolving realities </a:t>
            </a:r>
            <a:endParaRPr lang="en-US" dirty="0"/>
          </a:p>
          <a:p>
            <a:r>
              <a:rPr lang="en-US" dirty="0"/>
              <a:t>Interested in the shared meanings, definitions and interpretations that make interaction among people possible and meaningful</a:t>
            </a:r>
          </a:p>
          <a:p>
            <a:r>
              <a:rPr lang="en-CA" dirty="0"/>
              <a:t>Labelling theory</a:t>
            </a:r>
          </a:p>
          <a:p>
            <a:pPr lvl="1"/>
            <a:r>
              <a:rPr lang="en-CA" dirty="0"/>
              <a:t>Asserts that people create social realities (like “crimes,” for example) when they label them as such 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6C144E-8E58-634D-BB2A-B7497BACE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903973"/>
      </p:ext>
    </p:extLst>
  </p:cSld>
  <p:clrMapOvr>
    <a:masterClrMapping/>
  </p:clrMapOvr>
</p:sld>
</file>

<file path=ppt/theme/theme1.xml><?xml version="1.0" encoding="utf-8"?>
<a:theme xmlns:a="http://schemas.openxmlformats.org/drawingml/2006/main" name="Oxford template (TH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all, Tepperman, 2e - chapter 1" id="{EBD24AC0-A582-4924-B345-18BE6E55E05A}" vid="{801C858A-23FB-48F1-877D-708E321CF6D0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ll, Tepperman, 2e - chapter 1" id="{EBD24AC0-A582-4924-B345-18BE6E55E05A}" vid="{3FCD45E9-0392-413C-9A18-64184FB816E1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ll, Tepperman, 2e - chapter 1" id="{EBD24AC0-A582-4924-B345-18BE6E55E05A}" vid="{51B657BE-35CE-4825-A07D-3A1246E0C2C2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4E24491CAEBE4393B2CD7C721F2E6F" ma:contentTypeVersion="12" ma:contentTypeDescription="Create a new document." ma:contentTypeScope="" ma:versionID="3cd80133920fc5dc8c7d075d26c2e54b">
  <xsd:schema xmlns:xsd="http://www.w3.org/2001/XMLSchema" xmlns:xs="http://www.w3.org/2001/XMLSchema" xmlns:p="http://schemas.microsoft.com/office/2006/metadata/properties" xmlns:ns3="8d05fd96-afcc-437b-84c1-7a7887764441" xmlns:ns4="e41f8cbd-79f7-4968-876f-43ddca5d0815" targetNamespace="http://schemas.microsoft.com/office/2006/metadata/properties" ma:root="true" ma:fieldsID="cb4b9c2f66d8933922994827b4c2789d" ns3:_="" ns4:_="">
    <xsd:import namespace="8d05fd96-afcc-437b-84c1-7a7887764441"/>
    <xsd:import namespace="e41f8cbd-79f7-4968-876f-43ddca5d081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OCR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05fd96-afcc-437b-84c1-7a78877644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1f8cbd-79f7-4968-876f-43ddca5d081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1723C38-B165-4242-9FDB-548A95A6BAC4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e41f8cbd-79f7-4968-876f-43ddca5d0815"/>
    <ds:schemaRef ds:uri="http://purl.org/dc/elements/1.1/"/>
    <ds:schemaRef ds:uri="http://schemas.microsoft.com/office/2006/documentManagement/types"/>
    <ds:schemaRef ds:uri="8d05fd96-afcc-437b-84c1-7a7887764441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78905BB-1E39-4C4C-AC83-43988A30EB0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C5C134F-0DAB-475E-8385-36BF182D99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05fd96-afcc-437b-84c1-7a7887764441"/>
    <ds:schemaRef ds:uri="e41f8cbd-79f7-4968-876f-43ddca5d081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Ball, Tepperman, 2e - chapter 1</Template>
  <TotalTime>0</TotalTime>
  <Words>1751</Words>
  <Application>Microsoft Office PowerPoint</Application>
  <PresentationFormat>On-screen Show (4:3)</PresentationFormat>
  <Paragraphs>221</Paragraphs>
  <Slides>38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38</vt:i4>
      </vt:variant>
    </vt:vector>
  </HeadingPairs>
  <TitlesOfParts>
    <vt:vector size="43" baseType="lpstr">
      <vt:lpstr>Arial</vt:lpstr>
      <vt:lpstr>Calibri</vt:lpstr>
      <vt:lpstr>Oxford template (TH)</vt:lpstr>
      <vt:lpstr>Custom Design</vt:lpstr>
      <vt:lpstr>1_Custom Design</vt:lpstr>
      <vt:lpstr>The Stacked Deck</vt:lpstr>
      <vt:lpstr>Chapter 1 Theories of Social Inequality</vt:lpstr>
      <vt:lpstr>Chapter 1 Learning Objectives</vt:lpstr>
      <vt:lpstr>Sociology and the Study of Social Inequalities</vt:lpstr>
      <vt:lpstr>The Sociological Imagination Helps us Understand Inequalities</vt:lpstr>
      <vt:lpstr>Sociology and the Study of Social Inequalities</vt:lpstr>
      <vt:lpstr>The Sociological Approaches: Functionalism</vt:lpstr>
      <vt:lpstr> The Sociological Approaches:  Conflict Theory </vt:lpstr>
      <vt:lpstr> The Sociological Approaches: Symbolic Interactionism </vt:lpstr>
      <vt:lpstr> The Sociological Approaches: Feminism </vt:lpstr>
      <vt:lpstr>Two Main Approaches to the Struggle for Power: Karl Marx</vt:lpstr>
      <vt:lpstr>Key Classes in Society</vt:lpstr>
      <vt:lpstr>The Reserve Army of Labour</vt:lpstr>
      <vt:lpstr>Class Consciousness</vt:lpstr>
      <vt:lpstr>Two Main Approaches to the Struggle for Power: Max Weber</vt:lpstr>
      <vt:lpstr>Modifications to Marx  by Weber and Others</vt:lpstr>
      <vt:lpstr>Neo-Marxist Approaches</vt:lpstr>
      <vt:lpstr>Chomsky’s Approach</vt:lpstr>
      <vt:lpstr> Critical Race Theory:  Commodity Racism </vt:lpstr>
      <vt:lpstr> Critical Race Theory:  Racism Institutionalized   </vt:lpstr>
      <vt:lpstr> Neo-Weberian Notable Thinker: Pierre Bourdieu    </vt:lpstr>
      <vt:lpstr> Bourdieu: Social Capital  and Class Lifestyles </vt:lpstr>
      <vt:lpstr> Defining Neo-liberalism</vt:lpstr>
      <vt:lpstr>Assumptions Behind Neo-liberalism </vt:lpstr>
      <vt:lpstr>Criticisms of Neoliberalism</vt:lpstr>
      <vt:lpstr>Effects of Neo-liberalism on Inequality</vt:lpstr>
      <vt:lpstr>Conflict Theory  Criticisms of Neo-liberalism</vt:lpstr>
      <vt:lpstr> Key Differences Between Conflict and Functionalist Perspectives </vt:lpstr>
      <vt:lpstr>The Concept of “Social Justice”</vt:lpstr>
      <vt:lpstr>Measuring Income Injustice:  the Gini Index</vt:lpstr>
      <vt:lpstr>Intersectionality and Interlocking Disadvantages  </vt:lpstr>
      <vt:lpstr>Intersectionality and Interlocking Disadvantages  </vt:lpstr>
      <vt:lpstr>Standpoint Theory</vt:lpstr>
      <vt:lpstr>The Communication Process 1 of 2</vt:lpstr>
      <vt:lpstr>The Communication Process 2 of 2</vt:lpstr>
      <vt:lpstr>How People Use Social Media</vt:lpstr>
      <vt:lpstr>Table 1.x</vt:lpstr>
      <vt:lpstr>Review of Learning Objectives</vt:lpstr>
    </vt:vector>
  </TitlesOfParts>
  <Company>Oxford University Press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Stacked Deck</dc:title>
  <dc:creator>CHAMBERS, Peter</dc:creator>
  <cp:lastModifiedBy>DUENAS, Lauren</cp:lastModifiedBy>
  <cp:revision>2</cp:revision>
  <dcterms:created xsi:type="dcterms:W3CDTF">2020-09-05T11:42:33Z</dcterms:created>
  <dcterms:modified xsi:type="dcterms:W3CDTF">2020-09-14T14:47:21Z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9f61502-7731-4690-a118-333634878cc9_Enabled">
    <vt:lpwstr>true</vt:lpwstr>
  </property>
  <property fmtid="{D5CDD505-2E9C-101B-9397-08002B2CF9AE}" pid="3" name="MSIP_Label_89f61502-7731-4690-a118-333634878cc9_SetDate">
    <vt:lpwstr>2020-09-05T11:09:26Z</vt:lpwstr>
  </property>
  <property fmtid="{D5CDD505-2E9C-101B-9397-08002B2CF9AE}" pid="4" name="MSIP_Label_89f61502-7731-4690-a118-333634878cc9_Method">
    <vt:lpwstr>Standard</vt:lpwstr>
  </property>
  <property fmtid="{D5CDD505-2E9C-101B-9397-08002B2CF9AE}" pid="5" name="MSIP_Label_89f61502-7731-4690-a118-333634878cc9_Name">
    <vt:lpwstr>Internal</vt:lpwstr>
  </property>
  <property fmtid="{D5CDD505-2E9C-101B-9397-08002B2CF9AE}" pid="6" name="MSIP_Label_89f61502-7731-4690-a118-333634878cc9_SiteId">
    <vt:lpwstr>91761b62-4c45-43f5-9f0e-be8ad9b551ff</vt:lpwstr>
  </property>
  <property fmtid="{D5CDD505-2E9C-101B-9397-08002B2CF9AE}" pid="7" name="MSIP_Label_89f61502-7731-4690-a118-333634878cc9_ActionId">
    <vt:lpwstr>cca92a5c-f43d-4c79-b99f-0000dbce7926</vt:lpwstr>
  </property>
  <property fmtid="{D5CDD505-2E9C-101B-9397-08002B2CF9AE}" pid="8" name="MSIP_Label_89f61502-7731-4690-a118-333634878cc9_ContentBits">
    <vt:lpwstr>0</vt:lpwstr>
  </property>
  <property fmtid="{D5CDD505-2E9C-101B-9397-08002B2CF9AE}" pid="9" name="ContentTypeId">
    <vt:lpwstr>0x0101008B4E24491CAEBE4393B2CD7C721F2E6F</vt:lpwstr>
  </property>
</Properties>
</file>