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8" r:id="rId2"/>
    <p:sldId id="301" r:id="rId3"/>
    <p:sldId id="302" r:id="rId4"/>
    <p:sldId id="303" r:id="rId5"/>
    <p:sldId id="304" r:id="rId6"/>
    <p:sldId id="305" r:id="rId7"/>
    <p:sldId id="307" r:id="rId8"/>
    <p:sldId id="309" r:id="rId9"/>
    <p:sldId id="310" r:id="rId10"/>
    <p:sldId id="311" r:id="rId11"/>
    <p:sldId id="313" r:id="rId12"/>
    <p:sldId id="312" r:id="rId13"/>
    <p:sldId id="314" r:id="rId14"/>
    <p:sldId id="315" r:id="rId15"/>
    <p:sldId id="316" r:id="rId16"/>
    <p:sldId id="317" r:id="rId17"/>
    <p:sldId id="318" r:id="rId18"/>
    <p:sldId id="319" r:id="rId19"/>
    <p:sldId id="320" r:id="rId20"/>
    <p:sldId id="321" r:id="rId21"/>
    <p:sldId id="322" r:id="rId22"/>
    <p:sldId id="323" r:id="rId23"/>
    <p:sldId id="324" r:id="rId24"/>
    <p:sldId id="325" r:id="rId25"/>
    <p:sldId id="327" r:id="rId26"/>
    <p:sldId id="326" r:id="rId27"/>
    <p:sldId id="328" r:id="rId28"/>
    <p:sldId id="329" r:id="rId29"/>
    <p:sldId id="333" r:id="rId30"/>
    <p:sldId id="330" r:id="rId31"/>
    <p:sldId id="331" r:id="rId32"/>
    <p:sldId id="332"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126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2BA091-74EF-4323-BA7F-1032F15F3B42}" type="datetimeFigureOut">
              <a:rPr lang="en-US" smtClean="0"/>
              <a:t>8/10/2020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530E34-ACEC-468D-9D62-BBF8E53B0548}" type="slidenum">
              <a:rPr lang="en-US" smtClean="0"/>
              <a:t>‹#›</a:t>
            </a:fld>
            <a:endParaRPr lang="en-US"/>
          </a:p>
        </p:txBody>
      </p:sp>
    </p:spTree>
    <p:extLst>
      <p:ext uri="{BB962C8B-B14F-4D97-AF65-F5344CB8AC3E}">
        <p14:creationId xmlns:p14="http://schemas.microsoft.com/office/powerpoint/2010/main" val="923983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56AE28EE-C27E-465C-9568-150C1D791C0A}" type="slidenum">
              <a:rPr kumimoji="0" lang="en-CA"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CA"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1293806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C30DF57-F53A-4543-99D7-3600857AF186}" type="slidenum">
              <a:rPr kumimoji="0" lang="en-CA" sz="1200" b="0" i="0" u="none" strike="noStrike" kern="1200" cap="none" spc="0" normalizeH="0" baseline="0" noProof="0" smtClean="0">
                <a:ln>
                  <a:noFill/>
                </a:ln>
                <a:solidFill>
                  <a:prstClr val="black"/>
                </a:solidFill>
                <a:effectLst/>
                <a:uLnTx/>
                <a:uFillTx/>
                <a:latin typeface="Arial" charset="0"/>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Arial" charset="0"/>
              <a:ea typeface="ＭＳ Ｐゴシック" pitchFamily="1" charset="-128"/>
              <a:cs typeface="+mn-cs"/>
            </a:endParaRPr>
          </a:p>
        </p:txBody>
      </p:sp>
    </p:spTree>
    <p:extLst>
      <p:ext uri="{BB962C8B-B14F-4D97-AF65-F5344CB8AC3E}">
        <p14:creationId xmlns:p14="http://schemas.microsoft.com/office/powerpoint/2010/main" val="29475101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337931" y="586409"/>
            <a:ext cx="8488017"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2782957" y="1808921"/>
            <a:ext cx="3578088" cy="4283766"/>
          </a:xfrm>
          <a:prstGeom prst="rect">
            <a:avLst/>
          </a:prstGeom>
        </p:spPr>
        <p:txBody>
          <a:bodyPr/>
          <a:lstStyle/>
          <a:p>
            <a:r>
              <a:rPr lang="en-US"/>
              <a:t>Click icon to add picture</a:t>
            </a:r>
            <a:endParaRPr lang="en-US" dirty="0"/>
          </a:p>
        </p:txBody>
      </p:sp>
      <p:sp>
        <p:nvSpPr>
          <p:cNvPr id="11" name="Text Placeholder 10"/>
          <p:cNvSpPr>
            <a:spLocks noGrp="1"/>
          </p:cNvSpPr>
          <p:nvPr>
            <p:ph type="body" sz="quarter" idx="11"/>
          </p:nvPr>
        </p:nvSpPr>
        <p:spPr>
          <a:xfrm>
            <a:off x="338138" y="1152525"/>
            <a:ext cx="8488362" cy="477838"/>
          </a:xfrm>
          <a:prstGeom prst="rect">
            <a:avLst/>
          </a:prstGeom>
        </p:spPr>
        <p:txBody>
          <a:bodyPr/>
          <a:lstStyle>
            <a:lvl1pPr marL="0" indent="0" algn="ctr">
              <a:buNone/>
              <a:defRPr sz="2400">
                <a:solidFill>
                  <a:srgbClr val="3A6598"/>
                </a:solidFill>
              </a:defRPr>
            </a:lvl1pPr>
          </a:lstStyle>
          <a:p>
            <a:pPr lvl="0"/>
            <a:r>
              <a:rPr lang="en-US"/>
              <a:t>Click to edit Master text styles</a:t>
            </a:r>
          </a:p>
        </p:txBody>
      </p:sp>
      <p:pic>
        <p:nvPicPr>
          <p:cNvPr id="7" name="Picture 6">
            <a:extLst>
              <a:ext uri="{FF2B5EF4-FFF2-40B4-BE49-F238E27FC236}">
                <a16:creationId xmlns:a16="http://schemas.microsoft.com/office/drawing/2014/main" id="{1F133E3D-6990-4EF3-A6C3-94D9092AF81F}"/>
              </a:ext>
            </a:extLst>
          </p:cNvPr>
          <p:cNvPicPr>
            <a:picLocks noChangeAspect="1"/>
          </p:cNvPicPr>
          <p:nvPr/>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1178494671"/>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a:prstGeom prst="rect">
            <a:avLst/>
          </a:prstGeo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a:xfrm>
            <a:off x="457200" y="6356354"/>
            <a:ext cx="2133600" cy="365125"/>
          </a:xfrm>
          <a:prstGeom prst="rect">
            <a:avLst/>
          </a:prstGeom>
        </p:spPr>
        <p:txBody>
          <a:bodyPr/>
          <a:lstStyle/>
          <a:p>
            <a:fld id="{F41EB6A7-570F-4C86-A18E-EA575D7031FE}" type="datetimeFigureOut">
              <a:rPr lang="en-CA" smtClean="0"/>
              <a:t>2020-08-10</a:t>
            </a:fld>
            <a:endParaRPr lang="en-CA"/>
          </a:p>
        </p:txBody>
      </p:sp>
      <p:sp>
        <p:nvSpPr>
          <p:cNvPr id="5" name="Footer Placeholder 4"/>
          <p:cNvSpPr>
            <a:spLocks noGrp="1"/>
          </p:cNvSpPr>
          <p:nvPr>
            <p:ph type="ftr" sz="quarter" idx="11"/>
          </p:nvPr>
        </p:nvSpPr>
        <p:spPr>
          <a:xfrm>
            <a:off x="3124200" y="6356354"/>
            <a:ext cx="2895600" cy="365125"/>
          </a:xfrm>
          <a:prstGeom prst="rect">
            <a:avLst/>
          </a:prstGeom>
        </p:spPr>
        <p:txBody>
          <a:bodyPr/>
          <a:lstStyle/>
          <a:p>
            <a:endParaRPr lang="en-CA"/>
          </a:p>
        </p:txBody>
      </p:sp>
      <p:sp>
        <p:nvSpPr>
          <p:cNvPr id="6" name="Slide Number Placeholder 5"/>
          <p:cNvSpPr>
            <a:spLocks noGrp="1"/>
          </p:cNvSpPr>
          <p:nvPr>
            <p:ph type="sldNum" sz="quarter" idx="12"/>
          </p:nvPr>
        </p:nvSpPr>
        <p:spPr>
          <a:xfrm>
            <a:off x="6553200" y="6356354"/>
            <a:ext cx="2133600" cy="365125"/>
          </a:xfrm>
          <a:prstGeom prst="rect">
            <a:avLst/>
          </a:prstGeom>
        </p:spPr>
        <p:txBody>
          <a:bodyPr/>
          <a:lstStyle/>
          <a:p>
            <a:fld id="{0D0918FB-225B-450F-A640-C3DAB4CE5E8B}" type="slidenum">
              <a:rPr lang="en-CA" smtClean="0"/>
              <a:t>‹#›</a:t>
            </a:fld>
            <a:endParaRPr lang="en-CA"/>
          </a:p>
        </p:txBody>
      </p:sp>
    </p:spTree>
    <p:extLst>
      <p:ext uri="{BB962C8B-B14F-4D97-AF65-F5344CB8AC3E}">
        <p14:creationId xmlns:p14="http://schemas.microsoft.com/office/powerpoint/2010/main" val="2104672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ctr"/>
          <a:lstStyle/>
          <a:p>
            <a:r>
              <a:rPr lang="en-US"/>
              <a:t>Click to edit Master title style</a:t>
            </a:r>
            <a:endParaRPr lang="en-CA"/>
          </a:p>
        </p:txBody>
      </p:sp>
      <p:sp>
        <p:nvSpPr>
          <p:cNvPr id="3" name="Content Placeholder 2"/>
          <p:cNvSpPr>
            <a:spLocks noGrp="1"/>
          </p:cNvSpPr>
          <p:nvPr>
            <p:ph idx="1"/>
          </p:nvPr>
        </p:nvSpPr>
        <p:spPr>
          <a:xfrm>
            <a:off x="457200" y="1600204"/>
            <a:ext cx="8229600" cy="4525963"/>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a:xfrm>
            <a:off x="457200" y="6356354"/>
            <a:ext cx="2133600" cy="365125"/>
          </a:xfrm>
          <a:prstGeom prst="rect">
            <a:avLst/>
          </a:prstGeom>
        </p:spPr>
        <p:txBody>
          <a:bodyPr/>
          <a:lstStyle/>
          <a:p>
            <a:fld id="{F41EB6A7-570F-4C86-A18E-EA575D7031FE}" type="datetimeFigureOut">
              <a:rPr lang="en-CA" smtClean="0"/>
              <a:t>2020-08-10</a:t>
            </a:fld>
            <a:endParaRPr lang="en-CA"/>
          </a:p>
        </p:txBody>
      </p:sp>
      <p:sp>
        <p:nvSpPr>
          <p:cNvPr id="5" name="Footer Placeholder 4"/>
          <p:cNvSpPr>
            <a:spLocks noGrp="1"/>
          </p:cNvSpPr>
          <p:nvPr>
            <p:ph type="ftr" sz="quarter" idx="11"/>
          </p:nvPr>
        </p:nvSpPr>
        <p:spPr>
          <a:xfrm>
            <a:off x="3124200" y="6356354"/>
            <a:ext cx="2895600" cy="365125"/>
          </a:xfrm>
          <a:prstGeom prst="rect">
            <a:avLst/>
          </a:prstGeom>
        </p:spPr>
        <p:txBody>
          <a:bodyPr/>
          <a:lstStyle/>
          <a:p>
            <a:endParaRPr lang="en-CA"/>
          </a:p>
        </p:txBody>
      </p:sp>
      <p:sp>
        <p:nvSpPr>
          <p:cNvPr id="6" name="Slide Number Placeholder 5"/>
          <p:cNvSpPr>
            <a:spLocks noGrp="1"/>
          </p:cNvSpPr>
          <p:nvPr>
            <p:ph type="sldNum" sz="quarter" idx="12"/>
          </p:nvPr>
        </p:nvSpPr>
        <p:spPr>
          <a:xfrm>
            <a:off x="6553200" y="6356354"/>
            <a:ext cx="2133600" cy="365125"/>
          </a:xfrm>
          <a:prstGeom prst="rect">
            <a:avLst/>
          </a:prstGeom>
        </p:spPr>
        <p:txBody>
          <a:bodyPr/>
          <a:lstStyle/>
          <a:p>
            <a:fld id="{0D0918FB-225B-450F-A640-C3DAB4CE5E8B}" type="slidenum">
              <a:rPr lang="en-CA" smtClean="0"/>
              <a:t>‹#›</a:t>
            </a:fld>
            <a:endParaRPr lang="en-CA"/>
          </a:p>
        </p:txBody>
      </p:sp>
    </p:spTree>
    <p:extLst>
      <p:ext uri="{BB962C8B-B14F-4D97-AF65-F5344CB8AC3E}">
        <p14:creationId xmlns:p14="http://schemas.microsoft.com/office/powerpoint/2010/main" val="2042372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7456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sldNum="0" hdr="0" ftr="0" dt="0"/>
  <p:txStyles>
    <p:titleStyle>
      <a:lvl1pPr algn="ctr" defTabSz="457189"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mn-lt"/>
          <a:ea typeface="+mn-ea"/>
          <a:cs typeface="+mn-cs"/>
        </a:defRPr>
      </a:lvl1pPr>
      <a:lvl2pPr marL="742932" indent="-285744" algn="l" defTabSz="457189" rtl="0" eaLnBrk="1" latinLnBrk="0" hangingPunct="1">
        <a:spcBef>
          <a:spcPct val="20000"/>
        </a:spcBef>
        <a:buFont typeface="Arial"/>
        <a:buChar char="–"/>
        <a:defRPr sz="2800" kern="1200">
          <a:solidFill>
            <a:schemeClr val="tx1"/>
          </a:solidFill>
          <a:latin typeface="+mn-lt"/>
          <a:ea typeface="+mn-ea"/>
          <a:cs typeface="+mn-cs"/>
        </a:defRPr>
      </a:lvl2pPr>
      <a:lvl3pPr marL="1142971" indent="-228594" algn="l" defTabSz="457189" rtl="0" eaLnBrk="1" latinLnBrk="0" hangingPunct="1">
        <a:spcBef>
          <a:spcPct val="20000"/>
        </a:spcBef>
        <a:buFont typeface="Arial"/>
        <a:buChar char="•"/>
        <a:defRPr sz="2400" kern="1200">
          <a:solidFill>
            <a:schemeClr val="tx1"/>
          </a:solidFill>
          <a:latin typeface="+mn-lt"/>
          <a:ea typeface="+mn-ea"/>
          <a:cs typeface="+mn-cs"/>
        </a:defRPr>
      </a:lvl3pPr>
      <a:lvl4pPr marL="1600160" indent="-228594" algn="l" defTabSz="457189" rtl="0" eaLnBrk="1" latinLnBrk="0" hangingPunct="1">
        <a:spcBef>
          <a:spcPct val="20000"/>
        </a:spcBef>
        <a:buFont typeface="Arial"/>
        <a:buChar char="–"/>
        <a:defRPr sz="2000" kern="1200">
          <a:solidFill>
            <a:schemeClr val="tx1"/>
          </a:solidFill>
          <a:latin typeface="+mn-lt"/>
          <a:ea typeface="+mn-ea"/>
          <a:cs typeface="+mn-cs"/>
        </a:defRPr>
      </a:lvl4pPr>
      <a:lvl5pPr marL="2057349" indent="-228594" algn="l" defTabSz="457189" rtl="0" eaLnBrk="1" latinLnBrk="0" hangingPunct="1">
        <a:spcBef>
          <a:spcPct val="20000"/>
        </a:spcBef>
        <a:buFont typeface="Arial"/>
        <a:buChar char="»"/>
        <a:defRPr sz="2000" kern="1200">
          <a:solidFill>
            <a:schemeClr val="tx1"/>
          </a:solidFill>
          <a:latin typeface="+mn-lt"/>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US" dirty="0"/>
              <a:t>CHAPTER 2</a:t>
            </a:r>
          </a:p>
        </p:txBody>
      </p:sp>
      <p:sp>
        <p:nvSpPr>
          <p:cNvPr id="3" name="Subtitle 2"/>
          <p:cNvSpPr>
            <a:spLocks noGrp="1"/>
          </p:cNvSpPr>
          <p:nvPr>
            <p:ph type="subTitle" idx="1"/>
          </p:nvPr>
        </p:nvSpPr>
        <p:spPr/>
        <p:txBody>
          <a:bodyPr/>
          <a:lstStyle/>
          <a:p>
            <a:pPr>
              <a:spcBef>
                <a:spcPts val="0"/>
              </a:spcBef>
            </a:pPr>
            <a:r>
              <a:rPr lang="en-CA" dirty="0"/>
              <a:t>A Summary of Roman History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43709-85F5-44B2-A53A-C411D9DFAC50}"/>
              </a:ext>
            </a:extLst>
          </p:cNvPr>
          <p:cNvSpPr>
            <a:spLocks noGrp="1"/>
          </p:cNvSpPr>
          <p:nvPr>
            <p:ph type="title"/>
          </p:nvPr>
        </p:nvSpPr>
        <p:spPr/>
        <p:txBody>
          <a:bodyPr/>
          <a:lstStyle/>
          <a:p>
            <a:r>
              <a:rPr lang="en-US" dirty="0"/>
              <a:t>The Late Republic (133-31 BCE)</a:t>
            </a:r>
          </a:p>
        </p:txBody>
      </p:sp>
      <p:sp>
        <p:nvSpPr>
          <p:cNvPr id="3" name="Content Placeholder 2">
            <a:extLst>
              <a:ext uri="{FF2B5EF4-FFF2-40B4-BE49-F238E27FC236}">
                <a16:creationId xmlns:a16="http://schemas.microsoft.com/office/drawing/2014/main" id="{825E7B64-BD3A-41D9-B13D-A58E1B245F89}"/>
              </a:ext>
            </a:extLst>
          </p:cNvPr>
          <p:cNvSpPr>
            <a:spLocks noGrp="1"/>
          </p:cNvSpPr>
          <p:nvPr>
            <p:ph idx="1"/>
          </p:nvPr>
        </p:nvSpPr>
        <p:spPr/>
        <p:txBody>
          <a:bodyPr/>
          <a:lstStyle/>
          <a:p>
            <a:r>
              <a:rPr lang="en-US" dirty="0"/>
              <a:t>133 BCE: Beginning of Late Republic coincides with plebeian tribunate of Tiberius </a:t>
            </a:r>
            <a:r>
              <a:rPr lang="en-US" dirty="0" err="1"/>
              <a:t>Sempronius</a:t>
            </a:r>
            <a:r>
              <a:rPr lang="en-US" dirty="0"/>
              <a:t> Gracchus</a:t>
            </a:r>
          </a:p>
          <a:p>
            <a:r>
              <a:rPr lang="en-US" dirty="0"/>
              <a:t>Period of great political and social strife, most notably between </a:t>
            </a:r>
            <a:r>
              <a:rPr lang="en-US" i="1" dirty="0"/>
              <a:t>optimates</a:t>
            </a:r>
            <a:r>
              <a:rPr lang="en-US" dirty="0"/>
              <a:t> and </a:t>
            </a:r>
            <a:r>
              <a:rPr lang="en-US" i="1" dirty="0" err="1"/>
              <a:t>populares</a:t>
            </a:r>
            <a:endParaRPr lang="en-US" i="1" dirty="0"/>
          </a:p>
          <a:p>
            <a:r>
              <a:rPr lang="en-US" dirty="0"/>
              <a:t>Gracchus attempted to resolve social instabilities through introduction of a law forcing redistribution of land, limiting individuals to 500 </a:t>
            </a:r>
            <a:r>
              <a:rPr lang="en-US" dirty="0" err="1"/>
              <a:t>iugera</a:t>
            </a:r>
            <a:r>
              <a:rPr lang="en-US" dirty="0"/>
              <a:t> each</a:t>
            </a:r>
          </a:p>
          <a:p>
            <a:r>
              <a:rPr lang="en-US" dirty="0"/>
              <a:t>Surplus land redistributed to less affluent citizens in order to alleviate economic hardship</a:t>
            </a:r>
          </a:p>
        </p:txBody>
      </p:sp>
    </p:spTree>
    <p:extLst>
      <p:ext uri="{BB962C8B-B14F-4D97-AF65-F5344CB8AC3E}">
        <p14:creationId xmlns:p14="http://schemas.microsoft.com/office/powerpoint/2010/main" val="3726209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806DE-A522-43B3-84F7-D44F93ADF0A4}"/>
              </a:ext>
            </a:extLst>
          </p:cNvPr>
          <p:cNvSpPr>
            <a:spLocks noGrp="1"/>
          </p:cNvSpPr>
          <p:nvPr>
            <p:ph type="title"/>
          </p:nvPr>
        </p:nvSpPr>
        <p:spPr>
          <a:xfrm>
            <a:off x="457200" y="527189"/>
            <a:ext cx="8229600" cy="1143000"/>
          </a:xfrm>
        </p:spPr>
        <p:txBody>
          <a:bodyPr/>
          <a:lstStyle/>
          <a:p>
            <a:r>
              <a:rPr lang="en-US" dirty="0"/>
              <a:t>The Late Republic (133-31 BCE)</a:t>
            </a:r>
            <a:r>
              <a:rPr lang="en-CA" altLang="en-US" dirty="0"/>
              <a:t>, cont’d</a:t>
            </a:r>
            <a:endParaRPr lang="en-US" dirty="0"/>
          </a:p>
        </p:txBody>
      </p:sp>
      <p:sp>
        <p:nvSpPr>
          <p:cNvPr id="3" name="Content Placeholder 2">
            <a:extLst>
              <a:ext uri="{FF2B5EF4-FFF2-40B4-BE49-F238E27FC236}">
                <a16:creationId xmlns:a16="http://schemas.microsoft.com/office/drawing/2014/main" id="{2D3C2E41-5ECB-422D-923A-EBCEE2F0DEED}"/>
              </a:ext>
            </a:extLst>
          </p:cNvPr>
          <p:cNvSpPr>
            <a:spLocks noGrp="1"/>
          </p:cNvSpPr>
          <p:nvPr>
            <p:ph idx="1"/>
          </p:nvPr>
        </p:nvSpPr>
        <p:spPr>
          <a:xfrm>
            <a:off x="457200" y="1852755"/>
            <a:ext cx="8229600" cy="4525963"/>
          </a:xfrm>
        </p:spPr>
        <p:txBody>
          <a:bodyPr/>
          <a:lstStyle/>
          <a:p>
            <a:r>
              <a:rPr lang="en-US" dirty="0"/>
              <a:t>New laws met with strong opposition from senatorial elite</a:t>
            </a:r>
          </a:p>
          <a:p>
            <a:r>
              <a:rPr lang="en-US" dirty="0"/>
              <a:t>As a result, Gracchus and 300 of his followers killed by a group of senators led by Publius Scipio </a:t>
            </a:r>
            <a:r>
              <a:rPr lang="en-US" dirty="0" err="1"/>
              <a:t>Nasica</a:t>
            </a:r>
            <a:r>
              <a:rPr lang="en-US" dirty="0"/>
              <a:t> (pontifex maximus)</a:t>
            </a:r>
          </a:p>
          <a:p>
            <a:r>
              <a:rPr lang="en-US" i="1" dirty="0" err="1"/>
              <a:t>Senatus</a:t>
            </a:r>
            <a:r>
              <a:rPr lang="en-US" i="1" dirty="0"/>
              <a:t> consultum </a:t>
            </a:r>
            <a:r>
              <a:rPr lang="en-US" i="1" dirty="0" err="1"/>
              <a:t>ultimum</a:t>
            </a:r>
            <a:r>
              <a:rPr lang="en-US" dirty="0"/>
              <a:t> (‘final decree of the senate’) introduced following death of Gaius </a:t>
            </a:r>
            <a:r>
              <a:rPr lang="en-US" dirty="0" err="1"/>
              <a:t>Sempronius</a:t>
            </a:r>
            <a:r>
              <a:rPr lang="en-US" dirty="0"/>
              <a:t> Gracchus (brother of Tiberius Gracchus)</a:t>
            </a:r>
          </a:p>
        </p:txBody>
      </p:sp>
    </p:spTree>
    <p:extLst>
      <p:ext uri="{BB962C8B-B14F-4D97-AF65-F5344CB8AC3E}">
        <p14:creationId xmlns:p14="http://schemas.microsoft.com/office/powerpoint/2010/main" val="705005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5788C-1C1D-4BE2-A601-350FCF82F5FB}"/>
              </a:ext>
            </a:extLst>
          </p:cNvPr>
          <p:cNvSpPr>
            <a:spLocks noGrp="1"/>
          </p:cNvSpPr>
          <p:nvPr>
            <p:ph type="title"/>
          </p:nvPr>
        </p:nvSpPr>
        <p:spPr>
          <a:xfrm>
            <a:off x="457200" y="509763"/>
            <a:ext cx="8229600" cy="1143000"/>
          </a:xfrm>
        </p:spPr>
        <p:txBody>
          <a:bodyPr/>
          <a:lstStyle/>
          <a:p>
            <a:r>
              <a:rPr lang="en-US" dirty="0"/>
              <a:t>The Late Republic (133-31 BCE)</a:t>
            </a:r>
            <a:r>
              <a:rPr lang="en-CA" altLang="en-US" dirty="0"/>
              <a:t>, cont’d</a:t>
            </a:r>
            <a:endParaRPr lang="en-US" dirty="0"/>
          </a:p>
        </p:txBody>
      </p:sp>
      <p:sp>
        <p:nvSpPr>
          <p:cNvPr id="3" name="Content Placeholder 2">
            <a:extLst>
              <a:ext uri="{FF2B5EF4-FFF2-40B4-BE49-F238E27FC236}">
                <a16:creationId xmlns:a16="http://schemas.microsoft.com/office/drawing/2014/main" id="{713EBB54-5997-4DB6-8A4C-2A2C684C8AB2}"/>
              </a:ext>
            </a:extLst>
          </p:cNvPr>
          <p:cNvSpPr>
            <a:spLocks noGrp="1"/>
          </p:cNvSpPr>
          <p:nvPr>
            <p:ph idx="1"/>
          </p:nvPr>
        </p:nvSpPr>
        <p:spPr>
          <a:xfrm>
            <a:off x="457200" y="1835329"/>
            <a:ext cx="8229600" cy="4525963"/>
          </a:xfrm>
        </p:spPr>
        <p:txBody>
          <a:bodyPr/>
          <a:lstStyle/>
          <a:p>
            <a:r>
              <a:rPr lang="en-US" dirty="0"/>
              <a:t>End of the 2nd century characterized by treason, bribery, and public trials</a:t>
            </a:r>
          </a:p>
          <a:p>
            <a:r>
              <a:rPr lang="en-US" dirty="0"/>
              <a:t>As result of his many successes amid these challenges, Gaius Marius re-elected consul numerous times</a:t>
            </a:r>
          </a:p>
          <a:p>
            <a:pPr lvl="1"/>
            <a:r>
              <a:rPr lang="en-US" dirty="0"/>
              <a:t>Permitted men without property to enlist in the army to help bolster dwindling numbers</a:t>
            </a:r>
          </a:p>
          <a:p>
            <a:pPr lvl="1"/>
            <a:r>
              <a:rPr lang="en-US" dirty="0"/>
              <a:t>Subsequently, troops loyalty shifted from the state to military generals</a:t>
            </a:r>
          </a:p>
        </p:txBody>
      </p:sp>
    </p:spTree>
    <p:extLst>
      <p:ext uri="{BB962C8B-B14F-4D97-AF65-F5344CB8AC3E}">
        <p14:creationId xmlns:p14="http://schemas.microsoft.com/office/powerpoint/2010/main" val="2526561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0B534-221B-4FA4-A653-856B501A95F0}"/>
              </a:ext>
            </a:extLst>
          </p:cNvPr>
          <p:cNvSpPr>
            <a:spLocks noGrp="1"/>
          </p:cNvSpPr>
          <p:nvPr>
            <p:ph type="title"/>
          </p:nvPr>
        </p:nvSpPr>
        <p:spPr>
          <a:xfrm>
            <a:off x="457200" y="474942"/>
            <a:ext cx="8229600" cy="1143000"/>
          </a:xfrm>
        </p:spPr>
        <p:txBody>
          <a:bodyPr/>
          <a:lstStyle/>
          <a:p>
            <a:r>
              <a:rPr lang="en-US" dirty="0"/>
              <a:t>The Late Republic (133-31 BCE)</a:t>
            </a:r>
            <a:r>
              <a:rPr lang="en-CA" altLang="en-US" dirty="0"/>
              <a:t>, cont’d</a:t>
            </a:r>
            <a:endParaRPr lang="en-US" dirty="0"/>
          </a:p>
        </p:txBody>
      </p:sp>
      <p:sp>
        <p:nvSpPr>
          <p:cNvPr id="3" name="Content Placeholder 2">
            <a:extLst>
              <a:ext uri="{FF2B5EF4-FFF2-40B4-BE49-F238E27FC236}">
                <a16:creationId xmlns:a16="http://schemas.microsoft.com/office/drawing/2014/main" id="{95738946-8DA0-4A15-A784-363F9EABA7FC}"/>
              </a:ext>
            </a:extLst>
          </p:cNvPr>
          <p:cNvSpPr>
            <a:spLocks noGrp="1"/>
          </p:cNvSpPr>
          <p:nvPr>
            <p:ph idx="1"/>
          </p:nvPr>
        </p:nvSpPr>
        <p:spPr>
          <a:xfrm>
            <a:off x="457200" y="1783090"/>
            <a:ext cx="8229600" cy="4525963"/>
          </a:xfrm>
        </p:spPr>
        <p:txBody>
          <a:bodyPr/>
          <a:lstStyle/>
          <a:p>
            <a:r>
              <a:rPr lang="en-US" dirty="0"/>
              <a:t>91-88 BCE: Social War – Italian allies demand Roman citizenship</a:t>
            </a:r>
          </a:p>
          <a:p>
            <a:pPr lvl="1"/>
            <a:r>
              <a:rPr lang="en-US" dirty="0"/>
              <a:t>Generals: Lucius Cornelius Sulla, </a:t>
            </a:r>
            <a:r>
              <a:rPr lang="en-US" dirty="0" err="1"/>
              <a:t>Gnaeus</a:t>
            </a:r>
            <a:r>
              <a:rPr lang="en-US" dirty="0"/>
              <a:t> </a:t>
            </a:r>
            <a:r>
              <a:rPr lang="en-US" dirty="0" err="1"/>
              <a:t>Pompeius</a:t>
            </a:r>
            <a:r>
              <a:rPr lang="en-US" dirty="0"/>
              <a:t> Strabo</a:t>
            </a:r>
          </a:p>
          <a:p>
            <a:pPr lvl="1"/>
            <a:r>
              <a:rPr lang="en-US" i="1" dirty="0"/>
              <a:t>Lex Julia</a:t>
            </a:r>
            <a:r>
              <a:rPr lang="en-US" dirty="0"/>
              <a:t>: allied communities that had not participated in revolt granted Roman citizenship</a:t>
            </a:r>
          </a:p>
          <a:p>
            <a:r>
              <a:rPr lang="en-US" dirty="0"/>
              <a:t>Marius and Sulla in contention for command of Mithridatic War</a:t>
            </a:r>
          </a:p>
          <a:p>
            <a:r>
              <a:rPr lang="en-US" dirty="0"/>
              <a:t>Sulla marched on Rome backed by loyal soldiers</a:t>
            </a:r>
          </a:p>
          <a:p>
            <a:r>
              <a:rPr lang="en-US" dirty="0"/>
              <a:t>Sulla ordered affluent citizens </a:t>
            </a:r>
            <a:r>
              <a:rPr lang="en-US" b="1" dirty="0"/>
              <a:t>proscribed</a:t>
            </a:r>
            <a:r>
              <a:rPr lang="en-US" dirty="0"/>
              <a:t>, leaving their lives and land forfeit</a:t>
            </a:r>
            <a:endParaRPr lang="en-US" b="1" dirty="0"/>
          </a:p>
        </p:txBody>
      </p:sp>
    </p:spTree>
    <p:extLst>
      <p:ext uri="{BB962C8B-B14F-4D97-AF65-F5344CB8AC3E}">
        <p14:creationId xmlns:p14="http://schemas.microsoft.com/office/powerpoint/2010/main" val="1744024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F79FE-49DC-4340-B5B2-2056ACACC907}"/>
              </a:ext>
            </a:extLst>
          </p:cNvPr>
          <p:cNvSpPr>
            <a:spLocks noGrp="1"/>
          </p:cNvSpPr>
          <p:nvPr>
            <p:ph type="title"/>
          </p:nvPr>
        </p:nvSpPr>
        <p:spPr>
          <a:xfrm>
            <a:off x="457200" y="512645"/>
            <a:ext cx="8229600" cy="1143000"/>
          </a:xfrm>
        </p:spPr>
        <p:txBody>
          <a:bodyPr/>
          <a:lstStyle/>
          <a:p>
            <a:r>
              <a:rPr lang="en-US" dirty="0"/>
              <a:t>The Late Republic (133-31 BCE)</a:t>
            </a:r>
            <a:r>
              <a:rPr lang="en-CA" altLang="en-US" dirty="0"/>
              <a:t>, cont’d</a:t>
            </a:r>
            <a:endParaRPr lang="en-US" dirty="0"/>
          </a:p>
        </p:txBody>
      </p:sp>
      <p:sp>
        <p:nvSpPr>
          <p:cNvPr id="3" name="Content Placeholder 2">
            <a:extLst>
              <a:ext uri="{FF2B5EF4-FFF2-40B4-BE49-F238E27FC236}">
                <a16:creationId xmlns:a16="http://schemas.microsoft.com/office/drawing/2014/main" id="{E1AFBEAC-11CA-43C4-BC6E-068AE744724F}"/>
              </a:ext>
            </a:extLst>
          </p:cNvPr>
          <p:cNvSpPr>
            <a:spLocks noGrp="1"/>
          </p:cNvSpPr>
          <p:nvPr>
            <p:ph idx="1"/>
          </p:nvPr>
        </p:nvSpPr>
        <p:spPr>
          <a:xfrm>
            <a:off x="457200" y="1800503"/>
            <a:ext cx="8229600" cy="4525963"/>
          </a:xfrm>
        </p:spPr>
        <p:txBody>
          <a:bodyPr/>
          <a:lstStyle/>
          <a:p>
            <a:r>
              <a:rPr lang="en-US" dirty="0"/>
              <a:t>78 BCE: death of Sulla</a:t>
            </a:r>
          </a:p>
          <a:p>
            <a:r>
              <a:rPr lang="en-US" dirty="0" err="1"/>
              <a:t>Gnaeus</a:t>
            </a:r>
            <a:r>
              <a:rPr lang="en-US" dirty="0"/>
              <a:t> </a:t>
            </a:r>
            <a:r>
              <a:rPr lang="en-US" dirty="0" err="1"/>
              <a:t>Pompeius</a:t>
            </a:r>
            <a:r>
              <a:rPr lang="en-US" dirty="0"/>
              <a:t> (Pompey the Great) gained massive popularity due to his efforts to suppress piracy and numerous revolts, including that against the infamous rebel, Spartacus</a:t>
            </a:r>
          </a:p>
          <a:p>
            <a:r>
              <a:rPr lang="en-US" dirty="0"/>
              <a:t>67 BCE: Pompey was granted extraordinary power by Roman people. Continued to amass followers, including Gaius Julius Caesar</a:t>
            </a:r>
          </a:p>
        </p:txBody>
      </p:sp>
    </p:spTree>
    <p:extLst>
      <p:ext uri="{BB962C8B-B14F-4D97-AF65-F5344CB8AC3E}">
        <p14:creationId xmlns:p14="http://schemas.microsoft.com/office/powerpoint/2010/main" val="733408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CFD87-2391-4EF3-98BE-3F68BD8994D9}"/>
              </a:ext>
            </a:extLst>
          </p:cNvPr>
          <p:cNvSpPr>
            <a:spLocks noGrp="1"/>
          </p:cNvSpPr>
          <p:nvPr>
            <p:ph type="title"/>
          </p:nvPr>
        </p:nvSpPr>
        <p:spPr>
          <a:xfrm>
            <a:off x="457200" y="492357"/>
            <a:ext cx="8229600" cy="1143000"/>
          </a:xfrm>
        </p:spPr>
        <p:txBody>
          <a:bodyPr/>
          <a:lstStyle/>
          <a:p>
            <a:r>
              <a:rPr lang="en-US" dirty="0"/>
              <a:t>The Late Republic (133-31 BCE)</a:t>
            </a:r>
            <a:r>
              <a:rPr lang="en-CA" altLang="en-US" dirty="0"/>
              <a:t>, cont’d</a:t>
            </a:r>
            <a:endParaRPr lang="en-US" dirty="0"/>
          </a:p>
        </p:txBody>
      </p:sp>
      <p:sp>
        <p:nvSpPr>
          <p:cNvPr id="3" name="Content Placeholder 2">
            <a:extLst>
              <a:ext uri="{FF2B5EF4-FFF2-40B4-BE49-F238E27FC236}">
                <a16:creationId xmlns:a16="http://schemas.microsoft.com/office/drawing/2014/main" id="{76E1FCF0-56E2-47E1-A492-2D50391DB352}"/>
              </a:ext>
            </a:extLst>
          </p:cNvPr>
          <p:cNvSpPr>
            <a:spLocks noGrp="1"/>
          </p:cNvSpPr>
          <p:nvPr>
            <p:ph idx="1"/>
          </p:nvPr>
        </p:nvSpPr>
        <p:spPr>
          <a:xfrm>
            <a:off x="457200" y="1817923"/>
            <a:ext cx="8229600" cy="4525963"/>
          </a:xfrm>
        </p:spPr>
        <p:txBody>
          <a:bodyPr/>
          <a:lstStyle/>
          <a:p>
            <a:r>
              <a:rPr lang="en-US" dirty="0"/>
              <a:t>60 BCE: First Triumvirate formed, consisting of Pompey, Caesar, and Crassus</a:t>
            </a:r>
          </a:p>
          <a:p>
            <a:r>
              <a:rPr lang="en-US" dirty="0"/>
              <a:t>52 BCE: Pompey appointed sole consul following tensions within the triumvirate</a:t>
            </a:r>
          </a:p>
          <a:p>
            <a:r>
              <a:rPr lang="en-US" dirty="0"/>
              <a:t>Crassus killed during failed attempt to invade Parthia</a:t>
            </a:r>
          </a:p>
          <a:p>
            <a:r>
              <a:rPr lang="en-US" dirty="0"/>
              <a:t>Following dissolution of first Triumvirate, Pompey joined senators’ efforts to neutralize Caesar, whose influence with the military had increased exponentially after his conquests in Gaul</a:t>
            </a:r>
          </a:p>
          <a:p>
            <a:endParaRPr lang="en-US" dirty="0"/>
          </a:p>
        </p:txBody>
      </p:sp>
    </p:spTree>
    <p:extLst>
      <p:ext uri="{BB962C8B-B14F-4D97-AF65-F5344CB8AC3E}">
        <p14:creationId xmlns:p14="http://schemas.microsoft.com/office/powerpoint/2010/main" val="3844006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2EC15-5A0E-408D-AD23-4CF0C4CD0C77}"/>
              </a:ext>
            </a:extLst>
          </p:cNvPr>
          <p:cNvSpPr>
            <a:spLocks noGrp="1"/>
          </p:cNvSpPr>
          <p:nvPr>
            <p:ph type="title"/>
          </p:nvPr>
        </p:nvSpPr>
        <p:spPr>
          <a:xfrm>
            <a:off x="457200" y="501067"/>
            <a:ext cx="8229600" cy="1143000"/>
          </a:xfrm>
        </p:spPr>
        <p:txBody>
          <a:bodyPr/>
          <a:lstStyle/>
          <a:p>
            <a:r>
              <a:rPr lang="en-US" dirty="0"/>
              <a:t>The Late Republic (133-31 BCE)</a:t>
            </a:r>
            <a:r>
              <a:rPr lang="en-CA" altLang="en-US" dirty="0"/>
              <a:t>, cont’d</a:t>
            </a:r>
            <a:endParaRPr lang="en-US" dirty="0"/>
          </a:p>
        </p:txBody>
      </p:sp>
      <p:sp>
        <p:nvSpPr>
          <p:cNvPr id="3" name="Content Placeholder 2">
            <a:extLst>
              <a:ext uri="{FF2B5EF4-FFF2-40B4-BE49-F238E27FC236}">
                <a16:creationId xmlns:a16="http://schemas.microsoft.com/office/drawing/2014/main" id="{06C5D47D-32F3-4E0D-9237-0B84E8A90F38}"/>
              </a:ext>
            </a:extLst>
          </p:cNvPr>
          <p:cNvSpPr>
            <a:spLocks noGrp="1"/>
          </p:cNvSpPr>
          <p:nvPr>
            <p:ph idx="1"/>
          </p:nvPr>
        </p:nvSpPr>
        <p:spPr>
          <a:xfrm>
            <a:off x="457200" y="1826633"/>
            <a:ext cx="8229600" cy="4525963"/>
          </a:xfrm>
        </p:spPr>
        <p:txBody>
          <a:bodyPr/>
          <a:lstStyle/>
          <a:p>
            <a:r>
              <a:rPr lang="en-US" dirty="0"/>
              <a:t>7</a:t>
            </a:r>
            <a:r>
              <a:rPr lang="en-US" baseline="30000" dirty="0"/>
              <a:t>th</a:t>
            </a:r>
            <a:r>
              <a:rPr lang="en-US" dirty="0"/>
              <a:t> January 49 BCE: </a:t>
            </a:r>
            <a:r>
              <a:rPr lang="en-US" i="1" dirty="0" err="1"/>
              <a:t>senatus</a:t>
            </a:r>
            <a:r>
              <a:rPr lang="en-US" i="1" dirty="0"/>
              <a:t> consultum </a:t>
            </a:r>
            <a:r>
              <a:rPr lang="en-US" i="1" dirty="0" err="1"/>
              <a:t>ultimum</a:t>
            </a:r>
            <a:endParaRPr lang="en-US" dirty="0"/>
          </a:p>
          <a:p>
            <a:r>
              <a:rPr lang="en-US" dirty="0"/>
              <a:t>Caesar led his troops across the Rubicon River to attack Italy and begin another civil war</a:t>
            </a:r>
          </a:p>
          <a:p>
            <a:r>
              <a:rPr lang="en-US" dirty="0"/>
              <a:t>Caesar experienced great military success, then took control of Rome</a:t>
            </a:r>
          </a:p>
          <a:p>
            <a:r>
              <a:rPr lang="en-US" dirty="0"/>
              <a:t>48 BCE: Pompey killed following defeat in Pharsalus</a:t>
            </a:r>
          </a:p>
          <a:p>
            <a:r>
              <a:rPr lang="en-US" dirty="0"/>
              <a:t>Caesar continued to implement significant reforms, backed by the support of the military</a:t>
            </a:r>
          </a:p>
        </p:txBody>
      </p:sp>
    </p:spTree>
    <p:extLst>
      <p:ext uri="{BB962C8B-B14F-4D97-AF65-F5344CB8AC3E}">
        <p14:creationId xmlns:p14="http://schemas.microsoft.com/office/powerpoint/2010/main" val="2354626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264AF-6B35-4D9C-B372-FB3D921F3263}"/>
              </a:ext>
            </a:extLst>
          </p:cNvPr>
          <p:cNvSpPr>
            <a:spLocks noGrp="1"/>
          </p:cNvSpPr>
          <p:nvPr>
            <p:ph type="title"/>
          </p:nvPr>
        </p:nvSpPr>
        <p:spPr>
          <a:xfrm>
            <a:off x="457200" y="474944"/>
            <a:ext cx="8229600" cy="1143000"/>
          </a:xfrm>
        </p:spPr>
        <p:txBody>
          <a:bodyPr/>
          <a:lstStyle/>
          <a:p>
            <a:r>
              <a:rPr lang="en-US" dirty="0"/>
              <a:t>The Late Republic (133-31 BCE)</a:t>
            </a:r>
            <a:r>
              <a:rPr lang="en-CA" altLang="en-US" dirty="0"/>
              <a:t>, cont’d</a:t>
            </a:r>
            <a:endParaRPr lang="en-US" dirty="0"/>
          </a:p>
        </p:txBody>
      </p:sp>
      <p:sp>
        <p:nvSpPr>
          <p:cNvPr id="3" name="Content Placeholder 2">
            <a:extLst>
              <a:ext uri="{FF2B5EF4-FFF2-40B4-BE49-F238E27FC236}">
                <a16:creationId xmlns:a16="http://schemas.microsoft.com/office/drawing/2014/main" id="{2E8CF81F-3E68-48B8-8F3E-4DC7C7029C48}"/>
              </a:ext>
            </a:extLst>
          </p:cNvPr>
          <p:cNvSpPr>
            <a:spLocks noGrp="1"/>
          </p:cNvSpPr>
          <p:nvPr>
            <p:ph idx="1"/>
          </p:nvPr>
        </p:nvSpPr>
        <p:spPr>
          <a:xfrm>
            <a:off x="457200" y="1669876"/>
            <a:ext cx="8229600" cy="4525963"/>
          </a:xfrm>
        </p:spPr>
        <p:txBody>
          <a:bodyPr/>
          <a:lstStyle/>
          <a:p>
            <a:r>
              <a:rPr lang="en-US" dirty="0"/>
              <a:t>March 15</a:t>
            </a:r>
            <a:r>
              <a:rPr lang="en-US" baseline="30000" dirty="0"/>
              <a:t>th</a:t>
            </a:r>
            <a:r>
              <a:rPr lang="en-US" dirty="0"/>
              <a:t> 44 BCE: Caesar stabbed to death</a:t>
            </a:r>
          </a:p>
          <a:p>
            <a:pPr lvl="1"/>
            <a:r>
              <a:rPr lang="en-US" dirty="0"/>
              <a:t>Conspiracy led by Marcus Junius Brutus and Gaius Cassius Longinus. Believed removal of Caesar would allow restoration of Republic</a:t>
            </a:r>
          </a:p>
          <a:p>
            <a:r>
              <a:rPr lang="en-US" dirty="0"/>
              <a:t>43 BCE: 2</a:t>
            </a:r>
            <a:r>
              <a:rPr lang="en-US" baseline="30000" dirty="0"/>
              <a:t>nd</a:t>
            </a:r>
            <a:r>
              <a:rPr lang="en-US" dirty="0"/>
              <a:t> Triumvirate formed, consisting of Octavian, Marc Antony, and Marcus </a:t>
            </a:r>
            <a:r>
              <a:rPr lang="en-US" dirty="0" err="1"/>
              <a:t>Aemilius</a:t>
            </a:r>
            <a:r>
              <a:rPr lang="en-US" dirty="0"/>
              <a:t> Lepidus</a:t>
            </a:r>
          </a:p>
          <a:p>
            <a:pPr lvl="1"/>
            <a:r>
              <a:rPr lang="en-US" dirty="0"/>
              <a:t>Pursued Caesar’s assassins</a:t>
            </a:r>
          </a:p>
          <a:p>
            <a:pPr lvl="1"/>
            <a:r>
              <a:rPr lang="en-US" dirty="0"/>
              <a:t>Brutus and Cassius died in 42 BCE at Philippi</a:t>
            </a:r>
          </a:p>
          <a:p>
            <a:pPr marL="514338" indent="-457189"/>
            <a:r>
              <a:rPr lang="en-US" dirty="0"/>
              <a:t>2nd Triumvirate divided control of Roman Empire</a:t>
            </a:r>
          </a:p>
          <a:p>
            <a:pPr marL="914377" lvl="1" indent="-457189"/>
            <a:r>
              <a:rPr lang="en-US" dirty="0"/>
              <a:t>Antony (east), Octavian (west + Italy), Lepidus (Africa)</a:t>
            </a:r>
          </a:p>
        </p:txBody>
      </p:sp>
    </p:spTree>
    <p:extLst>
      <p:ext uri="{BB962C8B-B14F-4D97-AF65-F5344CB8AC3E}">
        <p14:creationId xmlns:p14="http://schemas.microsoft.com/office/powerpoint/2010/main" val="29326333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BB288-5A46-450F-A816-399503D527B0}"/>
              </a:ext>
            </a:extLst>
          </p:cNvPr>
          <p:cNvSpPr>
            <a:spLocks noGrp="1"/>
          </p:cNvSpPr>
          <p:nvPr>
            <p:ph type="title"/>
          </p:nvPr>
        </p:nvSpPr>
        <p:spPr>
          <a:xfrm>
            <a:off x="457200" y="509771"/>
            <a:ext cx="8229600" cy="1143000"/>
          </a:xfrm>
        </p:spPr>
        <p:txBody>
          <a:bodyPr/>
          <a:lstStyle/>
          <a:p>
            <a:r>
              <a:rPr lang="en-US" dirty="0"/>
              <a:t>The Late Republic (133-31 BCE)</a:t>
            </a:r>
            <a:r>
              <a:rPr lang="en-CA" altLang="en-US" dirty="0"/>
              <a:t>, cont’d</a:t>
            </a:r>
            <a:endParaRPr lang="en-US" dirty="0"/>
          </a:p>
        </p:txBody>
      </p:sp>
      <p:sp>
        <p:nvSpPr>
          <p:cNvPr id="3" name="Content Placeholder 2">
            <a:extLst>
              <a:ext uri="{FF2B5EF4-FFF2-40B4-BE49-F238E27FC236}">
                <a16:creationId xmlns:a16="http://schemas.microsoft.com/office/drawing/2014/main" id="{380B4DB3-BFE2-4B0F-82A1-42BDCDA455E0}"/>
              </a:ext>
            </a:extLst>
          </p:cNvPr>
          <p:cNvSpPr>
            <a:spLocks noGrp="1"/>
          </p:cNvSpPr>
          <p:nvPr>
            <p:ph idx="1"/>
          </p:nvPr>
        </p:nvSpPr>
        <p:spPr>
          <a:xfrm>
            <a:off x="457200" y="1835337"/>
            <a:ext cx="8229600" cy="4525963"/>
          </a:xfrm>
        </p:spPr>
        <p:txBody>
          <a:bodyPr/>
          <a:lstStyle/>
          <a:p>
            <a:r>
              <a:rPr lang="en-US" dirty="0"/>
              <a:t>Conflict over territorial claims ensued between Octavian and Antony</a:t>
            </a:r>
          </a:p>
          <a:p>
            <a:r>
              <a:rPr lang="en-US" dirty="0"/>
              <a:t>Antony rejected his wife, Octavian’s sister, and instead turned to Egyptian Queen Cleopatra</a:t>
            </a:r>
          </a:p>
          <a:p>
            <a:r>
              <a:rPr lang="en-US" dirty="0"/>
              <a:t>31 BCE: Battle of Actium -  west coast of Greece</a:t>
            </a:r>
          </a:p>
          <a:p>
            <a:pPr lvl="1"/>
            <a:r>
              <a:rPr lang="en-US" dirty="0"/>
              <a:t>Antony and Cleopatra defeated by Octavian. Returned to Egypt and committed suicide</a:t>
            </a:r>
          </a:p>
          <a:p>
            <a:pPr lvl="1"/>
            <a:r>
              <a:rPr lang="en-US" dirty="0"/>
              <a:t>Egypt subsequently became Roman territory</a:t>
            </a:r>
          </a:p>
          <a:p>
            <a:pPr lvl="1"/>
            <a:r>
              <a:rPr lang="en-US" dirty="0"/>
              <a:t>Marks end of Republic and beginning of </a:t>
            </a:r>
            <a:r>
              <a:rPr lang="en-US" dirty="0" err="1"/>
              <a:t>Principate</a:t>
            </a:r>
            <a:r>
              <a:rPr lang="en-US" dirty="0"/>
              <a:t> (rule of one)</a:t>
            </a:r>
          </a:p>
        </p:txBody>
      </p:sp>
    </p:spTree>
    <p:extLst>
      <p:ext uri="{BB962C8B-B14F-4D97-AF65-F5344CB8AC3E}">
        <p14:creationId xmlns:p14="http://schemas.microsoft.com/office/powerpoint/2010/main" val="3427973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A3883-F1E2-4BD5-B3AC-28D4551F452B}"/>
              </a:ext>
            </a:extLst>
          </p:cNvPr>
          <p:cNvSpPr>
            <a:spLocks noGrp="1"/>
          </p:cNvSpPr>
          <p:nvPr>
            <p:ph type="title"/>
          </p:nvPr>
        </p:nvSpPr>
        <p:spPr/>
        <p:txBody>
          <a:bodyPr/>
          <a:lstStyle/>
          <a:p>
            <a:r>
              <a:rPr lang="en-US" dirty="0"/>
              <a:t>Augustus</a:t>
            </a:r>
          </a:p>
        </p:txBody>
      </p:sp>
      <p:sp>
        <p:nvSpPr>
          <p:cNvPr id="3" name="Content Placeholder 2">
            <a:extLst>
              <a:ext uri="{FF2B5EF4-FFF2-40B4-BE49-F238E27FC236}">
                <a16:creationId xmlns:a16="http://schemas.microsoft.com/office/drawing/2014/main" id="{A35F3442-9FE2-4F8B-A332-AA6D87AB8723}"/>
              </a:ext>
            </a:extLst>
          </p:cNvPr>
          <p:cNvSpPr>
            <a:spLocks noGrp="1"/>
          </p:cNvSpPr>
          <p:nvPr>
            <p:ph idx="1"/>
          </p:nvPr>
        </p:nvSpPr>
        <p:spPr>
          <a:xfrm>
            <a:off x="457200" y="1469573"/>
            <a:ext cx="8229600" cy="4525963"/>
          </a:xfrm>
        </p:spPr>
        <p:txBody>
          <a:bodyPr/>
          <a:lstStyle/>
          <a:p>
            <a:r>
              <a:rPr lang="en-US" dirty="0"/>
              <a:t>27 BCE: Octavian adopted the name Augustus</a:t>
            </a:r>
          </a:p>
          <a:p>
            <a:r>
              <a:rPr lang="en-US" dirty="0"/>
              <a:t>Autocratic ruler with absolute power</a:t>
            </a:r>
          </a:p>
          <a:p>
            <a:r>
              <a:rPr lang="en-US" dirty="0"/>
              <a:t>Single-handedly transformed all reaches of Roman life, including revival of Roman gods</a:t>
            </a:r>
          </a:p>
          <a:p>
            <a:r>
              <a:rPr lang="en-US" dirty="0"/>
              <a:t>12 BCE: Augustus became </a:t>
            </a:r>
            <a:r>
              <a:rPr lang="en-US" i="1" dirty="0"/>
              <a:t>pontifex maximus</a:t>
            </a:r>
          </a:p>
          <a:p>
            <a:r>
              <a:rPr lang="en-US" dirty="0"/>
              <a:t>Established provincial census, taxation</a:t>
            </a:r>
          </a:p>
          <a:p>
            <a:r>
              <a:rPr lang="en-US" dirty="0"/>
              <a:t>Deployed armed forces outside of Italian borders, driving conquest and colonization</a:t>
            </a:r>
          </a:p>
          <a:p>
            <a:r>
              <a:rPr lang="en-US" dirty="0"/>
              <a:t>Introduced pensions for military personnel</a:t>
            </a:r>
          </a:p>
        </p:txBody>
      </p:sp>
    </p:spTree>
    <p:extLst>
      <p:ext uri="{BB962C8B-B14F-4D97-AF65-F5344CB8AC3E}">
        <p14:creationId xmlns:p14="http://schemas.microsoft.com/office/powerpoint/2010/main" val="872790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a:t>Introduction</a:t>
            </a:r>
          </a:p>
        </p:txBody>
      </p:sp>
      <p:sp>
        <p:nvSpPr>
          <p:cNvPr id="6147" name="Rectangle 3"/>
          <p:cNvSpPr>
            <a:spLocks noGrp="1" noChangeArrowheads="1"/>
          </p:cNvSpPr>
          <p:nvPr>
            <p:ph idx="1"/>
          </p:nvPr>
        </p:nvSpPr>
        <p:spPr/>
        <p:txBody>
          <a:bodyPr/>
          <a:lstStyle/>
          <a:p>
            <a:r>
              <a:rPr lang="en-US" dirty="0"/>
              <a:t>Although Roman history is traditionally divided into eras (early, mid, late Republic), it is important to understand that these categories have been applied in retrospect (periodization) by modern historians for ease of reference.</a:t>
            </a:r>
          </a:p>
          <a:p>
            <a:pPr lvl="1"/>
            <a:r>
              <a:rPr lang="en-US" dirty="0"/>
              <a:t>frequently marked by significant shifts in political, social, or economic conditions</a:t>
            </a:r>
          </a:p>
          <a:p>
            <a:pPr lvl="1"/>
            <a:r>
              <a:rPr lang="en-US" dirty="0"/>
              <a:t>exact dates frequently disputed by historians</a:t>
            </a:r>
          </a:p>
          <a:p>
            <a:pPr lvl="1"/>
            <a:r>
              <a:rPr lang="en-US" dirty="0"/>
              <a:t>importance of such differentiations questionable</a:t>
            </a:r>
          </a:p>
        </p:txBody>
      </p:sp>
    </p:spTree>
    <p:extLst>
      <p:ext uri="{BB962C8B-B14F-4D97-AF65-F5344CB8AC3E}">
        <p14:creationId xmlns:p14="http://schemas.microsoft.com/office/powerpoint/2010/main" val="1567345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6A5AA-A0FF-4593-A75B-4A455CD7B361}"/>
              </a:ext>
            </a:extLst>
          </p:cNvPr>
          <p:cNvSpPr>
            <a:spLocks noGrp="1"/>
          </p:cNvSpPr>
          <p:nvPr>
            <p:ph type="title"/>
          </p:nvPr>
        </p:nvSpPr>
        <p:spPr/>
        <p:txBody>
          <a:bodyPr/>
          <a:lstStyle/>
          <a:p>
            <a:r>
              <a:rPr lang="en-US" dirty="0"/>
              <a:t>Augustus</a:t>
            </a:r>
            <a:r>
              <a:rPr lang="en-CA" altLang="en-US" dirty="0"/>
              <a:t>, cont’d</a:t>
            </a:r>
            <a:endParaRPr lang="en-US" dirty="0"/>
          </a:p>
        </p:txBody>
      </p:sp>
      <p:sp>
        <p:nvSpPr>
          <p:cNvPr id="3" name="Content Placeholder 2">
            <a:extLst>
              <a:ext uri="{FF2B5EF4-FFF2-40B4-BE49-F238E27FC236}">
                <a16:creationId xmlns:a16="http://schemas.microsoft.com/office/drawing/2014/main" id="{5CCAC836-0ECA-495E-9F30-5A6857DDBBBD}"/>
              </a:ext>
            </a:extLst>
          </p:cNvPr>
          <p:cNvSpPr>
            <a:spLocks noGrp="1"/>
          </p:cNvSpPr>
          <p:nvPr>
            <p:ph idx="1"/>
          </p:nvPr>
        </p:nvSpPr>
        <p:spPr/>
        <p:txBody>
          <a:bodyPr/>
          <a:lstStyle/>
          <a:p>
            <a:r>
              <a:rPr lang="en-US" dirty="0"/>
              <a:t>Public offices created and assigned to </a:t>
            </a:r>
            <a:r>
              <a:rPr lang="en-US" b="1" dirty="0"/>
              <a:t>equestrian</a:t>
            </a:r>
            <a:r>
              <a:rPr lang="en-US" dirty="0"/>
              <a:t> order</a:t>
            </a:r>
          </a:p>
          <a:p>
            <a:r>
              <a:rPr lang="en-US" dirty="0"/>
              <a:t>Procurators placed in control of financial matters</a:t>
            </a:r>
          </a:p>
          <a:p>
            <a:r>
              <a:rPr lang="en-US" dirty="0"/>
              <a:t>9 CE: Battle of the </a:t>
            </a:r>
            <a:r>
              <a:rPr lang="en-US" dirty="0" err="1"/>
              <a:t>Teutoburg</a:t>
            </a:r>
            <a:r>
              <a:rPr lang="en-US" dirty="0"/>
              <a:t> Forest – Germany</a:t>
            </a:r>
          </a:p>
          <a:p>
            <a:pPr lvl="1"/>
            <a:r>
              <a:rPr lang="en-US" dirty="0"/>
              <a:t>Roman forces commanded by Publius </a:t>
            </a:r>
            <a:r>
              <a:rPr lang="en-US" dirty="0" err="1"/>
              <a:t>Quinctilius</a:t>
            </a:r>
            <a:r>
              <a:rPr lang="en-US" dirty="0"/>
              <a:t> Varus</a:t>
            </a:r>
          </a:p>
          <a:p>
            <a:pPr lvl="1"/>
            <a:r>
              <a:rPr lang="en-US" dirty="0"/>
              <a:t>Betrayed by Arminius, 17</a:t>
            </a:r>
            <a:r>
              <a:rPr lang="en-US" baseline="30000" dirty="0"/>
              <a:t>th</a:t>
            </a:r>
            <a:r>
              <a:rPr lang="en-US" dirty="0"/>
              <a:t>, 18</a:t>
            </a:r>
            <a:r>
              <a:rPr lang="en-US" baseline="30000" dirty="0"/>
              <a:t>th</a:t>
            </a:r>
            <a:r>
              <a:rPr lang="en-US" dirty="0"/>
              <a:t>, 19</a:t>
            </a:r>
            <a:r>
              <a:rPr lang="en-US" baseline="30000" dirty="0"/>
              <a:t>th</a:t>
            </a:r>
            <a:r>
              <a:rPr lang="en-US" dirty="0"/>
              <a:t> legions annihilated</a:t>
            </a:r>
          </a:p>
          <a:p>
            <a:r>
              <a:rPr lang="en-US" dirty="0"/>
              <a:t>14 CE: death of Augustus</a:t>
            </a:r>
          </a:p>
        </p:txBody>
      </p:sp>
    </p:spTree>
    <p:extLst>
      <p:ext uri="{BB962C8B-B14F-4D97-AF65-F5344CB8AC3E}">
        <p14:creationId xmlns:p14="http://schemas.microsoft.com/office/powerpoint/2010/main" val="952579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63D9B-C008-4FC3-BC38-4413E2463661}"/>
              </a:ext>
            </a:extLst>
          </p:cNvPr>
          <p:cNvSpPr>
            <a:spLocks noGrp="1"/>
          </p:cNvSpPr>
          <p:nvPr>
            <p:ph type="title"/>
          </p:nvPr>
        </p:nvSpPr>
        <p:spPr/>
        <p:txBody>
          <a:bodyPr/>
          <a:lstStyle/>
          <a:p>
            <a:r>
              <a:rPr lang="en-US" dirty="0"/>
              <a:t>The Julio-Claudians (14-68 CE)</a:t>
            </a:r>
          </a:p>
        </p:txBody>
      </p:sp>
      <p:sp>
        <p:nvSpPr>
          <p:cNvPr id="3" name="Content Placeholder 2">
            <a:extLst>
              <a:ext uri="{FF2B5EF4-FFF2-40B4-BE49-F238E27FC236}">
                <a16:creationId xmlns:a16="http://schemas.microsoft.com/office/drawing/2014/main" id="{B63E8196-6ADE-4009-BB4C-857FB25E7A5D}"/>
              </a:ext>
            </a:extLst>
          </p:cNvPr>
          <p:cNvSpPr>
            <a:spLocks noGrp="1"/>
          </p:cNvSpPr>
          <p:nvPr>
            <p:ph idx="1"/>
          </p:nvPr>
        </p:nvSpPr>
        <p:spPr>
          <a:xfrm>
            <a:off x="432000" y="1478276"/>
            <a:ext cx="8280000" cy="4525963"/>
          </a:xfrm>
        </p:spPr>
        <p:txBody>
          <a:bodyPr/>
          <a:lstStyle/>
          <a:p>
            <a:r>
              <a:rPr lang="en-US" dirty="0"/>
              <a:t>Descendants of Augustus and Livia known as Julio-Claudians. Four acceded the throne:</a:t>
            </a:r>
          </a:p>
          <a:p>
            <a:pPr lvl="1"/>
            <a:r>
              <a:rPr lang="en-US" dirty="0"/>
              <a:t>Tiberius (14-37 CE). Influenced by Lucius Aelius Sejanus. Reign marred by treason, executions of high-ranking Roman citizens</a:t>
            </a:r>
          </a:p>
          <a:p>
            <a:pPr lvl="1"/>
            <a:r>
              <a:rPr lang="en-US" dirty="0"/>
              <a:t>Gaius (37-41 CE). “Caligula”, son of Germanicus. Infamously cruel and erratic leader. Murdered in 41 CE</a:t>
            </a:r>
          </a:p>
          <a:p>
            <a:pPr lvl="1"/>
            <a:r>
              <a:rPr lang="en-US" dirty="0"/>
              <a:t>Claudius (41-54 CE). Uncle of Gaius. Elected to the throne by soldiers. Added Britain to Roman territory. Died 54 CE.</a:t>
            </a:r>
          </a:p>
          <a:p>
            <a:pPr lvl="1"/>
            <a:r>
              <a:rPr lang="en-US" dirty="0"/>
              <a:t>Nero (54-68 CE). Stepson to Claudius. Neglected the military, bankrupted the treasury. Committed suicide 68 CE</a:t>
            </a:r>
          </a:p>
        </p:txBody>
      </p:sp>
    </p:spTree>
    <p:extLst>
      <p:ext uri="{BB962C8B-B14F-4D97-AF65-F5344CB8AC3E}">
        <p14:creationId xmlns:p14="http://schemas.microsoft.com/office/powerpoint/2010/main" val="846526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02332-0B1E-46EF-9F89-9B4B40DCA7D8}"/>
              </a:ext>
            </a:extLst>
          </p:cNvPr>
          <p:cNvSpPr>
            <a:spLocks noGrp="1"/>
          </p:cNvSpPr>
          <p:nvPr>
            <p:ph type="title"/>
          </p:nvPr>
        </p:nvSpPr>
        <p:spPr/>
        <p:txBody>
          <a:bodyPr/>
          <a:lstStyle/>
          <a:p>
            <a:r>
              <a:rPr lang="en-US" dirty="0"/>
              <a:t>The Flavians (69-96 CE)</a:t>
            </a:r>
          </a:p>
        </p:txBody>
      </p:sp>
      <p:sp>
        <p:nvSpPr>
          <p:cNvPr id="3" name="Content Placeholder 2">
            <a:extLst>
              <a:ext uri="{FF2B5EF4-FFF2-40B4-BE49-F238E27FC236}">
                <a16:creationId xmlns:a16="http://schemas.microsoft.com/office/drawing/2014/main" id="{6796B85C-A9E1-47A9-8A1E-6BE4FAC143D6}"/>
              </a:ext>
            </a:extLst>
          </p:cNvPr>
          <p:cNvSpPr>
            <a:spLocks noGrp="1"/>
          </p:cNvSpPr>
          <p:nvPr>
            <p:ph idx="1"/>
          </p:nvPr>
        </p:nvSpPr>
        <p:spPr>
          <a:xfrm>
            <a:off x="457200" y="1539241"/>
            <a:ext cx="8229600" cy="4525963"/>
          </a:xfrm>
        </p:spPr>
        <p:txBody>
          <a:bodyPr/>
          <a:lstStyle/>
          <a:p>
            <a:r>
              <a:rPr lang="en-US" dirty="0"/>
              <a:t>Beginning of Flavian dynasty marked by ascension of Vespasian</a:t>
            </a:r>
          </a:p>
          <a:p>
            <a:pPr lvl="1"/>
            <a:r>
              <a:rPr lang="en-US" dirty="0"/>
              <a:t>Focus on consolidation of the Empire and strengthening of  military and senate loyalty</a:t>
            </a:r>
          </a:p>
          <a:p>
            <a:pPr lvl="1"/>
            <a:r>
              <a:rPr lang="en-US" dirty="0"/>
              <a:t>Initiated many building programs, including Flavian Amphitheatre (Colosseum)</a:t>
            </a:r>
          </a:p>
          <a:p>
            <a:pPr lvl="1"/>
            <a:r>
              <a:rPr lang="en-US" dirty="0"/>
              <a:t>Attempted to reverse financial losses caused by Nero’s frivolous spending</a:t>
            </a:r>
          </a:p>
          <a:p>
            <a:pPr lvl="1"/>
            <a:r>
              <a:rPr lang="en-US" dirty="0"/>
              <a:t>Died 79 CE, succeeded by son Titus</a:t>
            </a:r>
          </a:p>
          <a:p>
            <a:r>
              <a:rPr lang="en-US" dirty="0"/>
              <a:t>79 CE: Eruption of Mount Vesuvius</a:t>
            </a:r>
          </a:p>
        </p:txBody>
      </p:sp>
    </p:spTree>
    <p:extLst>
      <p:ext uri="{BB962C8B-B14F-4D97-AF65-F5344CB8AC3E}">
        <p14:creationId xmlns:p14="http://schemas.microsoft.com/office/powerpoint/2010/main" val="22356392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4C781-1166-40A8-9A0B-9DD1E0FDF5AF}"/>
              </a:ext>
            </a:extLst>
          </p:cNvPr>
          <p:cNvSpPr>
            <a:spLocks noGrp="1"/>
          </p:cNvSpPr>
          <p:nvPr>
            <p:ph type="title"/>
          </p:nvPr>
        </p:nvSpPr>
        <p:spPr/>
        <p:txBody>
          <a:bodyPr/>
          <a:lstStyle/>
          <a:p>
            <a:r>
              <a:rPr lang="en-US" dirty="0"/>
              <a:t>The Flavians (69-96 CE), cont’d</a:t>
            </a:r>
          </a:p>
        </p:txBody>
      </p:sp>
      <p:sp>
        <p:nvSpPr>
          <p:cNvPr id="3" name="Content Placeholder 2">
            <a:extLst>
              <a:ext uri="{FF2B5EF4-FFF2-40B4-BE49-F238E27FC236}">
                <a16:creationId xmlns:a16="http://schemas.microsoft.com/office/drawing/2014/main" id="{20C9E098-AA93-481D-BD73-398FD4495210}"/>
              </a:ext>
            </a:extLst>
          </p:cNvPr>
          <p:cNvSpPr>
            <a:spLocks noGrp="1"/>
          </p:cNvSpPr>
          <p:nvPr>
            <p:ph idx="1"/>
          </p:nvPr>
        </p:nvSpPr>
        <p:spPr/>
        <p:txBody>
          <a:bodyPr/>
          <a:lstStyle/>
          <a:p>
            <a:r>
              <a:rPr lang="en-US" dirty="0"/>
              <a:t>81 CE: Titus succeeded by brother Domitian</a:t>
            </a:r>
          </a:p>
          <a:p>
            <a:pPr lvl="1"/>
            <a:r>
              <a:rPr lang="en-US" dirty="0"/>
              <a:t>Directed funds to staging various public events, including races, gladiatorial battles, and animal fights</a:t>
            </a:r>
          </a:p>
          <a:p>
            <a:pPr lvl="1"/>
            <a:r>
              <a:rPr lang="en-US" dirty="0"/>
              <a:t>Continued work on Flavian Amphitheatre</a:t>
            </a:r>
          </a:p>
          <a:p>
            <a:pPr lvl="1"/>
            <a:r>
              <a:rPr lang="en-US" dirty="0"/>
              <a:t>Increased military pay</a:t>
            </a:r>
          </a:p>
          <a:p>
            <a:pPr lvl="1"/>
            <a:r>
              <a:rPr lang="en-US" dirty="0"/>
              <a:t>Eventually earned resentment of senate</a:t>
            </a:r>
          </a:p>
          <a:p>
            <a:r>
              <a:rPr lang="en-US" dirty="0"/>
              <a:t>96 CE: Domitian murdered</a:t>
            </a:r>
          </a:p>
          <a:p>
            <a:pPr lvl="1"/>
            <a:r>
              <a:rPr lang="en-US" dirty="0"/>
              <a:t>Senators declared </a:t>
            </a:r>
            <a:r>
              <a:rPr lang="en-US" i="1" dirty="0" err="1"/>
              <a:t>damnatio</a:t>
            </a:r>
            <a:r>
              <a:rPr lang="en-US" i="1" dirty="0"/>
              <a:t> </a:t>
            </a:r>
            <a:r>
              <a:rPr lang="en-US" i="1" dirty="0" err="1"/>
              <a:t>memoriae</a:t>
            </a:r>
            <a:r>
              <a:rPr lang="en-US" i="1" dirty="0"/>
              <a:t> </a:t>
            </a:r>
            <a:r>
              <a:rPr lang="en-US" dirty="0"/>
              <a:t>over Domitian</a:t>
            </a:r>
            <a:endParaRPr lang="en-US" i="1" dirty="0"/>
          </a:p>
        </p:txBody>
      </p:sp>
    </p:spTree>
    <p:extLst>
      <p:ext uri="{BB962C8B-B14F-4D97-AF65-F5344CB8AC3E}">
        <p14:creationId xmlns:p14="http://schemas.microsoft.com/office/powerpoint/2010/main" val="27924908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20D95-5E91-4574-AE1E-A44C2515696E}"/>
              </a:ext>
            </a:extLst>
          </p:cNvPr>
          <p:cNvSpPr>
            <a:spLocks noGrp="1"/>
          </p:cNvSpPr>
          <p:nvPr>
            <p:ph type="title"/>
          </p:nvPr>
        </p:nvSpPr>
        <p:spPr>
          <a:xfrm>
            <a:off x="457200" y="613458"/>
            <a:ext cx="8229600" cy="986746"/>
          </a:xfrm>
        </p:spPr>
        <p:txBody>
          <a:bodyPr/>
          <a:lstStyle/>
          <a:p>
            <a:r>
              <a:rPr lang="en-US" sz="4000" dirty="0"/>
              <a:t>From Nerva to </a:t>
            </a:r>
            <a:r>
              <a:rPr lang="en-US" sz="4000" dirty="0" err="1"/>
              <a:t>Antonines</a:t>
            </a:r>
            <a:r>
              <a:rPr lang="en-US" sz="4000" dirty="0"/>
              <a:t> (96-192 CE)</a:t>
            </a:r>
          </a:p>
        </p:txBody>
      </p:sp>
      <p:sp>
        <p:nvSpPr>
          <p:cNvPr id="3" name="Content Placeholder 2">
            <a:extLst>
              <a:ext uri="{FF2B5EF4-FFF2-40B4-BE49-F238E27FC236}">
                <a16:creationId xmlns:a16="http://schemas.microsoft.com/office/drawing/2014/main" id="{F8DC14A3-0AA0-46AF-B599-8D3DDE00D2C3}"/>
              </a:ext>
            </a:extLst>
          </p:cNvPr>
          <p:cNvSpPr>
            <a:spLocks noGrp="1"/>
          </p:cNvSpPr>
          <p:nvPr>
            <p:ph idx="1"/>
          </p:nvPr>
        </p:nvSpPr>
        <p:spPr/>
        <p:txBody>
          <a:bodyPr/>
          <a:lstStyle/>
          <a:p>
            <a:r>
              <a:rPr lang="en-US" dirty="0"/>
              <a:t>Following assassination of Domitian, Marcus </a:t>
            </a:r>
            <a:r>
              <a:rPr lang="en-US" dirty="0" err="1"/>
              <a:t>Cocceius</a:t>
            </a:r>
            <a:r>
              <a:rPr lang="en-US" dirty="0"/>
              <a:t> Nerva acceded the throne</a:t>
            </a:r>
          </a:p>
          <a:p>
            <a:pPr lvl="1"/>
            <a:r>
              <a:rPr lang="en-US" dirty="0"/>
              <a:t>Those whom Domitian had exiled were recalled to Rome</a:t>
            </a:r>
          </a:p>
          <a:p>
            <a:pPr lvl="1"/>
            <a:r>
              <a:rPr lang="en-US" i="1" dirty="0" err="1"/>
              <a:t>Alimenta</a:t>
            </a:r>
            <a:r>
              <a:rPr lang="en-US" dirty="0"/>
              <a:t> initiated to feed and support orphans</a:t>
            </a:r>
          </a:p>
          <a:p>
            <a:pPr lvl="1"/>
            <a:r>
              <a:rPr lang="en-US" dirty="0"/>
              <a:t>Named his son, Marcus </a:t>
            </a:r>
            <a:r>
              <a:rPr lang="en-US" dirty="0" err="1"/>
              <a:t>Ulpius</a:t>
            </a:r>
            <a:r>
              <a:rPr lang="en-US" dirty="0"/>
              <a:t> </a:t>
            </a:r>
            <a:r>
              <a:rPr lang="en-US" dirty="0" err="1"/>
              <a:t>Trainus</a:t>
            </a:r>
            <a:r>
              <a:rPr lang="en-US" dirty="0"/>
              <a:t> (Trajan), his heir in 97 CE. Died 98 CE</a:t>
            </a:r>
          </a:p>
          <a:p>
            <a:r>
              <a:rPr lang="en-US" dirty="0"/>
              <a:t>Trajan was first Roman emperor not born in Italy</a:t>
            </a:r>
          </a:p>
          <a:p>
            <a:pPr lvl="1"/>
            <a:r>
              <a:rPr lang="en-US" dirty="0"/>
              <a:t>Oversaw largest territorial expansion of Roman Empire</a:t>
            </a:r>
          </a:p>
          <a:p>
            <a:pPr lvl="1"/>
            <a:r>
              <a:rPr lang="en-US" dirty="0"/>
              <a:t>Focus on driving prosperity, development of infrastructure</a:t>
            </a:r>
          </a:p>
          <a:p>
            <a:pPr lvl="1"/>
            <a:r>
              <a:rPr lang="en-US" dirty="0"/>
              <a:t>Died 117 CE. Succeeded by Hadrian (rebuilt the Pantheon)</a:t>
            </a:r>
          </a:p>
        </p:txBody>
      </p:sp>
    </p:spTree>
    <p:extLst>
      <p:ext uri="{BB962C8B-B14F-4D97-AF65-F5344CB8AC3E}">
        <p14:creationId xmlns:p14="http://schemas.microsoft.com/office/powerpoint/2010/main" val="2851869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25985-D04B-4A67-BDFC-2AE1D5320304}"/>
              </a:ext>
            </a:extLst>
          </p:cNvPr>
          <p:cNvSpPr>
            <a:spLocks noGrp="1"/>
          </p:cNvSpPr>
          <p:nvPr>
            <p:ph type="title"/>
          </p:nvPr>
        </p:nvSpPr>
        <p:spPr>
          <a:xfrm>
            <a:off x="457200" y="501066"/>
            <a:ext cx="8229600" cy="1143000"/>
          </a:xfrm>
        </p:spPr>
        <p:txBody>
          <a:bodyPr/>
          <a:lstStyle/>
          <a:p>
            <a:r>
              <a:rPr lang="en-US" sz="4000" dirty="0"/>
              <a:t>From Nerva to </a:t>
            </a:r>
            <a:r>
              <a:rPr lang="en-US" sz="4000" dirty="0" err="1"/>
              <a:t>Antonines</a:t>
            </a:r>
            <a:r>
              <a:rPr lang="en-US" sz="4000" dirty="0"/>
              <a:t> (96-192 CE)</a:t>
            </a:r>
            <a:r>
              <a:rPr lang="en-CA" altLang="en-US" sz="4000" dirty="0"/>
              <a:t>, cont’d</a:t>
            </a:r>
            <a:endParaRPr lang="en-US" sz="4000" dirty="0"/>
          </a:p>
        </p:txBody>
      </p:sp>
      <p:sp>
        <p:nvSpPr>
          <p:cNvPr id="3" name="Content Placeholder 2">
            <a:extLst>
              <a:ext uri="{FF2B5EF4-FFF2-40B4-BE49-F238E27FC236}">
                <a16:creationId xmlns:a16="http://schemas.microsoft.com/office/drawing/2014/main" id="{67C31EFC-6C82-4DCE-B20E-0604812B19E3}"/>
              </a:ext>
            </a:extLst>
          </p:cNvPr>
          <p:cNvSpPr>
            <a:spLocks noGrp="1"/>
          </p:cNvSpPr>
          <p:nvPr>
            <p:ph idx="1"/>
          </p:nvPr>
        </p:nvSpPr>
        <p:spPr>
          <a:xfrm>
            <a:off x="457200" y="1826632"/>
            <a:ext cx="8229600" cy="4525963"/>
          </a:xfrm>
        </p:spPr>
        <p:txBody>
          <a:bodyPr/>
          <a:lstStyle/>
          <a:p>
            <a:r>
              <a:rPr lang="en-US" dirty="0"/>
              <a:t>After Hadrian’s death in 138 CE, Antonius Pius ascended the throne. Succeeded by Marcus Aurelius in 161 CE, who saw Rome through multiple conflicts</a:t>
            </a:r>
          </a:p>
          <a:p>
            <a:r>
              <a:rPr lang="en-US" dirty="0"/>
              <a:t>Marcus Aurelius was succeeded by his son Commodus in 179 CE</a:t>
            </a:r>
          </a:p>
          <a:p>
            <a:pPr lvl="1"/>
            <a:r>
              <a:rPr lang="en-US" dirty="0"/>
              <a:t>Unlike his father, Commodus was an unstable leader</a:t>
            </a:r>
          </a:p>
          <a:p>
            <a:pPr lvl="1"/>
            <a:r>
              <a:rPr lang="en-US" dirty="0"/>
              <a:t>Styled himself as a god, Hercules Romanus</a:t>
            </a:r>
          </a:p>
          <a:p>
            <a:pPr lvl="1"/>
            <a:r>
              <a:rPr lang="en-US" dirty="0"/>
              <a:t>Assassinated by a wrestler in 192 CE</a:t>
            </a:r>
          </a:p>
          <a:p>
            <a:pPr lvl="1"/>
            <a:r>
              <a:rPr lang="en-US" dirty="0"/>
              <a:t>Senate voted to sentence Commodus to </a:t>
            </a:r>
            <a:r>
              <a:rPr lang="en-US" i="1" dirty="0" err="1"/>
              <a:t>damnatio</a:t>
            </a:r>
            <a:r>
              <a:rPr lang="en-US" i="1" dirty="0"/>
              <a:t> </a:t>
            </a:r>
            <a:r>
              <a:rPr lang="en-US" i="1" dirty="0" err="1"/>
              <a:t>memoriae</a:t>
            </a:r>
            <a:endParaRPr lang="en-US" i="1" dirty="0"/>
          </a:p>
          <a:p>
            <a:endParaRPr lang="en-US" dirty="0"/>
          </a:p>
        </p:txBody>
      </p:sp>
    </p:spTree>
    <p:extLst>
      <p:ext uri="{BB962C8B-B14F-4D97-AF65-F5344CB8AC3E}">
        <p14:creationId xmlns:p14="http://schemas.microsoft.com/office/powerpoint/2010/main" val="2254487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CCD42-386B-47EA-88E3-F3CFB836E389}"/>
              </a:ext>
            </a:extLst>
          </p:cNvPr>
          <p:cNvSpPr>
            <a:spLocks noGrp="1"/>
          </p:cNvSpPr>
          <p:nvPr>
            <p:ph type="title"/>
          </p:nvPr>
        </p:nvSpPr>
        <p:spPr/>
        <p:txBody>
          <a:bodyPr/>
          <a:lstStyle/>
          <a:p>
            <a:r>
              <a:rPr lang="en-US" dirty="0"/>
              <a:t>The </a:t>
            </a:r>
            <a:r>
              <a:rPr lang="en-US" dirty="0" err="1"/>
              <a:t>Severans</a:t>
            </a:r>
            <a:r>
              <a:rPr lang="en-US" dirty="0"/>
              <a:t> (193-235 CE)</a:t>
            </a:r>
          </a:p>
        </p:txBody>
      </p:sp>
      <p:sp>
        <p:nvSpPr>
          <p:cNvPr id="3" name="Content Placeholder 2">
            <a:extLst>
              <a:ext uri="{FF2B5EF4-FFF2-40B4-BE49-F238E27FC236}">
                <a16:creationId xmlns:a16="http://schemas.microsoft.com/office/drawing/2014/main" id="{F17FDAD2-C960-457E-9197-C4F5BBB68DA4}"/>
              </a:ext>
            </a:extLst>
          </p:cNvPr>
          <p:cNvSpPr>
            <a:spLocks noGrp="1"/>
          </p:cNvSpPr>
          <p:nvPr>
            <p:ph idx="1"/>
          </p:nvPr>
        </p:nvSpPr>
        <p:spPr/>
        <p:txBody>
          <a:bodyPr/>
          <a:lstStyle/>
          <a:p>
            <a:r>
              <a:rPr lang="en-US" dirty="0"/>
              <a:t>Commodus was succeeded by Publius </a:t>
            </a:r>
            <a:r>
              <a:rPr lang="en-US" dirty="0" err="1"/>
              <a:t>Helvius</a:t>
            </a:r>
            <a:r>
              <a:rPr lang="en-US" dirty="0"/>
              <a:t> </a:t>
            </a:r>
            <a:r>
              <a:rPr lang="en-US" dirty="0" err="1"/>
              <a:t>Pertinax</a:t>
            </a:r>
            <a:r>
              <a:rPr lang="en-US" dirty="0"/>
              <a:t>. </a:t>
            </a:r>
            <a:r>
              <a:rPr lang="en-US" dirty="0" err="1"/>
              <a:t>Pertinax</a:t>
            </a:r>
            <a:r>
              <a:rPr lang="en-US" dirty="0"/>
              <a:t> killed only 3 months later.</a:t>
            </a:r>
          </a:p>
          <a:p>
            <a:r>
              <a:rPr lang="en-US" dirty="0"/>
              <a:t>Lucius Septimius Severus took the throne. First emperor of African descent</a:t>
            </a:r>
          </a:p>
          <a:p>
            <a:r>
              <a:rPr lang="en-US" dirty="0"/>
              <a:t>Travelled to Britain to stop Picts and Scots entering Roman territory</a:t>
            </a:r>
          </a:p>
          <a:p>
            <a:r>
              <a:rPr lang="en-US" dirty="0"/>
              <a:t>Died in 211 CE, leaving his sons Caracalla and Geta</a:t>
            </a:r>
          </a:p>
          <a:p>
            <a:r>
              <a:rPr lang="en-US" dirty="0"/>
              <a:t>Caracalla killed Geta, took throne for himself</a:t>
            </a:r>
          </a:p>
        </p:txBody>
      </p:sp>
    </p:spTree>
    <p:extLst>
      <p:ext uri="{BB962C8B-B14F-4D97-AF65-F5344CB8AC3E}">
        <p14:creationId xmlns:p14="http://schemas.microsoft.com/office/powerpoint/2010/main" val="1159186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2F635-0095-45BA-A3FB-EF72EC8EEB87}"/>
              </a:ext>
            </a:extLst>
          </p:cNvPr>
          <p:cNvSpPr>
            <a:spLocks noGrp="1"/>
          </p:cNvSpPr>
          <p:nvPr>
            <p:ph type="title"/>
          </p:nvPr>
        </p:nvSpPr>
        <p:spPr/>
        <p:txBody>
          <a:bodyPr/>
          <a:lstStyle/>
          <a:p>
            <a:r>
              <a:rPr lang="en-US" dirty="0"/>
              <a:t>The </a:t>
            </a:r>
            <a:r>
              <a:rPr lang="en-US" dirty="0" err="1"/>
              <a:t>Severans</a:t>
            </a:r>
            <a:r>
              <a:rPr lang="en-US" dirty="0"/>
              <a:t> (193-235 CE)</a:t>
            </a:r>
            <a:r>
              <a:rPr lang="en-CA" altLang="en-US" dirty="0"/>
              <a:t>, cont’d</a:t>
            </a:r>
            <a:endParaRPr lang="en-US" dirty="0"/>
          </a:p>
        </p:txBody>
      </p:sp>
      <p:sp>
        <p:nvSpPr>
          <p:cNvPr id="3" name="Content Placeholder 2">
            <a:extLst>
              <a:ext uri="{FF2B5EF4-FFF2-40B4-BE49-F238E27FC236}">
                <a16:creationId xmlns:a16="http://schemas.microsoft.com/office/drawing/2014/main" id="{616C288A-D35B-4B34-A850-4DF08A7F9C57}"/>
              </a:ext>
            </a:extLst>
          </p:cNvPr>
          <p:cNvSpPr>
            <a:spLocks noGrp="1"/>
          </p:cNvSpPr>
          <p:nvPr>
            <p:ph idx="1"/>
          </p:nvPr>
        </p:nvSpPr>
        <p:spPr/>
        <p:txBody>
          <a:bodyPr/>
          <a:lstStyle/>
          <a:p>
            <a:r>
              <a:rPr lang="en-US" dirty="0"/>
              <a:t>212 CE: </a:t>
            </a:r>
            <a:r>
              <a:rPr lang="en-US" i="1" dirty="0" err="1"/>
              <a:t>Constitutio</a:t>
            </a:r>
            <a:r>
              <a:rPr lang="en-US" i="1" dirty="0"/>
              <a:t> </a:t>
            </a:r>
            <a:r>
              <a:rPr lang="en-US" i="1" dirty="0" err="1"/>
              <a:t>Antoniniana</a:t>
            </a:r>
            <a:r>
              <a:rPr lang="en-US" i="1" dirty="0"/>
              <a:t> </a:t>
            </a:r>
            <a:r>
              <a:rPr lang="en-US" dirty="0"/>
              <a:t>– imperial decree granting free inhabitants of Rome citizenship</a:t>
            </a:r>
          </a:p>
          <a:p>
            <a:r>
              <a:rPr lang="en-US" dirty="0"/>
              <a:t>217 CE: Caracalla murdered. Succeeded by </a:t>
            </a:r>
            <a:r>
              <a:rPr lang="en-US" dirty="0" err="1"/>
              <a:t>Macrinus</a:t>
            </a:r>
            <a:r>
              <a:rPr lang="en-US" dirty="0"/>
              <a:t>. </a:t>
            </a:r>
            <a:r>
              <a:rPr lang="en-US" dirty="0" err="1"/>
              <a:t>Macrinus</a:t>
            </a:r>
            <a:r>
              <a:rPr lang="en-US" dirty="0"/>
              <a:t> replaced by Elagabalus after one year</a:t>
            </a:r>
          </a:p>
          <a:p>
            <a:r>
              <a:rPr lang="en-US" dirty="0"/>
              <a:t>Elagabalus assassinated by praetorian guard. Succeeded by Severus Alexander</a:t>
            </a:r>
          </a:p>
          <a:p>
            <a:r>
              <a:rPr lang="en-US" dirty="0"/>
              <a:t>235 CE: Severus Alexander murdered</a:t>
            </a:r>
          </a:p>
        </p:txBody>
      </p:sp>
    </p:spTree>
    <p:extLst>
      <p:ext uri="{BB962C8B-B14F-4D97-AF65-F5344CB8AC3E}">
        <p14:creationId xmlns:p14="http://schemas.microsoft.com/office/powerpoint/2010/main" val="8678865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EF495-47AD-4A6F-86B8-AAA93AA27E1A}"/>
              </a:ext>
            </a:extLst>
          </p:cNvPr>
          <p:cNvSpPr>
            <a:spLocks noGrp="1"/>
          </p:cNvSpPr>
          <p:nvPr>
            <p:ph type="title"/>
          </p:nvPr>
        </p:nvSpPr>
        <p:spPr>
          <a:xfrm>
            <a:off x="457200" y="459835"/>
            <a:ext cx="8229600" cy="1831954"/>
          </a:xfrm>
        </p:spPr>
        <p:txBody>
          <a:bodyPr/>
          <a:lstStyle/>
          <a:p>
            <a:r>
              <a:rPr lang="en-US" dirty="0"/>
              <a:t>“Military Anarchy” </a:t>
            </a:r>
            <a:r>
              <a:rPr lang="en-CA" dirty="0"/>
              <a:t>or “Crisis</a:t>
            </a:r>
            <a:br>
              <a:rPr lang="en-CA" dirty="0"/>
            </a:br>
            <a:r>
              <a:rPr lang="en-CA" dirty="0"/>
              <a:t>Of The Third Century” (235–284 CE), and Tetrarchy (293–311 CE)</a:t>
            </a:r>
            <a:endParaRPr lang="en-US" dirty="0"/>
          </a:p>
        </p:txBody>
      </p:sp>
      <p:sp>
        <p:nvSpPr>
          <p:cNvPr id="3" name="Content Placeholder 2">
            <a:extLst>
              <a:ext uri="{FF2B5EF4-FFF2-40B4-BE49-F238E27FC236}">
                <a16:creationId xmlns:a16="http://schemas.microsoft.com/office/drawing/2014/main" id="{A47289D7-CA75-4BC3-9B0A-591F1ECB3BE5}"/>
              </a:ext>
            </a:extLst>
          </p:cNvPr>
          <p:cNvSpPr>
            <a:spLocks noGrp="1"/>
          </p:cNvSpPr>
          <p:nvPr>
            <p:ph idx="1"/>
          </p:nvPr>
        </p:nvSpPr>
        <p:spPr>
          <a:xfrm>
            <a:off x="457200" y="3032567"/>
            <a:ext cx="8229600" cy="3093600"/>
          </a:xfrm>
        </p:spPr>
        <p:txBody>
          <a:bodyPr/>
          <a:lstStyle/>
          <a:p>
            <a:r>
              <a:rPr lang="en-US" dirty="0"/>
              <a:t>Death of Severus Alexander followed by fifty years of “military anarchy”</a:t>
            </a:r>
          </a:p>
          <a:p>
            <a:pPr lvl="1"/>
            <a:r>
              <a:rPr lang="en-US" dirty="0"/>
              <a:t>Two dozen or more men named emperor during this time</a:t>
            </a:r>
          </a:p>
          <a:p>
            <a:pPr marL="0" indent="0">
              <a:buNone/>
            </a:pPr>
            <a:endParaRPr lang="en-US" dirty="0"/>
          </a:p>
        </p:txBody>
      </p:sp>
    </p:spTree>
    <p:extLst>
      <p:ext uri="{BB962C8B-B14F-4D97-AF65-F5344CB8AC3E}">
        <p14:creationId xmlns:p14="http://schemas.microsoft.com/office/powerpoint/2010/main" val="33035331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EF495-47AD-4A6F-86B8-AAA93AA27E1A}"/>
              </a:ext>
            </a:extLst>
          </p:cNvPr>
          <p:cNvSpPr>
            <a:spLocks noGrp="1"/>
          </p:cNvSpPr>
          <p:nvPr>
            <p:ph type="title"/>
          </p:nvPr>
        </p:nvSpPr>
        <p:spPr>
          <a:xfrm>
            <a:off x="457200" y="830223"/>
            <a:ext cx="8229600" cy="1143000"/>
          </a:xfrm>
        </p:spPr>
        <p:txBody>
          <a:bodyPr/>
          <a:lstStyle/>
          <a:p>
            <a:r>
              <a:rPr lang="en-US" dirty="0"/>
              <a:t>“Military Anarchy” </a:t>
            </a:r>
            <a:r>
              <a:rPr lang="en-CA" dirty="0"/>
              <a:t>(235–284 CE) and Tetrarchy (293–311 CE), cont’d</a:t>
            </a:r>
            <a:endParaRPr lang="en-US" dirty="0"/>
          </a:p>
        </p:txBody>
      </p:sp>
      <p:sp>
        <p:nvSpPr>
          <p:cNvPr id="3" name="Content Placeholder 2">
            <a:extLst>
              <a:ext uri="{FF2B5EF4-FFF2-40B4-BE49-F238E27FC236}">
                <a16:creationId xmlns:a16="http://schemas.microsoft.com/office/drawing/2014/main" id="{A47289D7-CA75-4BC3-9B0A-591F1ECB3BE5}"/>
              </a:ext>
            </a:extLst>
          </p:cNvPr>
          <p:cNvSpPr>
            <a:spLocks noGrp="1"/>
          </p:cNvSpPr>
          <p:nvPr>
            <p:ph idx="1"/>
          </p:nvPr>
        </p:nvSpPr>
        <p:spPr>
          <a:xfrm>
            <a:off x="457200" y="2534856"/>
            <a:ext cx="8229600" cy="3591311"/>
          </a:xfrm>
        </p:spPr>
        <p:txBody>
          <a:bodyPr/>
          <a:lstStyle/>
          <a:p>
            <a:r>
              <a:rPr lang="en-US" dirty="0"/>
              <a:t>284 CE: accession of Diocletian</a:t>
            </a:r>
          </a:p>
          <a:p>
            <a:pPr lvl="1"/>
            <a:r>
              <a:rPr lang="en-US" dirty="0"/>
              <a:t>Reorganized Roman Empire’s military, admin, economy</a:t>
            </a:r>
          </a:p>
          <a:p>
            <a:pPr lvl="1"/>
            <a:r>
              <a:rPr lang="en-US" dirty="0"/>
              <a:t>Introduced tetrarchy (2 senior </a:t>
            </a:r>
            <a:r>
              <a:rPr lang="en-US" i="1" dirty="0" err="1"/>
              <a:t>Augusti</a:t>
            </a:r>
            <a:r>
              <a:rPr lang="en-US" dirty="0"/>
              <a:t>, 2 junior </a:t>
            </a:r>
            <a:r>
              <a:rPr lang="en-US" i="1" dirty="0" err="1"/>
              <a:t>Caesares</a:t>
            </a:r>
            <a:r>
              <a:rPr lang="en-US" dirty="0"/>
              <a:t>)</a:t>
            </a:r>
          </a:p>
          <a:p>
            <a:pPr lvl="1"/>
            <a:r>
              <a:rPr lang="en-US" dirty="0"/>
              <a:t>Tetrarchy soon collapsed</a:t>
            </a:r>
          </a:p>
          <a:p>
            <a:pPr lvl="1"/>
            <a:endParaRPr lang="en-US" dirty="0"/>
          </a:p>
          <a:p>
            <a:r>
              <a:rPr lang="en-US" dirty="0"/>
              <a:t>324 CE: accession of Constantine</a:t>
            </a:r>
          </a:p>
          <a:p>
            <a:pPr lvl="1"/>
            <a:r>
              <a:rPr lang="en-US" dirty="0"/>
              <a:t>Converted to Christianity on his deathbed</a:t>
            </a:r>
          </a:p>
        </p:txBody>
      </p:sp>
    </p:spTree>
    <p:extLst>
      <p:ext uri="{BB962C8B-B14F-4D97-AF65-F5344CB8AC3E}">
        <p14:creationId xmlns:p14="http://schemas.microsoft.com/office/powerpoint/2010/main" val="3509850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91FD0-9361-4BD2-A890-965B3B9C8436}"/>
              </a:ext>
            </a:extLst>
          </p:cNvPr>
          <p:cNvSpPr>
            <a:spLocks noGrp="1"/>
          </p:cNvSpPr>
          <p:nvPr>
            <p:ph type="title"/>
          </p:nvPr>
        </p:nvSpPr>
        <p:spPr/>
        <p:txBody>
          <a:bodyPr/>
          <a:lstStyle/>
          <a:p>
            <a:r>
              <a:rPr lang="en-US" dirty="0"/>
              <a:t>Early Rome: Legends and Kings</a:t>
            </a:r>
          </a:p>
        </p:txBody>
      </p:sp>
      <p:sp>
        <p:nvSpPr>
          <p:cNvPr id="3" name="Content Placeholder 2">
            <a:extLst>
              <a:ext uri="{FF2B5EF4-FFF2-40B4-BE49-F238E27FC236}">
                <a16:creationId xmlns:a16="http://schemas.microsoft.com/office/drawing/2014/main" id="{76DB4319-DA66-45C1-B54C-918CEB6576E2}"/>
              </a:ext>
            </a:extLst>
          </p:cNvPr>
          <p:cNvSpPr>
            <a:spLocks noGrp="1"/>
          </p:cNvSpPr>
          <p:nvPr>
            <p:ph idx="1"/>
          </p:nvPr>
        </p:nvSpPr>
        <p:spPr/>
        <p:txBody>
          <a:bodyPr/>
          <a:lstStyle/>
          <a:p>
            <a:pPr algn="just"/>
            <a:r>
              <a:rPr lang="en-US" sz="2400" dirty="0"/>
              <a:t>City of Rome was founded (</a:t>
            </a:r>
            <a:r>
              <a:rPr lang="en-US" sz="2400" i="1" dirty="0"/>
              <a:t>ab </a:t>
            </a:r>
            <a:r>
              <a:rPr lang="en-US" sz="2400" i="1" dirty="0" err="1"/>
              <a:t>urbe</a:t>
            </a:r>
            <a:r>
              <a:rPr lang="en-US" sz="2400" i="1" dirty="0"/>
              <a:t> condita</a:t>
            </a:r>
            <a:r>
              <a:rPr lang="en-US" sz="2400" dirty="0"/>
              <a:t>) in 753 BCE</a:t>
            </a:r>
          </a:p>
          <a:p>
            <a:pPr algn="just"/>
            <a:r>
              <a:rPr lang="en-US" sz="2400" dirty="0"/>
              <a:t>Name associated with Romulus, descendant of hero Aeneas</a:t>
            </a:r>
          </a:p>
          <a:p>
            <a:pPr algn="just"/>
            <a:r>
              <a:rPr lang="en-US" sz="2400" dirty="0"/>
              <a:t>According to legend, Romulus populated the city first with thieves and escaped slaves, and then with women snatched from the Sabines</a:t>
            </a:r>
          </a:p>
          <a:p>
            <a:pPr algn="just"/>
            <a:r>
              <a:rPr lang="en-US" sz="2400" dirty="0"/>
              <a:t>Following Romulus, six kings were believed to have reigned over the course of two and a half centuries (753-509 BCE)</a:t>
            </a:r>
          </a:p>
          <a:p>
            <a:pPr algn="just"/>
            <a:r>
              <a:rPr lang="en-US" sz="2400" dirty="0"/>
              <a:t>Names of later kings (e.g. Lucius Tarquinius </a:t>
            </a:r>
            <a:r>
              <a:rPr lang="en-US" sz="2400" dirty="0" err="1"/>
              <a:t>Superbus</a:t>
            </a:r>
            <a:r>
              <a:rPr lang="en-US" sz="2400" dirty="0"/>
              <a:t>) appear to be Etruscan in origin rather than Latin</a:t>
            </a:r>
          </a:p>
          <a:p>
            <a:endParaRPr lang="en-US" sz="2400" dirty="0"/>
          </a:p>
        </p:txBody>
      </p:sp>
    </p:spTree>
    <p:extLst>
      <p:ext uri="{BB962C8B-B14F-4D97-AF65-F5344CB8AC3E}">
        <p14:creationId xmlns:p14="http://schemas.microsoft.com/office/powerpoint/2010/main" val="10711818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B327A-EE10-4A32-A48A-B13288A5DADC}"/>
              </a:ext>
            </a:extLst>
          </p:cNvPr>
          <p:cNvSpPr>
            <a:spLocks noGrp="1"/>
          </p:cNvSpPr>
          <p:nvPr>
            <p:ph type="title"/>
          </p:nvPr>
        </p:nvSpPr>
        <p:spPr/>
        <p:txBody>
          <a:bodyPr/>
          <a:lstStyle/>
          <a:p>
            <a:r>
              <a:rPr lang="en-US" b="1" dirty="0"/>
              <a:t>Questions for Review &amp; Discussion</a:t>
            </a:r>
          </a:p>
        </p:txBody>
      </p:sp>
      <p:sp>
        <p:nvSpPr>
          <p:cNvPr id="3" name="Content Placeholder 2">
            <a:extLst>
              <a:ext uri="{FF2B5EF4-FFF2-40B4-BE49-F238E27FC236}">
                <a16:creationId xmlns:a16="http://schemas.microsoft.com/office/drawing/2014/main" id="{A745BC44-133E-46B7-B865-772B783C7FE3}"/>
              </a:ext>
            </a:extLst>
          </p:cNvPr>
          <p:cNvSpPr>
            <a:spLocks noGrp="1"/>
          </p:cNvSpPr>
          <p:nvPr>
            <p:ph idx="1"/>
          </p:nvPr>
        </p:nvSpPr>
        <p:spPr/>
        <p:txBody>
          <a:bodyPr/>
          <a:lstStyle/>
          <a:p>
            <a:pPr marL="0" indent="0">
              <a:buNone/>
            </a:pPr>
            <a:r>
              <a:rPr lang="en-US" dirty="0"/>
              <a:t>1. Find and read Livy’s and Dionysius of Halicarnassus’s accounts of the Lucretia incident and subsequent events, the tale that opened this chapter (see specifically Livy 1.58–9 and Dion. Hal. Ant. Rom. 4.64–85; the appendix of this volume provides information on locating translations). Compare the two accounts and suggest reasons for their differences. </a:t>
            </a:r>
          </a:p>
          <a:p>
            <a:pPr marL="0" indent="0">
              <a:buNone/>
            </a:pPr>
            <a:r>
              <a:rPr lang="en-US" dirty="0"/>
              <a:t>2. Why are the Punic Wars so important in understanding Roman history? </a:t>
            </a:r>
          </a:p>
        </p:txBody>
      </p:sp>
    </p:spTree>
    <p:extLst>
      <p:ext uri="{BB962C8B-B14F-4D97-AF65-F5344CB8AC3E}">
        <p14:creationId xmlns:p14="http://schemas.microsoft.com/office/powerpoint/2010/main" val="36269521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AE53B-FC4D-4CA5-991E-BBA0251B4525}"/>
              </a:ext>
            </a:extLst>
          </p:cNvPr>
          <p:cNvSpPr>
            <a:spLocks noGrp="1"/>
          </p:cNvSpPr>
          <p:nvPr>
            <p:ph type="title"/>
          </p:nvPr>
        </p:nvSpPr>
        <p:spPr>
          <a:xfrm>
            <a:off x="457200" y="553321"/>
            <a:ext cx="8229600" cy="1143000"/>
          </a:xfrm>
        </p:spPr>
        <p:txBody>
          <a:bodyPr/>
          <a:lstStyle/>
          <a:p>
            <a:r>
              <a:rPr lang="en-US" b="1" dirty="0"/>
              <a:t>Questions for Review &amp; Discussion</a:t>
            </a:r>
            <a:r>
              <a:rPr lang="en-CA" altLang="en-US" b="1" dirty="0"/>
              <a:t>, cont’d</a:t>
            </a:r>
            <a:endParaRPr lang="en-US" b="1" dirty="0"/>
          </a:p>
        </p:txBody>
      </p:sp>
      <p:sp>
        <p:nvSpPr>
          <p:cNvPr id="3" name="Content Placeholder 2">
            <a:extLst>
              <a:ext uri="{FF2B5EF4-FFF2-40B4-BE49-F238E27FC236}">
                <a16:creationId xmlns:a16="http://schemas.microsoft.com/office/drawing/2014/main" id="{12F59913-4621-4389-97F7-04544ACC13BF}"/>
              </a:ext>
            </a:extLst>
          </p:cNvPr>
          <p:cNvSpPr>
            <a:spLocks noGrp="1"/>
          </p:cNvSpPr>
          <p:nvPr>
            <p:ph idx="1"/>
          </p:nvPr>
        </p:nvSpPr>
        <p:spPr>
          <a:xfrm>
            <a:off x="457200" y="1800507"/>
            <a:ext cx="8229600" cy="3058882"/>
          </a:xfrm>
        </p:spPr>
        <p:txBody>
          <a:bodyPr/>
          <a:lstStyle/>
          <a:p>
            <a:pPr marL="0" indent="0">
              <a:buNone/>
            </a:pPr>
            <a:r>
              <a:rPr lang="en-US" dirty="0"/>
              <a:t>3. Examine the connection between landownership and military service during the Roman Republic. How did this shape the development of Roman politics and the transition from Republic to Empire? </a:t>
            </a:r>
          </a:p>
          <a:p>
            <a:pPr marL="0" indent="0">
              <a:buNone/>
            </a:pPr>
            <a:r>
              <a:rPr lang="en-US" dirty="0"/>
              <a:t>4. What changes did Augustus make to Rome and the empire? </a:t>
            </a:r>
          </a:p>
        </p:txBody>
      </p:sp>
    </p:spTree>
    <p:extLst>
      <p:ext uri="{BB962C8B-B14F-4D97-AF65-F5344CB8AC3E}">
        <p14:creationId xmlns:p14="http://schemas.microsoft.com/office/powerpoint/2010/main" val="1322485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AE53B-FC4D-4CA5-991E-BBA0251B4525}"/>
              </a:ext>
            </a:extLst>
          </p:cNvPr>
          <p:cNvSpPr>
            <a:spLocks noGrp="1"/>
          </p:cNvSpPr>
          <p:nvPr>
            <p:ph type="title"/>
          </p:nvPr>
        </p:nvSpPr>
        <p:spPr>
          <a:xfrm>
            <a:off x="457200" y="527193"/>
            <a:ext cx="8229600" cy="1143000"/>
          </a:xfrm>
        </p:spPr>
        <p:txBody>
          <a:bodyPr/>
          <a:lstStyle/>
          <a:p>
            <a:r>
              <a:rPr lang="en-US" b="1" dirty="0"/>
              <a:t>Questions for Review &amp; Discussion</a:t>
            </a:r>
            <a:r>
              <a:rPr lang="en-CA" altLang="en-US" b="1" dirty="0"/>
              <a:t>, cont’d</a:t>
            </a:r>
            <a:endParaRPr lang="en-US" b="1" dirty="0"/>
          </a:p>
        </p:txBody>
      </p:sp>
      <p:sp>
        <p:nvSpPr>
          <p:cNvPr id="3" name="Content Placeholder 2">
            <a:extLst>
              <a:ext uri="{FF2B5EF4-FFF2-40B4-BE49-F238E27FC236}">
                <a16:creationId xmlns:a16="http://schemas.microsoft.com/office/drawing/2014/main" id="{12F59913-4621-4389-97F7-04544ACC13BF}"/>
              </a:ext>
            </a:extLst>
          </p:cNvPr>
          <p:cNvSpPr>
            <a:spLocks noGrp="1"/>
          </p:cNvSpPr>
          <p:nvPr>
            <p:ph idx="1"/>
          </p:nvPr>
        </p:nvSpPr>
        <p:spPr>
          <a:xfrm>
            <a:off x="457200" y="1774378"/>
            <a:ext cx="8229600" cy="2597327"/>
          </a:xfrm>
        </p:spPr>
        <p:txBody>
          <a:bodyPr/>
          <a:lstStyle/>
          <a:p>
            <a:pPr marL="0" indent="0">
              <a:buNone/>
            </a:pPr>
            <a:r>
              <a:rPr lang="en-US" dirty="0"/>
              <a:t>5. How did the changes in military and foreign policy between the reigns of Vespasian and Hadrian affect the empire? </a:t>
            </a:r>
          </a:p>
          <a:p>
            <a:pPr marL="0" indent="0">
              <a:buNone/>
            </a:pPr>
            <a:r>
              <a:rPr lang="en-US" dirty="0"/>
              <a:t>6. What crisis did the reign of Marcus Aurelius foreshadow? What were the main reasons behind it?</a:t>
            </a:r>
          </a:p>
        </p:txBody>
      </p:sp>
    </p:spTree>
    <p:extLst>
      <p:ext uri="{BB962C8B-B14F-4D97-AF65-F5344CB8AC3E}">
        <p14:creationId xmlns:p14="http://schemas.microsoft.com/office/powerpoint/2010/main" val="1388034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D731A-DB02-47B8-91D6-4904F066E982}"/>
              </a:ext>
            </a:extLst>
          </p:cNvPr>
          <p:cNvSpPr>
            <a:spLocks noGrp="1"/>
          </p:cNvSpPr>
          <p:nvPr>
            <p:ph type="title"/>
          </p:nvPr>
        </p:nvSpPr>
        <p:spPr>
          <a:xfrm>
            <a:off x="457200" y="474945"/>
            <a:ext cx="8229600" cy="1143000"/>
          </a:xfrm>
        </p:spPr>
        <p:txBody>
          <a:bodyPr/>
          <a:lstStyle/>
          <a:p>
            <a:r>
              <a:rPr lang="en-US" dirty="0"/>
              <a:t>Early Rome: Legends ands Kings</a:t>
            </a:r>
            <a:r>
              <a:rPr lang="en-CA" altLang="en-US" dirty="0"/>
              <a:t>, cont’d</a:t>
            </a:r>
            <a:endParaRPr lang="en-US" dirty="0"/>
          </a:p>
        </p:txBody>
      </p:sp>
      <p:sp>
        <p:nvSpPr>
          <p:cNvPr id="3" name="Content Placeholder 2">
            <a:extLst>
              <a:ext uri="{FF2B5EF4-FFF2-40B4-BE49-F238E27FC236}">
                <a16:creationId xmlns:a16="http://schemas.microsoft.com/office/drawing/2014/main" id="{A497C174-6B32-48A7-A16D-9C3483B526A7}"/>
              </a:ext>
            </a:extLst>
          </p:cNvPr>
          <p:cNvSpPr>
            <a:spLocks noGrp="1"/>
          </p:cNvSpPr>
          <p:nvPr>
            <p:ph idx="1"/>
          </p:nvPr>
        </p:nvSpPr>
        <p:spPr>
          <a:xfrm>
            <a:off x="457200" y="1661167"/>
            <a:ext cx="8229600" cy="4525963"/>
          </a:xfrm>
        </p:spPr>
        <p:txBody>
          <a:bodyPr/>
          <a:lstStyle/>
          <a:p>
            <a:r>
              <a:rPr lang="en-US" dirty="0"/>
              <a:t>Monarchical Period (</a:t>
            </a:r>
            <a:r>
              <a:rPr lang="en-US" i="1" dirty="0"/>
              <a:t>Regnum </a:t>
            </a:r>
            <a:r>
              <a:rPr lang="en-US" i="1" dirty="0" err="1"/>
              <a:t>Romanum</a:t>
            </a:r>
            <a:r>
              <a:rPr lang="en-US" dirty="0"/>
              <a:t>):</a:t>
            </a:r>
          </a:p>
          <a:p>
            <a:pPr lvl="1"/>
            <a:r>
              <a:rPr lang="en-US" dirty="0"/>
              <a:t>political organization (king, senate, popular assembly)</a:t>
            </a:r>
          </a:p>
          <a:p>
            <a:pPr lvl="1"/>
            <a:r>
              <a:rPr lang="en-US" dirty="0"/>
              <a:t>urban infrastructure</a:t>
            </a:r>
          </a:p>
          <a:p>
            <a:pPr lvl="1"/>
            <a:r>
              <a:rPr lang="en-US" dirty="0"/>
              <a:t>religious rituals developed</a:t>
            </a:r>
          </a:p>
          <a:p>
            <a:pPr lvl="1"/>
            <a:r>
              <a:rPr lang="en-US" dirty="0"/>
              <a:t>Forum became the core of the city</a:t>
            </a:r>
          </a:p>
          <a:p>
            <a:pPr marL="514338" indent="-457189"/>
            <a:r>
              <a:rPr lang="en-US" dirty="0"/>
              <a:t>Last king (</a:t>
            </a:r>
            <a:r>
              <a:rPr lang="en-US" i="1" dirty="0"/>
              <a:t>rex</a:t>
            </a:r>
            <a:r>
              <a:rPr lang="en-US" dirty="0"/>
              <a:t>) of Rome (Lucius Tarquinius </a:t>
            </a:r>
            <a:r>
              <a:rPr lang="en-US" dirty="0" err="1"/>
              <a:t>Superbus</a:t>
            </a:r>
            <a:r>
              <a:rPr lang="en-US" dirty="0"/>
              <a:t>) expelled in aristocratic coup led by Lucius Junius Brutus (509 BCE)</a:t>
            </a:r>
          </a:p>
          <a:p>
            <a:pPr marL="514338" indent="-457189"/>
            <a:r>
              <a:rPr lang="en-US" dirty="0"/>
              <a:t>Monarchical system replaced by Republic (</a:t>
            </a:r>
            <a:r>
              <a:rPr lang="en-US" i="1" dirty="0"/>
              <a:t>Res Publica</a:t>
            </a:r>
            <a:r>
              <a:rPr lang="en-US" dirty="0"/>
              <a:t>)</a:t>
            </a:r>
          </a:p>
        </p:txBody>
      </p:sp>
    </p:spTree>
    <p:extLst>
      <p:ext uri="{BB962C8B-B14F-4D97-AF65-F5344CB8AC3E}">
        <p14:creationId xmlns:p14="http://schemas.microsoft.com/office/powerpoint/2010/main" val="730720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0EB5A-D181-4E3C-922A-83949EBF0D57}"/>
              </a:ext>
            </a:extLst>
          </p:cNvPr>
          <p:cNvSpPr>
            <a:spLocks noGrp="1"/>
          </p:cNvSpPr>
          <p:nvPr>
            <p:ph type="title"/>
          </p:nvPr>
        </p:nvSpPr>
        <p:spPr/>
        <p:txBody>
          <a:bodyPr/>
          <a:lstStyle/>
          <a:p>
            <a:r>
              <a:rPr lang="en-US" dirty="0"/>
              <a:t>The Early Republic (508-287 BCE)</a:t>
            </a:r>
          </a:p>
        </p:txBody>
      </p:sp>
      <p:sp>
        <p:nvSpPr>
          <p:cNvPr id="3" name="Content Placeholder 2">
            <a:extLst>
              <a:ext uri="{FF2B5EF4-FFF2-40B4-BE49-F238E27FC236}">
                <a16:creationId xmlns:a16="http://schemas.microsoft.com/office/drawing/2014/main" id="{2E655F1B-F4FF-4387-8F09-315B7A2E14D3}"/>
              </a:ext>
            </a:extLst>
          </p:cNvPr>
          <p:cNvSpPr>
            <a:spLocks noGrp="1"/>
          </p:cNvSpPr>
          <p:nvPr>
            <p:ph idx="1"/>
          </p:nvPr>
        </p:nvSpPr>
        <p:spPr>
          <a:xfrm>
            <a:off x="228600" y="1295402"/>
            <a:ext cx="8610600" cy="4830763"/>
          </a:xfrm>
        </p:spPr>
        <p:txBody>
          <a:bodyPr/>
          <a:lstStyle/>
          <a:p>
            <a:pPr algn="just"/>
            <a:r>
              <a:rPr lang="en-US" dirty="0"/>
              <a:t>Republic (</a:t>
            </a:r>
            <a:r>
              <a:rPr lang="en-US" i="1" dirty="0"/>
              <a:t>Res Publica</a:t>
            </a:r>
            <a:r>
              <a:rPr lang="en-US" dirty="0"/>
              <a:t>) allows select citizens to share the power of the king by holding magistracies:</a:t>
            </a:r>
          </a:p>
          <a:p>
            <a:pPr lvl="1" algn="just"/>
            <a:r>
              <a:rPr lang="en-US" sz="2200" dirty="0"/>
              <a:t>Consuls </a:t>
            </a:r>
          </a:p>
          <a:p>
            <a:pPr lvl="1" algn="just"/>
            <a:r>
              <a:rPr lang="en-US" sz="2200" dirty="0"/>
              <a:t>Praetor </a:t>
            </a:r>
          </a:p>
          <a:p>
            <a:pPr lvl="1" algn="just"/>
            <a:r>
              <a:rPr lang="en-US" sz="2200" dirty="0"/>
              <a:t>Quaestor </a:t>
            </a:r>
          </a:p>
          <a:p>
            <a:pPr lvl="1" algn="just"/>
            <a:r>
              <a:rPr lang="en-US" sz="2200" dirty="0"/>
              <a:t>Aedile</a:t>
            </a:r>
          </a:p>
          <a:p>
            <a:pPr lvl="1" algn="just"/>
            <a:r>
              <a:rPr lang="en-US" sz="2200" dirty="0"/>
              <a:t>Tribune</a:t>
            </a:r>
          </a:p>
          <a:p>
            <a:pPr lvl="1" algn="just"/>
            <a:r>
              <a:rPr lang="en-US" sz="2200" dirty="0"/>
              <a:t>Censor</a:t>
            </a:r>
          </a:p>
          <a:p>
            <a:pPr algn="just"/>
            <a:r>
              <a:rPr lang="en-US" dirty="0"/>
              <a:t>Elected annually by eligible male citizens</a:t>
            </a:r>
          </a:p>
          <a:p>
            <a:pPr algn="just"/>
            <a:r>
              <a:rPr lang="en-US" dirty="0"/>
              <a:t>Prescribed age requirements and sequence of offices (</a:t>
            </a:r>
            <a:r>
              <a:rPr lang="en-US" i="1" dirty="0"/>
              <a:t>cursus </a:t>
            </a:r>
            <a:r>
              <a:rPr lang="en-US" i="1" dirty="0" err="1"/>
              <a:t>honorum</a:t>
            </a:r>
            <a:r>
              <a:rPr lang="en-US" dirty="0"/>
              <a:t>)</a:t>
            </a:r>
          </a:p>
        </p:txBody>
      </p:sp>
    </p:spTree>
    <p:extLst>
      <p:ext uri="{BB962C8B-B14F-4D97-AF65-F5344CB8AC3E}">
        <p14:creationId xmlns:p14="http://schemas.microsoft.com/office/powerpoint/2010/main" val="404154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72C14-E266-47AC-95C3-591FFF57BB23}"/>
              </a:ext>
            </a:extLst>
          </p:cNvPr>
          <p:cNvSpPr>
            <a:spLocks noGrp="1"/>
          </p:cNvSpPr>
          <p:nvPr>
            <p:ph type="title"/>
          </p:nvPr>
        </p:nvSpPr>
        <p:spPr>
          <a:xfrm>
            <a:off x="457200" y="527199"/>
            <a:ext cx="8229600" cy="1143000"/>
          </a:xfrm>
        </p:spPr>
        <p:txBody>
          <a:bodyPr/>
          <a:lstStyle/>
          <a:p>
            <a:r>
              <a:rPr lang="en-US" dirty="0">
                <a:solidFill>
                  <a:prstClr val="black"/>
                </a:solidFill>
              </a:rPr>
              <a:t>The Early Republic (508-287 BCE)</a:t>
            </a:r>
            <a:r>
              <a:rPr lang="en-CA" altLang="en-US" dirty="0"/>
              <a:t>, cont’d</a:t>
            </a:r>
            <a:endParaRPr lang="en-US" dirty="0">
              <a:highlight>
                <a:srgbClr val="FFFF00"/>
              </a:highlight>
            </a:endParaRPr>
          </a:p>
        </p:txBody>
      </p:sp>
      <p:sp>
        <p:nvSpPr>
          <p:cNvPr id="3" name="Content Placeholder 2">
            <a:extLst>
              <a:ext uri="{FF2B5EF4-FFF2-40B4-BE49-F238E27FC236}">
                <a16:creationId xmlns:a16="http://schemas.microsoft.com/office/drawing/2014/main" id="{12D6E312-30D3-4BB6-9678-84574EC9D9BC}"/>
              </a:ext>
            </a:extLst>
          </p:cNvPr>
          <p:cNvSpPr>
            <a:spLocks noGrp="1"/>
          </p:cNvSpPr>
          <p:nvPr>
            <p:ph idx="1"/>
          </p:nvPr>
        </p:nvSpPr>
        <p:spPr>
          <a:xfrm>
            <a:off x="457200" y="1852765"/>
            <a:ext cx="8229600" cy="4525963"/>
          </a:xfrm>
        </p:spPr>
        <p:txBody>
          <a:bodyPr/>
          <a:lstStyle/>
          <a:p>
            <a:r>
              <a:rPr lang="en-US" dirty="0"/>
              <a:t>Early Republic:</a:t>
            </a:r>
          </a:p>
          <a:p>
            <a:pPr lvl="1"/>
            <a:r>
              <a:rPr lang="en-US" dirty="0"/>
              <a:t>positions in the magistracies only accessible to certain high-ranking citizens (patricians), who likely attained special status during Monarchy</a:t>
            </a:r>
          </a:p>
          <a:p>
            <a:pPr lvl="1"/>
            <a:r>
              <a:rPr lang="en-US" dirty="0"/>
              <a:t>remaining  citizenry (plebeians) resistant to patricians’ exertion of power</a:t>
            </a:r>
          </a:p>
          <a:p>
            <a:r>
              <a:rPr lang="en-US" dirty="0"/>
              <a:t>494 BCE, plebeians established their own voting assembly led by tribunes as protection against arbitrary decision-making of patricians</a:t>
            </a:r>
          </a:p>
        </p:txBody>
      </p:sp>
    </p:spTree>
    <p:extLst>
      <p:ext uri="{BB962C8B-B14F-4D97-AF65-F5344CB8AC3E}">
        <p14:creationId xmlns:p14="http://schemas.microsoft.com/office/powerpoint/2010/main" val="3714574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0960A-16F1-4A03-B6F5-15DB025C7E16}"/>
              </a:ext>
            </a:extLst>
          </p:cNvPr>
          <p:cNvSpPr>
            <a:spLocks noGrp="1"/>
          </p:cNvSpPr>
          <p:nvPr>
            <p:ph type="title"/>
          </p:nvPr>
        </p:nvSpPr>
        <p:spPr/>
        <p:txBody>
          <a:bodyPr/>
          <a:lstStyle/>
          <a:p>
            <a:r>
              <a:rPr lang="en-US" dirty="0"/>
              <a:t>The Middle Republic (287-133 BCE)</a:t>
            </a:r>
          </a:p>
        </p:txBody>
      </p:sp>
      <p:sp>
        <p:nvSpPr>
          <p:cNvPr id="3" name="Content Placeholder 2">
            <a:extLst>
              <a:ext uri="{FF2B5EF4-FFF2-40B4-BE49-F238E27FC236}">
                <a16:creationId xmlns:a16="http://schemas.microsoft.com/office/drawing/2014/main" id="{E419542C-1701-40D7-967B-E6D065295799}"/>
              </a:ext>
            </a:extLst>
          </p:cNvPr>
          <p:cNvSpPr>
            <a:spLocks noGrp="1"/>
          </p:cNvSpPr>
          <p:nvPr>
            <p:ph idx="1"/>
          </p:nvPr>
        </p:nvSpPr>
        <p:spPr/>
        <p:txBody>
          <a:bodyPr/>
          <a:lstStyle/>
          <a:p>
            <a:r>
              <a:rPr lang="en-US" dirty="0"/>
              <a:t>Rome consolidates regional power following victories against Etruscan, Latin, and Samnites and begins expanding its influence beyond Italian Peninsula.</a:t>
            </a:r>
          </a:p>
          <a:p>
            <a:r>
              <a:rPr lang="en-US" dirty="0"/>
              <a:t>Punic Wars fought between Rome and Carthage:</a:t>
            </a:r>
          </a:p>
          <a:p>
            <a:pPr lvl="1"/>
            <a:r>
              <a:rPr lang="en-US" dirty="0"/>
              <a:t>1</a:t>
            </a:r>
            <a:r>
              <a:rPr lang="en-US" baseline="30000" dirty="0"/>
              <a:t>st</a:t>
            </a:r>
            <a:r>
              <a:rPr lang="en-US" dirty="0"/>
              <a:t> Punic War (264-241 BCE) </a:t>
            </a:r>
          </a:p>
          <a:p>
            <a:pPr lvl="2"/>
            <a:r>
              <a:rPr lang="en-US" dirty="0"/>
              <a:t>Rome gains control of Sicily (Treaty of </a:t>
            </a:r>
            <a:r>
              <a:rPr lang="en-US" dirty="0" err="1"/>
              <a:t>Lutatius</a:t>
            </a:r>
            <a:r>
              <a:rPr lang="en-US" dirty="0"/>
              <a:t>)</a:t>
            </a:r>
          </a:p>
          <a:p>
            <a:pPr lvl="1"/>
            <a:r>
              <a:rPr lang="en-US" dirty="0"/>
              <a:t>2</a:t>
            </a:r>
            <a:r>
              <a:rPr lang="en-US" baseline="30000" dirty="0"/>
              <a:t>nd</a:t>
            </a:r>
            <a:r>
              <a:rPr lang="en-US" dirty="0"/>
              <a:t> Punic War (218-201 BCE)</a:t>
            </a:r>
          </a:p>
          <a:p>
            <a:pPr lvl="2"/>
            <a:r>
              <a:rPr lang="en-US" dirty="0"/>
              <a:t>Hannibalic War in Spain and invasion of Italy</a:t>
            </a:r>
          </a:p>
          <a:p>
            <a:pPr lvl="2"/>
            <a:r>
              <a:rPr lang="en-US" i="1" dirty="0"/>
              <a:t>Bellum </a:t>
            </a:r>
            <a:r>
              <a:rPr lang="en-US" i="1" dirty="0" err="1"/>
              <a:t>iustum</a:t>
            </a:r>
            <a:r>
              <a:rPr lang="en-US" dirty="0"/>
              <a:t> declared by Rome after Hannibal seized </a:t>
            </a:r>
            <a:r>
              <a:rPr lang="en-US" dirty="0" err="1"/>
              <a:t>Saguntum</a:t>
            </a:r>
            <a:endParaRPr lang="en-US" dirty="0"/>
          </a:p>
          <a:p>
            <a:pPr lvl="1"/>
            <a:r>
              <a:rPr lang="en-US" dirty="0"/>
              <a:t>3</a:t>
            </a:r>
            <a:r>
              <a:rPr lang="en-US" baseline="30000" dirty="0"/>
              <a:t>rd</a:t>
            </a:r>
            <a:r>
              <a:rPr lang="en-US" dirty="0"/>
              <a:t> Punic War (149-146 BCE)</a:t>
            </a:r>
          </a:p>
          <a:p>
            <a:pPr lvl="2"/>
            <a:r>
              <a:rPr lang="en-US" dirty="0"/>
              <a:t>Sack of Carthage (146 BCE) by Scipio Aemilianus</a:t>
            </a:r>
          </a:p>
          <a:p>
            <a:pPr marL="514338" lvl="1" indent="0">
              <a:buNone/>
            </a:pPr>
            <a:endParaRPr lang="en-US" dirty="0"/>
          </a:p>
          <a:p>
            <a:pPr marL="514338" lvl="1" indent="0">
              <a:buNone/>
            </a:pPr>
            <a:endParaRPr lang="en-US" dirty="0"/>
          </a:p>
        </p:txBody>
      </p:sp>
    </p:spTree>
    <p:extLst>
      <p:ext uri="{BB962C8B-B14F-4D97-AF65-F5344CB8AC3E}">
        <p14:creationId xmlns:p14="http://schemas.microsoft.com/office/powerpoint/2010/main" val="3219381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6FAFF-8A18-47D3-B95A-C7FB2A7D7D87}"/>
              </a:ext>
            </a:extLst>
          </p:cNvPr>
          <p:cNvSpPr>
            <a:spLocks noGrp="1"/>
          </p:cNvSpPr>
          <p:nvPr>
            <p:ph type="title"/>
          </p:nvPr>
        </p:nvSpPr>
        <p:spPr>
          <a:xfrm>
            <a:off x="457200" y="440109"/>
            <a:ext cx="8229600" cy="1143000"/>
          </a:xfrm>
        </p:spPr>
        <p:txBody>
          <a:bodyPr/>
          <a:lstStyle/>
          <a:p>
            <a:r>
              <a:rPr lang="en-US" dirty="0"/>
              <a:t>The Middle Republic (287-133 BCE)</a:t>
            </a:r>
            <a:r>
              <a:rPr lang="en-CA" altLang="en-US" dirty="0"/>
              <a:t>, cont’d</a:t>
            </a:r>
            <a:endParaRPr lang="en-US" dirty="0"/>
          </a:p>
        </p:txBody>
      </p:sp>
      <p:sp>
        <p:nvSpPr>
          <p:cNvPr id="3" name="Content Placeholder 2">
            <a:extLst>
              <a:ext uri="{FF2B5EF4-FFF2-40B4-BE49-F238E27FC236}">
                <a16:creationId xmlns:a16="http://schemas.microsoft.com/office/drawing/2014/main" id="{A046A7A9-D1B8-440D-B915-BC3F0F351F62}"/>
              </a:ext>
            </a:extLst>
          </p:cNvPr>
          <p:cNvSpPr>
            <a:spLocks noGrp="1"/>
          </p:cNvSpPr>
          <p:nvPr>
            <p:ph idx="1"/>
          </p:nvPr>
        </p:nvSpPr>
        <p:spPr>
          <a:xfrm>
            <a:off x="457200" y="1761992"/>
            <a:ext cx="8229600" cy="4525963"/>
          </a:xfrm>
        </p:spPr>
        <p:txBody>
          <a:bodyPr/>
          <a:lstStyle/>
          <a:p>
            <a:r>
              <a:rPr lang="en-US" dirty="0"/>
              <a:t>Following defeat of Hannibal (Battle of Zama 202 BCE), Illyrian and Macedonian Wars redirected Rome’s strength to mainland Greece</a:t>
            </a:r>
          </a:p>
          <a:p>
            <a:r>
              <a:rPr lang="en-US" dirty="0"/>
              <a:t>Rome defeats Philip V in Battle of </a:t>
            </a:r>
            <a:r>
              <a:rPr lang="en-US" dirty="0" err="1"/>
              <a:t>Cynoscephelae</a:t>
            </a:r>
            <a:r>
              <a:rPr lang="en-US" dirty="0"/>
              <a:t> (197 BCE) but withdraws from Greece in 196 BCE</a:t>
            </a:r>
          </a:p>
          <a:p>
            <a:r>
              <a:rPr lang="en-US" dirty="0"/>
              <a:t>During Isthmian Games (196 BCE), Titus </a:t>
            </a:r>
            <a:r>
              <a:rPr lang="en-US" dirty="0" err="1"/>
              <a:t>Quinctius</a:t>
            </a:r>
            <a:r>
              <a:rPr lang="en-US" dirty="0"/>
              <a:t> </a:t>
            </a:r>
            <a:r>
              <a:rPr lang="en-US" dirty="0" err="1"/>
              <a:t>Flamininus</a:t>
            </a:r>
            <a:r>
              <a:rPr lang="en-US" dirty="0"/>
              <a:t> proclaimed the Greeks were “free, ungarrisoned, not subject to tribute,” and able to use their own laws (</a:t>
            </a:r>
            <a:r>
              <a:rPr lang="en-US" dirty="0" err="1"/>
              <a:t>Polyb</a:t>
            </a:r>
            <a:r>
              <a:rPr lang="en-US" dirty="0"/>
              <a:t>. 18.46.5; </a:t>
            </a:r>
            <a:r>
              <a:rPr lang="en-US" i="1" dirty="0"/>
              <a:t>cf</a:t>
            </a:r>
            <a:r>
              <a:rPr lang="en-US" dirty="0"/>
              <a:t>. Livy 33.32.5)</a:t>
            </a:r>
          </a:p>
        </p:txBody>
      </p:sp>
    </p:spTree>
    <p:extLst>
      <p:ext uri="{BB962C8B-B14F-4D97-AF65-F5344CB8AC3E}">
        <p14:creationId xmlns:p14="http://schemas.microsoft.com/office/powerpoint/2010/main" val="3221377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F44FE-185B-492A-BB03-A6CA53FBF04D}"/>
              </a:ext>
            </a:extLst>
          </p:cNvPr>
          <p:cNvSpPr>
            <a:spLocks noGrp="1"/>
          </p:cNvSpPr>
          <p:nvPr>
            <p:ph type="title"/>
          </p:nvPr>
        </p:nvSpPr>
        <p:spPr>
          <a:xfrm>
            <a:off x="457200" y="501069"/>
            <a:ext cx="8229600" cy="1143000"/>
          </a:xfrm>
        </p:spPr>
        <p:txBody>
          <a:bodyPr/>
          <a:lstStyle/>
          <a:p>
            <a:r>
              <a:rPr lang="en-US" dirty="0"/>
              <a:t>The Middle Republic (287-133 BCE)</a:t>
            </a:r>
            <a:r>
              <a:rPr lang="en-CA" altLang="en-US" dirty="0"/>
              <a:t>, cont’d</a:t>
            </a:r>
            <a:endParaRPr lang="en-US" dirty="0"/>
          </a:p>
        </p:txBody>
      </p:sp>
      <p:sp>
        <p:nvSpPr>
          <p:cNvPr id="3" name="Content Placeholder 2">
            <a:extLst>
              <a:ext uri="{FF2B5EF4-FFF2-40B4-BE49-F238E27FC236}">
                <a16:creationId xmlns:a16="http://schemas.microsoft.com/office/drawing/2014/main" id="{9966E2C8-308E-4D81-80BD-62E4E7DD4E77}"/>
              </a:ext>
            </a:extLst>
          </p:cNvPr>
          <p:cNvSpPr>
            <a:spLocks noGrp="1"/>
          </p:cNvSpPr>
          <p:nvPr>
            <p:ph idx="1"/>
          </p:nvPr>
        </p:nvSpPr>
        <p:spPr>
          <a:xfrm>
            <a:off x="457200" y="1826635"/>
            <a:ext cx="8229600" cy="4525963"/>
          </a:xfrm>
        </p:spPr>
        <p:txBody>
          <a:bodyPr/>
          <a:lstStyle/>
          <a:p>
            <a:r>
              <a:rPr lang="en-US" dirty="0"/>
              <a:t>168 BCE: Battle of </a:t>
            </a:r>
            <a:r>
              <a:rPr lang="en-US" dirty="0" err="1"/>
              <a:t>Pydna</a:t>
            </a:r>
            <a:r>
              <a:rPr lang="en-US" dirty="0"/>
              <a:t> </a:t>
            </a:r>
          </a:p>
          <a:p>
            <a:pPr lvl="1"/>
            <a:r>
              <a:rPr lang="en-US" dirty="0"/>
              <a:t>Rome defeated Macedonian forces</a:t>
            </a:r>
          </a:p>
          <a:p>
            <a:r>
              <a:rPr lang="en-US" dirty="0"/>
              <a:t>146 BCE: Rome razed cities of Carthage and Corinth</a:t>
            </a:r>
          </a:p>
          <a:p>
            <a:r>
              <a:rPr lang="en-US" dirty="0"/>
              <a:t>133 BCE: Kingdom of King Attalus III of Pergamum became Roman province of Asia. Cilicia followed in 101 BCE, and Cyrene in 96 BCE</a:t>
            </a:r>
          </a:p>
          <a:p>
            <a:r>
              <a:rPr lang="en-US" dirty="0"/>
              <a:t>Despite its successes abroad, Italy experienced significant difficulties at home as small property owners struggled with economic hardship</a:t>
            </a:r>
          </a:p>
          <a:p>
            <a:pPr marL="0" indent="0">
              <a:buNone/>
            </a:pPr>
            <a:endParaRPr lang="en-US" dirty="0"/>
          </a:p>
        </p:txBody>
      </p:sp>
    </p:spTree>
    <p:extLst>
      <p:ext uri="{BB962C8B-B14F-4D97-AF65-F5344CB8AC3E}">
        <p14:creationId xmlns:p14="http://schemas.microsoft.com/office/powerpoint/2010/main" val="226016663"/>
      </p:ext>
    </p:extLst>
  </p:cSld>
  <p:clrMapOvr>
    <a:masterClrMapping/>
  </p:clrMapOvr>
</p:sld>
</file>

<file path=ppt/theme/theme1.xml><?xml version="1.0" encoding="utf-8"?>
<a:theme xmlns:a="http://schemas.openxmlformats.org/drawingml/2006/main" name="OUP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xford template (TH)_2.potx  -  Read-Only" id="{8D574FD2-D363-4ABE-AE09-0FD09556BD74}" vid="{328F76B4-8B4B-4449-B6D0-89D9E684447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TotalTime>
  <Words>2148</Words>
  <Application>Microsoft Office PowerPoint</Application>
  <PresentationFormat>On-screen Show (4:3)</PresentationFormat>
  <Paragraphs>192</Paragraphs>
  <Slides>32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ＭＳ Ｐゴシック</vt:lpstr>
      <vt:lpstr>Arial</vt:lpstr>
      <vt:lpstr>Calibri</vt:lpstr>
      <vt:lpstr>OUPTHEME</vt:lpstr>
      <vt:lpstr>CHAPTER 2</vt:lpstr>
      <vt:lpstr>Introduction</vt:lpstr>
      <vt:lpstr>Early Rome: Legends and Kings</vt:lpstr>
      <vt:lpstr>Early Rome: Legends ands Kings, cont’d</vt:lpstr>
      <vt:lpstr>The Early Republic (508-287 BCE)</vt:lpstr>
      <vt:lpstr>The Early Republic (508-287 BCE), cont’d</vt:lpstr>
      <vt:lpstr>The Middle Republic (287-133 BCE)</vt:lpstr>
      <vt:lpstr>The Middle Republic (287-133 BCE), cont’d</vt:lpstr>
      <vt:lpstr>The Middle Republic (287-133 BCE), cont’d</vt:lpstr>
      <vt:lpstr>The Late Republic (133-31 BCE)</vt:lpstr>
      <vt:lpstr>The Late Republic (133-31 BCE), cont’d</vt:lpstr>
      <vt:lpstr>The Late Republic (133-31 BCE), cont’d</vt:lpstr>
      <vt:lpstr>The Late Republic (133-31 BCE), cont’d</vt:lpstr>
      <vt:lpstr>The Late Republic (133-31 BCE), cont’d</vt:lpstr>
      <vt:lpstr>The Late Republic (133-31 BCE), cont’d</vt:lpstr>
      <vt:lpstr>The Late Republic (133-31 BCE), cont’d</vt:lpstr>
      <vt:lpstr>The Late Republic (133-31 BCE), cont’d</vt:lpstr>
      <vt:lpstr>The Late Republic (133-31 BCE), cont’d</vt:lpstr>
      <vt:lpstr>Augustus</vt:lpstr>
      <vt:lpstr>Augustus, cont’d</vt:lpstr>
      <vt:lpstr>The Julio-Claudians (14-68 CE)</vt:lpstr>
      <vt:lpstr>The Flavians (69-96 CE)</vt:lpstr>
      <vt:lpstr>The Flavians (69-96 CE), cont’d</vt:lpstr>
      <vt:lpstr>From Nerva to Antonines (96-192 CE)</vt:lpstr>
      <vt:lpstr>From Nerva to Antonines (96-192 CE), cont’d</vt:lpstr>
      <vt:lpstr>The Severans (193-235 CE)</vt:lpstr>
      <vt:lpstr>The Severans (193-235 CE), cont’d</vt:lpstr>
      <vt:lpstr>“Military Anarchy” or “Crisis Of The Third Century” (235–284 CE), and Tetrarchy (293–311 CE)</vt:lpstr>
      <vt:lpstr>“Military Anarchy” (235–284 CE) and Tetrarchy (293–311 CE), cont’d</vt:lpstr>
      <vt:lpstr>Questions for Review &amp; Discussion</vt:lpstr>
      <vt:lpstr>Questions for Review &amp; Discussion, cont’d</vt:lpstr>
      <vt:lpstr>Questions for Review &amp; Discussion,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Themes in Roman Society and Culture, 2Ed from Gibbs&amp;Nikolic PPT</dc:title>
  <dc:creator>John Walsh</dc:creator>
  <cp:lastModifiedBy>DUENAS, Lauren</cp:lastModifiedBy>
  <cp:revision>13</cp:revision>
  <dcterms:created xsi:type="dcterms:W3CDTF">2020-04-22T15:52:49Z</dcterms:created>
  <dcterms:modified xsi:type="dcterms:W3CDTF">2020-08-10T18:42:32Z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9f61502-7731-4690-a118-333634878cc9_Enabled">
    <vt:lpwstr>true</vt:lpwstr>
  </property>
  <property fmtid="{D5CDD505-2E9C-101B-9397-08002B2CF9AE}" pid="3" name="MSIP_Label_89f61502-7731-4690-a118-333634878cc9_SetDate">
    <vt:lpwstr>2020-08-10T18:42:31Z</vt:lpwstr>
  </property>
  <property fmtid="{D5CDD505-2E9C-101B-9397-08002B2CF9AE}" pid="4" name="MSIP_Label_89f61502-7731-4690-a118-333634878cc9_Method">
    <vt:lpwstr>Standard</vt:lpwstr>
  </property>
  <property fmtid="{D5CDD505-2E9C-101B-9397-08002B2CF9AE}" pid="5" name="MSIP_Label_89f61502-7731-4690-a118-333634878cc9_Name">
    <vt:lpwstr>Internal</vt:lpwstr>
  </property>
  <property fmtid="{D5CDD505-2E9C-101B-9397-08002B2CF9AE}" pid="6" name="MSIP_Label_89f61502-7731-4690-a118-333634878cc9_SiteId">
    <vt:lpwstr>91761b62-4c45-43f5-9f0e-be8ad9b551ff</vt:lpwstr>
  </property>
  <property fmtid="{D5CDD505-2E9C-101B-9397-08002B2CF9AE}" pid="7" name="MSIP_Label_89f61502-7731-4690-a118-333634878cc9_ActionId">
    <vt:lpwstr>bdc5d72a-6d3f-48fa-a0a7-0000db1e0818</vt:lpwstr>
  </property>
  <property fmtid="{D5CDD505-2E9C-101B-9397-08002B2CF9AE}" pid="8" name="MSIP_Label_89f61502-7731-4690-a118-333634878cc9_ContentBits">
    <vt:lpwstr>0</vt:lpwstr>
  </property>
</Properties>
</file>