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9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a:pPr>
            <a:r>
              <a:rPr lang="en-CA" dirty="0"/>
              <a:t>Mean response time on correct response trials in a typical Sternberg Search Paradigm experiment</a:t>
            </a:r>
          </a:p>
        </c:rich>
      </c:tx>
      <c:layout/>
      <c:overlay val="0"/>
    </c:title>
    <c:autoTitleDeleted val="0"/>
    <c:plotArea>
      <c:layout/>
      <c:lineChart>
        <c:grouping val="standard"/>
        <c:varyColors val="0"/>
        <c:ser>
          <c:idx val="0"/>
          <c:order val="0"/>
          <c:tx>
            <c:strRef>
              <c:f>Sheet1!$B$1</c:f>
              <c:strCache>
                <c:ptCount val="1"/>
                <c:pt idx="0">
                  <c:v>Absent</c:v>
                </c:pt>
              </c:strCache>
            </c:strRef>
          </c:tx>
          <c:spPr>
            <a:ln>
              <a:prstDash val="sysDash"/>
            </a:ln>
          </c:spPr>
          <c:marker>
            <c:symbol val="diamond"/>
            <c:size val="8"/>
            <c:spPr>
              <a:noFill/>
              <a:ln w="31750"/>
            </c:spPr>
          </c:marker>
          <c:cat>
            <c:numRef>
              <c:f>Sheet1!$A$2:$A$4</c:f>
              <c:numCache>
                <c:formatCode>General</c:formatCode>
                <c:ptCount val="3"/>
                <c:pt idx="0">
                  <c:v>1</c:v>
                </c:pt>
                <c:pt idx="1">
                  <c:v>3</c:v>
                </c:pt>
                <c:pt idx="2">
                  <c:v>5</c:v>
                </c:pt>
              </c:numCache>
            </c:numRef>
          </c:cat>
          <c:val>
            <c:numRef>
              <c:f>Sheet1!$B$2:$B$4</c:f>
              <c:numCache>
                <c:formatCode>General</c:formatCode>
                <c:ptCount val="3"/>
                <c:pt idx="0">
                  <c:v>800</c:v>
                </c:pt>
                <c:pt idx="1">
                  <c:v>1150</c:v>
                </c:pt>
                <c:pt idx="2">
                  <c:v>1500</c:v>
                </c:pt>
              </c:numCache>
            </c:numRef>
          </c:val>
          <c:smooth val="0"/>
        </c:ser>
        <c:ser>
          <c:idx val="1"/>
          <c:order val="1"/>
          <c:tx>
            <c:strRef>
              <c:f>Sheet1!$C$1</c:f>
              <c:strCache>
                <c:ptCount val="1"/>
                <c:pt idx="0">
                  <c:v>Present</c:v>
                </c:pt>
              </c:strCache>
            </c:strRef>
          </c:tx>
          <c:spPr>
            <a:ln>
              <a:prstDash val="solid"/>
            </a:ln>
          </c:spPr>
          <c:cat>
            <c:numRef>
              <c:f>Sheet1!$A$2:$A$4</c:f>
              <c:numCache>
                <c:formatCode>General</c:formatCode>
                <c:ptCount val="3"/>
                <c:pt idx="0">
                  <c:v>1</c:v>
                </c:pt>
                <c:pt idx="1">
                  <c:v>3</c:v>
                </c:pt>
                <c:pt idx="2">
                  <c:v>5</c:v>
                </c:pt>
              </c:numCache>
            </c:numRef>
          </c:cat>
          <c:val>
            <c:numRef>
              <c:f>Sheet1!$C$2:$C$4</c:f>
              <c:numCache>
                <c:formatCode>General</c:formatCode>
                <c:ptCount val="3"/>
                <c:pt idx="0">
                  <c:v>650</c:v>
                </c:pt>
                <c:pt idx="1">
                  <c:v>1000</c:v>
                </c:pt>
                <c:pt idx="2">
                  <c:v>1350</c:v>
                </c:pt>
              </c:numCache>
            </c:numRef>
          </c:val>
          <c:smooth val="0"/>
        </c:ser>
        <c:dLbls>
          <c:showLegendKey val="0"/>
          <c:showVal val="0"/>
          <c:showCatName val="0"/>
          <c:showSerName val="0"/>
          <c:showPercent val="0"/>
          <c:showBubbleSize val="0"/>
        </c:dLbls>
        <c:marker val="1"/>
        <c:smooth val="0"/>
        <c:axId val="207479168"/>
        <c:axId val="207783040"/>
      </c:lineChart>
      <c:catAx>
        <c:axId val="207479168"/>
        <c:scaling>
          <c:orientation val="minMax"/>
        </c:scaling>
        <c:delete val="0"/>
        <c:axPos val="b"/>
        <c:title>
          <c:tx>
            <c:rich>
              <a:bodyPr/>
              <a:lstStyle/>
              <a:p>
                <a:pPr>
                  <a:defRPr/>
                </a:pPr>
                <a:r>
                  <a:rPr lang="en-CA" dirty="0"/>
                  <a:t>Set Size</a:t>
                </a:r>
              </a:p>
            </c:rich>
          </c:tx>
          <c:layout/>
          <c:overlay val="0"/>
        </c:title>
        <c:numFmt formatCode="General" sourceLinked="1"/>
        <c:majorTickMark val="out"/>
        <c:minorTickMark val="none"/>
        <c:tickLblPos val="nextTo"/>
        <c:crossAx val="207783040"/>
        <c:crosses val="autoZero"/>
        <c:auto val="1"/>
        <c:lblAlgn val="ctr"/>
        <c:lblOffset val="100"/>
        <c:noMultiLvlLbl val="0"/>
      </c:catAx>
      <c:valAx>
        <c:axId val="207783040"/>
        <c:scaling>
          <c:orientation val="minMax"/>
          <c:max val="1600"/>
          <c:min val="400"/>
        </c:scaling>
        <c:delete val="0"/>
        <c:axPos val="l"/>
        <c:majorGridlines/>
        <c:title>
          <c:tx>
            <c:rich>
              <a:bodyPr rot="-5400000" vert="horz"/>
              <a:lstStyle/>
              <a:p>
                <a:pPr>
                  <a:defRPr/>
                </a:pPr>
                <a:r>
                  <a:rPr lang="en-CA" dirty="0"/>
                  <a:t>Mean Response Time</a:t>
                </a:r>
              </a:p>
            </c:rich>
          </c:tx>
          <c:layout/>
          <c:overlay val="0"/>
        </c:title>
        <c:numFmt formatCode="General" sourceLinked="1"/>
        <c:majorTickMark val="out"/>
        <c:minorTickMark val="none"/>
        <c:tickLblPos val="nextTo"/>
        <c:crossAx val="207479168"/>
        <c:crosses val="autoZero"/>
        <c:crossBetween val="midCat"/>
      </c:valAx>
    </c:plotArea>
    <c:legend>
      <c:legendPos val="r"/>
      <c:layout/>
      <c:overlay val="0"/>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82EDF6-D901-46BC-B651-E1C5ADB2E2E0}" type="datetimeFigureOut">
              <a:rPr lang="en-US" smtClean="0"/>
              <a:t>5/31/2019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4316E6-98A4-42FC-B067-9199160EDEE7}" type="slidenum">
              <a:rPr lang="en-US" smtClean="0"/>
              <a:t>‹#›</a:t>
            </a:fld>
            <a:endParaRPr lang="en-US"/>
          </a:p>
        </p:txBody>
      </p:sp>
    </p:spTree>
    <p:extLst>
      <p:ext uri="{BB962C8B-B14F-4D97-AF65-F5344CB8AC3E}">
        <p14:creationId xmlns:p14="http://schemas.microsoft.com/office/powerpoint/2010/main" val="3638859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3 items, probe present</a:t>
            </a:r>
            <a:endParaRPr lang="en-CA" dirty="0"/>
          </a:p>
        </p:txBody>
      </p:sp>
      <p:sp>
        <p:nvSpPr>
          <p:cNvPr id="4" name="Slide Number Placeholder 3"/>
          <p:cNvSpPr>
            <a:spLocks noGrp="1"/>
          </p:cNvSpPr>
          <p:nvPr>
            <p:ph type="sldNum" sz="quarter" idx="10"/>
          </p:nvPr>
        </p:nvSpPr>
        <p:spPr/>
        <p:txBody>
          <a:bodyPr/>
          <a:lstStyle/>
          <a:p>
            <a:fld id="{64A531F7-E3AB-4AF4-9148-A74264C54273}" type="slidenum">
              <a:rPr lang="en-CA" smtClean="0"/>
              <a:pPr/>
              <a:t>4</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Another</a:t>
            </a:r>
            <a:r>
              <a:rPr lang="en-CA" baseline="0" dirty="0" smtClean="0"/>
              <a:t> example of a trial, 6 items, probe absent, note items are presented longer than on the 3 item trial</a:t>
            </a:r>
            <a:endParaRPr lang="en-CA" dirty="0"/>
          </a:p>
        </p:txBody>
      </p:sp>
      <p:sp>
        <p:nvSpPr>
          <p:cNvPr id="4" name="Slide Number Placeholder 3"/>
          <p:cNvSpPr>
            <a:spLocks noGrp="1"/>
          </p:cNvSpPr>
          <p:nvPr>
            <p:ph type="sldNum" sz="quarter" idx="10"/>
          </p:nvPr>
        </p:nvSpPr>
        <p:spPr/>
        <p:txBody>
          <a:bodyPr/>
          <a:lstStyle/>
          <a:p>
            <a:fld id="{64A531F7-E3AB-4AF4-9148-A74264C54273}" type="slidenum">
              <a:rPr lang="en-CA" smtClean="0"/>
              <a:pPr/>
              <a:t>5</a:t>
            </a:fld>
            <a:endParaRPr lang="en-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Results show RT increases</a:t>
            </a:r>
            <a:r>
              <a:rPr lang="en-CA" baseline="0" dirty="0" smtClean="0"/>
              <a:t> with set size supporting a serial search model of access to short term memory</a:t>
            </a:r>
            <a:endParaRPr lang="en-CA" dirty="0"/>
          </a:p>
        </p:txBody>
      </p:sp>
      <p:sp>
        <p:nvSpPr>
          <p:cNvPr id="4" name="Slide Number Placeholder 3"/>
          <p:cNvSpPr>
            <a:spLocks noGrp="1"/>
          </p:cNvSpPr>
          <p:nvPr>
            <p:ph type="sldNum" sz="quarter" idx="10"/>
          </p:nvPr>
        </p:nvSpPr>
        <p:spPr/>
        <p:txBody>
          <a:bodyPr/>
          <a:lstStyle/>
          <a:p>
            <a:fld id="{64A531F7-E3AB-4AF4-9148-A74264C54273}" type="slidenum">
              <a:rPr lang="en-CA" smtClean="0"/>
              <a:pPr/>
              <a:t>6</a:t>
            </a:fld>
            <a:endParaRPr lang="en-C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827A1D-55D1-4F4F-BC88-7AF7EF050B3E}"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1810522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27A1D-55D1-4F4F-BC88-7AF7EF050B3E}"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4162096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27A1D-55D1-4F4F-BC88-7AF7EF050B3E}"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12457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27A1D-55D1-4F4F-BC88-7AF7EF050B3E}"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32204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827A1D-55D1-4F4F-BC88-7AF7EF050B3E}"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411452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827A1D-55D1-4F4F-BC88-7AF7EF050B3E}"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5091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827A1D-55D1-4F4F-BC88-7AF7EF050B3E}" type="datetimeFigureOut">
              <a:rPr lang="en-US" smtClean="0"/>
              <a:t>5/31/2019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581849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827A1D-55D1-4F4F-BC88-7AF7EF050B3E}" type="datetimeFigureOut">
              <a:rPr lang="en-US" smtClean="0"/>
              <a:t>5/31/2019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190943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27A1D-55D1-4F4F-BC88-7AF7EF050B3E}" type="datetimeFigureOut">
              <a:rPr lang="en-US" smtClean="0"/>
              <a:t>5/31/2019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1109279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27A1D-55D1-4F4F-BC88-7AF7EF050B3E}"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204922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27A1D-55D1-4F4F-BC88-7AF7EF050B3E}" type="datetimeFigureOut">
              <a:rPr lang="en-US" smtClean="0"/>
              <a:t>5/31/2019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F7AA6-0320-41E0-9E9F-44C929C81CAC}" type="slidenum">
              <a:rPr lang="en-US" smtClean="0"/>
              <a:t>‹#›</a:t>
            </a:fld>
            <a:endParaRPr lang="en-US"/>
          </a:p>
        </p:txBody>
      </p:sp>
    </p:spTree>
    <p:extLst>
      <p:ext uri="{BB962C8B-B14F-4D97-AF65-F5344CB8AC3E}">
        <p14:creationId xmlns:p14="http://schemas.microsoft.com/office/powerpoint/2010/main" val="1139421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27A1D-55D1-4F4F-BC88-7AF7EF050B3E}" type="datetimeFigureOut">
              <a:rPr lang="en-US" smtClean="0"/>
              <a:t>5/31/2019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F7AA6-0320-41E0-9E9F-44C929C81CAC}" type="slidenum">
              <a:rPr lang="en-US" smtClean="0"/>
              <a:t>‹#›</a:t>
            </a:fld>
            <a:endParaRPr lang="en-US"/>
          </a:p>
        </p:txBody>
      </p:sp>
    </p:spTree>
    <p:extLst>
      <p:ext uri="{BB962C8B-B14F-4D97-AF65-F5344CB8AC3E}">
        <p14:creationId xmlns:p14="http://schemas.microsoft.com/office/powerpoint/2010/main" val="769213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CA" dirty="0"/>
          </a:p>
        </p:txBody>
      </p:sp>
      <p:sp>
        <p:nvSpPr>
          <p:cNvPr id="3" name="Content Placeholder 2"/>
          <p:cNvSpPr>
            <a:spLocks noGrp="1"/>
          </p:cNvSpPr>
          <p:nvPr>
            <p:ph idx="1"/>
          </p:nvPr>
        </p:nvSpPr>
        <p:spPr/>
        <p:txBody>
          <a:bodyPr>
            <a:normAutofit/>
          </a:bodyPr>
          <a:lstStyle/>
          <a:p>
            <a:r>
              <a:rPr lang="en-CA" sz="2400" i="1" dirty="0" smtClean="0"/>
              <a:t>Presentation Labs</a:t>
            </a:r>
            <a:r>
              <a:rPr lang="en-CA" sz="2400" dirty="0" smtClean="0"/>
              <a:t> summarize the experiments included in </a:t>
            </a:r>
            <a:r>
              <a:rPr lang="en-CA" sz="2400" i="1" dirty="0" smtClean="0"/>
              <a:t>Discovery </a:t>
            </a:r>
            <a:r>
              <a:rPr lang="en-CA" sz="2400" i="1" dirty="0" smtClean="0"/>
              <a:t>Labs</a:t>
            </a:r>
            <a:endParaRPr lang="en-CA" sz="2400" dirty="0" smtClean="0"/>
          </a:p>
          <a:p>
            <a:r>
              <a:rPr lang="en-CA" sz="2400" dirty="0" smtClean="0"/>
              <a:t>They include an introduction, a visual depiction of the paradigm, typical results and a brief </a:t>
            </a:r>
            <a:r>
              <a:rPr lang="en-CA" sz="2400" dirty="0" smtClean="0"/>
              <a:t>explanation</a:t>
            </a:r>
            <a:endParaRPr lang="en-CA" sz="2400" dirty="0" smtClean="0"/>
          </a:p>
          <a:p>
            <a:r>
              <a:rPr lang="en-CA" sz="2400" dirty="0" smtClean="0"/>
              <a:t>Read </a:t>
            </a:r>
            <a:r>
              <a:rPr lang="en-CA" sz="2400" dirty="0" smtClean="0"/>
              <a:t>the notes at the bottom for instructions on how to best present the slides to students and for additional information on the topic.</a:t>
            </a:r>
          </a:p>
          <a:p>
            <a:pPr>
              <a:buNone/>
            </a:pPr>
            <a:endParaRPr lang="en-CA" dirty="0" smtClean="0"/>
          </a:p>
          <a:p>
            <a:pPr>
              <a:buNone/>
            </a:pPr>
            <a:endParaRPr lang="en-CA" dirty="0"/>
          </a:p>
        </p:txBody>
      </p:sp>
    </p:spTree>
    <p:extLst>
      <p:ext uri="{BB962C8B-B14F-4D97-AF65-F5344CB8AC3E}">
        <p14:creationId xmlns:p14="http://schemas.microsoft.com/office/powerpoint/2010/main" val="4045261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Sternberg Search paradigm</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how is information is stored and retrieved from short term memory?</a:t>
            </a:r>
          </a:p>
          <a:p>
            <a:r>
              <a:rPr lang="en-CA" dirty="0" smtClean="0"/>
              <a:t>In the 1960s there were two competing types of models, parallel models, in which all information could be retrieved from short term memory at once, and serial models, in which information was retrieved item by item.  </a:t>
            </a:r>
          </a:p>
          <a:p>
            <a:r>
              <a:rPr lang="en-CA" dirty="0" smtClean="0"/>
              <a:t>Sternberg (1966) tested these competing theories with experiments similar to the example shown here</a:t>
            </a:r>
            <a:endParaRPr lang="en-CA" dirty="0"/>
          </a:p>
        </p:txBody>
      </p:sp>
    </p:spTree>
    <p:extLst>
      <p:ext uri="{BB962C8B-B14F-4D97-AF65-F5344CB8AC3E}">
        <p14:creationId xmlns:p14="http://schemas.microsoft.com/office/powerpoint/2010/main" val="2751805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Sternberg Search paradigm</a:t>
            </a:r>
            <a:endParaRPr lang="en-CA" dirty="0"/>
          </a:p>
        </p:txBody>
      </p:sp>
      <p:sp>
        <p:nvSpPr>
          <p:cNvPr id="3" name="Content Placeholder 2"/>
          <p:cNvSpPr>
            <a:spLocks noGrp="1"/>
          </p:cNvSpPr>
          <p:nvPr>
            <p:ph idx="1"/>
          </p:nvPr>
        </p:nvSpPr>
        <p:spPr/>
        <p:txBody>
          <a:bodyPr>
            <a:normAutofit lnSpcReduction="10000"/>
          </a:bodyPr>
          <a:lstStyle/>
          <a:p>
            <a:r>
              <a:rPr lang="en-CA" dirty="0" smtClean="0"/>
              <a:t>Participants are shown a varying number of digits</a:t>
            </a:r>
          </a:p>
          <a:p>
            <a:r>
              <a:rPr lang="en-CA" dirty="0" smtClean="0"/>
              <a:t>Participants are then shown a probe digit which was either present or absent in the array</a:t>
            </a:r>
          </a:p>
          <a:p>
            <a:r>
              <a:rPr lang="en-CA" dirty="0" smtClean="0"/>
              <a:t>Response time as a function of array size is then examined to see if digits are search serially (predicts effect of array size) or in parallel (predicts no effect of array size)</a:t>
            </a:r>
            <a:endParaRPr lang="en-CA" dirty="0"/>
          </a:p>
        </p:txBody>
      </p:sp>
    </p:spTree>
    <p:extLst>
      <p:ext uri="{BB962C8B-B14F-4D97-AF65-F5344CB8AC3E}">
        <p14:creationId xmlns:p14="http://schemas.microsoft.com/office/powerpoint/2010/main" val="902152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82682" y="3235570"/>
            <a:ext cx="1336431" cy="707886"/>
          </a:xfrm>
          <a:prstGeom prst="rect">
            <a:avLst/>
          </a:prstGeom>
          <a:noFill/>
        </p:spPr>
        <p:txBody>
          <a:bodyPr wrap="square" rtlCol="0">
            <a:spAutoFit/>
          </a:bodyPr>
          <a:lstStyle/>
          <a:p>
            <a:r>
              <a:rPr lang="en-CA" sz="4000" dirty="0" smtClean="0"/>
              <a:t>1 5 6</a:t>
            </a:r>
            <a:endParaRPr lang="en-CA" sz="4000" dirty="0"/>
          </a:p>
        </p:txBody>
      </p:sp>
      <p:sp>
        <p:nvSpPr>
          <p:cNvPr id="5" name="TextBox 4"/>
          <p:cNvSpPr txBox="1"/>
          <p:nvPr/>
        </p:nvSpPr>
        <p:spPr>
          <a:xfrm>
            <a:off x="4360985" y="3390314"/>
            <a:ext cx="562707" cy="379828"/>
          </a:xfrm>
          <a:prstGeom prst="rect">
            <a:avLst/>
          </a:prstGeom>
          <a:noFill/>
        </p:spPr>
        <p:txBody>
          <a:bodyPr wrap="square" rtlCol="0">
            <a:spAutoFit/>
          </a:bodyPr>
          <a:lstStyle/>
          <a:p>
            <a:r>
              <a:rPr lang="en-CA" dirty="0" smtClean="0"/>
              <a:t>+</a:t>
            </a:r>
            <a:endParaRPr lang="en-CA" dirty="0"/>
          </a:p>
        </p:txBody>
      </p:sp>
      <p:sp>
        <p:nvSpPr>
          <p:cNvPr id="6" name="TextBox 5"/>
          <p:cNvSpPr txBox="1"/>
          <p:nvPr/>
        </p:nvSpPr>
        <p:spPr>
          <a:xfrm>
            <a:off x="4290646" y="3263705"/>
            <a:ext cx="441146" cy="646331"/>
          </a:xfrm>
          <a:prstGeom prst="rect">
            <a:avLst/>
          </a:prstGeom>
          <a:noFill/>
        </p:spPr>
        <p:txBody>
          <a:bodyPr wrap="none" rtlCol="0">
            <a:spAutoFit/>
          </a:bodyPr>
          <a:lstStyle/>
          <a:p>
            <a:r>
              <a:rPr lang="en-CA" sz="3600" dirty="0" smtClean="0"/>
              <a:t>5</a:t>
            </a:r>
            <a:endParaRPr lang="en-CA" dirty="0"/>
          </a:p>
        </p:txBody>
      </p:sp>
      <p:sp>
        <p:nvSpPr>
          <p:cNvPr id="7" name="TextBox 6"/>
          <p:cNvSpPr txBox="1"/>
          <p:nvPr/>
        </p:nvSpPr>
        <p:spPr>
          <a:xfrm>
            <a:off x="3151163" y="5036233"/>
            <a:ext cx="2855741" cy="369332"/>
          </a:xfrm>
          <a:prstGeom prst="rect">
            <a:avLst/>
          </a:prstGeom>
          <a:noFill/>
        </p:spPr>
        <p:txBody>
          <a:bodyPr wrap="square" rtlCol="0">
            <a:spAutoFit/>
          </a:bodyPr>
          <a:lstStyle/>
          <a:p>
            <a:r>
              <a:rPr lang="en-CA" dirty="0" smtClean="0"/>
              <a:t>Participant responds ‘yes’ </a:t>
            </a:r>
            <a:endParaRPr lang="en-CA" dirty="0"/>
          </a:p>
        </p:txBody>
      </p:sp>
    </p:spTree>
    <p:extLst>
      <p:ext uri="{BB962C8B-B14F-4D97-AF65-F5344CB8AC3E}">
        <p14:creationId xmlns:p14="http://schemas.microsoft.com/office/powerpoint/2010/main" val="366478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500"/>
                                  </p:stCondLst>
                                  <p:childTnLst>
                                    <p:set>
                                      <p:cBhvr>
                                        <p:cTn id="6" dur="1" fill="hold">
                                          <p:stCondLst>
                                            <p:cond delay="0"/>
                                          </p:stCondLst>
                                        </p:cTn>
                                        <p:tgtEl>
                                          <p:spTgt spid="5"/>
                                        </p:tgtEl>
                                        <p:attrNameLst>
                                          <p:attrName>style.visibility</p:attrName>
                                        </p:attrNameLst>
                                      </p:cBhvr>
                                      <p:to>
                                        <p:strVal val="hidden"/>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par>
                          <p:cTn id="10" fill="hold">
                            <p:stCondLst>
                              <p:cond delay="500"/>
                            </p:stCondLst>
                            <p:childTnLst>
                              <p:par>
                                <p:cTn id="11" presetID="1" presetClass="exit" presetSubtype="0" fill="hold" grpId="1" nodeType="afterEffect">
                                  <p:stCondLst>
                                    <p:cond delay="2000"/>
                                  </p:stCondLst>
                                  <p:childTnLst>
                                    <p:set>
                                      <p:cBhvr>
                                        <p:cTn id="12" dur="1" fill="hold">
                                          <p:stCondLst>
                                            <p:cond delay="0"/>
                                          </p:stCondLst>
                                        </p:cTn>
                                        <p:tgtEl>
                                          <p:spTgt spid="4"/>
                                        </p:tgtEl>
                                        <p:attrNameLst>
                                          <p:attrName>style.visibility</p:attrName>
                                        </p:attrNameLst>
                                      </p:cBhvr>
                                      <p:to>
                                        <p:strVal val="hidden"/>
                                      </p:to>
                                    </p:set>
                                  </p:childTnLst>
                                </p:cTn>
                              </p:par>
                            </p:childTnLst>
                          </p:cTn>
                        </p:par>
                        <p:par>
                          <p:cTn id="13" fill="hold">
                            <p:stCondLst>
                              <p:cond delay="2500"/>
                            </p:stCondLst>
                            <p:childTnLst>
                              <p:par>
                                <p:cTn id="14" presetID="1" presetClass="entr" presetSubtype="0" fill="hold" grpId="0" nodeType="afterEffect">
                                  <p:stCondLst>
                                    <p:cond delay="1000"/>
                                  </p:stCondLst>
                                  <p:childTnLst>
                                    <p:set>
                                      <p:cBhvr>
                                        <p:cTn id="15" dur="1" fill="hold">
                                          <p:stCondLst>
                                            <p:cond delay="0"/>
                                          </p:stCondLst>
                                        </p:cTn>
                                        <p:tgtEl>
                                          <p:spTgt spid="6"/>
                                        </p:tgtEl>
                                        <p:attrNameLst>
                                          <p:attrName>style.visibility</p:attrName>
                                        </p:attrNameLst>
                                      </p:cBhvr>
                                      <p:to>
                                        <p:strVal val="visible"/>
                                      </p:to>
                                    </p:set>
                                  </p:childTnLst>
                                </p:cTn>
                              </p:par>
                            </p:childTnLst>
                          </p:cTn>
                        </p:par>
                        <p:par>
                          <p:cTn id="16" fill="hold">
                            <p:stCondLst>
                              <p:cond delay="3500"/>
                            </p:stCondLst>
                            <p:childTnLst>
                              <p:par>
                                <p:cTn id="17" presetID="1" presetClass="entr" presetSubtype="0" fill="hold" grpId="0" nodeType="afterEffect">
                                  <p:stCondLst>
                                    <p:cond delay="1000"/>
                                  </p:stCondLst>
                                  <p:childTnLst>
                                    <p:set>
                                      <p:cBhvr>
                                        <p:cTn id="18" dur="1" fill="hold">
                                          <p:stCondLst>
                                            <p:cond delay="0"/>
                                          </p:stCondLst>
                                        </p:cTn>
                                        <p:tgtEl>
                                          <p:spTgt spid="7"/>
                                        </p:tgtEl>
                                        <p:attrNameLst>
                                          <p:attrName>style.visibility</p:attrName>
                                        </p:attrNameLst>
                                      </p:cBhvr>
                                      <p:to>
                                        <p:strVal val="visible"/>
                                      </p:to>
                                    </p:set>
                                  </p:childTnLst>
                                </p:cTn>
                              </p:par>
                            </p:childTnLst>
                          </p:cTn>
                        </p:par>
                        <p:par>
                          <p:cTn id="19" fill="hold">
                            <p:stCondLst>
                              <p:cond delay="4500"/>
                            </p:stCondLst>
                            <p:childTnLst>
                              <p:par>
                                <p:cTn id="20" presetID="1" presetClass="exit" presetSubtype="0" fill="hold" grpId="1" nodeType="afterEffect">
                                  <p:stCondLst>
                                    <p:cond delay="1000"/>
                                  </p:stCondLst>
                                  <p:childTnLst>
                                    <p:set>
                                      <p:cBhvr>
                                        <p:cTn id="21" dur="1" fill="hold">
                                          <p:stCondLst>
                                            <p:cond delay="0"/>
                                          </p:stCondLst>
                                        </p:cTn>
                                        <p:tgtEl>
                                          <p:spTgt spid="7"/>
                                        </p:tgtEl>
                                        <p:attrNameLst>
                                          <p:attrName>style.visibility</p:attrName>
                                        </p:attrNameLst>
                                      </p:cBhvr>
                                      <p:to>
                                        <p:strVal val="hidden"/>
                                      </p:to>
                                    </p:set>
                                  </p:childTnLst>
                                </p:cTn>
                              </p:par>
                              <p:par>
                                <p:cTn id="22" presetID="1" presetClass="exit" presetSubtype="0" fill="hold" grpId="1" nodeType="withEffect">
                                  <p:stCondLst>
                                    <p:cond delay="1000"/>
                                  </p:stCondLst>
                                  <p:childTnLst>
                                    <p:set>
                                      <p:cBhvr>
                                        <p:cTn id="23" dur="1" fill="hold">
                                          <p:stCondLst>
                                            <p:cond delay="0"/>
                                          </p:stCondLst>
                                        </p:cTn>
                                        <p:tgtEl>
                                          <p:spTgt spid="6"/>
                                        </p:tgtEl>
                                        <p:attrNameLst>
                                          <p:attrName>style.visibility</p:attrName>
                                        </p:attrNameLst>
                                      </p:cBhvr>
                                      <p:to>
                                        <p:strVal val="hidden"/>
                                      </p:to>
                                    </p:set>
                                  </p:childTnLst>
                                </p:cTn>
                              </p:par>
                            </p:childTnLst>
                          </p:cTn>
                        </p:par>
                        <p:par>
                          <p:cTn id="24" fill="hold">
                            <p:stCondLst>
                              <p:cond delay="5500"/>
                            </p:stCondLst>
                            <p:childTnLst>
                              <p:par>
                                <p:cTn id="25" presetID="1" presetClass="entr" presetSubtype="0" fill="hold" grpId="1" nodeType="afterEffect">
                                  <p:stCondLst>
                                    <p:cond delay="100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23026" y="3249638"/>
            <a:ext cx="2926082" cy="707886"/>
          </a:xfrm>
          <a:prstGeom prst="rect">
            <a:avLst/>
          </a:prstGeom>
          <a:noFill/>
        </p:spPr>
        <p:txBody>
          <a:bodyPr wrap="square" rtlCol="0">
            <a:spAutoFit/>
          </a:bodyPr>
          <a:lstStyle/>
          <a:p>
            <a:r>
              <a:rPr lang="en-CA" sz="4000" dirty="0" smtClean="0"/>
              <a:t>7 8 4 1 3 5</a:t>
            </a:r>
            <a:endParaRPr lang="en-CA" sz="4000" dirty="0"/>
          </a:p>
        </p:txBody>
      </p:sp>
      <p:sp>
        <p:nvSpPr>
          <p:cNvPr id="5" name="TextBox 4"/>
          <p:cNvSpPr txBox="1"/>
          <p:nvPr/>
        </p:nvSpPr>
        <p:spPr>
          <a:xfrm>
            <a:off x="4360985" y="3390314"/>
            <a:ext cx="562707" cy="379828"/>
          </a:xfrm>
          <a:prstGeom prst="rect">
            <a:avLst/>
          </a:prstGeom>
          <a:noFill/>
        </p:spPr>
        <p:txBody>
          <a:bodyPr wrap="square" rtlCol="0">
            <a:spAutoFit/>
          </a:bodyPr>
          <a:lstStyle/>
          <a:p>
            <a:r>
              <a:rPr lang="en-CA" dirty="0" smtClean="0"/>
              <a:t>+</a:t>
            </a:r>
            <a:endParaRPr lang="en-CA" dirty="0"/>
          </a:p>
        </p:txBody>
      </p:sp>
      <p:sp>
        <p:nvSpPr>
          <p:cNvPr id="6" name="TextBox 5"/>
          <p:cNvSpPr txBox="1"/>
          <p:nvPr/>
        </p:nvSpPr>
        <p:spPr>
          <a:xfrm>
            <a:off x="4290646" y="3263705"/>
            <a:ext cx="441146" cy="646331"/>
          </a:xfrm>
          <a:prstGeom prst="rect">
            <a:avLst/>
          </a:prstGeom>
          <a:noFill/>
        </p:spPr>
        <p:txBody>
          <a:bodyPr wrap="none" rtlCol="0">
            <a:spAutoFit/>
          </a:bodyPr>
          <a:lstStyle/>
          <a:p>
            <a:r>
              <a:rPr lang="en-CA" sz="3600" dirty="0" smtClean="0"/>
              <a:t>2</a:t>
            </a:r>
            <a:endParaRPr lang="en-CA" dirty="0"/>
          </a:p>
        </p:txBody>
      </p:sp>
      <p:sp>
        <p:nvSpPr>
          <p:cNvPr id="7" name="TextBox 6"/>
          <p:cNvSpPr txBox="1"/>
          <p:nvPr/>
        </p:nvSpPr>
        <p:spPr>
          <a:xfrm>
            <a:off x="3151163" y="5036233"/>
            <a:ext cx="2855741" cy="369332"/>
          </a:xfrm>
          <a:prstGeom prst="rect">
            <a:avLst/>
          </a:prstGeom>
          <a:noFill/>
        </p:spPr>
        <p:txBody>
          <a:bodyPr wrap="square" rtlCol="0">
            <a:spAutoFit/>
          </a:bodyPr>
          <a:lstStyle/>
          <a:p>
            <a:r>
              <a:rPr lang="en-CA" dirty="0" smtClean="0"/>
              <a:t>Participant responds ‘no’ </a:t>
            </a:r>
            <a:endParaRPr lang="en-CA" dirty="0"/>
          </a:p>
        </p:txBody>
      </p:sp>
    </p:spTree>
    <p:extLst>
      <p:ext uri="{BB962C8B-B14F-4D97-AF65-F5344CB8AC3E}">
        <p14:creationId xmlns:p14="http://schemas.microsoft.com/office/powerpoint/2010/main" val="306344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500"/>
                                  </p:stCondLst>
                                  <p:childTnLst>
                                    <p:set>
                                      <p:cBhvr>
                                        <p:cTn id="6" dur="1" fill="hold">
                                          <p:stCondLst>
                                            <p:cond delay="0"/>
                                          </p:stCondLst>
                                        </p:cTn>
                                        <p:tgtEl>
                                          <p:spTgt spid="5"/>
                                        </p:tgtEl>
                                        <p:attrNameLst>
                                          <p:attrName>style.visibility</p:attrName>
                                        </p:attrNameLst>
                                      </p:cBhvr>
                                      <p:to>
                                        <p:strVal val="hidden"/>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par>
                          <p:cTn id="10" fill="hold">
                            <p:stCondLst>
                              <p:cond delay="500"/>
                            </p:stCondLst>
                            <p:childTnLst>
                              <p:par>
                                <p:cTn id="11" presetID="1" presetClass="exit" presetSubtype="0" fill="hold" grpId="1" nodeType="afterEffect">
                                  <p:stCondLst>
                                    <p:cond delay="3000"/>
                                  </p:stCondLst>
                                  <p:childTnLst>
                                    <p:set>
                                      <p:cBhvr>
                                        <p:cTn id="12" dur="1" fill="hold">
                                          <p:stCondLst>
                                            <p:cond delay="0"/>
                                          </p:stCondLst>
                                        </p:cTn>
                                        <p:tgtEl>
                                          <p:spTgt spid="4"/>
                                        </p:tgtEl>
                                        <p:attrNameLst>
                                          <p:attrName>style.visibility</p:attrName>
                                        </p:attrNameLst>
                                      </p:cBhvr>
                                      <p:to>
                                        <p:strVal val="hidden"/>
                                      </p:to>
                                    </p:set>
                                  </p:childTnLst>
                                </p:cTn>
                              </p:par>
                            </p:childTnLst>
                          </p:cTn>
                        </p:par>
                        <p:par>
                          <p:cTn id="13" fill="hold">
                            <p:stCondLst>
                              <p:cond delay="3500"/>
                            </p:stCondLst>
                            <p:childTnLst>
                              <p:par>
                                <p:cTn id="14" presetID="1" presetClass="entr" presetSubtype="0" fill="hold" grpId="0" nodeType="afterEffect">
                                  <p:stCondLst>
                                    <p:cond delay="1000"/>
                                  </p:stCondLst>
                                  <p:childTnLst>
                                    <p:set>
                                      <p:cBhvr>
                                        <p:cTn id="15" dur="1" fill="hold">
                                          <p:stCondLst>
                                            <p:cond delay="0"/>
                                          </p:stCondLst>
                                        </p:cTn>
                                        <p:tgtEl>
                                          <p:spTgt spid="6"/>
                                        </p:tgtEl>
                                        <p:attrNameLst>
                                          <p:attrName>style.visibility</p:attrName>
                                        </p:attrNameLst>
                                      </p:cBhvr>
                                      <p:to>
                                        <p:strVal val="visible"/>
                                      </p:to>
                                    </p:set>
                                  </p:childTnLst>
                                </p:cTn>
                              </p:par>
                            </p:childTnLst>
                          </p:cTn>
                        </p:par>
                        <p:par>
                          <p:cTn id="16" fill="hold">
                            <p:stCondLst>
                              <p:cond delay="4500"/>
                            </p:stCondLst>
                            <p:childTnLst>
                              <p:par>
                                <p:cTn id="17" presetID="1" presetClass="entr" presetSubtype="0" fill="hold" grpId="0" nodeType="afterEffect">
                                  <p:stCondLst>
                                    <p:cond delay="1000"/>
                                  </p:stCondLst>
                                  <p:childTnLst>
                                    <p:set>
                                      <p:cBhvr>
                                        <p:cTn id="18" dur="1" fill="hold">
                                          <p:stCondLst>
                                            <p:cond delay="0"/>
                                          </p:stCondLst>
                                        </p:cTn>
                                        <p:tgtEl>
                                          <p:spTgt spid="7"/>
                                        </p:tgtEl>
                                        <p:attrNameLst>
                                          <p:attrName>style.visibility</p:attrName>
                                        </p:attrNameLst>
                                      </p:cBhvr>
                                      <p:to>
                                        <p:strVal val="visible"/>
                                      </p:to>
                                    </p:set>
                                  </p:childTnLst>
                                </p:cTn>
                              </p:par>
                            </p:childTnLst>
                          </p:cTn>
                        </p:par>
                        <p:par>
                          <p:cTn id="19" fill="hold">
                            <p:stCondLst>
                              <p:cond delay="5500"/>
                            </p:stCondLst>
                            <p:childTnLst>
                              <p:par>
                                <p:cTn id="20" presetID="1" presetClass="exit" presetSubtype="0" fill="hold" grpId="1" nodeType="afterEffect">
                                  <p:stCondLst>
                                    <p:cond delay="1000"/>
                                  </p:stCondLst>
                                  <p:childTnLst>
                                    <p:set>
                                      <p:cBhvr>
                                        <p:cTn id="21" dur="1" fill="hold">
                                          <p:stCondLst>
                                            <p:cond delay="0"/>
                                          </p:stCondLst>
                                        </p:cTn>
                                        <p:tgtEl>
                                          <p:spTgt spid="7"/>
                                        </p:tgtEl>
                                        <p:attrNameLst>
                                          <p:attrName>style.visibility</p:attrName>
                                        </p:attrNameLst>
                                      </p:cBhvr>
                                      <p:to>
                                        <p:strVal val="hidden"/>
                                      </p:to>
                                    </p:set>
                                  </p:childTnLst>
                                </p:cTn>
                              </p:par>
                              <p:par>
                                <p:cTn id="22" presetID="1" presetClass="exit" presetSubtype="0" fill="hold" grpId="1" nodeType="withEffect">
                                  <p:stCondLst>
                                    <p:cond delay="1000"/>
                                  </p:stCondLst>
                                  <p:childTnLst>
                                    <p:set>
                                      <p:cBhvr>
                                        <p:cTn id="23" dur="1" fill="hold">
                                          <p:stCondLst>
                                            <p:cond delay="0"/>
                                          </p:stCondLst>
                                        </p:cTn>
                                        <p:tgtEl>
                                          <p:spTgt spid="6"/>
                                        </p:tgtEl>
                                        <p:attrNameLst>
                                          <p:attrName>style.visibility</p:attrName>
                                        </p:attrNameLst>
                                      </p:cBhvr>
                                      <p:to>
                                        <p:strVal val="hidden"/>
                                      </p:to>
                                    </p:set>
                                  </p:childTnLst>
                                </p:cTn>
                              </p:par>
                            </p:childTnLst>
                          </p:cTn>
                        </p:par>
                        <p:par>
                          <p:cTn id="24" fill="hold">
                            <p:stCondLst>
                              <p:cond delay="6500"/>
                            </p:stCondLst>
                            <p:childTnLst>
                              <p:par>
                                <p:cTn id="25" presetID="1" presetClass="entr" presetSubtype="0" fill="hold" grpId="1" nodeType="afterEffect">
                                  <p:stCondLst>
                                    <p:cond delay="100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252025" y="1294229"/>
          <a:ext cx="6428935" cy="39530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0697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Sternberg Search explained</a:t>
            </a:r>
            <a:endParaRPr lang="en-CA" dirty="0"/>
          </a:p>
        </p:txBody>
      </p:sp>
      <p:sp>
        <p:nvSpPr>
          <p:cNvPr id="3" name="Content Placeholder 2"/>
          <p:cNvSpPr>
            <a:spLocks noGrp="1"/>
          </p:cNvSpPr>
          <p:nvPr>
            <p:ph idx="1"/>
          </p:nvPr>
        </p:nvSpPr>
        <p:spPr/>
        <p:txBody>
          <a:bodyPr/>
          <a:lstStyle/>
          <a:p>
            <a:r>
              <a:rPr lang="en-CA" dirty="0" smtClean="0"/>
              <a:t>The results from Sternberg search paradigm experiments suggest that material in short term memory is searched in a serial fashion and not in parallel</a:t>
            </a:r>
          </a:p>
          <a:p>
            <a:r>
              <a:rPr lang="en-CA" dirty="0" smtClean="0"/>
              <a:t>This has influenced the development of models of memory</a:t>
            </a:r>
          </a:p>
          <a:p>
            <a:r>
              <a:rPr lang="en-CA" dirty="0" smtClean="0"/>
              <a:t>Suggests that rehearsal and access are closely tied to one another</a:t>
            </a:r>
            <a:endParaRPr lang="en-CA" dirty="0"/>
          </a:p>
        </p:txBody>
      </p:sp>
    </p:spTree>
    <p:extLst>
      <p:ext uri="{BB962C8B-B14F-4D97-AF65-F5344CB8AC3E}">
        <p14:creationId xmlns:p14="http://schemas.microsoft.com/office/powerpoint/2010/main" val="1676673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328</Words>
  <Application>Microsoft Office PowerPoint</Application>
  <PresentationFormat>On-screen Show (4:3)</PresentationFormat>
  <Paragraphs>33</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Overview</vt:lpstr>
      <vt:lpstr>The Sternberg Search paradigm</vt:lpstr>
      <vt:lpstr>The Sternberg Search paradigm</vt:lpstr>
      <vt:lpstr>PowerPoint Presentation</vt:lpstr>
      <vt:lpstr>PowerPoint Presentation</vt:lpstr>
      <vt:lpstr>PowerPoint Presentation</vt:lpstr>
      <vt:lpstr>Sternberg Search explained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Gordon, Amy</dc:creator>
  <cp:lastModifiedBy>Gordon, Amy</cp:lastModifiedBy>
  <cp:revision>1</cp:revision>
  <dcterms:created xsi:type="dcterms:W3CDTF">2019-05-31T16:52:25Z</dcterms:created>
  <dcterms:modified xsi:type="dcterms:W3CDTF">2019-05-31T16:52:54Z</dcterms:modified>
</cp:coreProperties>
</file>