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61" r:id="rId3"/>
    <p:sldMasterId id="2147483675" r:id="rId4"/>
  </p:sldMasterIdLst>
  <p:sldIdLst>
    <p:sldId id="30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3" d="100"/>
          <a:sy n="63" d="100"/>
        </p:scale>
        <p:origin x="1380" y="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337931" y="586409"/>
            <a:ext cx="8488017"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2782957" y="1808921"/>
            <a:ext cx="3578088" cy="4283766"/>
          </a:xfrm>
          <a:prstGeom prst="rect">
            <a:avLst/>
          </a:prstGeom>
        </p:spPr>
        <p:txBody>
          <a:bodyPr/>
          <a:lstStyle/>
          <a:p>
            <a:r>
              <a:rPr lang="en-CA"/>
              <a:t>Drag picture to placeholder or click icon to add</a:t>
            </a:r>
            <a:endParaRPr lang="en-US" dirty="0"/>
          </a:p>
        </p:txBody>
      </p:sp>
      <p:sp>
        <p:nvSpPr>
          <p:cNvPr id="11" name="Text Placeholder 10"/>
          <p:cNvSpPr>
            <a:spLocks noGrp="1"/>
          </p:cNvSpPr>
          <p:nvPr>
            <p:ph type="body" sz="quarter" idx="11"/>
          </p:nvPr>
        </p:nvSpPr>
        <p:spPr>
          <a:xfrm>
            <a:off x="338138" y="1152525"/>
            <a:ext cx="8488362" cy="477838"/>
          </a:xfrm>
          <a:prstGeom prst="rect">
            <a:avLst/>
          </a:prstGeom>
        </p:spPr>
        <p:txBody>
          <a:bodyPr/>
          <a:lstStyle>
            <a:lvl1pPr marL="0" indent="0" algn="ctr">
              <a:buNone/>
              <a:defRPr sz="2400">
                <a:solidFill>
                  <a:srgbClr val="3A6598"/>
                </a:solidFill>
              </a:defRPr>
            </a:lvl1pPr>
          </a:lstStyle>
          <a:p>
            <a:pPr lvl="0"/>
            <a:r>
              <a:rPr lang="en-CA"/>
              <a:t>Click to edit Master text styles</a:t>
            </a:r>
          </a:p>
        </p:txBody>
      </p:sp>
      <p:pic>
        <p:nvPicPr>
          <p:cNvPr id="7" name="Picture 6">
            <a:extLst>
              <a:ext uri="{FF2B5EF4-FFF2-40B4-BE49-F238E27FC236}">
                <a16:creationId xmlns:a16="http://schemas.microsoft.com/office/drawing/2014/main" id="{1F133E3D-6990-4EF3-A6C3-94D9092AF81F}"/>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3751066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defRPr>
            </a:lvl1pPr>
          </a:lstStyle>
          <a:p>
            <a:r>
              <a:rPr lang="en-US" dirty="0"/>
              <a:t>Click to edit Master title style</a:t>
            </a:r>
          </a:p>
        </p:txBody>
      </p:sp>
      <p:sp>
        <p:nvSpPr>
          <p:cNvPr id="4" name="Text Placeholder 3"/>
          <p:cNvSpPr>
            <a:spLocks noGrp="1"/>
          </p:cNvSpPr>
          <p:nvPr>
            <p:ph type="body" sz="quarter" idx="10"/>
          </p:nvPr>
        </p:nvSpPr>
        <p:spPr>
          <a:xfrm>
            <a:off x="457200" y="1600200"/>
            <a:ext cx="8229600" cy="4175125"/>
          </a:xfrm>
        </p:spPr>
        <p:txBody>
          <a:bodyPr/>
          <a:lstStyle>
            <a:lvl1pPr>
              <a:defRPr>
                <a:solidFill>
                  <a:schemeClr val="accent1">
                    <a:lumMod val="7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50434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1274ED4-9F4B-419D-860C-1298080DDD50}"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274ED4-9F4B-419D-860C-1298080DDD50}"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274ED4-9F4B-419D-860C-1298080DDD50}" type="datetimeFigureOut">
              <a:rPr lang="en-US" smtClean="0"/>
              <a:t>7/13/2020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274ED4-9F4B-419D-860C-1298080DDD50}" type="datetimeFigureOut">
              <a:rPr lang="en-US" smtClean="0"/>
              <a:t>7/13/2020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7/13/2020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solidFill>
                  <a:srgbClr val="5E9A34"/>
                </a:solidFill>
                <a:latin typeface="Palatino Linotype" panose="02040502050505030304" pitchFamily="18" charset="0"/>
              </a:defRPr>
            </a:lvl1pPr>
          </a:lstStyle>
          <a:p>
            <a:r>
              <a:rPr lang="en-US"/>
              <a:t>Click to edit Master title style</a:t>
            </a:r>
            <a:endParaRPr lang="en-CA" dirty="0"/>
          </a:p>
        </p:txBody>
      </p:sp>
      <p:sp>
        <p:nvSpPr>
          <p:cNvPr id="3" name="Content Placeholder 2"/>
          <p:cNvSpPr>
            <a:spLocks noGrp="1"/>
          </p:cNvSpPr>
          <p:nvPr>
            <p:ph idx="1"/>
          </p:nvPr>
        </p:nvSpPr>
        <p:spPr>
          <a:xfrm>
            <a:off x="457200" y="1828800"/>
            <a:ext cx="8229600" cy="4525963"/>
          </a:xfrm>
          <a:prstGeom prst="rect">
            <a:avLst/>
          </a:prstGeom>
        </p:spPr>
        <p:txBody>
          <a:bodyPr/>
          <a:lstStyle>
            <a:lvl1pPr>
              <a:buClr>
                <a:srgbClr val="B00069"/>
              </a:buClr>
              <a:defRPr>
                <a:latin typeface="Garamond" panose="02020404030301010803" pitchFamily="18" charset="0"/>
              </a:defRPr>
            </a:lvl1pPr>
            <a:lvl2pPr marL="742950" indent="-285750">
              <a:buClr>
                <a:srgbClr val="B00069"/>
              </a:buClr>
              <a:buFont typeface="Courier New" panose="02070309020205020404" pitchFamily="49" charset="0"/>
              <a:buChar char="o"/>
              <a:defRPr>
                <a:latin typeface="Garamond" panose="02020404030301010803" pitchFamily="18" charset="0"/>
              </a:defRPr>
            </a:lvl2pPr>
            <a:lvl3pPr marL="1143000" indent="-228600">
              <a:buClr>
                <a:srgbClr val="B00069"/>
              </a:buClr>
              <a:buFont typeface="Wingdings" panose="05000000000000000000" pitchFamily="2" charset="2"/>
              <a:buChar char="§"/>
              <a:defRPr>
                <a:latin typeface="Garamond" panose="02020404030301010803" pitchFamily="18" charset="0"/>
              </a:defRPr>
            </a:lvl3pPr>
            <a:lvl4pPr marL="1600200" indent="-228600">
              <a:buClr>
                <a:srgbClr val="B00069"/>
              </a:buClr>
              <a:buFont typeface="Courier New" panose="02070309020205020404" pitchFamily="49" charset="0"/>
              <a:buChar char="o"/>
              <a:defRPr>
                <a:latin typeface="Garamond" panose="02020404030301010803" pitchFamily="18" charset="0"/>
              </a:defRPr>
            </a:lvl4pPr>
            <a:lvl5pPr marL="2057400" indent="-228600">
              <a:buClr>
                <a:srgbClr val="B00069"/>
              </a:buClr>
              <a:buFont typeface="Courier New" panose="02070309020205020404" pitchFamily="49" charset="0"/>
              <a:buChar char="o"/>
              <a:defRPr>
                <a:latin typeface="Garamond" panose="02020404030301010803"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Tree>
    <p:extLst>
      <p:ext uri="{BB962C8B-B14F-4D97-AF65-F5344CB8AC3E}">
        <p14:creationId xmlns:p14="http://schemas.microsoft.com/office/powerpoint/2010/main" val="41505604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274ED4-9F4B-419D-860C-1298080DDD50}" type="datetimeFigureOut">
              <a:rPr lang="en-US" smtClean="0"/>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337931" y="586409"/>
            <a:ext cx="8488017"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2782957" y="1808921"/>
            <a:ext cx="3578088" cy="4283766"/>
          </a:xfrm>
          <a:prstGeom prst="rect">
            <a:avLst/>
          </a:prstGeom>
        </p:spPr>
        <p:txBody>
          <a:bodyPr/>
          <a:lstStyle/>
          <a:p>
            <a:r>
              <a:rPr lang="en-US"/>
              <a:t>Click icon to add picture</a:t>
            </a:r>
            <a:endParaRPr lang="en-US" dirty="0"/>
          </a:p>
        </p:txBody>
      </p:sp>
      <p:sp>
        <p:nvSpPr>
          <p:cNvPr id="11" name="Text Placeholder 10"/>
          <p:cNvSpPr>
            <a:spLocks noGrp="1"/>
          </p:cNvSpPr>
          <p:nvPr>
            <p:ph type="body" sz="quarter" idx="11"/>
          </p:nvPr>
        </p:nvSpPr>
        <p:spPr>
          <a:xfrm>
            <a:off x="338138" y="1152525"/>
            <a:ext cx="8488362" cy="477838"/>
          </a:xfrm>
          <a:prstGeom prst="rect">
            <a:avLst/>
          </a:prstGeom>
        </p:spPr>
        <p:txBody>
          <a:bodyPr/>
          <a:lstStyle>
            <a:lvl1pPr marL="0" indent="0" algn="ctr">
              <a:buNone/>
              <a:defRPr sz="2400">
                <a:solidFill>
                  <a:srgbClr val="3A6598"/>
                </a:solidFill>
              </a:defRPr>
            </a:lvl1pPr>
          </a:lstStyle>
          <a:p>
            <a:pPr lvl="0"/>
            <a:r>
              <a:rPr lang="en-US"/>
              <a:t>Click to edit Master text styles</a:t>
            </a:r>
          </a:p>
        </p:txBody>
      </p:sp>
      <p:pic>
        <p:nvPicPr>
          <p:cNvPr id="7" name="Picture 6">
            <a:extLst>
              <a:ext uri="{FF2B5EF4-FFF2-40B4-BE49-F238E27FC236}">
                <a16:creationId xmlns:a16="http://schemas.microsoft.com/office/drawing/2014/main" id="{1F133E3D-6990-4EF3-A6C3-94D9092AF81F}"/>
              </a:ext>
            </a:extLst>
          </p:cNvPr>
          <p:cNvPicPr>
            <a:picLocks noChangeAspect="1"/>
          </p:cNvPicPr>
          <p:nvPr/>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8631116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9447659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a:prstGeom prst="rect">
            <a:avLst/>
          </a:prstGeom>
        </p:spPr>
        <p:txBody>
          <a:bodyPr anchor="ct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672267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5105400"/>
          </a:xfrm>
          <a:prstGeom prst="rect">
            <a:avLst/>
          </a:prstGeom>
        </p:spPr>
        <p:txBody>
          <a:bodyPr>
            <a:normAutofit/>
          </a:bodyPr>
          <a:lstStyle>
            <a:lvl1pPr>
              <a:buClrTx/>
              <a:defRPr sz="3200">
                <a:solidFill>
                  <a:schemeClr val="tx1"/>
                </a:solidFill>
                <a:latin typeface="Garamond" panose="02020404030301010803" pitchFamily="18" charset="0"/>
              </a:defRPr>
            </a:lvl1pPr>
            <a:lvl2pPr marL="742950" indent="-285750">
              <a:buClr>
                <a:schemeClr val="tx1"/>
              </a:buClr>
              <a:buFont typeface="Courier New" panose="02070309020205020404" pitchFamily="49" charset="0"/>
              <a:buChar char="o"/>
              <a:defRPr sz="2800">
                <a:solidFill>
                  <a:schemeClr val="tx1"/>
                </a:solidFill>
                <a:latin typeface="Garamond" panose="02020404030301010803" pitchFamily="18" charset="0"/>
              </a:defRPr>
            </a:lvl2pPr>
            <a:lvl3pPr marL="1143000" indent="-228600">
              <a:buClr>
                <a:schemeClr val="tx1"/>
              </a:buClr>
              <a:buFont typeface="Wingdings" panose="05000000000000000000" pitchFamily="2" charset="2"/>
              <a:buChar char="§"/>
              <a:defRPr sz="2400">
                <a:solidFill>
                  <a:schemeClr val="tx1"/>
                </a:solidFill>
                <a:latin typeface="Garamond" panose="02020404030301010803" pitchFamily="18" charset="0"/>
              </a:defRPr>
            </a:lvl3pPr>
            <a:lvl4pPr>
              <a:defRPr sz="2000">
                <a:latin typeface="Garamond" panose="02020404030301010803" pitchFamily="18" charset="0"/>
              </a:defRPr>
            </a:lvl4pPr>
            <a:lvl5pPr>
              <a:defRPr sz="2000">
                <a:latin typeface="Garamond" panose="02020404030301010803" pitchFamily="18"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48200" y="1600200"/>
            <a:ext cx="4038600" cy="5105400"/>
          </a:xfrm>
          <a:prstGeom prst="rect">
            <a:avLst/>
          </a:prstGeom>
        </p:spPr>
        <p:txBody>
          <a:bodyPr>
            <a:normAutofit/>
          </a:bodyPr>
          <a:lstStyle>
            <a:lvl1pPr>
              <a:buClr>
                <a:schemeClr val="tx1"/>
              </a:buClr>
              <a:defRPr sz="3200">
                <a:latin typeface="Garamond" panose="02020404030301010803" pitchFamily="18" charset="0"/>
              </a:defRPr>
            </a:lvl1pPr>
            <a:lvl2pPr marL="742950" indent="-285750">
              <a:buClr>
                <a:schemeClr val="tx1"/>
              </a:buClr>
              <a:buFont typeface="Courier New" panose="02070309020205020404" pitchFamily="49" charset="0"/>
              <a:buChar char="o"/>
              <a:defRPr sz="2800">
                <a:latin typeface="Garamond" panose="02020404030301010803" pitchFamily="18" charset="0"/>
              </a:defRPr>
            </a:lvl2pPr>
            <a:lvl3pPr marL="1143000" indent="-228600">
              <a:buClr>
                <a:schemeClr val="tx1"/>
              </a:buClr>
              <a:buFont typeface="Wingdings" panose="05000000000000000000" pitchFamily="2" charset="2"/>
              <a:buChar char="§"/>
              <a:defRPr sz="2400">
                <a:latin typeface="Garamond" panose="02020404030301010803" pitchFamily="18" charset="0"/>
              </a:defRPr>
            </a:lvl3pPr>
            <a:lvl4pPr>
              <a:defRPr sz="1800">
                <a:latin typeface="Garamond" panose="02020404030301010803" pitchFamily="18" charset="0"/>
              </a:defRPr>
            </a:lvl4pPr>
            <a:lvl5pPr>
              <a:defRPr sz="1800">
                <a:latin typeface="Garamond" panose="02020404030301010803" pitchFamily="18"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4" name="Title 1"/>
          <p:cNvSpPr>
            <a:spLocks noGrp="1"/>
          </p:cNvSpPr>
          <p:nvPr>
            <p:ph type="title"/>
          </p:nvPr>
        </p:nvSpPr>
        <p:spPr>
          <a:xfrm>
            <a:off x="457200" y="304800"/>
            <a:ext cx="8229600" cy="1143000"/>
          </a:xfrm>
          <a:prstGeom prst="rect">
            <a:avLst/>
          </a:prstGeom>
        </p:spPr>
        <p:txBody>
          <a:bodyPr/>
          <a:lstStyle>
            <a:lvl1pPr>
              <a:defRPr>
                <a:solidFill>
                  <a:schemeClr val="tx1"/>
                </a:solidFill>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Tree>
    <p:extLst>
      <p:ext uri="{BB962C8B-B14F-4D97-AF65-F5344CB8AC3E}">
        <p14:creationId xmlns:p14="http://schemas.microsoft.com/office/powerpoint/2010/main" val="3503296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lvl1pPr>
              <a:defRPr>
                <a:solidFill>
                  <a:schemeClr val="tx2">
                    <a:lumMod val="75000"/>
                  </a:schemeClr>
                </a:solidFill>
              </a:defRPr>
            </a:lvl1pPr>
          </a:lstStyle>
          <a:p>
            <a:r>
              <a:rPr lang="en-US" dirty="0"/>
              <a:t>Click to edit Master title style</a:t>
            </a:r>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lvl1pPr>
              <a:defRPr sz="2400">
                <a:solidFill>
                  <a:schemeClr val="accent1">
                    <a:lumMod val="75000"/>
                  </a:schemeClr>
                </a:solidFill>
              </a:defRPr>
            </a:lvl1pPr>
          </a:lstStyle>
          <a:p>
            <a:pPr lvl="0"/>
            <a:r>
              <a:rPr lang="en-US" dirty="0"/>
              <a:t>Click to edit Master text styles</a:t>
            </a:r>
          </a:p>
          <a:p>
            <a:pPr lvl="0"/>
            <a:r>
              <a:rPr lang="en-US" dirty="0"/>
              <a:t>Click to edit Master text styles</a:t>
            </a:r>
          </a:p>
        </p:txBody>
      </p:sp>
      <p:pic>
        <p:nvPicPr>
          <p:cNvPr id="4" name="Picture 3">
            <a:extLst>
              <a:ext uri="{FF2B5EF4-FFF2-40B4-BE49-F238E27FC236}">
                <a16:creationId xmlns:a16="http://schemas.microsoft.com/office/drawing/2014/main" id="{BB270461-5061-4414-803B-C583AB6622A7}"/>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600365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a:extLst>
              <a:ext uri="{FF2B5EF4-FFF2-40B4-BE49-F238E27FC236}">
                <a16:creationId xmlns:a16="http://schemas.microsoft.com/office/drawing/2014/main" id="{8C21ADE0-5C6C-4D2E-BA8D-9FAB5A6E626E}"/>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4288875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7/13/2020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7/13/2020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7/13/2020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7/13/2020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2.png"/><Relationship Id="rId5" Type="http://schemas.openxmlformats.org/officeDocument/2006/relationships/slideLayout" Target="../slideLayouts/slideLayout7.xml"/><Relationship Id="rId10" Type="http://schemas.openxmlformats.org/officeDocument/2006/relationships/image" Target="../media/image3.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image" Target="../media/image1.jpg"/><Relationship Id="rId5" Type="http://schemas.openxmlformats.org/officeDocument/2006/relationships/theme" Target="../theme/theme4.xml"/><Relationship Id="rId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87786"/>
      </p:ext>
    </p:extLst>
  </p:cSld>
  <p:clrMap bg1="lt1" tx1="dk1" bg2="lt2" tx2="dk2" accent1="accent1" accent2="accent2" accent3="accent3" accent4="accent4" accent5="accent5" accent6="accent6" hlink="hlink" folHlink="folHlink"/>
  <p:sldLayoutIdLst>
    <p:sldLayoutId id="2147483649" r:id="rId1"/>
    <p:sldLayoutId id="2147483674"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10">
            <a:extLst>
              <a:ext uri="{28A0092B-C50C-407E-A947-70E740481C1C}">
                <a14:useLocalDpi xmlns:a14="http://schemas.microsoft.com/office/drawing/2010/main" val="0"/>
              </a:ext>
            </a:extLst>
          </a:blip>
          <a:srcRect l="139" t="208" r="79" b="371"/>
          <a:stretch/>
        </p:blipFill>
        <p:spPr bwMode="auto">
          <a:xfrm>
            <a:off x="5030" y="1063"/>
            <a:ext cx="9154872" cy="6848986"/>
          </a:xfrm>
          <a:prstGeom prst="rect">
            <a:avLst/>
          </a:prstGeom>
          <a:noFill/>
          <a:ln w="0">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0"/>
            <a:r>
              <a:rPr lang="en-US" dirty="0"/>
              <a:t>Click to edit Master text styles</a:t>
            </a:r>
          </a:p>
        </p:txBody>
      </p:sp>
      <p:sp>
        <p:nvSpPr>
          <p:cNvPr id="7" name="Footer Placeholder 3"/>
          <p:cNvSpPr txBox="1">
            <a:spLocks/>
          </p:cNvSpPr>
          <p:nvPr/>
        </p:nvSpPr>
        <p:spPr>
          <a:xfrm>
            <a:off x="1163782" y="6423727"/>
            <a:ext cx="2767054"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solidFill>
                  <a:schemeClr val="bg1"/>
                </a:solidFill>
              </a:rPr>
              <a:t>© [Oxford</a:t>
            </a:r>
            <a:r>
              <a:rPr lang="en-US" baseline="0" dirty="0">
                <a:solidFill>
                  <a:schemeClr val="bg1"/>
                </a:solidFill>
              </a:rPr>
              <a:t> University Press or author name],</a:t>
            </a:r>
            <a:r>
              <a:rPr lang="en-US" dirty="0">
                <a:solidFill>
                  <a:schemeClr val="bg1"/>
                </a:solidFill>
              </a:rPr>
              <a:t> 2019</a:t>
            </a: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pic>
        <p:nvPicPr>
          <p:cNvPr id="9" name="Picture 8">
            <a:extLst>
              <a:ext uri="{FF2B5EF4-FFF2-40B4-BE49-F238E27FC236}">
                <a16:creationId xmlns:a16="http://schemas.microsoft.com/office/drawing/2014/main" id="{DB11EB2B-0846-4623-8B27-CF24A81847A5}"/>
              </a:ext>
            </a:extLst>
          </p:cNvPr>
          <p:cNvPicPr>
            <a:picLocks noChangeAspect="1"/>
          </p:cNvPicPr>
          <p:nvPr/>
        </p:nvPicPr>
        <p:blipFill>
          <a:blip r:embed="rId11"/>
          <a:stretch>
            <a:fillRect/>
          </a:stretch>
        </p:blipFill>
        <p:spPr>
          <a:xfrm>
            <a:off x="0" y="6331318"/>
            <a:ext cx="1163782" cy="526682"/>
          </a:xfrm>
          <a:prstGeom prst="rect">
            <a:avLst/>
          </a:prstGeom>
        </p:spPr>
      </p:pic>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7/13/2020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7851874"/>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CA"/>
              <a:t>Chapter 2</a:t>
            </a:r>
            <a:endParaRPr lang="en-CA" dirty="0"/>
          </a:p>
        </p:txBody>
      </p:sp>
      <p:sp>
        <p:nvSpPr>
          <p:cNvPr id="5" name="Subtitle 4"/>
          <p:cNvSpPr>
            <a:spLocks noGrp="1"/>
          </p:cNvSpPr>
          <p:nvPr>
            <p:ph type="subTitle" idx="1"/>
          </p:nvPr>
        </p:nvSpPr>
        <p:spPr>
          <a:xfrm>
            <a:off x="1371600" y="3028950"/>
            <a:ext cx="6400800" cy="1143000"/>
          </a:xfrm>
        </p:spPr>
        <p:txBody>
          <a:bodyPr>
            <a:normAutofit/>
          </a:bodyPr>
          <a:lstStyle/>
          <a:p>
            <a:pPr>
              <a:defRPr/>
            </a:pPr>
            <a:r>
              <a:rPr lang="en-CA" dirty="0"/>
              <a:t>Responding to Global Environmental Change</a:t>
            </a:r>
          </a:p>
        </p:txBody>
      </p:sp>
    </p:spTree>
    <p:extLst>
      <p:ext uri="{BB962C8B-B14F-4D97-AF65-F5344CB8AC3E}">
        <p14:creationId xmlns:p14="http://schemas.microsoft.com/office/powerpoint/2010/main" val="731240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p:cNvSpPr>
          <p:nvPr>
            <p:ph type="title"/>
          </p:nvPr>
        </p:nvSpPr>
        <p:spPr>
          <a:xfrm>
            <a:off x="457200" y="508318"/>
            <a:ext cx="8229600" cy="1143000"/>
          </a:xfrm>
        </p:spPr>
        <p:txBody>
          <a:bodyPr/>
          <a:lstStyle/>
          <a:p>
            <a:pPr eaLnBrk="1" hangingPunct="1"/>
            <a:r>
              <a:rPr lang="en-US" dirty="0">
                <a:solidFill>
                  <a:srgbClr val="000000"/>
                </a:solidFill>
                <a:latin typeface="Palatino Linotype" charset="0"/>
              </a:rPr>
              <a:t>Global Perspectives, con</a:t>
            </a:r>
            <a:r>
              <a:rPr lang="en-US" dirty="0">
                <a:latin typeface="Palatino Linotype" charset="0"/>
              </a:rPr>
              <a:t>t’d</a:t>
            </a:r>
          </a:p>
        </p:txBody>
      </p:sp>
      <p:sp>
        <p:nvSpPr>
          <p:cNvPr id="429059" name="Rectangle 3"/>
          <p:cNvSpPr>
            <a:spLocks noGrp="1" noChangeArrowheads="1"/>
          </p:cNvSpPr>
          <p:nvPr>
            <p:ph idx="1"/>
          </p:nvPr>
        </p:nvSpPr>
        <p:spPr/>
        <p:txBody>
          <a:bodyPr>
            <a:normAutofit/>
          </a:bodyPr>
          <a:lstStyle/>
          <a:p>
            <a:pPr marL="0" indent="0" eaLnBrk="1" hangingPunct="1">
              <a:buFont typeface="Arial" panose="020B0604020202020204" pitchFamily="34" charset="0"/>
              <a:buNone/>
              <a:defRPr/>
            </a:pPr>
            <a:r>
              <a:rPr lang="en-US" dirty="0">
                <a:solidFill>
                  <a:srgbClr val="FF9900"/>
                </a:solidFill>
                <a:ea typeface="+mn-ea"/>
              </a:rPr>
              <a:t>Sustainable Development Goals</a:t>
            </a:r>
            <a:endParaRPr lang="en-US" dirty="0">
              <a:ea typeface="+mn-ea"/>
            </a:endParaRPr>
          </a:p>
          <a:p>
            <a:pPr eaLnBrk="1" hangingPunct="1">
              <a:defRPr/>
            </a:pPr>
            <a:r>
              <a:rPr lang="en-US" dirty="0">
                <a:ea typeface="+mn-ea"/>
              </a:rPr>
              <a:t>Consuming more will not, after a certain threshold, improve overall well-being.</a:t>
            </a:r>
          </a:p>
          <a:p>
            <a:pPr lvl="1" eaLnBrk="1" hangingPunct="1">
              <a:defRPr/>
            </a:pPr>
            <a:r>
              <a:rPr lang="en-US" dirty="0">
                <a:ea typeface="+mn-ea"/>
              </a:rPr>
              <a:t>The challenge at the international level is to enact policies and programs that will see consumption levels raised in needy countries but reduced in over-consuming countries, such as Canada</a:t>
            </a:r>
          </a:p>
        </p:txBody>
      </p:sp>
    </p:spTree>
    <p:extLst>
      <p:ext uri="{BB962C8B-B14F-4D97-AF65-F5344CB8AC3E}">
        <p14:creationId xmlns:p14="http://schemas.microsoft.com/office/powerpoint/2010/main" val="2477389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p:cNvSpPr>
          <p:nvPr>
            <p:ph type="title"/>
          </p:nvPr>
        </p:nvSpPr>
        <p:spPr>
          <a:xfrm>
            <a:off x="457200" y="467678"/>
            <a:ext cx="8229600" cy="1143000"/>
          </a:xfrm>
        </p:spPr>
        <p:txBody>
          <a:bodyPr/>
          <a:lstStyle/>
          <a:p>
            <a:pPr eaLnBrk="1" hangingPunct="1"/>
            <a:r>
              <a:rPr lang="en-US" dirty="0">
                <a:solidFill>
                  <a:srgbClr val="000000"/>
                </a:solidFill>
                <a:latin typeface="Palatino Linotype" charset="0"/>
              </a:rPr>
              <a:t>Global Perspectives, cont’d</a:t>
            </a:r>
          </a:p>
        </p:txBody>
      </p:sp>
      <p:sp>
        <p:nvSpPr>
          <p:cNvPr id="429059" name="Rectangle 3"/>
          <p:cNvSpPr>
            <a:spLocks noGrp="1" noChangeArrowheads="1"/>
          </p:cNvSpPr>
          <p:nvPr>
            <p:ph idx="1"/>
          </p:nvPr>
        </p:nvSpPr>
        <p:spPr/>
        <p:txBody>
          <a:bodyPr>
            <a:normAutofit fontScale="92500"/>
          </a:bodyPr>
          <a:lstStyle/>
          <a:p>
            <a:pPr marL="0" indent="0" eaLnBrk="1" hangingPunct="1">
              <a:buFont typeface="Arial" panose="020B0604020202020204" pitchFamily="34" charset="0"/>
              <a:buNone/>
              <a:defRPr/>
            </a:pPr>
            <a:r>
              <a:rPr lang="en-US" dirty="0">
                <a:solidFill>
                  <a:srgbClr val="FF9900"/>
                </a:solidFill>
                <a:ea typeface="+mn-ea"/>
              </a:rPr>
              <a:t>Sustainable Development Goals</a:t>
            </a:r>
            <a:endParaRPr lang="en-US" dirty="0">
              <a:ea typeface="+mn-ea"/>
            </a:endParaRPr>
          </a:p>
          <a:p>
            <a:pPr eaLnBrk="1" hangingPunct="1">
              <a:defRPr/>
            </a:pPr>
            <a:r>
              <a:rPr lang="en-CA" dirty="0">
                <a:ea typeface="+mn-ea"/>
              </a:rPr>
              <a:t>Sustainable Development Goals (SDGs) follow from the Millennium Development Goals (MDGs), eight anti-poverty targets that expired in 2015</a:t>
            </a:r>
          </a:p>
          <a:p>
            <a:pPr lvl="1" eaLnBrk="1" hangingPunct="1">
              <a:buFont typeface="Arial" charset="0"/>
              <a:buChar char="•"/>
              <a:defRPr/>
            </a:pPr>
            <a:r>
              <a:rPr lang="en-CA" dirty="0">
                <a:ea typeface="+mn-ea"/>
              </a:rPr>
              <a:t>15-year framework that identifies ambitious goals for achieving sustainability, established in 2015</a:t>
            </a:r>
          </a:p>
          <a:p>
            <a:pPr lvl="1" eaLnBrk="1" hangingPunct="1">
              <a:buFont typeface="Arial" charset="0"/>
              <a:buChar char="•"/>
              <a:defRPr/>
            </a:pPr>
            <a:r>
              <a:rPr lang="en-CA" dirty="0">
                <a:ea typeface="+mn-ea"/>
              </a:rPr>
              <a:t>SDGs have a broadened focus on environmental sustainability, with seven goals explicitly highlighting connections between well-being and the environment</a:t>
            </a:r>
            <a:endParaRPr lang="en-US" dirty="0">
              <a:ea typeface="+mn-ea"/>
            </a:endParaRPr>
          </a:p>
        </p:txBody>
      </p:sp>
    </p:spTree>
    <p:extLst>
      <p:ext uri="{BB962C8B-B14F-4D97-AF65-F5344CB8AC3E}">
        <p14:creationId xmlns:p14="http://schemas.microsoft.com/office/powerpoint/2010/main" val="2493463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p:cNvSpPr>
          <p:nvPr>
            <p:ph type="title"/>
          </p:nvPr>
        </p:nvSpPr>
        <p:spPr>
          <a:xfrm>
            <a:off x="457200" y="508318"/>
            <a:ext cx="8229600" cy="1143000"/>
          </a:xfrm>
        </p:spPr>
        <p:txBody>
          <a:bodyPr/>
          <a:lstStyle/>
          <a:p>
            <a:pPr eaLnBrk="1" hangingPunct="1"/>
            <a:r>
              <a:rPr lang="en-US" dirty="0">
                <a:solidFill>
                  <a:srgbClr val="000000"/>
                </a:solidFill>
                <a:latin typeface="Palatino Linotype" charset="0"/>
              </a:rPr>
              <a:t>Global Perspectives, cont’d</a:t>
            </a:r>
          </a:p>
        </p:txBody>
      </p:sp>
      <p:sp>
        <p:nvSpPr>
          <p:cNvPr id="429059" name="Rectangle 3"/>
          <p:cNvSpPr>
            <a:spLocks noGrp="1" noChangeArrowheads="1"/>
          </p:cNvSpPr>
          <p:nvPr>
            <p:ph idx="1"/>
          </p:nvPr>
        </p:nvSpPr>
        <p:spPr>
          <a:xfrm>
            <a:off x="457200" y="1600200"/>
            <a:ext cx="8229600" cy="4525963"/>
          </a:xfrm>
        </p:spPr>
        <p:txBody>
          <a:bodyPr>
            <a:normAutofit/>
          </a:bodyPr>
          <a:lstStyle/>
          <a:p>
            <a:pPr marL="0" indent="0" eaLnBrk="1" hangingPunct="1">
              <a:buFont typeface="Arial" panose="020B0604020202020204" pitchFamily="34" charset="0"/>
              <a:buNone/>
              <a:defRPr/>
            </a:pPr>
            <a:r>
              <a:rPr lang="en-US" dirty="0">
                <a:solidFill>
                  <a:srgbClr val="FF9900"/>
                </a:solidFill>
                <a:ea typeface="+mn-ea"/>
              </a:rPr>
              <a:t>Sustainable Development Goals</a:t>
            </a:r>
            <a:endParaRPr lang="en-US" dirty="0">
              <a:ea typeface="+mn-ea"/>
            </a:endParaRPr>
          </a:p>
          <a:p>
            <a:pPr eaLnBrk="1" hangingPunct="1">
              <a:defRPr/>
            </a:pPr>
            <a:r>
              <a:rPr lang="en-CA" dirty="0">
                <a:ea typeface="+mn-ea"/>
              </a:rPr>
              <a:t>At the end of 2015, at least some progress had been made on almost all MDG target</a:t>
            </a:r>
          </a:p>
          <a:p>
            <a:pPr lvl="1" eaLnBrk="1" hangingPunct="1">
              <a:buFont typeface="Arial" charset="0"/>
              <a:buChar char="•"/>
              <a:defRPr/>
            </a:pPr>
            <a:r>
              <a:rPr lang="en-CA" dirty="0">
                <a:ea typeface="+mn-ea"/>
              </a:rPr>
              <a:t>E.g. extreme poverty reduced by half, access to an improved drinking water source became a reality for 2.3 billion people, and child mortality almost halved</a:t>
            </a:r>
          </a:p>
          <a:p>
            <a:pPr lvl="1" eaLnBrk="1" hangingPunct="1">
              <a:buFont typeface="Arial" charset="0"/>
              <a:buChar char="•"/>
              <a:defRPr/>
            </a:pPr>
            <a:r>
              <a:rPr lang="en-CA" dirty="0">
                <a:ea typeface="+mn-ea"/>
              </a:rPr>
              <a:t>exception was the environmental targets - most statistics demonstrate that environmental problems are getting decidedly worse</a:t>
            </a:r>
            <a:endParaRPr lang="en-US" dirty="0">
              <a:ea typeface="+mn-ea"/>
            </a:endParaRPr>
          </a:p>
        </p:txBody>
      </p:sp>
    </p:spTree>
    <p:extLst>
      <p:ext uri="{BB962C8B-B14F-4D97-AF65-F5344CB8AC3E}">
        <p14:creationId xmlns:p14="http://schemas.microsoft.com/office/powerpoint/2010/main" val="3054665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p:cNvSpPr>
            <a:spLocks noGrp="1"/>
          </p:cNvSpPr>
          <p:nvPr>
            <p:ph type="title"/>
          </p:nvPr>
        </p:nvSpPr>
        <p:spPr>
          <a:xfrm>
            <a:off x="457200" y="406718"/>
            <a:ext cx="8229600" cy="1143000"/>
          </a:xfrm>
        </p:spPr>
        <p:txBody>
          <a:bodyPr/>
          <a:lstStyle/>
          <a:p>
            <a:pPr eaLnBrk="1" hangingPunct="1"/>
            <a:r>
              <a:rPr lang="en-US" dirty="0">
                <a:solidFill>
                  <a:srgbClr val="000000"/>
                </a:solidFill>
                <a:latin typeface="Palatino Linotype" charset="0"/>
              </a:rPr>
              <a:t>Global Perspectives, cont’d</a:t>
            </a:r>
          </a:p>
        </p:txBody>
      </p:sp>
      <p:sp>
        <p:nvSpPr>
          <p:cNvPr id="429059" name="Rectangle 3"/>
          <p:cNvSpPr>
            <a:spLocks noGrp="1" noChangeArrowheads="1"/>
          </p:cNvSpPr>
          <p:nvPr>
            <p:ph idx="1"/>
          </p:nvPr>
        </p:nvSpPr>
        <p:spPr/>
        <p:txBody>
          <a:bodyPr>
            <a:normAutofit/>
          </a:bodyPr>
          <a:lstStyle/>
          <a:p>
            <a:pPr marL="0" indent="0" eaLnBrk="1" hangingPunct="1">
              <a:buFont typeface="Arial" panose="020B0604020202020204" pitchFamily="34" charset="0"/>
              <a:buNone/>
              <a:defRPr/>
            </a:pPr>
            <a:r>
              <a:rPr lang="en-US" dirty="0">
                <a:solidFill>
                  <a:srgbClr val="FF9900"/>
                </a:solidFill>
                <a:ea typeface="+mn-ea"/>
              </a:rPr>
              <a:t>Sustainable Development Goals</a:t>
            </a:r>
            <a:endParaRPr lang="en-US" dirty="0">
              <a:ea typeface="+mn-ea"/>
            </a:endParaRPr>
          </a:p>
          <a:p>
            <a:pPr eaLnBrk="1" hangingPunct="1">
              <a:defRPr/>
            </a:pPr>
            <a:r>
              <a:rPr lang="en-CA" dirty="0">
                <a:ea typeface="+mn-ea"/>
              </a:rPr>
              <a:t>Overall human welfare appears to be improving on a global scale and yet ecosystems are degrading</a:t>
            </a:r>
          </a:p>
          <a:p>
            <a:pPr lvl="1" eaLnBrk="1" hangingPunct="1">
              <a:buFont typeface="Arial" charset="0"/>
              <a:buChar char="•"/>
              <a:defRPr/>
            </a:pPr>
            <a:r>
              <a:rPr lang="en-CA" dirty="0">
                <a:ea typeface="+mn-ea"/>
              </a:rPr>
              <a:t>humans have not yet felt the true impacts of environmental degradation but continue to enjoy benefits from environmental over-exploitation</a:t>
            </a:r>
            <a:endParaRPr lang="en-US" dirty="0">
              <a:ea typeface="+mn-ea"/>
            </a:endParaRPr>
          </a:p>
        </p:txBody>
      </p:sp>
    </p:spTree>
    <p:extLst>
      <p:ext uri="{BB962C8B-B14F-4D97-AF65-F5344CB8AC3E}">
        <p14:creationId xmlns:p14="http://schemas.microsoft.com/office/powerpoint/2010/main" val="922002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Grp="1"/>
          </p:cNvSpPr>
          <p:nvPr>
            <p:ph type="title"/>
          </p:nvPr>
        </p:nvSpPr>
        <p:spPr>
          <a:xfrm>
            <a:off x="457200" y="437198"/>
            <a:ext cx="8229600" cy="1143000"/>
          </a:xfrm>
        </p:spPr>
        <p:txBody>
          <a:bodyPr/>
          <a:lstStyle/>
          <a:p>
            <a:pPr eaLnBrk="1" hangingPunct="1"/>
            <a:r>
              <a:rPr lang="en-US" dirty="0">
                <a:solidFill>
                  <a:srgbClr val="000000"/>
                </a:solidFill>
                <a:latin typeface="Palatino Linotype" charset="0"/>
              </a:rPr>
              <a:t>National Perspectives	</a:t>
            </a:r>
          </a:p>
        </p:txBody>
      </p:sp>
      <p:sp>
        <p:nvSpPr>
          <p:cNvPr id="406531" name="Rectangle 3"/>
          <p:cNvSpPr>
            <a:spLocks noGrp="1" noChangeArrowheads="1"/>
          </p:cNvSpPr>
          <p:nvPr>
            <p:ph idx="1"/>
          </p:nvPr>
        </p:nvSpPr>
        <p:spPr>
          <a:xfrm>
            <a:off x="457200" y="1600200"/>
            <a:ext cx="8229600" cy="4754563"/>
          </a:xfrm>
        </p:spPr>
        <p:txBody>
          <a:bodyPr>
            <a:normAutofit/>
          </a:bodyPr>
          <a:lstStyle/>
          <a:p>
            <a:pPr eaLnBrk="1" hangingPunct="1">
              <a:lnSpc>
                <a:spcPct val="80000"/>
              </a:lnSpc>
            </a:pPr>
            <a:r>
              <a:rPr lang="en-US" sz="3000" dirty="0">
                <a:latin typeface="Garamond" charset="0"/>
              </a:rPr>
              <a:t>Canada is a remarkable country:</a:t>
            </a:r>
          </a:p>
          <a:p>
            <a:pPr lvl="1" eaLnBrk="1" hangingPunct="1">
              <a:lnSpc>
                <a:spcPct val="80000"/>
              </a:lnSpc>
              <a:buFont typeface="Arial" charset="0"/>
              <a:buChar char="•"/>
            </a:pPr>
            <a:r>
              <a:rPr lang="en-CA" sz="2600" dirty="0">
                <a:latin typeface="Garamond" charset="0"/>
              </a:rPr>
              <a:t>world’s second-largest by area </a:t>
            </a:r>
          </a:p>
          <a:p>
            <a:pPr lvl="1" eaLnBrk="1" hangingPunct="1">
              <a:lnSpc>
                <a:spcPct val="80000"/>
              </a:lnSpc>
              <a:buFont typeface="Arial" charset="0"/>
              <a:buChar char="•"/>
            </a:pPr>
            <a:r>
              <a:rPr lang="en-CA" sz="2600" dirty="0">
                <a:latin typeface="Garamond" charset="0"/>
              </a:rPr>
              <a:t>ranked 3rd for forested area and renewable freshwater resources, 7th for amount of arable land</a:t>
            </a:r>
          </a:p>
          <a:p>
            <a:pPr lvl="1" eaLnBrk="1" hangingPunct="1">
              <a:lnSpc>
                <a:spcPct val="80000"/>
              </a:lnSpc>
              <a:buFont typeface="Arial" charset="0"/>
              <a:buChar char="•"/>
            </a:pPr>
            <a:r>
              <a:rPr lang="en-US" sz="2600" dirty="0">
                <a:latin typeface="Garamond" charset="0"/>
              </a:rPr>
              <a:t>Canadians enjoy one of the highest standards of living</a:t>
            </a:r>
          </a:p>
          <a:p>
            <a:pPr lvl="1" eaLnBrk="1" hangingPunct="1">
              <a:lnSpc>
                <a:spcPct val="80000"/>
              </a:lnSpc>
              <a:buFont typeface="Arial" charset="0"/>
              <a:buChar char="•"/>
            </a:pPr>
            <a:r>
              <a:rPr lang="en-CA" sz="2600" dirty="0">
                <a:latin typeface="Garamond" charset="0"/>
              </a:rPr>
              <a:t>ranked 13th in the UN’s Human Development Index for 2019</a:t>
            </a:r>
            <a:endParaRPr lang="en-US" sz="2600" dirty="0">
              <a:latin typeface="Garamond" charset="0"/>
            </a:endParaRPr>
          </a:p>
          <a:p>
            <a:pPr eaLnBrk="1" hangingPunct="1">
              <a:lnSpc>
                <a:spcPct val="80000"/>
              </a:lnSpc>
              <a:buFont typeface="Arial" charset="0"/>
              <a:buNone/>
            </a:pPr>
            <a:endParaRPr lang="en-US" sz="3000" dirty="0">
              <a:latin typeface="Garamond" charset="0"/>
            </a:endParaRPr>
          </a:p>
          <a:p>
            <a:pPr eaLnBrk="1" hangingPunct="1">
              <a:lnSpc>
                <a:spcPct val="80000"/>
              </a:lnSpc>
            </a:pPr>
            <a:r>
              <a:rPr lang="en-US" sz="3000" dirty="0">
                <a:latin typeface="Garamond" charset="0"/>
              </a:rPr>
              <a:t>Most Canadians are unaware of the global challenges we face due to our isolation from global pressures.</a:t>
            </a:r>
          </a:p>
        </p:txBody>
      </p:sp>
    </p:spTree>
    <p:extLst>
      <p:ext uri="{BB962C8B-B14F-4D97-AF65-F5344CB8AC3E}">
        <p14:creationId xmlns:p14="http://schemas.microsoft.com/office/powerpoint/2010/main" val="3430156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Grp="1"/>
          </p:cNvSpPr>
          <p:nvPr>
            <p:ph type="title"/>
          </p:nvPr>
        </p:nvSpPr>
        <p:spPr>
          <a:xfrm>
            <a:off x="457200" y="498158"/>
            <a:ext cx="8229600" cy="1143000"/>
          </a:xfrm>
        </p:spPr>
        <p:txBody>
          <a:bodyPr/>
          <a:lstStyle/>
          <a:p>
            <a:pPr eaLnBrk="1" hangingPunct="1"/>
            <a:r>
              <a:rPr lang="en-US" dirty="0">
                <a:solidFill>
                  <a:srgbClr val="000000"/>
                </a:solidFill>
                <a:latin typeface="Palatino Linotype" charset="0"/>
              </a:rPr>
              <a:t>National Perspectives	</a:t>
            </a:r>
          </a:p>
        </p:txBody>
      </p:sp>
      <p:sp>
        <p:nvSpPr>
          <p:cNvPr id="20483" name="Rectangle 3"/>
          <p:cNvSpPr>
            <a:spLocks noGrp="1"/>
          </p:cNvSpPr>
          <p:nvPr>
            <p:ph idx="1"/>
          </p:nvPr>
        </p:nvSpPr>
        <p:spPr/>
        <p:txBody>
          <a:bodyPr/>
          <a:lstStyle/>
          <a:p>
            <a:pPr eaLnBrk="1" hangingPunct="1"/>
            <a:r>
              <a:rPr lang="en-CA" dirty="0">
                <a:latin typeface="Garamond" charset="0"/>
              </a:rPr>
              <a:t>Canadian Environmental Protection Act (CEPA), 1999</a:t>
            </a:r>
          </a:p>
          <a:p>
            <a:pPr lvl="1" eaLnBrk="1" hangingPunct="1">
              <a:buFont typeface="Courier New" charset="0"/>
              <a:buChar char="o"/>
            </a:pPr>
            <a:r>
              <a:rPr lang="en-CA" dirty="0">
                <a:latin typeface="Garamond" charset="0"/>
              </a:rPr>
              <a:t>primary legislative framework for protecting the environment</a:t>
            </a:r>
          </a:p>
          <a:p>
            <a:pPr lvl="1" eaLnBrk="1" hangingPunct="1">
              <a:buFont typeface="Courier New" charset="0"/>
              <a:buChar char="o"/>
            </a:pPr>
            <a:r>
              <a:rPr lang="en-CA" dirty="0">
                <a:latin typeface="Garamond" charset="0"/>
              </a:rPr>
              <a:t>focuses on preventing pollution from entering the environment</a:t>
            </a:r>
          </a:p>
          <a:p>
            <a:pPr lvl="1" eaLnBrk="1" hangingPunct="1">
              <a:buFont typeface="Courier New" charset="0"/>
              <a:buChar char="o"/>
            </a:pPr>
            <a:r>
              <a:rPr lang="en-CA" dirty="0">
                <a:latin typeface="Garamond" charset="0"/>
              </a:rPr>
              <a:t>supposed to be reviewed every 5 years, but the first review took place 17 years later, in 2016</a:t>
            </a:r>
          </a:p>
          <a:p>
            <a:pPr lvl="1" eaLnBrk="1" hangingPunct="1">
              <a:buFont typeface="Courier New" charset="0"/>
              <a:buChar char="o"/>
            </a:pPr>
            <a:endParaRPr lang="en-CA" dirty="0">
              <a:latin typeface="Garamond" charset="0"/>
            </a:endParaRPr>
          </a:p>
          <a:p>
            <a:pPr lvl="1" eaLnBrk="1" hangingPunct="1">
              <a:buFont typeface="Courier New" charset="0"/>
              <a:buChar char="o"/>
            </a:pPr>
            <a:endParaRPr lang="en-US" dirty="0">
              <a:latin typeface="Garamond" charset="0"/>
            </a:endParaRPr>
          </a:p>
        </p:txBody>
      </p:sp>
    </p:spTree>
    <p:extLst>
      <p:ext uri="{BB962C8B-B14F-4D97-AF65-F5344CB8AC3E}">
        <p14:creationId xmlns:p14="http://schemas.microsoft.com/office/powerpoint/2010/main" val="1667801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p:cNvSpPr>
          <p:nvPr>
            <p:ph type="title"/>
          </p:nvPr>
        </p:nvSpPr>
        <p:spPr>
          <a:xfrm>
            <a:off x="457200" y="416878"/>
            <a:ext cx="8229600" cy="1143000"/>
          </a:xfrm>
        </p:spPr>
        <p:txBody>
          <a:bodyPr/>
          <a:lstStyle/>
          <a:p>
            <a:pPr eaLnBrk="1" hangingPunct="1"/>
            <a:r>
              <a:rPr lang="en-US" dirty="0">
                <a:solidFill>
                  <a:srgbClr val="000000"/>
                </a:solidFill>
                <a:latin typeface="Palatino Linotype" charset="0"/>
              </a:rPr>
              <a:t>National Perspectives</a:t>
            </a:r>
            <a:r>
              <a:rPr lang="en-US" dirty="0">
                <a:latin typeface="Palatino Linotype" charset="0"/>
              </a:rPr>
              <a:t>	</a:t>
            </a:r>
          </a:p>
        </p:txBody>
      </p:sp>
      <p:sp>
        <p:nvSpPr>
          <p:cNvPr id="21507" name="Rectangle 3"/>
          <p:cNvSpPr>
            <a:spLocks noGrp="1"/>
          </p:cNvSpPr>
          <p:nvPr>
            <p:ph idx="1"/>
          </p:nvPr>
        </p:nvSpPr>
        <p:spPr>
          <a:xfrm>
            <a:off x="457200" y="1320049"/>
            <a:ext cx="8229600" cy="4937125"/>
          </a:xfrm>
        </p:spPr>
        <p:txBody>
          <a:bodyPr/>
          <a:lstStyle/>
          <a:p>
            <a:pPr eaLnBrk="1" hangingPunct="1"/>
            <a:r>
              <a:rPr lang="en-CA" dirty="0">
                <a:latin typeface="Garamond" charset="0"/>
              </a:rPr>
              <a:t>Review of CEPA included recommendations to improve the Act, such as:</a:t>
            </a:r>
          </a:p>
          <a:p>
            <a:pPr lvl="1" eaLnBrk="1" hangingPunct="1">
              <a:buFont typeface="Courier New" charset="0"/>
              <a:buChar char="o"/>
            </a:pPr>
            <a:r>
              <a:rPr lang="en-CA" dirty="0">
                <a:latin typeface="Garamond" charset="0"/>
              </a:rPr>
              <a:t>Recognize the right of every person in Canada to a healthy environment (already recognized in over 100 countries, not in Canada)</a:t>
            </a:r>
          </a:p>
          <a:p>
            <a:pPr lvl="1" eaLnBrk="1" hangingPunct="1">
              <a:buFont typeface="Courier New" charset="0"/>
              <a:buChar char="o"/>
            </a:pPr>
            <a:r>
              <a:rPr lang="en-CA" dirty="0">
                <a:latin typeface="Garamond" charset="0"/>
              </a:rPr>
              <a:t>Introduction of national drinking water and air quality standards</a:t>
            </a:r>
          </a:p>
          <a:p>
            <a:pPr lvl="1" eaLnBrk="1" hangingPunct="1">
              <a:buFont typeface="Courier New" charset="0"/>
              <a:buChar char="o"/>
            </a:pPr>
            <a:r>
              <a:rPr lang="en-CA" dirty="0">
                <a:latin typeface="Garamond" charset="0"/>
              </a:rPr>
              <a:t>Putting onus on industry to prove substances are safe before being approved for sale </a:t>
            </a:r>
          </a:p>
          <a:p>
            <a:pPr lvl="1" eaLnBrk="1" hangingPunct="1">
              <a:buFont typeface="Courier New" charset="0"/>
              <a:buChar char="o"/>
            </a:pPr>
            <a:r>
              <a:rPr lang="en-CA" dirty="0">
                <a:latin typeface="Garamond" charset="0"/>
              </a:rPr>
              <a:t>Examining cumulative impact of noxious substances</a:t>
            </a:r>
          </a:p>
          <a:p>
            <a:pPr lvl="1" eaLnBrk="1" hangingPunct="1">
              <a:buFont typeface="Courier New" charset="0"/>
              <a:buChar char="o"/>
            </a:pPr>
            <a:endParaRPr lang="en-CA" dirty="0">
              <a:latin typeface="Garamond" charset="0"/>
            </a:endParaRPr>
          </a:p>
          <a:p>
            <a:pPr lvl="1" eaLnBrk="1" hangingPunct="1">
              <a:buFont typeface="Courier New" charset="0"/>
              <a:buChar char="o"/>
            </a:pPr>
            <a:endParaRPr lang="en-CA" dirty="0">
              <a:latin typeface="Garamond" charset="0"/>
            </a:endParaRPr>
          </a:p>
          <a:p>
            <a:pPr lvl="1" eaLnBrk="1" hangingPunct="1">
              <a:buFont typeface="Courier New" charset="0"/>
              <a:buChar char="o"/>
            </a:pPr>
            <a:endParaRPr lang="en-CA" dirty="0">
              <a:latin typeface="Garamond" charset="0"/>
            </a:endParaRPr>
          </a:p>
          <a:p>
            <a:pPr lvl="1" eaLnBrk="1" hangingPunct="1">
              <a:buFont typeface="Courier New" charset="0"/>
              <a:buChar char="o"/>
            </a:pPr>
            <a:endParaRPr lang="en-CA" dirty="0">
              <a:latin typeface="Garamond" charset="0"/>
            </a:endParaRPr>
          </a:p>
          <a:p>
            <a:pPr lvl="1" eaLnBrk="1" hangingPunct="1">
              <a:buFont typeface="Courier New" charset="0"/>
              <a:buChar char="o"/>
            </a:pPr>
            <a:endParaRPr lang="en-US" dirty="0">
              <a:latin typeface="Garamond" charset="0"/>
            </a:endParaRPr>
          </a:p>
        </p:txBody>
      </p:sp>
    </p:spTree>
    <p:extLst>
      <p:ext uri="{BB962C8B-B14F-4D97-AF65-F5344CB8AC3E}">
        <p14:creationId xmlns:p14="http://schemas.microsoft.com/office/powerpoint/2010/main" val="3567807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p:cNvSpPr>
            <a:spLocks noGrp="1"/>
          </p:cNvSpPr>
          <p:nvPr>
            <p:ph type="title"/>
          </p:nvPr>
        </p:nvSpPr>
        <p:spPr>
          <a:xfrm>
            <a:off x="457200" y="406718"/>
            <a:ext cx="8229600" cy="1143000"/>
          </a:xfrm>
        </p:spPr>
        <p:txBody>
          <a:bodyPr/>
          <a:lstStyle/>
          <a:p>
            <a:pPr eaLnBrk="1" hangingPunct="1"/>
            <a:r>
              <a:rPr lang="en-US" dirty="0">
                <a:solidFill>
                  <a:srgbClr val="000000"/>
                </a:solidFill>
                <a:latin typeface="Palatino Linotype" charset="0"/>
              </a:rPr>
              <a:t>National Perspectives, cont’d</a:t>
            </a:r>
          </a:p>
        </p:txBody>
      </p:sp>
      <p:sp>
        <p:nvSpPr>
          <p:cNvPr id="22531" name="Rectangle 3"/>
          <p:cNvSpPr>
            <a:spLocks noGrp="1"/>
          </p:cNvSpPr>
          <p:nvPr>
            <p:ph idx="1"/>
          </p:nvPr>
        </p:nvSpPr>
        <p:spPr/>
        <p:txBody>
          <a:bodyPr/>
          <a:lstStyle/>
          <a:p>
            <a:pPr eaLnBrk="1" hangingPunct="1"/>
            <a:r>
              <a:rPr lang="en-CA" dirty="0">
                <a:latin typeface="Garamond" charset="0"/>
              </a:rPr>
              <a:t>On paper, Canada has impressive legislation, policies, strategies, and plans regarding the environment. However, their translation into “on-the-ground” improvements is often chronically under-resourced.</a:t>
            </a:r>
            <a:endParaRPr lang="en-US" dirty="0">
              <a:latin typeface="Garamond" charset="0"/>
            </a:endParaRPr>
          </a:p>
        </p:txBody>
      </p:sp>
    </p:spTree>
    <p:extLst>
      <p:ext uri="{BB962C8B-B14F-4D97-AF65-F5344CB8AC3E}">
        <p14:creationId xmlns:p14="http://schemas.microsoft.com/office/powerpoint/2010/main" val="277230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p:cNvSpPr>
            <a:spLocks noGrp="1"/>
          </p:cNvSpPr>
          <p:nvPr>
            <p:ph type="title"/>
          </p:nvPr>
        </p:nvSpPr>
        <p:spPr>
          <a:xfrm>
            <a:off x="457200" y="498158"/>
            <a:ext cx="8229600" cy="1143000"/>
          </a:xfrm>
        </p:spPr>
        <p:txBody>
          <a:bodyPr/>
          <a:lstStyle/>
          <a:p>
            <a:pPr eaLnBrk="1" hangingPunct="1"/>
            <a:r>
              <a:rPr lang="en-US" dirty="0">
                <a:solidFill>
                  <a:srgbClr val="000000"/>
                </a:solidFill>
                <a:latin typeface="Palatino Linotype" charset="0"/>
              </a:rPr>
              <a:t>National Perspectives, cont’d</a:t>
            </a:r>
          </a:p>
        </p:txBody>
      </p:sp>
      <p:sp>
        <p:nvSpPr>
          <p:cNvPr id="406531" name="Rectangle 3"/>
          <p:cNvSpPr>
            <a:spLocks noGrp="1" noChangeArrowheads="1"/>
          </p:cNvSpPr>
          <p:nvPr>
            <p:ph idx="1"/>
          </p:nvPr>
        </p:nvSpPr>
        <p:spPr>
          <a:xfrm>
            <a:off x="457200" y="1600200"/>
            <a:ext cx="8229600" cy="4379913"/>
          </a:xfrm>
        </p:spPr>
        <p:txBody>
          <a:bodyPr>
            <a:normAutofit/>
          </a:bodyPr>
          <a:lstStyle/>
          <a:p>
            <a:pPr marL="0" indent="0" eaLnBrk="1" hangingPunct="1">
              <a:buFont typeface="Arial" panose="020B0604020202020204" pitchFamily="34" charset="0"/>
              <a:buNone/>
              <a:defRPr/>
            </a:pPr>
            <a:r>
              <a:rPr lang="en-US" dirty="0">
                <a:solidFill>
                  <a:srgbClr val="F36F21"/>
                </a:solidFill>
                <a:ea typeface="+mn-ea"/>
              </a:rPr>
              <a:t>Jurisdictional Arrangements in Canada</a:t>
            </a:r>
            <a:endParaRPr lang="en-US" dirty="0">
              <a:ea typeface="+mn-ea"/>
            </a:endParaRPr>
          </a:p>
          <a:p>
            <a:pPr>
              <a:buFont typeface="Arial" panose="020B0604020202020204" pitchFamily="34" charset="0"/>
              <a:buChar char="•"/>
              <a:defRPr/>
            </a:pPr>
            <a:r>
              <a:rPr lang="en-US" altLang="en-US" dirty="0">
                <a:ea typeface="+mn-ea"/>
              </a:rPr>
              <a:t>Authority or responsibility for natural resources and the environment is divided between the federal and provincial governments, with territorial and municipal governments, and Indigenous peoples increasingly having a role.</a:t>
            </a:r>
          </a:p>
          <a:p>
            <a:pPr marL="0" indent="0" eaLnBrk="1" hangingPunct="1">
              <a:buFont typeface="Arial" panose="020B0604020202020204" pitchFamily="34" charset="0"/>
              <a:buNone/>
              <a:defRPr/>
            </a:pPr>
            <a:endParaRPr lang="en-US" dirty="0">
              <a:ea typeface="+mn-ea"/>
            </a:endParaRPr>
          </a:p>
        </p:txBody>
      </p:sp>
    </p:spTree>
    <p:extLst>
      <p:ext uri="{BB962C8B-B14F-4D97-AF65-F5344CB8AC3E}">
        <p14:creationId xmlns:p14="http://schemas.microsoft.com/office/powerpoint/2010/main" val="28989877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p:cNvSpPr>
            <a:spLocks noGrp="1"/>
          </p:cNvSpPr>
          <p:nvPr>
            <p:ph type="title"/>
          </p:nvPr>
        </p:nvSpPr>
        <p:spPr>
          <a:xfrm>
            <a:off x="457200" y="437198"/>
            <a:ext cx="8229600" cy="1143000"/>
          </a:xfrm>
        </p:spPr>
        <p:txBody>
          <a:bodyPr/>
          <a:lstStyle/>
          <a:p>
            <a:pPr eaLnBrk="1" hangingPunct="1"/>
            <a:r>
              <a:rPr lang="en-US" dirty="0">
                <a:solidFill>
                  <a:srgbClr val="000000"/>
                </a:solidFill>
                <a:latin typeface="Palatino Linotype" charset="0"/>
              </a:rPr>
              <a:t>National Perspectives, cont’d</a:t>
            </a:r>
          </a:p>
        </p:txBody>
      </p:sp>
      <p:sp>
        <p:nvSpPr>
          <p:cNvPr id="406531" name="Rectangle 3"/>
          <p:cNvSpPr>
            <a:spLocks noGrp="1" noChangeArrowheads="1"/>
          </p:cNvSpPr>
          <p:nvPr>
            <p:ph idx="1"/>
          </p:nvPr>
        </p:nvSpPr>
        <p:spPr>
          <a:xfrm>
            <a:off x="457200" y="1454150"/>
            <a:ext cx="8229600" cy="4525963"/>
          </a:xfrm>
        </p:spPr>
        <p:txBody>
          <a:bodyPr>
            <a:normAutofit lnSpcReduction="10000"/>
          </a:bodyPr>
          <a:lstStyle/>
          <a:p>
            <a:pPr marL="0" indent="0" eaLnBrk="1" hangingPunct="1">
              <a:buFont typeface="Arial" panose="020B0604020202020204" pitchFamily="34" charset="0"/>
              <a:buNone/>
              <a:defRPr/>
            </a:pPr>
            <a:r>
              <a:rPr lang="en-US" dirty="0">
                <a:solidFill>
                  <a:srgbClr val="F36F21"/>
                </a:solidFill>
                <a:ea typeface="+mn-ea"/>
              </a:rPr>
              <a:t>Jurisdictional Arrangements in Canada</a:t>
            </a:r>
            <a:endParaRPr lang="en-US" dirty="0">
              <a:ea typeface="+mn-ea"/>
            </a:endParaRPr>
          </a:p>
          <a:p>
            <a:pPr>
              <a:buFont typeface="Arial" panose="020B0604020202020204" pitchFamily="34" charset="0"/>
              <a:buChar char="•"/>
              <a:defRPr/>
            </a:pPr>
            <a:r>
              <a:rPr lang="en-CA" dirty="0">
                <a:ea typeface="+mn-ea"/>
              </a:rPr>
              <a:t>Canada also has bilateral arrangements with US to address problems such as air pollution and to deal with shared water bodies </a:t>
            </a:r>
          </a:p>
          <a:p>
            <a:pPr marL="0" indent="0">
              <a:buFont typeface="Arial" panose="020B0604020202020204" pitchFamily="34" charset="0"/>
              <a:buNone/>
              <a:defRPr/>
            </a:pPr>
            <a:endParaRPr lang="en-CA" dirty="0">
              <a:ea typeface="+mn-ea"/>
            </a:endParaRPr>
          </a:p>
          <a:p>
            <a:pPr>
              <a:buFont typeface="Arial" panose="020B0604020202020204" pitchFamily="34" charset="0"/>
              <a:buChar char="•"/>
              <a:defRPr/>
            </a:pPr>
            <a:r>
              <a:rPr lang="en-CA" dirty="0">
                <a:ea typeface="+mn-ea"/>
              </a:rPr>
              <a:t>Multilateral arrangements with other nations or international organizations regarding resources such as fisheries, migratory birds and animals, and minerals on or under the ocean floor</a:t>
            </a:r>
            <a:endParaRPr lang="en-US" altLang="en-US" dirty="0">
              <a:ea typeface="+mn-ea"/>
            </a:endParaRPr>
          </a:p>
          <a:p>
            <a:pPr eaLnBrk="1" hangingPunct="1">
              <a:defRPr/>
            </a:pPr>
            <a:endParaRPr lang="en-US" dirty="0">
              <a:ea typeface="+mn-ea"/>
            </a:endParaRPr>
          </a:p>
        </p:txBody>
      </p:sp>
    </p:spTree>
    <p:extLst>
      <p:ext uri="{BB962C8B-B14F-4D97-AF65-F5344CB8AC3E}">
        <p14:creationId xmlns:p14="http://schemas.microsoft.com/office/powerpoint/2010/main" val="3167035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p:cNvSpPr>
          <p:nvPr>
            <p:ph type="title"/>
          </p:nvPr>
        </p:nvSpPr>
        <p:spPr>
          <a:xfrm>
            <a:off x="457200" y="416878"/>
            <a:ext cx="8229600" cy="1143000"/>
          </a:xfrm>
        </p:spPr>
        <p:txBody>
          <a:bodyPr/>
          <a:lstStyle/>
          <a:p>
            <a:pPr eaLnBrk="1" hangingPunct="1"/>
            <a:r>
              <a:rPr lang="en-US" dirty="0">
                <a:solidFill>
                  <a:srgbClr val="000000"/>
                </a:solidFill>
                <a:latin typeface="Palatino Linotype" charset="0"/>
              </a:rPr>
              <a:t>Learning Objectives</a:t>
            </a:r>
          </a:p>
        </p:txBody>
      </p:sp>
      <p:sp>
        <p:nvSpPr>
          <p:cNvPr id="4099" name="Rectangle 3"/>
          <p:cNvSpPr>
            <a:spLocks noGrp="1" noChangeArrowheads="1"/>
          </p:cNvSpPr>
          <p:nvPr>
            <p:ph idx="1"/>
          </p:nvPr>
        </p:nvSpPr>
        <p:spPr>
          <a:xfrm>
            <a:off x="457200" y="1828800"/>
            <a:ext cx="8229600" cy="4648200"/>
          </a:xfrm>
        </p:spPr>
        <p:txBody>
          <a:bodyPr>
            <a:normAutofit fontScale="70000" lnSpcReduction="20000"/>
          </a:bodyPr>
          <a:lstStyle/>
          <a:p>
            <a:pPr eaLnBrk="1" hangingPunct="1">
              <a:defRPr/>
            </a:pPr>
            <a:r>
              <a:rPr lang="en-US" dirty="0">
                <a:ea typeface="+mn-ea"/>
              </a:rPr>
              <a:t>Identify selected global responses to environmental degradation.</a:t>
            </a:r>
          </a:p>
          <a:p>
            <a:pPr eaLnBrk="1" hangingPunct="1">
              <a:defRPr/>
            </a:pPr>
            <a:endParaRPr lang="en-US" dirty="0">
              <a:ea typeface="+mn-ea"/>
            </a:endParaRPr>
          </a:p>
          <a:p>
            <a:pPr eaLnBrk="1" hangingPunct="1">
              <a:defRPr/>
            </a:pPr>
            <a:r>
              <a:rPr lang="en-US" dirty="0">
                <a:ea typeface="+mn-ea"/>
              </a:rPr>
              <a:t>Understand some key Canadian responses to environmental degradation.</a:t>
            </a:r>
          </a:p>
          <a:p>
            <a:pPr eaLnBrk="1" hangingPunct="1">
              <a:defRPr/>
            </a:pPr>
            <a:endParaRPr lang="en-US" dirty="0">
              <a:ea typeface="+mn-ea"/>
            </a:endParaRPr>
          </a:p>
          <a:p>
            <a:pPr eaLnBrk="1" hangingPunct="1">
              <a:defRPr/>
            </a:pPr>
            <a:r>
              <a:rPr lang="en-US" dirty="0">
                <a:ea typeface="+mn-ea"/>
              </a:rPr>
              <a:t>Place Canada within the global context for environmental response.</a:t>
            </a:r>
          </a:p>
          <a:p>
            <a:pPr eaLnBrk="1" hangingPunct="1">
              <a:defRPr/>
            </a:pPr>
            <a:endParaRPr lang="en-US" dirty="0">
              <a:ea typeface="+mn-ea"/>
            </a:endParaRPr>
          </a:p>
          <a:p>
            <a:pPr eaLnBrk="1" hangingPunct="1">
              <a:defRPr/>
            </a:pPr>
            <a:r>
              <a:rPr lang="en-US" dirty="0">
                <a:ea typeface="+mn-ea"/>
              </a:rPr>
              <a:t>Examine the ways in which corporations can respond to environmental challenge</a:t>
            </a:r>
          </a:p>
          <a:p>
            <a:pPr marL="0" indent="0" eaLnBrk="1" hangingPunct="1">
              <a:buFont typeface="Arial" panose="020B0604020202020204" pitchFamily="34" charset="0"/>
              <a:buNone/>
              <a:defRPr/>
            </a:pPr>
            <a:endParaRPr lang="en-US" dirty="0">
              <a:ea typeface="+mn-ea"/>
            </a:endParaRPr>
          </a:p>
          <a:p>
            <a:pPr eaLnBrk="1" hangingPunct="1">
              <a:defRPr/>
            </a:pPr>
            <a:r>
              <a:rPr lang="en-US" dirty="0">
                <a:ea typeface="+mn-ea"/>
              </a:rPr>
              <a:t>Assess how important environment is to the administration of your university.</a:t>
            </a:r>
          </a:p>
        </p:txBody>
      </p:sp>
    </p:spTree>
    <p:extLst>
      <p:ext uri="{BB962C8B-B14F-4D97-AF65-F5344CB8AC3E}">
        <p14:creationId xmlns:p14="http://schemas.microsoft.com/office/powerpoint/2010/main" val="20130581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p:cNvSpPr>
            <a:spLocks noGrp="1"/>
          </p:cNvSpPr>
          <p:nvPr>
            <p:ph type="title"/>
          </p:nvPr>
        </p:nvSpPr>
        <p:spPr>
          <a:xfrm>
            <a:off x="457200" y="457518"/>
            <a:ext cx="8229600" cy="1143000"/>
          </a:xfrm>
        </p:spPr>
        <p:txBody>
          <a:bodyPr/>
          <a:lstStyle/>
          <a:p>
            <a:pPr eaLnBrk="1" hangingPunct="1"/>
            <a:r>
              <a:rPr lang="en-US" dirty="0">
                <a:solidFill>
                  <a:srgbClr val="000000"/>
                </a:solidFill>
                <a:latin typeface="Palatino Linotype" charset="0"/>
              </a:rPr>
              <a:t>National Perspectives, cont’d</a:t>
            </a:r>
          </a:p>
        </p:txBody>
      </p:sp>
      <p:sp>
        <p:nvSpPr>
          <p:cNvPr id="406531" name="Rectangle 3"/>
          <p:cNvSpPr>
            <a:spLocks noGrp="1" noChangeArrowheads="1"/>
          </p:cNvSpPr>
          <p:nvPr>
            <p:ph idx="1"/>
          </p:nvPr>
        </p:nvSpPr>
        <p:spPr>
          <a:xfrm>
            <a:off x="457200" y="1278520"/>
            <a:ext cx="8229600" cy="5129213"/>
          </a:xfrm>
        </p:spPr>
        <p:txBody>
          <a:bodyPr>
            <a:normAutofit/>
          </a:bodyPr>
          <a:lstStyle/>
          <a:p>
            <a:pPr marL="0" indent="0" eaLnBrk="1" hangingPunct="1">
              <a:lnSpc>
                <a:spcPct val="80000"/>
              </a:lnSpc>
              <a:buFont typeface="Arial" charset="0"/>
              <a:buNone/>
            </a:pPr>
            <a:r>
              <a:rPr lang="en-US" sz="2500" dirty="0">
                <a:solidFill>
                  <a:srgbClr val="F36F21"/>
                </a:solidFill>
                <a:latin typeface="Garamond" charset="0"/>
              </a:rPr>
              <a:t>Jurisdictional Arrangements in Canada</a:t>
            </a:r>
            <a:endParaRPr lang="en-US" sz="2500" dirty="0">
              <a:latin typeface="Garamond" charset="0"/>
            </a:endParaRPr>
          </a:p>
          <a:p>
            <a:pPr marL="0" indent="0">
              <a:lnSpc>
                <a:spcPct val="80000"/>
              </a:lnSpc>
            </a:pPr>
            <a:r>
              <a:rPr lang="en-US" sz="2500" dirty="0">
                <a:latin typeface="Garamond" charset="0"/>
              </a:rPr>
              <a:t>Control and ownership of Crown lands and natural resources is provincial; federal in the North.</a:t>
            </a:r>
          </a:p>
          <a:p>
            <a:pPr marL="0" indent="0">
              <a:lnSpc>
                <a:spcPct val="80000"/>
              </a:lnSpc>
            </a:pPr>
            <a:endParaRPr lang="en-US" sz="2500" dirty="0">
              <a:latin typeface="Garamond" charset="0"/>
            </a:endParaRPr>
          </a:p>
          <a:p>
            <a:pPr marL="0" indent="0">
              <a:lnSpc>
                <a:spcPct val="80000"/>
              </a:lnSpc>
            </a:pPr>
            <a:r>
              <a:rPr lang="en-US" sz="2500" dirty="0">
                <a:latin typeface="Garamond" charset="0"/>
              </a:rPr>
              <a:t>Legislative authority is split between federal and provincial governments, </a:t>
            </a:r>
            <a:r>
              <a:rPr lang="en-CA" sz="2500" dirty="0">
                <a:latin typeface="Garamond" charset="0"/>
              </a:rPr>
              <a:t>often becomes a significant source of conflict.</a:t>
            </a:r>
            <a:endParaRPr lang="en-US" sz="2500" dirty="0">
              <a:latin typeface="Garamond" charset="0"/>
            </a:endParaRPr>
          </a:p>
          <a:p>
            <a:pPr marL="0" indent="0">
              <a:lnSpc>
                <a:spcPct val="80000"/>
              </a:lnSpc>
            </a:pPr>
            <a:endParaRPr lang="en-US" sz="2500" dirty="0">
              <a:latin typeface="Garamond" charset="0"/>
            </a:endParaRPr>
          </a:p>
          <a:p>
            <a:pPr marL="0" indent="0">
              <a:lnSpc>
                <a:spcPct val="80000"/>
              </a:lnSpc>
            </a:pPr>
            <a:r>
              <a:rPr lang="en-US" sz="2500" dirty="0">
                <a:latin typeface="Garamond" charset="0"/>
              </a:rPr>
              <a:t>In the 1990</a:t>
            </a:r>
            <a:r>
              <a:rPr lang="en-US" altLang="ja-JP" sz="2500" dirty="0">
                <a:latin typeface="Garamond" charset="0"/>
                <a:cs typeface="ＭＳ Ｐゴシック" charset="0"/>
              </a:rPr>
              <a:t>s, many provincial governments began to download responsibilities onto municipalities to save costs</a:t>
            </a:r>
          </a:p>
          <a:p>
            <a:pPr lvl="1">
              <a:lnSpc>
                <a:spcPct val="80000"/>
              </a:lnSpc>
              <a:buFont typeface="Courier New" charset="0"/>
              <a:buChar char="o"/>
            </a:pPr>
            <a:r>
              <a:rPr lang="en-US" altLang="ja-JP" sz="2200" dirty="0">
                <a:latin typeface="Garamond" charset="0"/>
                <a:cs typeface="ＭＳ Ｐゴシック" charset="0"/>
              </a:rPr>
              <a:t>principle of subsidiarity: </a:t>
            </a:r>
            <a:r>
              <a:rPr lang="en-CA" sz="2200" dirty="0">
                <a:latin typeface="Garamond" charset="0"/>
              </a:rPr>
              <a:t>decisions should be taken at the level closest to where consequences are most noticeable</a:t>
            </a:r>
            <a:endParaRPr lang="en-US" altLang="ja-JP" sz="2200" dirty="0">
              <a:latin typeface="Garamond" charset="0"/>
              <a:cs typeface="ＭＳ Ｐゴシック" charset="0"/>
            </a:endParaRPr>
          </a:p>
          <a:p>
            <a:pPr marL="0" indent="0">
              <a:lnSpc>
                <a:spcPct val="80000"/>
              </a:lnSpc>
            </a:pPr>
            <a:endParaRPr lang="en-US" altLang="ja-JP" sz="2500" dirty="0">
              <a:latin typeface="Garamond" charset="0"/>
              <a:cs typeface="ＭＳ Ｐゴシック" charset="0"/>
            </a:endParaRPr>
          </a:p>
          <a:p>
            <a:pPr marL="0" indent="0">
              <a:lnSpc>
                <a:spcPct val="80000"/>
              </a:lnSpc>
            </a:pPr>
            <a:r>
              <a:rPr lang="en-US" sz="2500" dirty="0">
                <a:latin typeface="Garamond" charset="0"/>
              </a:rPr>
              <a:t>Effective partnerships exist between provincial–municipal (e.g. </a:t>
            </a:r>
            <a:r>
              <a:rPr lang="en-CA" sz="2500" dirty="0">
                <a:latin typeface="Garamond" charset="0"/>
              </a:rPr>
              <a:t>Ontario conservation authorities)</a:t>
            </a:r>
            <a:endParaRPr lang="en-US" sz="2500" dirty="0">
              <a:latin typeface="Garamond" charset="0"/>
            </a:endParaRPr>
          </a:p>
        </p:txBody>
      </p:sp>
    </p:spTree>
    <p:extLst>
      <p:ext uri="{BB962C8B-B14F-4D97-AF65-F5344CB8AC3E}">
        <p14:creationId xmlns:p14="http://schemas.microsoft.com/office/powerpoint/2010/main" val="3805329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Grp="1"/>
          </p:cNvSpPr>
          <p:nvPr>
            <p:ph type="title"/>
          </p:nvPr>
        </p:nvSpPr>
        <p:spPr>
          <a:xfrm>
            <a:off x="457200" y="416878"/>
            <a:ext cx="8229600" cy="1143000"/>
          </a:xfrm>
        </p:spPr>
        <p:txBody>
          <a:bodyPr/>
          <a:lstStyle/>
          <a:p>
            <a:pPr eaLnBrk="1" hangingPunct="1"/>
            <a:r>
              <a:rPr lang="en-US" dirty="0">
                <a:solidFill>
                  <a:srgbClr val="000000"/>
                </a:solidFill>
                <a:latin typeface="Palatino Linotype" charset="0"/>
              </a:rPr>
              <a:t>National Perspectives, cont’d</a:t>
            </a:r>
          </a:p>
        </p:txBody>
      </p:sp>
      <p:sp>
        <p:nvSpPr>
          <p:cNvPr id="406531" name="Rectangle 3"/>
          <p:cNvSpPr>
            <a:spLocks noGrp="1" noChangeArrowheads="1"/>
          </p:cNvSpPr>
          <p:nvPr>
            <p:ph idx="1"/>
          </p:nvPr>
        </p:nvSpPr>
        <p:spPr>
          <a:xfrm>
            <a:off x="457200" y="1454150"/>
            <a:ext cx="8229600" cy="4870450"/>
          </a:xfrm>
        </p:spPr>
        <p:txBody>
          <a:bodyPr>
            <a:normAutofit/>
          </a:bodyPr>
          <a:lstStyle/>
          <a:p>
            <a:pPr marL="0" indent="0" eaLnBrk="1" hangingPunct="1">
              <a:lnSpc>
                <a:spcPct val="90000"/>
              </a:lnSpc>
              <a:buFont typeface="Arial" charset="0"/>
              <a:buNone/>
            </a:pPr>
            <a:r>
              <a:rPr lang="en-US" dirty="0">
                <a:solidFill>
                  <a:srgbClr val="F36F21"/>
                </a:solidFill>
                <a:latin typeface="Garamond" charset="0"/>
              </a:rPr>
              <a:t>Environmental Impacts of Politics</a:t>
            </a:r>
          </a:p>
          <a:p>
            <a:pPr marL="0" indent="0" eaLnBrk="1" hangingPunct="1">
              <a:lnSpc>
                <a:spcPct val="90000"/>
              </a:lnSpc>
            </a:pPr>
            <a:r>
              <a:rPr lang="en-CA" dirty="0">
                <a:latin typeface="Garamond" charset="0"/>
              </a:rPr>
              <a:t>Responding to environmental challenges becoming increasingly politicized</a:t>
            </a:r>
          </a:p>
          <a:p>
            <a:pPr marL="0" indent="0" eaLnBrk="1" hangingPunct="1">
              <a:lnSpc>
                <a:spcPct val="90000"/>
              </a:lnSpc>
              <a:buFont typeface="Arial" charset="0"/>
              <a:buNone/>
            </a:pPr>
            <a:endParaRPr lang="en-CA" dirty="0">
              <a:latin typeface="Garamond" charset="0"/>
            </a:endParaRPr>
          </a:p>
          <a:p>
            <a:pPr marL="0" indent="0" eaLnBrk="1" hangingPunct="1">
              <a:lnSpc>
                <a:spcPct val="90000"/>
              </a:lnSpc>
            </a:pPr>
            <a:r>
              <a:rPr lang="en-CA" dirty="0">
                <a:latin typeface="Garamond" charset="0"/>
              </a:rPr>
              <a:t>Environmental policies and strategies can shift significantly with a change of government </a:t>
            </a:r>
          </a:p>
          <a:p>
            <a:pPr lvl="1" eaLnBrk="1" hangingPunct="1">
              <a:lnSpc>
                <a:spcPct val="90000"/>
              </a:lnSpc>
              <a:buFont typeface="Courier New" charset="0"/>
              <a:buChar char="o"/>
            </a:pPr>
            <a:r>
              <a:rPr lang="en-US" dirty="0">
                <a:latin typeface="Garamond" charset="0"/>
              </a:rPr>
              <a:t>E.g. </a:t>
            </a:r>
            <a:r>
              <a:rPr lang="en-CA" dirty="0">
                <a:latin typeface="Garamond" charset="0"/>
              </a:rPr>
              <a:t>Stephen Harper revised Canadian Environmental Assessment Act, removed HAAD clause from Fisheries Act</a:t>
            </a:r>
            <a:r>
              <a:rPr lang="en-US" dirty="0">
                <a:latin typeface="Garamond" charset="0"/>
              </a:rPr>
              <a:t>—</a:t>
            </a:r>
            <a:r>
              <a:rPr lang="en-CA" dirty="0">
                <a:latin typeface="Garamond" charset="0"/>
              </a:rPr>
              <a:t>revised with change to Liberal government</a:t>
            </a:r>
          </a:p>
        </p:txBody>
      </p:sp>
    </p:spTree>
    <p:extLst>
      <p:ext uri="{BB962C8B-B14F-4D97-AF65-F5344CB8AC3E}">
        <p14:creationId xmlns:p14="http://schemas.microsoft.com/office/powerpoint/2010/main" val="4272447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p:cNvSpPr>
            <a:spLocks noGrp="1"/>
          </p:cNvSpPr>
          <p:nvPr>
            <p:ph type="title"/>
          </p:nvPr>
        </p:nvSpPr>
        <p:spPr>
          <a:xfrm>
            <a:off x="457200" y="386398"/>
            <a:ext cx="8229600" cy="1143000"/>
          </a:xfrm>
        </p:spPr>
        <p:txBody>
          <a:bodyPr/>
          <a:lstStyle/>
          <a:p>
            <a:pPr eaLnBrk="1" hangingPunct="1"/>
            <a:r>
              <a:rPr lang="en-US" dirty="0">
                <a:solidFill>
                  <a:srgbClr val="000000"/>
                </a:solidFill>
                <a:latin typeface="Palatino Linotype" charset="0"/>
              </a:rPr>
              <a:t>National Perspectives, cont’d</a:t>
            </a:r>
          </a:p>
        </p:txBody>
      </p:sp>
      <p:sp>
        <p:nvSpPr>
          <p:cNvPr id="406531" name="Rectangle 3"/>
          <p:cNvSpPr>
            <a:spLocks noGrp="1" noChangeArrowheads="1"/>
          </p:cNvSpPr>
          <p:nvPr>
            <p:ph idx="1"/>
          </p:nvPr>
        </p:nvSpPr>
        <p:spPr>
          <a:xfrm>
            <a:off x="457200" y="1454150"/>
            <a:ext cx="8229600" cy="4718050"/>
          </a:xfrm>
        </p:spPr>
        <p:txBody>
          <a:bodyPr>
            <a:normAutofit/>
          </a:bodyPr>
          <a:lstStyle/>
          <a:p>
            <a:pPr marL="0" indent="0" eaLnBrk="1" hangingPunct="1">
              <a:buFont typeface="Arial" charset="0"/>
              <a:buNone/>
            </a:pPr>
            <a:r>
              <a:rPr lang="en-US" sz="3000" dirty="0">
                <a:solidFill>
                  <a:srgbClr val="F36F21"/>
                </a:solidFill>
                <a:latin typeface="Garamond" charset="0"/>
              </a:rPr>
              <a:t>Environmental Impacts of Politics</a:t>
            </a:r>
          </a:p>
          <a:p>
            <a:pPr marL="0" indent="0" eaLnBrk="1" hangingPunct="1"/>
            <a:r>
              <a:rPr lang="en-CA" sz="3000" dirty="0">
                <a:latin typeface="Garamond" charset="0"/>
              </a:rPr>
              <a:t>Canada’s response to climate change similarly marked by politics</a:t>
            </a:r>
          </a:p>
          <a:p>
            <a:pPr lvl="1" eaLnBrk="1" hangingPunct="1">
              <a:buFont typeface="Courier New" charset="0"/>
              <a:buChar char="o"/>
            </a:pPr>
            <a:r>
              <a:rPr lang="en-CA" sz="2600" dirty="0">
                <a:latin typeface="Garamond" charset="0"/>
              </a:rPr>
              <a:t>Under Prime Minister Harper’s leadership, Canada reduced its greenhouse gas emissions target</a:t>
            </a:r>
          </a:p>
          <a:p>
            <a:pPr lvl="1" eaLnBrk="1" hangingPunct="1">
              <a:buFont typeface="Courier New" charset="0"/>
              <a:buChar char="o"/>
            </a:pPr>
            <a:r>
              <a:rPr lang="en-CA" sz="2600" dirty="0">
                <a:latin typeface="Garamond" charset="0"/>
              </a:rPr>
              <a:t>2013: Canada received the Lifetime </a:t>
            </a:r>
            <a:r>
              <a:rPr lang="en-CA" sz="2600" dirty="0" err="1">
                <a:latin typeface="Garamond" charset="0"/>
              </a:rPr>
              <a:t>Unachievement</a:t>
            </a:r>
            <a:r>
              <a:rPr lang="en-CA" sz="2600" dirty="0">
                <a:latin typeface="Garamond" charset="0"/>
              </a:rPr>
              <a:t> Fossil Award for long-standing failure to make meaningful contributions</a:t>
            </a:r>
          </a:p>
          <a:p>
            <a:pPr lvl="1" eaLnBrk="1" hangingPunct="1">
              <a:buFont typeface="Courier New" charset="0"/>
              <a:buChar char="o"/>
            </a:pPr>
            <a:r>
              <a:rPr lang="en-CA" sz="2600" dirty="0">
                <a:latin typeface="Garamond" charset="0"/>
              </a:rPr>
              <a:t>Under Prime Minister Justin Trudeau: Pan-Canadian Framework for Clean Growth and Climate Change</a:t>
            </a:r>
          </a:p>
        </p:txBody>
      </p:sp>
    </p:spTree>
    <p:extLst>
      <p:ext uri="{BB962C8B-B14F-4D97-AF65-F5344CB8AC3E}">
        <p14:creationId xmlns:p14="http://schemas.microsoft.com/office/powerpoint/2010/main" val="3583115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p:cNvSpPr>
            <a:spLocks noGrp="1"/>
          </p:cNvSpPr>
          <p:nvPr>
            <p:ph type="title"/>
          </p:nvPr>
        </p:nvSpPr>
        <p:spPr>
          <a:xfrm>
            <a:off x="457200" y="437198"/>
            <a:ext cx="8229600" cy="1143000"/>
          </a:xfrm>
        </p:spPr>
        <p:txBody>
          <a:bodyPr/>
          <a:lstStyle/>
          <a:p>
            <a:pPr eaLnBrk="1" hangingPunct="1"/>
            <a:r>
              <a:rPr lang="en-US" dirty="0">
                <a:solidFill>
                  <a:srgbClr val="000000"/>
                </a:solidFill>
                <a:latin typeface="Palatino Linotype" charset="0"/>
              </a:rPr>
              <a:t>National Perspectives, cont’d</a:t>
            </a:r>
          </a:p>
        </p:txBody>
      </p:sp>
      <p:sp>
        <p:nvSpPr>
          <p:cNvPr id="406531" name="Rectangle 3"/>
          <p:cNvSpPr>
            <a:spLocks noGrp="1" noChangeArrowheads="1"/>
          </p:cNvSpPr>
          <p:nvPr>
            <p:ph idx="1"/>
          </p:nvPr>
        </p:nvSpPr>
        <p:spPr>
          <a:xfrm>
            <a:off x="457200" y="1454150"/>
            <a:ext cx="8229600" cy="4718050"/>
          </a:xfrm>
        </p:spPr>
        <p:txBody>
          <a:bodyPr>
            <a:normAutofit/>
          </a:bodyPr>
          <a:lstStyle/>
          <a:p>
            <a:pPr marL="0" indent="0" eaLnBrk="1" hangingPunct="1">
              <a:lnSpc>
                <a:spcPct val="80000"/>
              </a:lnSpc>
              <a:buFont typeface="Arial" charset="0"/>
              <a:buNone/>
            </a:pPr>
            <a:r>
              <a:rPr lang="en-US" sz="3000" dirty="0">
                <a:solidFill>
                  <a:srgbClr val="F36F21"/>
                </a:solidFill>
                <a:latin typeface="Garamond" charset="0"/>
              </a:rPr>
              <a:t>Environmental Impacts of Politics</a:t>
            </a:r>
          </a:p>
          <a:p>
            <a:pPr marL="0" indent="0" eaLnBrk="1" hangingPunct="1">
              <a:lnSpc>
                <a:spcPct val="80000"/>
              </a:lnSpc>
            </a:pPr>
            <a:r>
              <a:rPr lang="en-CA" sz="3000" dirty="0">
                <a:latin typeface="Garamond" charset="0"/>
              </a:rPr>
              <a:t>Governments outline their official policy approach but may not always follow through</a:t>
            </a:r>
          </a:p>
          <a:p>
            <a:pPr marL="0" indent="0" eaLnBrk="1" hangingPunct="1">
              <a:lnSpc>
                <a:spcPct val="80000"/>
              </a:lnSpc>
              <a:buFont typeface="Arial" charset="0"/>
              <a:buNone/>
            </a:pPr>
            <a:endParaRPr lang="en-CA" sz="3000" dirty="0">
              <a:latin typeface="Garamond" charset="0"/>
            </a:endParaRPr>
          </a:p>
          <a:p>
            <a:pPr marL="0" indent="0" eaLnBrk="1" hangingPunct="1">
              <a:lnSpc>
                <a:spcPct val="80000"/>
              </a:lnSpc>
            </a:pPr>
            <a:r>
              <a:rPr lang="en-CA" sz="3000" dirty="0">
                <a:latin typeface="Garamond" charset="0"/>
              </a:rPr>
              <a:t>Federal governments must work in conjunction with provincial governments, which may be formed by different political parties</a:t>
            </a:r>
          </a:p>
          <a:p>
            <a:pPr marL="0" indent="0" eaLnBrk="1" hangingPunct="1">
              <a:lnSpc>
                <a:spcPct val="80000"/>
              </a:lnSpc>
              <a:buFont typeface="Arial" charset="0"/>
              <a:buNone/>
            </a:pPr>
            <a:endParaRPr lang="en-CA" sz="3000" dirty="0">
              <a:latin typeface="Garamond" charset="0"/>
            </a:endParaRPr>
          </a:p>
          <a:p>
            <a:pPr marL="0" indent="0" eaLnBrk="1" hangingPunct="1">
              <a:lnSpc>
                <a:spcPct val="80000"/>
              </a:lnSpc>
            </a:pPr>
            <a:r>
              <a:rPr lang="en-CA" sz="3000" dirty="0">
                <a:latin typeface="Garamond" charset="0"/>
              </a:rPr>
              <a:t>Regardless of the political party in power, Canada’s performance in most areas of environmental management is largely overlooked</a:t>
            </a:r>
          </a:p>
        </p:txBody>
      </p:sp>
    </p:spTree>
    <p:extLst>
      <p:ext uri="{BB962C8B-B14F-4D97-AF65-F5344CB8AC3E}">
        <p14:creationId xmlns:p14="http://schemas.microsoft.com/office/powerpoint/2010/main" val="31549744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p:cNvSpPr>
          <p:nvPr>
            <p:ph type="title"/>
          </p:nvPr>
        </p:nvSpPr>
        <p:spPr>
          <a:xfrm>
            <a:off x="457200" y="467678"/>
            <a:ext cx="8229600" cy="1143000"/>
          </a:xfrm>
        </p:spPr>
        <p:txBody>
          <a:bodyPr/>
          <a:lstStyle/>
          <a:p>
            <a:pPr eaLnBrk="1" hangingPunct="1"/>
            <a:r>
              <a:rPr lang="en-US" dirty="0">
                <a:solidFill>
                  <a:srgbClr val="000000"/>
                </a:solidFill>
                <a:latin typeface="Palatino Linotype" charset="0"/>
              </a:rPr>
              <a:t>National Perspectives, cont’d</a:t>
            </a:r>
          </a:p>
        </p:txBody>
      </p:sp>
      <p:sp>
        <p:nvSpPr>
          <p:cNvPr id="406531" name="Rectangle 3"/>
          <p:cNvSpPr>
            <a:spLocks noGrp="1" noChangeArrowheads="1"/>
          </p:cNvSpPr>
          <p:nvPr>
            <p:ph idx="1"/>
          </p:nvPr>
        </p:nvSpPr>
        <p:spPr>
          <a:xfrm>
            <a:off x="457200" y="1454150"/>
            <a:ext cx="8229600" cy="4870450"/>
          </a:xfrm>
        </p:spPr>
        <p:txBody>
          <a:bodyPr>
            <a:normAutofit/>
          </a:bodyPr>
          <a:lstStyle/>
          <a:p>
            <a:pPr marL="0" indent="0" eaLnBrk="1" hangingPunct="1">
              <a:lnSpc>
                <a:spcPct val="80000"/>
              </a:lnSpc>
              <a:buFont typeface="Arial" charset="0"/>
              <a:buNone/>
            </a:pPr>
            <a:r>
              <a:rPr lang="en-US" sz="2700" dirty="0">
                <a:solidFill>
                  <a:srgbClr val="F36F21"/>
                </a:solidFill>
                <a:latin typeface="Garamond" charset="0"/>
              </a:rPr>
              <a:t>Environmental Impacts of Politics</a:t>
            </a:r>
          </a:p>
          <a:p>
            <a:pPr marL="0" indent="0" eaLnBrk="1" hangingPunct="1">
              <a:lnSpc>
                <a:spcPct val="80000"/>
              </a:lnSpc>
            </a:pPr>
            <a:r>
              <a:rPr lang="en-CA" sz="2700" dirty="0">
                <a:latin typeface="Garamond" charset="0"/>
              </a:rPr>
              <a:t>We make commitments at international and national levels that we consistently fail to fulfill.</a:t>
            </a:r>
          </a:p>
          <a:p>
            <a:pPr marL="0" indent="0" eaLnBrk="1" hangingPunct="1">
              <a:lnSpc>
                <a:spcPct val="80000"/>
              </a:lnSpc>
            </a:pPr>
            <a:endParaRPr lang="en-CA" sz="2700" dirty="0">
              <a:latin typeface="Garamond" charset="0"/>
            </a:endParaRPr>
          </a:p>
          <a:p>
            <a:pPr marL="0" indent="0" eaLnBrk="1" hangingPunct="1">
              <a:lnSpc>
                <a:spcPct val="80000"/>
              </a:lnSpc>
            </a:pPr>
            <a:r>
              <a:rPr lang="en-CA" sz="2700" dirty="0">
                <a:latin typeface="Garamond" charset="0"/>
              </a:rPr>
              <a:t>The image that many of us have of ourselves —as a leader in global environmental management — is strongly supported by governments, but inconsistent with the facts.</a:t>
            </a:r>
          </a:p>
          <a:p>
            <a:pPr marL="0" indent="0" eaLnBrk="1" hangingPunct="1">
              <a:lnSpc>
                <a:spcPct val="80000"/>
              </a:lnSpc>
              <a:buFont typeface="Arial" charset="0"/>
              <a:buNone/>
            </a:pPr>
            <a:endParaRPr lang="en-CA" sz="2700" dirty="0">
              <a:latin typeface="Garamond" charset="0"/>
            </a:endParaRPr>
          </a:p>
          <a:p>
            <a:pPr marL="0" indent="0" eaLnBrk="1" hangingPunct="1">
              <a:lnSpc>
                <a:spcPct val="80000"/>
              </a:lnSpc>
            </a:pPr>
            <a:r>
              <a:rPr lang="en-CA" sz="2700" dirty="0">
                <a:latin typeface="Garamond" charset="0"/>
              </a:rPr>
              <a:t>Canadians often do not rise to meet environmental challenges and, in many cases, are falling behind. We are frequently followers and laggards rather than leaders.</a:t>
            </a:r>
          </a:p>
          <a:p>
            <a:pPr lvl="1" eaLnBrk="1" hangingPunct="1">
              <a:lnSpc>
                <a:spcPct val="80000"/>
              </a:lnSpc>
              <a:buFont typeface="Courier New" charset="0"/>
              <a:buChar char="o"/>
            </a:pPr>
            <a:endParaRPr lang="en-CA" sz="2400" dirty="0">
              <a:latin typeface="Garamond" charset="0"/>
            </a:endParaRPr>
          </a:p>
          <a:p>
            <a:pPr marL="0" indent="0" eaLnBrk="1" hangingPunct="1">
              <a:lnSpc>
                <a:spcPct val="80000"/>
              </a:lnSpc>
            </a:pPr>
            <a:endParaRPr lang="en-CA" sz="2700" dirty="0">
              <a:latin typeface="Garamond" charset="0"/>
            </a:endParaRPr>
          </a:p>
        </p:txBody>
      </p:sp>
    </p:spTree>
    <p:extLst>
      <p:ext uri="{BB962C8B-B14F-4D97-AF65-F5344CB8AC3E}">
        <p14:creationId xmlns:p14="http://schemas.microsoft.com/office/powerpoint/2010/main" val="17416786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p:cNvSpPr>
            <a:spLocks noGrp="1"/>
          </p:cNvSpPr>
          <p:nvPr>
            <p:ph type="title"/>
          </p:nvPr>
        </p:nvSpPr>
        <p:spPr>
          <a:xfrm>
            <a:off x="457200" y="406718"/>
            <a:ext cx="8229600" cy="1143000"/>
          </a:xfrm>
        </p:spPr>
        <p:txBody>
          <a:bodyPr/>
          <a:lstStyle/>
          <a:p>
            <a:pPr eaLnBrk="1" hangingPunct="1"/>
            <a:r>
              <a:rPr lang="en-US" dirty="0">
                <a:solidFill>
                  <a:srgbClr val="000000"/>
                </a:solidFill>
                <a:latin typeface="Palatino Linotype" charset="0"/>
              </a:rPr>
              <a:t>National Perspectives, cont’d</a:t>
            </a:r>
          </a:p>
        </p:txBody>
      </p:sp>
      <p:sp>
        <p:nvSpPr>
          <p:cNvPr id="406531" name="Rectangle 3"/>
          <p:cNvSpPr>
            <a:spLocks noGrp="1" noChangeArrowheads="1"/>
          </p:cNvSpPr>
          <p:nvPr>
            <p:ph idx="1"/>
          </p:nvPr>
        </p:nvSpPr>
        <p:spPr>
          <a:xfrm>
            <a:off x="457200" y="1454150"/>
            <a:ext cx="8229600" cy="4718050"/>
          </a:xfrm>
        </p:spPr>
        <p:txBody>
          <a:bodyPr>
            <a:normAutofit/>
          </a:bodyPr>
          <a:lstStyle/>
          <a:p>
            <a:pPr marL="0" indent="0" eaLnBrk="1" hangingPunct="1">
              <a:lnSpc>
                <a:spcPct val="90000"/>
              </a:lnSpc>
              <a:buFont typeface="Arial" charset="0"/>
              <a:buNone/>
            </a:pPr>
            <a:r>
              <a:rPr lang="en-US" sz="3000" dirty="0">
                <a:solidFill>
                  <a:srgbClr val="F36F21"/>
                </a:solidFill>
                <a:latin typeface="Garamond" charset="0"/>
              </a:rPr>
              <a:t>Environmental Impacts of Politics</a:t>
            </a:r>
          </a:p>
          <a:p>
            <a:pPr marL="0" indent="0" eaLnBrk="1" hangingPunct="1">
              <a:lnSpc>
                <a:spcPct val="90000"/>
              </a:lnSpc>
            </a:pPr>
            <a:r>
              <a:rPr lang="en-CA" sz="3000" dirty="0">
                <a:latin typeface="Garamond" charset="0"/>
              </a:rPr>
              <a:t>However, some progress is occurring</a:t>
            </a:r>
          </a:p>
          <a:p>
            <a:pPr lvl="1" eaLnBrk="1" hangingPunct="1">
              <a:lnSpc>
                <a:spcPct val="90000"/>
              </a:lnSpc>
              <a:buFont typeface="Courier New" charset="0"/>
              <a:buChar char="o"/>
            </a:pPr>
            <a:r>
              <a:rPr lang="en-CA" sz="2600" dirty="0">
                <a:latin typeface="Garamond" charset="0"/>
              </a:rPr>
              <a:t>BC’s carbon tax, Nova Scotia tidal power and geothermal energy, Ontario’s “pumped storage”</a:t>
            </a:r>
          </a:p>
          <a:p>
            <a:pPr lvl="1" eaLnBrk="1" hangingPunct="1">
              <a:lnSpc>
                <a:spcPct val="90000"/>
              </a:lnSpc>
              <a:buFont typeface="Courier New" charset="0"/>
              <a:buChar char="o"/>
            </a:pPr>
            <a:endParaRPr lang="en-CA" sz="2600" dirty="0">
              <a:latin typeface="Garamond" charset="0"/>
            </a:endParaRPr>
          </a:p>
          <a:p>
            <a:pPr marL="0" indent="0" eaLnBrk="1" hangingPunct="1">
              <a:lnSpc>
                <a:spcPct val="90000"/>
              </a:lnSpc>
            </a:pPr>
            <a:r>
              <a:rPr lang="en-CA" sz="3000" dirty="0">
                <a:latin typeface="Garamond" charset="0"/>
              </a:rPr>
              <a:t>Enlightened political leadership can play a major role in implementing change at the societal level</a:t>
            </a:r>
          </a:p>
          <a:p>
            <a:pPr marL="0" indent="0" eaLnBrk="1" hangingPunct="1">
              <a:lnSpc>
                <a:spcPct val="90000"/>
              </a:lnSpc>
              <a:buFont typeface="Arial" charset="0"/>
              <a:buNone/>
            </a:pPr>
            <a:endParaRPr lang="en-CA" sz="3000" dirty="0">
              <a:latin typeface="Garamond" charset="0"/>
            </a:endParaRPr>
          </a:p>
          <a:p>
            <a:pPr marL="0" indent="0" eaLnBrk="1" hangingPunct="1">
              <a:lnSpc>
                <a:spcPct val="90000"/>
              </a:lnSpc>
            </a:pPr>
            <a:r>
              <a:rPr lang="en-CA" sz="3000" dirty="0">
                <a:latin typeface="Garamond" charset="0"/>
              </a:rPr>
              <a:t>Human ingenuity is vast but needs to be applied to the key challenges facing society</a:t>
            </a:r>
          </a:p>
        </p:txBody>
      </p:sp>
    </p:spTree>
    <p:extLst>
      <p:ext uri="{BB962C8B-B14F-4D97-AF65-F5344CB8AC3E}">
        <p14:creationId xmlns:p14="http://schemas.microsoft.com/office/powerpoint/2010/main" val="37039360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p:cNvSpPr>
            <a:spLocks noGrp="1"/>
          </p:cNvSpPr>
          <p:nvPr>
            <p:ph type="title"/>
          </p:nvPr>
        </p:nvSpPr>
        <p:spPr>
          <a:xfrm>
            <a:off x="457200" y="447358"/>
            <a:ext cx="8229600" cy="1143000"/>
          </a:xfrm>
        </p:spPr>
        <p:txBody>
          <a:bodyPr/>
          <a:lstStyle/>
          <a:p>
            <a:pPr eaLnBrk="1" hangingPunct="1"/>
            <a:r>
              <a:rPr lang="en-US" dirty="0">
                <a:solidFill>
                  <a:srgbClr val="000000"/>
                </a:solidFill>
                <a:latin typeface="Palatino Linotype" charset="0"/>
              </a:rPr>
              <a:t>Corporate Perspectives</a:t>
            </a:r>
          </a:p>
        </p:txBody>
      </p:sp>
      <p:sp>
        <p:nvSpPr>
          <p:cNvPr id="413699" name="Rectangle 3"/>
          <p:cNvSpPr>
            <a:spLocks noGrp="1" noChangeArrowheads="1"/>
          </p:cNvSpPr>
          <p:nvPr>
            <p:ph idx="1"/>
          </p:nvPr>
        </p:nvSpPr>
        <p:spPr>
          <a:xfrm>
            <a:off x="457200" y="1676400"/>
            <a:ext cx="8229600" cy="4572000"/>
          </a:xfrm>
        </p:spPr>
        <p:txBody>
          <a:bodyPr>
            <a:normAutofit/>
          </a:bodyPr>
          <a:lstStyle/>
          <a:p>
            <a:pPr eaLnBrk="1" hangingPunct="1">
              <a:lnSpc>
                <a:spcPct val="80000"/>
              </a:lnSpc>
            </a:pPr>
            <a:r>
              <a:rPr lang="en-CA" sz="3000" dirty="0">
                <a:latin typeface="Garamond" charset="0"/>
              </a:rPr>
              <a:t>Companies may voluntarily take environmental action or government may impose regulations</a:t>
            </a:r>
          </a:p>
          <a:p>
            <a:pPr eaLnBrk="1" hangingPunct="1">
              <a:lnSpc>
                <a:spcPct val="80000"/>
              </a:lnSpc>
            </a:pPr>
            <a:endParaRPr lang="en-CA" sz="3000" dirty="0">
              <a:solidFill>
                <a:srgbClr val="FF9900"/>
              </a:solidFill>
              <a:latin typeface="Garamond" charset="0"/>
            </a:endParaRPr>
          </a:p>
          <a:p>
            <a:pPr eaLnBrk="1" hangingPunct="1">
              <a:lnSpc>
                <a:spcPct val="80000"/>
              </a:lnSpc>
            </a:pPr>
            <a:r>
              <a:rPr lang="en-CA" sz="3000" dirty="0">
                <a:latin typeface="Garamond" charset="0"/>
              </a:rPr>
              <a:t>Extended producer responsibility</a:t>
            </a:r>
            <a:r>
              <a:rPr lang="en-US" sz="3000" dirty="0">
                <a:latin typeface="Garamond" charset="0"/>
              </a:rPr>
              <a:t>—</a:t>
            </a:r>
            <a:r>
              <a:rPr lang="en-CA" sz="3000" dirty="0">
                <a:latin typeface="Garamond" charset="0"/>
              </a:rPr>
              <a:t>laws that require manufacturers and importers to accept responsibility for their products at the end of their useful lifespan</a:t>
            </a:r>
          </a:p>
          <a:p>
            <a:pPr lvl="1" eaLnBrk="1" hangingPunct="1">
              <a:lnSpc>
                <a:spcPct val="80000"/>
              </a:lnSpc>
              <a:buFont typeface="Courier New" charset="0"/>
              <a:buChar char="o"/>
            </a:pPr>
            <a:r>
              <a:rPr lang="en-CA" sz="2600" dirty="0">
                <a:latin typeface="Garamond" charset="0"/>
              </a:rPr>
              <a:t>provide incentives to design products to be recycled/reused and toxic materials eliminated</a:t>
            </a:r>
          </a:p>
          <a:p>
            <a:pPr lvl="1" eaLnBrk="1" hangingPunct="1">
              <a:lnSpc>
                <a:spcPct val="80000"/>
              </a:lnSpc>
              <a:buFont typeface="Courier New" charset="0"/>
              <a:buChar char="o"/>
            </a:pPr>
            <a:r>
              <a:rPr lang="en-CA" sz="2600" dirty="0">
                <a:latin typeface="Garamond" charset="0"/>
              </a:rPr>
              <a:t>Canada has no such laws, but some companies have taken the initiative</a:t>
            </a:r>
            <a:endParaRPr lang="en-US" sz="2600" dirty="0">
              <a:solidFill>
                <a:srgbClr val="FF9900"/>
              </a:solidFill>
              <a:latin typeface="Garamond" charset="0"/>
            </a:endParaRPr>
          </a:p>
        </p:txBody>
      </p:sp>
    </p:spTree>
    <p:extLst>
      <p:ext uri="{BB962C8B-B14F-4D97-AF65-F5344CB8AC3E}">
        <p14:creationId xmlns:p14="http://schemas.microsoft.com/office/powerpoint/2010/main" val="42545425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2"/>
          <p:cNvSpPr>
            <a:spLocks noGrp="1"/>
          </p:cNvSpPr>
          <p:nvPr>
            <p:ph type="title"/>
          </p:nvPr>
        </p:nvSpPr>
        <p:spPr>
          <a:xfrm>
            <a:off x="457200" y="437198"/>
            <a:ext cx="8229600" cy="1143000"/>
          </a:xfrm>
        </p:spPr>
        <p:txBody>
          <a:bodyPr/>
          <a:lstStyle/>
          <a:p>
            <a:pPr eaLnBrk="1" hangingPunct="1"/>
            <a:r>
              <a:rPr lang="en-US" dirty="0">
                <a:solidFill>
                  <a:srgbClr val="000000"/>
                </a:solidFill>
                <a:latin typeface="Palatino Linotype" charset="0"/>
              </a:rPr>
              <a:t>Corporate Perspectives, cont’d</a:t>
            </a:r>
          </a:p>
        </p:txBody>
      </p:sp>
      <p:sp>
        <p:nvSpPr>
          <p:cNvPr id="413699" name="Rectangle 3"/>
          <p:cNvSpPr>
            <a:spLocks noGrp="1" noChangeArrowheads="1"/>
          </p:cNvSpPr>
          <p:nvPr>
            <p:ph idx="1"/>
          </p:nvPr>
        </p:nvSpPr>
        <p:spPr>
          <a:xfrm>
            <a:off x="457200" y="1676400"/>
            <a:ext cx="8229600" cy="4572000"/>
          </a:xfrm>
        </p:spPr>
        <p:txBody>
          <a:bodyPr>
            <a:normAutofit fontScale="92500" lnSpcReduction="10000"/>
          </a:bodyPr>
          <a:lstStyle/>
          <a:p>
            <a:pPr eaLnBrk="1" hangingPunct="1">
              <a:buFont typeface="Arial" panose="020B0604020202020204" pitchFamily="34" charset="0"/>
              <a:buChar char="•"/>
              <a:defRPr/>
            </a:pPr>
            <a:r>
              <a:rPr lang="en-CA" dirty="0">
                <a:ea typeface="+mn-ea"/>
              </a:rPr>
              <a:t>Life-cycle assessments (LCAs) identify inputs, outputs, and potential environmental impacts of a product or service throughout its lifetime</a:t>
            </a:r>
          </a:p>
          <a:p>
            <a:pPr lvl="1">
              <a:defRPr/>
            </a:pPr>
            <a:r>
              <a:rPr lang="en-CA" dirty="0">
                <a:ea typeface="+mn-ea"/>
              </a:rPr>
              <a:t>E.g. Volvo and non-governmental organizations (NGOs) such as Green Seal</a:t>
            </a:r>
          </a:p>
          <a:p>
            <a:pPr marL="457200" lvl="1" indent="0">
              <a:buFont typeface="Courier New" panose="02070309020205020404" pitchFamily="49" charset="0"/>
              <a:buNone/>
              <a:defRPr/>
            </a:pPr>
            <a:endParaRPr lang="en-CA" dirty="0">
              <a:ea typeface="+mn-ea"/>
            </a:endParaRPr>
          </a:p>
          <a:p>
            <a:pPr>
              <a:buFont typeface="Arial" panose="020B0604020202020204" pitchFamily="34" charset="0"/>
              <a:buChar char="•"/>
              <a:defRPr/>
            </a:pPr>
            <a:r>
              <a:rPr lang="en-CA" dirty="0">
                <a:ea typeface="+mn-ea"/>
              </a:rPr>
              <a:t>Eco-labelling: companies voluntarily adhere to specified environmental standards and practices and can thereby label their products accordingly</a:t>
            </a:r>
          </a:p>
          <a:p>
            <a:pPr lvl="1">
              <a:defRPr/>
            </a:pPr>
            <a:r>
              <a:rPr lang="en-CA" dirty="0">
                <a:ea typeface="+mn-ea"/>
              </a:rPr>
              <a:t>E.g. LEED, Dolphin-Safe, </a:t>
            </a:r>
            <a:r>
              <a:rPr lang="en-CA" dirty="0" err="1">
                <a:ea typeface="+mn-ea"/>
              </a:rPr>
              <a:t>EnergyStar</a:t>
            </a:r>
            <a:endParaRPr lang="en-CA" dirty="0">
              <a:ea typeface="+mn-ea"/>
            </a:endParaRPr>
          </a:p>
          <a:p>
            <a:pPr lvl="1" eaLnBrk="1" hangingPunct="1">
              <a:defRPr/>
            </a:pPr>
            <a:endParaRPr lang="en-CA" dirty="0">
              <a:ea typeface="+mn-ea"/>
            </a:endParaRPr>
          </a:p>
        </p:txBody>
      </p:sp>
    </p:spTree>
    <p:extLst>
      <p:ext uri="{BB962C8B-B14F-4D97-AF65-F5344CB8AC3E}">
        <p14:creationId xmlns:p14="http://schemas.microsoft.com/office/powerpoint/2010/main" val="12512977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p:cNvSpPr>
            <a:spLocks noGrp="1"/>
          </p:cNvSpPr>
          <p:nvPr>
            <p:ph type="title"/>
          </p:nvPr>
        </p:nvSpPr>
        <p:spPr>
          <a:xfrm>
            <a:off x="457200" y="548958"/>
            <a:ext cx="8229600" cy="1143000"/>
          </a:xfrm>
        </p:spPr>
        <p:txBody>
          <a:bodyPr/>
          <a:lstStyle/>
          <a:p>
            <a:pPr eaLnBrk="1" hangingPunct="1"/>
            <a:r>
              <a:rPr lang="en-US" dirty="0">
                <a:solidFill>
                  <a:srgbClr val="000000"/>
                </a:solidFill>
                <a:latin typeface="Palatino Linotype" charset="0"/>
              </a:rPr>
              <a:t>Corporate Perspectives, cont’d</a:t>
            </a:r>
          </a:p>
        </p:txBody>
      </p:sp>
      <p:sp>
        <p:nvSpPr>
          <p:cNvPr id="413699" name="Rectangle 3"/>
          <p:cNvSpPr>
            <a:spLocks noGrp="1" noChangeArrowheads="1"/>
          </p:cNvSpPr>
          <p:nvPr>
            <p:ph idx="1"/>
          </p:nvPr>
        </p:nvSpPr>
        <p:spPr/>
        <p:txBody>
          <a:bodyPr>
            <a:normAutofit/>
          </a:bodyPr>
          <a:lstStyle/>
          <a:p>
            <a:pPr marL="0" indent="0" eaLnBrk="1" hangingPunct="1">
              <a:buFont typeface="Arial" charset="0"/>
              <a:buNone/>
            </a:pPr>
            <a:r>
              <a:rPr lang="en-US" dirty="0">
                <a:solidFill>
                  <a:srgbClr val="FF9900"/>
                </a:solidFill>
                <a:latin typeface="Garamond" charset="0"/>
              </a:rPr>
              <a:t>Corporate Social Responsibility</a:t>
            </a:r>
          </a:p>
          <a:p>
            <a:pPr marL="0" indent="0" eaLnBrk="1" hangingPunct="1"/>
            <a:r>
              <a:rPr lang="en-US" dirty="0">
                <a:latin typeface="Garamond" charset="0"/>
              </a:rPr>
              <a:t>CSR </a:t>
            </a:r>
            <a:r>
              <a:rPr lang="en-CA" dirty="0">
                <a:latin typeface="Garamond" charset="0"/>
              </a:rPr>
              <a:t>refers to corporations’ efforts to address social, ethical, and environmental concerns in their business practices, thereby moving beyond a focus mainly on profits.</a:t>
            </a:r>
          </a:p>
          <a:p>
            <a:pPr marL="0" indent="0" eaLnBrk="1" hangingPunct="1"/>
            <a:r>
              <a:rPr lang="en-CA" dirty="0">
                <a:latin typeface="Garamond" charset="0"/>
              </a:rPr>
              <a:t>Often large business organizations that adopt a CSR approach, due to their substantial resources and ability to affect many people.</a:t>
            </a:r>
            <a:endParaRPr lang="en-US" dirty="0">
              <a:latin typeface="Garamond" charset="0"/>
            </a:endParaRPr>
          </a:p>
          <a:p>
            <a:pPr marL="0" indent="0" eaLnBrk="1" hangingPunct="1"/>
            <a:endParaRPr lang="en-US" dirty="0">
              <a:solidFill>
                <a:srgbClr val="FF9900"/>
              </a:solidFill>
              <a:latin typeface="Garamond" charset="0"/>
            </a:endParaRPr>
          </a:p>
        </p:txBody>
      </p:sp>
    </p:spTree>
    <p:extLst>
      <p:ext uri="{BB962C8B-B14F-4D97-AF65-F5344CB8AC3E}">
        <p14:creationId xmlns:p14="http://schemas.microsoft.com/office/powerpoint/2010/main" val="11107035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AutoShape 2"/>
          <p:cNvSpPr>
            <a:spLocks noGrp="1"/>
          </p:cNvSpPr>
          <p:nvPr>
            <p:ph type="title"/>
          </p:nvPr>
        </p:nvSpPr>
        <p:spPr>
          <a:xfrm>
            <a:off x="457200" y="508318"/>
            <a:ext cx="8229600" cy="1143000"/>
          </a:xfrm>
        </p:spPr>
        <p:txBody>
          <a:bodyPr/>
          <a:lstStyle/>
          <a:p>
            <a:pPr eaLnBrk="1" hangingPunct="1"/>
            <a:r>
              <a:rPr lang="en-US" dirty="0">
                <a:solidFill>
                  <a:srgbClr val="000000"/>
                </a:solidFill>
                <a:latin typeface="Palatino Linotype" charset="0"/>
              </a:rPr>
              <a:t>Corporate Perspectives, cont’d</a:t>
            </a:r>
          </a:p>
        </p:txBody>
      </p:sp>
      <p:sp>
        <p:nvSpPr>
          <p:cNvPr id="413699" name="Rectangle 3"/>
          <p:cNvSpPr>
            <a:spLocks noGrp="1" noChangeArrowheads="1"/>
          </p:cNvSpPr>
          <p:nvPr>
            <p:ph idx="1"/>
          </p:nvPr>
        </p:nvSpPr>
        <p:spPr>
          <a:xfrm>
            <a:off x="457200" y="1600200"/>
            <a:ext cx="8229600" cy="4754563"/>
          </a:xfrm>
        </p:spPr>
        <p:txBody>
          <a:bodyPr>
            <a:normAutofit fontScale="92500"/>
          </a:bodyPr>
          <a:lstStyle/>
          <a:p>
            <a:pPr marL="0" indent="0" eaLnBrk="1" hangingPunct="1">
              <a:buFont typeface="Arial" charset="0"/>
              <a:buNone/>
              <a:defRPr/>
            </a:pPr>
            <a:r>
              <a:rPr lang="en-US" dirty="0">
                <a:solidFill>
                  <a:srgbClr val="FF9900"/>
                </a:solidFill>
                <a:ea typeface="+mn-ea"/>
              </a:rPr>
              <a:t>Corporate Social Responsibility</a:t>
            </a:r>
          </a:p>
          <a:p>
            <a:pPr eaLnBrk="1" hangingPunct="1">
              <a:buFont typeface="Arial" panose="020B0604020202020204" pitchFamily="34" charset="0"/>
              <a:buChar char="•"/>
              <a:defRPr/>
            </a:pPr>
            <a:r>
              <a:rPr lang="en-CA" dirty="0">
                <a:ea typeface="+mn-ea"/>
              </a:rPr>
              <a:t>Corporations often fall within the following:</a:t>
            </a:r>
          </a:p>
          <a:p>
            <a:pPr lvl="1" eaLnBrk="1" hangingPunct="1">
              <a:defRPr/>
            </a:pPr>
            <a:r>
              <a:rPr lang="en-CA" b="1" dirty="0">
                <a:ea typeface="+mn-ea"/>
              </a:rPr>
              <a:t>Environmental practices</a:t>
            </a:r>
            <a:r>
              <a:rPr lang="en-CA" dirty="0">
                <a:ea typeface="+mn-ea"/>
              </a:rPr>
              <a:t>: focus on reducing the environmental impact of business operations</a:t>
            </a:r>
          </a:p>
          <a:p>
            <a:pPr lvl="1" eaLnBrk="1" hangingPunct="1">
              <a:defRPr/>
            </a:pPr>
            <a:r>
              <a:rPr lang="en-CA" b="1" dirty="0">
                <a:ea typeface="+mn-ea"/>
              </a:rPr>
              <a:t>Philanthropy: </a:t>
            </a:r>
            <a:r>
              <a:rPr lang="en-CA" dirty="0">
                <a:ea typeface="+mn-ea"/>
              </a:rPr>
              <a:t>donate funds, goods, or services to social causes</a:t>
            </a:r>
            <a:endParaRPr lang="en-CA" b="1" dirty="0">
              <a:ea typeface="+mn-ea"/>
            </a:endParaRPr>
          </a:p>
          <a:p>
            <a:pPr lvl="1" eaLnBrk="1" hangingPunct="1">
              <a:defRPr/>
            </a:pPr>
            <a:r>
              <a:rPr lang="en-CA" b="1" dirty="0">
                <a:ea typeface="+mn-ea"/>
              </a:rPr>
              <a:t>Labour practices: </a:t>
            </a:r>
            <a:r>
              <a:rPr lang="en-CA" dirty="0">
                <a:ea typeface="+mn-ea"/>
              </a:rPr>
              <a:t>treating employees and communities in an ethical manner</a:t>
            </a:r>
            <a:endParaRPr lang="en-CA" b="1" dirty="0">
              <a:ea typeface="+mn-ea"/>
            </a:endParaRPr>
          </a:p>
          <a:p>
            <a:pPr lvl="1" eaLnBrk="1" hangingPunct="1">
              <a:defRPr/>
            </a:pPr>
            <a:r>
              <a:rPr lang="en-CA" b="1" dirty="0">
                <a:ea typeface="+mn-ea"/>
              </a:rPr>
              <a:t>Volunteerism: </a:t>
            </a:r>
            <a:r>
              <a:rPr lang="en-CA" dirty="0">
                <a:ea typeface="+mn-ea"/>
              </a:rPr>
              <a:t>sponsor/send representatives to charity events or encourage employees to volunteer at them</a:t>
            </a:r>
            <a:endParaRPr lang="en-CA" b="1" dirty="0">
              <a:ea typeface="+mn-ea"/>
            </a:endParaRPr>
          </a:p>
          <a:p>
            <a:pPr lvl="1" eaLnBrk="1" hangingPunct="1">
              <a:defRPr/>
            </a:pPr>
            <a:endParaRPr lang="en-US" dirty="0">
              <a:solidFill>
                <a:srgbClr val="FF9900"/>
              </a:solidFill>
              <a:ea typeface="+mn-ea"/>
            </a:endParaRPr>
          </a:p>
        </p:txBody>
      </p:sp>
    </p:spTree>
    <p:extLst>
      <p:ext uri="{BB962C8B-B14F-4D97-AF65-F5344CB8AC3E}">
        <p14:creationId xmlns:p14="http://schemas.microsoft.com/office/powerpoint/2010/main" val="1323854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p:cNvSpPr>
          <p:nvPr>
            <p:ph type="title"/>
          </p:nvPr>
        </p:nvSpPr>
        <p:spPr>
          <a:xfrm>
            <a:off x="457200" y="508318"/>
            <a:ext cx="8229600" cy="1143000"/>
          </a:xfrm>
        </p:spPr>
        <p:txBody>
          <a:bodyPr/>
          <a:lstStyle/>
          <a:p>
            <a:pPr eaLnBrk="1" hangingPunct="1"/>
            <a:r>
              <a:rPr lang="en-US" dirty="0">
                <a:solidFill>
                  <a:srgbClr val="000000"/>
                </a:solidFill>
                <a:latin typeface="Palatino Linotype" charset="0"/>
              </a:rPr>
              <a:t>Learning Objectives, cont’d</a:t>
            </a:r>
          </a:p>
        </p:txBody>
      </p:sp>
      <p:sp>
        <p:nvSpPr>
          <p:cNvPr id="4099" name="Rectangle 3"/>
          <p:cNvSpPr>
            <a:spLocks noGrp="1" noChangeArrowheads="1"/>
          </p:cNvSpPr>
          <p:nvPr>
            <p:ph idx="1"/>
          </p:nvPr>
        </p:nvSpPr>
        <p:spPr>
          <a:xfrm>
            <a:off x="457200" y="1476632"/>
            <a:ext cx="8229600" cy="4525963"/>
          </a:xfrm>
        </p:spPr>
        <p:txBody>
          <a:bodyPr>
            <a:normAutofit/>
          </a:bodyPr>
          <a:lstStyle/>
          <a:p>
            <a:pPr eaLnBrk="1" hangingPunct="1">
              <a:lnSpc>
                <a:spcPct val="80000"/>
              </a:lnSpc>
            </a:pPr>
            <a:r>
              <a:rPr lang="en-US" sz="3000" dirty="0">
                <a:latin typeface="Garamond" charset="0"/>
              </a:rPr>
              <a:t>Make better decisions to minimize your impact on the environment.</a:t>
            </a:r>
          </a:p>
          <a:p>
            <a:pPr eaLnBrk="1" hangingPunct="1">
              <a:lnSpc>
                <a:spcPct val="80000"/>
              </a:lnSpc>
              <a:buFont typeface="Arial" charset="0"/>
              <a:buNone/>
            </a:pPr>
            <a:endParaRPr lang="en-US" sz="3000" dirty="0">
              <a:latin typeface="Garamond" charset="0"/>
            </a:endParaRPr>
          </a:p>
          <a:p>
            <a:pPr eaLnBrk="1" hangingPunct="1">
              <a:lnSpc>
                <a:spcPct val="80000"/>
              </a:lnSpc>
            </a:pPr>
            <a:r>
              <a:rPr lang="en-US" sz="3000" dirty="0">
                <a:latin typeface="Garamond" charset="0"/>
              </a:rPr>
              <a:t>Use your influence more effectively to benefit the environment.</a:t>
            </a:r>
          </a:p>
          <a:p>
            <a:pPr eaLnBrk="1" hangingPunct="1">
              <a:lnSpc>
                <a:spcPct val="80000"/>
              </a:lnSpc>
            </a:pPr>
            <a:endParaRPr lang="en-US" sz="3000" dirty="0">
              <a:latin typeface="Garamond" charset="0"/>
            </a:endParaRPr>
          </a:p>
          <a:p>
            <a:pPr eaLnBrk="1" hangingPunct="1">
              <a:lnSpc>
                <a:spcPct val="80000"/>
              </a:lnSpc>
            </a:pPr>
            <a:r>
              <a:rPr lang="en-US" sz="3000" dirty="0">
                <a:latin typeface="Garamond" charset="0"/>
              </a:rPr>
              <a:t>Clarify what </a:t>
            </a:r>
            <a:r>
              <a:rPr lang="en-CA" sz="3000" dirty="0">
                <a:latin typeface="Garamond" charset="0"/>
              </a:rPr>
              <a:t>“</a:t>
            </a:r>
            <a:r>
              <a:rPr lang="en-US" sz="3000" dirty="0">
                <a:latin typeface="Garamond" charset="0"/>
              </a:rPr>
              <a:t>the good life</a:t>
            </a:r>
            <a:r>
              <a:rPr lang="en-CA" sz="3000" dirty="0">
                <a:latin typeface="Garamond" charset="0"/>
              </a:rPr>
              <a:t>”</a:t>
            </a:r>
            <a:r>
              <a:rPr lang="en-US" sz="3000" dirty="0">
                <a:latin typeface="Garamond" charset="0"/>
              </a:rPr>
              <a:t> means for you.</a:t>
            </a:r>
          </a:p>
          <a:p>
            <a:pPr eaLnBrk="1" hangingPunct="1">
              <a:lnSpc>
                <a:spcPct val="80000"/>
              </a:lnSpc>
            </a:pPr>
            <a:endParaRPr lang="en-US" sz="3000" dirty="0">
              <a:latin typeface="Garamond" charset="0"/>
            </a:endParaRPr>
          </a:p>
          <a:p>
            <a:pPr eaLnBrk="1" hangingPunct="1">
              <a:lnSpc>
                <a:spcPct val="80000"/>
              </a:lnSpc>
            </a:pPr>
            <a:r>
              <a:rPr lang="en-US" sz="3000" dirty="0">
                <a:latin typeface="Garamond" charset="0"/>
              </a:rPr>
              <a:t>Describe different ways of tracking progress among nations on environmental matters over time.</a:t>
            </a:r>
          </a:p>
          <a:p>
            <a:pPr eaLnBrk="1" hangingPunct="1">
              <a:lnSpc>
                <a:spcPct val="80000"/>
              </a:lnSpc>
            </a:pPr>
            <a:endParaRPr lang="en-US" sz="3000" dirty="0">
              <a:latin typeface="Garamond" charset="0"/>
            </a:endParaRPr>
          </a:p>
        </p:txBody>
      </p:sp>
    </p:spTree>
    <p:extLst>
      <p:ext uri="{BB962C8B-B14F-4D97-AF65-F5344CB8AC3E}">
        <p14:creationId xmlns:p14="http://schemas.microsoft.com/office/powerpoint/2010/main" val="32963365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2"/>
          <p:cNvSpPr>
            <a:spLocks noGrp="1"/>
          </p:cNvSpPr>
          <p:nvPr>
            <p:ph type="title"/>
          </p:nvPr>
        </p:nvSpPr>
        <p:spPr>
          <a:xfrm>
            <a:off x="457200" y="457518"/>
            <a:ext cx="8229600" cy="1143000"/>
          </a:xfrm>
        </p:spPr>
        <p:txBody>
          <a:bodyPr/>
          <a:lstStyle/>
          <a:p>
            <a:pPr eaLnBrk="1" hangingPunct="1"/>
            <a:r>
              <a:rPr lang="en-US" dirty="0">
                <a:solidFill>
                  <a:srgbClr val="000000"/>
                </a:solidFill>
                <a:latin typeface="Palatino Linotype" charset="0"/>
              </a:rPr>
              <a:t>Corporate Perspectives, cont’d</a:t>
            </a:r>
          </a:p>
        </p:txBody>
      </p:sp>
      <p:sp>
        <p:nvSpPr>
          <p:cNvPr id="413699" name="Rectangle 3"/>
          <p:cNvSpPr>
            <a:spLocks noGrp="1" noChangeArrowheads="1"/>
          </p:cNvSpPr>
          <p:nvPr>
            <p:ph idx="1"/>
          </p:nvPr>
        </p:nvSpPr>
        <p:spPr>
          <a:xfrm>
            <a:off x="457200" y="1417638"/>
            <a:ext cx="8229600" cy="4754563"/>
          </a:xfrm>
        </p:spPr>
        <p:txBody>
          <a:bodyPr>
            <a:normAutofit/>
          </a:bodyPr>
          <a:lstStyle/>
          <a:p>
            <a:pPr marL="0" indent="0" eaLnBrk="1" hangingPunct="1">
              <a:lnSpc>
                <a:spcPct val="90000"/>
              </a:lnSpc>
              <a:buFont typeface="Arial" charset="0"/>
              <a:buNone/>
            </a:pPr>
            <a:r>
              <a:rPr lang="en-US" sz="3000" dirty="0">
                <a:solidFill>
                  <a:srgbClr val="FF9900"/>
                </a:solidFill>
                <a:latin typeface="Garamond" charset="0"/>
              </a:rPr>
              <a:t>Corporate Social Responsibility</a:t>
            </a:r>
          </a:p>
          <a:p>
            <a:pPr marL="0" indent="0" eaLnBrk="1" hangingPunct="1">
              <a:lnSpc>
                <a:spcPct val="90000"/>
              </a:lnSpc>
            </a:pPr>
            <a:r>
              <a:rPr lang="en-CA" sz="3000" dirty="0">
                <a:latin typeface="Garamond" charset="0"/>
              </a:rPr>
              <a:t>Some question whether these efforts are effective or merely </a:t>
            </a:r>
            <a:r>
              <a:rPr lang="en-CA" sz="3000" b="1" dirty="0" err="1">
                <a:latin typeface="Garamond" charset="0"/>
              </a:rPr>
              <a:t>greenwashing</a:t>
            </a:r>
            <a:endParaRPr lang="en-CA" sz="3000" b="1" dirty="0">
              <a:latin typeface="Garamond" charset="0"/>
            </a:endParaRPr>
          </a:p>
          <a:p>
            <a:pPr lvl="1" eaLnBrk="1" hangingPunct="1">
              <a:lnSpc>
                <a:spcPct val="90000"/>
              </a:lnSpc>
              <a:buFont typeface="Courier New" charset="0"/>
              <a:buChar char="o"/>
            </a:pPr>
            <a:r>
              <a:rPr lang="en-CA" sz="2600" dirty="0">
                <a:latin typeface="Garamond" charset="0"/>
              </a:rPr>
              <a:t>Use of deceptive/manipulative sustainable claims by companies to portray a superﬁcial eco-friendly image</a:t>
            </a:r>
          </a:p>
          <a:p>
            <a:pPr lvl="1" eaLnBrk="1" hangingPunct="1">
              <a:lnSpc>
                <a:spcPct val="90000"/>
              </a:lnSpc>
              <a:buFont typeface="Courier New" charset="0"/>
              <a:buChar char="o"/>
            </a:pPr>
            <a:r>
              <a:rPr lang="en-CA" sz="2600" dirty="0">
                <a:latin typeface="Garamond" charset="0"/>
              </a:rPr>
              <a:t>Investing more resources on marketing products as ‘green’ rather than actually minimizing impact on the environment</a:t>
            </a:r>
          </a:p>
          <a:p>
            <a:pPr lvl="1" eaLnBrk="1" hangingPunct="1">
              <a:lnSpc>
                <a:spcPct val="90000"/>
              </a:lnSpc>
              <a:buFont typeface="Courier New" charset="0"/>
              <a:buNone/>
            </a:pPr>
            <a:endParaRPr lang="en-CA" sz="2600" dirty="0">
              <a:latin typeface="Garamond" charset="0"/>
            </a:endParaRPr>
          </a:p>
          <a:p>
            <a:pPr marL="0" indent="0" eaLnBrk="1" hangingPunct="1">
              <a:lnSpc>
                <a:spcPct val="90000"/>
              </a:lnSpc>
            </a:pPr>
            <a:r>
              <a:rPr lang="en-CA" sz="3000" dirty="0">
                <a:latin typeface="Garamond" charset="0"/>
              </a:rPr>
              <a:t>Whose role it is to facilitate environmentally friendly approaches to business practices?</a:t>
            </a:r>
            <a:endParaRPr lang="en-US" sz="3000" b="1" dirty="0">
              <a:solidFill>
                <a:srgbClr val="FF9900"/>
              </a:solidFill>
              <a:latin typeface="Garamond" charset="0"/>
            </a:endParaRPr>
          </a:p>
        </p:txBody>
      </p:sp>
    </p:spTree>
    <p:extLst>
      <p:ext uri="{BB962C8B-B14F-4D97-AF65-F5344CB8AC3E}">
        <p14:creationId xmlns:p14="http://schemas.microsoft.com/office/powerpoint/2010/main" val="5357392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p:cNvSpPr>
            <a:spLocks noGrp="1"/>
          </p:cNvSpPr>
          <p:nvPr>
            <p:ph type="title"/>
          </p:nvPr>
        </p:nvSpPr>
        <p:spPr>
          <a:xfrm>
            <a:off x="457200" y="477838"/>
            <a:ext cx="8229600" cy="1143000"/>
          </a:xfrm>
        </p:spPr>
        <p:txBody>
          <a:bodyPr/>
          <a:lstStyle/>
          <a:p>
            <a:pPr eaLnBrk="1" hangingPunct="1"/>
            <a:r>
              <a:rPr lang="en-US" dirty="0">
                <a:solidFill>
                  <a:srgbClr val="000000"/>
                </a:solidFill>
                <a:latin typeface="Palatino Linotype" charset="0"/>
              </a:rPr>
              <a:t>Educational Perspectives</a:t>
            </a:r>
          </a:p>
        </p:txBody>
      </p:sp>
      <p:sp>
        <p:nvSpPr>
          <p:cNvPr id="413699" name="Rectangle 3"/>
          <p:cNvSpPr>
            <a:spLocks noGrp="1" noChangeArrowheads="1"/>
          </p:cNvSpPr>
          <p:nvPr>
            <p:ph idx="1"/>
          </p:nvPr>
        </p:nvSpPr>
        <p:spPr>
          <a:xfrm>
            <a:off x="457200" y="1676400"/>
            <a:ext cx="8229600" cy="4678363"/>
          </a:xfrm>
        </p:spPr>
        <p:txBody>
          <a:bodyPr>
            <a:normAutofit/>
          </a:bodyPr>
          <a:lstStyle/>
          <a:p>
            <a:pPr eaLnBrk="1" hangingPunct="1">
              <a:lnSpc>
                <a:spcPct val="90000"/>
              </a:lnSpc>
            </a:pPr>
            <a:r>
              <a:rPr lang="en-US" sz="2700" dirty="0">
                <a:latin typeface="Garamond" charset="0"/>
              </a:rPr>
              <a:t>Colleges and universities are frequently accused of not being part of the </a:t>
            </a:r>
            <a:r>
              <a:rPr lang="en-CA" sz="2700" dirty="0">
                <a:latin typeface="Garamond" charset="0"/>
              </a:rPr>
              <a:t>“</a:t>
            </a:r>
            <a:r>
              <a:rPr lang="en-US" sz="2700" dirty="0">
                <a:latin typeface="Garamond" charset="0"/>
              </a:rPr>
              <a:t>real’ world,</a:t>
            </a:r>
            <a:r>
              <a:rPr lang="en-CA" sz="2700" dirty="0">
                <a:latin typeface="Garamond" charset="0"/>
              </a:rPr>
              <a:t>”</a:t>
            </a:r>
            <a:r>
              <a:rPr lang="en-US" sz="2700" dirty="0">
                <a:latin typeface="Garamond" charset="0"/>
              </a:rPr>
              <a:t> meaning the economic realities of today’s society.</a:t>
            </a:r>
          </a:p>
          <a:p>
            <a:pPr eaLnBrk="1" hangingPunct="1">
              <a:lnSpc>
                <a:spcPct val="90000"/>
              </a:lnSpc>
            </a:pPr>
            <a:endParaRPr lang="en-US" sz="2700" dirty="0">
              <a:latin typeface="Garamond" charset="0"/>
            </a:endParaRPr>
          </a:p>
          <a:p>
            <a:pPr eaLnBrk="1" hangingPunct="1">
              <a:lnSpc>
                <a:spcPct val="90000"/>
              </a:lnSpc>
            </a:pPr>
            <a:r>
              <a:rPr lang="en-US" sz="2700" dirty="0">
                <a:latin typeface="Garamond" charset="0"/>
              </a:rPr>
              <a:t>However, economics is not the </a:t>
            </a:r>
            <a:r>
              <a:rPr lang="en-CA" sz="2700" dirty="0">
                <a:latin typeface="Garamond" charset="0"/>
              </a:rPr>
              <a:t>“</a:t>
            </a:r>
            <a:r>
              <a:rPr lang="en-US" sz="2700" dirty="0">
                <a:latin typeface="Garamond" charset="0"/>
              </a:rPr>
              <a:t>real</a:t>
            </a:r>
            <a:r>
              <a:rPr lang="en-CA" sz="2700" dirty="0">
                <a:latin typeface="Garamond" charset="0"/>
              </a:rPr>
              <a:t>”</a:t>
            </a:r>
            <a:r>
              <a:rPr lang="en-US" sz="2700" dirty="0">
                <a:latin typeface="Garamond" charset="0"/>
              </a:rPr>
              <a:t> world; it is a game that humans invented to facilitate barter and exchange; it is important, but only part of the real world.</a:t>
            </a:r>
          </a:p>
          <a:p>
            <a:pPr eaLnBrk="1" hangingPunct="1">
              <a:lnSpc>
                <a:spcPct val="90000"/>
              </a:lnSpc>
            </a:pPr>
            <a:endParaRPr lang="en-US" sz="2700" dirty="0">
              <a:latin typeface="Garamond" charset="0"/>
            </a:endParaRPr>
          </a:p>
          <a:p>
            <a:pPr eaLnBrk="1" hangingPunct="1">
              <a:lnSpc>
                <a:spcPct val="90000"/>
              </a:lnSpc>
            </a:pPr>
            <a:r>
              <a:rPr lang="en-US" sz="2700" dirty="0">
                <a:latin typeface="Garamond" charset="0"/>
              </a:rPr>
              <a:t>The real world is our physical reality: air, water, land, and organisms, without these things, there can be no invented world, however </a:t>
            </a:r>
            <a:r>
              <a:rPr lang="en-CA" sz="2700" dirty="0">
                <a:latin typeface="Garamond" charset="0"/>
              </a:rPr>
              <a:t>“</a:t>
            </a:r>
            <a:r>
              <a:rPr lang="en-US" sz="2700" dirty="0">
                <a:latin typeface="Garamond" charset="0"/>
              </a:rPr>
              <a:t>real</a:t>
            </a:r>
            <a:r>
              <a:rPr lang="en-CA" sz="2700" dirty="0">
                <a:latin typeface="Garamond" charset="0"/>
              </a:rPr>
              <a:t>”</a:t>
            </a:r>
            <a:r>
              <a:rPr lang="en-US" sz="2700" dirty="0">
                <a:latin typeface="Garamond" charset="0"/>
              </a:rPr>
              <a:t> it might seem.</a:t>
            </a:r>
          </a:p>
        </p:txBody>
      </p:sp>
    </p:spTree>
    <p:extLst>
      <p:ext uri="{BB962C8B-B14F-4D97-AF65-F5344CB8AC3E}">
        <p14:creationId xmlns:p14="http://schemas.microsoft.com/office/powerpoint/2010/main" val="17777441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AutoShape 2"/>
          <p:cNvSpPr>
            <a:spLocks noGrp="1"/>
          </p:cNvSpPr>
          <p:nvPr>
            <p:ph type="title"/>
          </p:nvPr>
        </p:nvSpPr>
        <p:spPr>
          <a:xfrm>
            <a:off x="457200" y="568960"/>
            <a:ext cx="8229600" cy="1143000"/>
          </a:xfrm>
        </p:spPr>
        <p:txBody>
          <a:bodyPr/>
          <a:lstStyle/>
          <a:p>
            <a:pPr eaLnBrk="1" hangingPunct="1"/>
            <a:r>
              <a:rPr lang="en-US" dirty="0">
                <a:solidFill>
                  <a:srgbClr val="000000"/>
                </a:solidFill>
                <a:latin typeface="Palatino Linotype" charset="0"/>
              </a:rPr>
              <a:t>Educational Perspectives, cont’d</a:t>
            </a:r>
          </a:p>
        </p:txBody>
      </p:sp>
      <p:sp>
        <p:nvSpPr>
          <p:cNvPr id="413699" name="Rectangle 3"/>
          <p:cNvSpPr>
            <a:spLocks noGrp="1" noChangeArrowheads="1"/>
          </p:cNvSpPr>
          <p:nvPr>
            <p:ph idx="1"/>
          </p:nvPr>
        </p:nvSpPr>
        <p:spPr>
          <a:xfrm>
            <a:off x="457200" y="1600200"/>
            <a:ext cx="8229600" cy="4754563"/>
          </a:xfrm>
        </p:spPr>
        <p:txBody>
          <a:bodyPr>
            <a:normAutofit/>
          </a:bodyPr>
          <a:lstStyle/>
          <a:p>
            <a:pPr eaLnBrk="1" hangingPunct="1">
              <a:lnSpc>
                <a:spcPct val="80000"/>
              </a:lnSpc>
            </a:pPr>
            <a:r>
              <a:rPr lang="en-CA" sz="3000" dirty="0">
                <a:latin typeface="Garamond" charset="0"/>
              </a:rPr>
              <a:t>One major challenge contributing to lack of understanding and action on environmental matters is </a:t>
            </a:r>
            <a:r>
              <a:rPr lang="en-CA" sz="3000" b="1" dirty="0">
                <a:latin typeface="Garamond" charset="0"/>
              </a:rPr>
              <a:t>nature deficit disorder</a:t>
            </a:r>
          </a:p>
          <a:p>
            <a:pPr lvl="1" eaLnBrk="1" hangingPunct="1">
              <a:lnSpc>
                <a:spcPct val="80000"/>
              </a:lnSpc>
              <a:buFont typeface="Courier New" charset="0"/>
              <a:buChar char="o"/>
            </a:pPr>
            <a:r>
              <a:rPr lang="en-CA" sz="2600" dirty="0">
                <a:latin typeface="Garamond" charset="0"/>
              </a:rPr>
              <a:t>Increasing gap in understanding of the real world in younger generation</a:t>
            </a:r>
          </a:p>
          <a:p>
            <a:pPr lvl="1" eaLnBrk="1" hangingPunct="1">
              <a:lnSpc>
                <a:spcPct val="80000"/>
              </a:lnSpc>
              <a:buFont typeface="Courier New" charset="0"/>
              <a:buChar char="o"/>
            </a:pPr>
            <a:r>
              <a:rPr lang="en-CA" sz="2600" dirty="0">
                <a:latin typeface="Garamond" charset="0"/>
              </a:rPr>
              <a:t>The less exposure that young people have to the natural world, the less they understand it and the less comfortable they feel outdoors</a:t>
            </a:r>
          </a:p>
          <a:p>
            <a:pPr lvl="1" eaLnBrk="1" hangingPunct="1">
              <a:lnSpc>
                <a:spcPct val="80000"/>
              </a:lnSpc>
              <a:buFont typeface="Courier New" charset="0"/>
              <a:buChar char="o"/>
            </a:pPr>
            <a:r>
              <a:rPr lang="en-US" sz="2600" dirty="0">
                <a:latin typeface="Garamond" charset="0"/>
              </a:rPr>
              <a:t>Concern over this situation has prompted movements across North America to provide opportunities and facilities to encourage outdoor re-engagement by younger people—Parks Canada</a:t>
            </a:r>
            <a:endParaRPr lang="en-CA" sz="2600" dirty="0">
              <a:latin typeface="Garamond" charset="0"/>
            </a:endParaRPr>
          </a:p>
          <a:p>
            <a:pPr lvl="1" eaLnBrk="1" hangingPunct="1">
              <a:lnSpc>
                <a:spcPct val="80000"/>
              </a:lnSpc>
              <a:buFont typeface="Courier New" charset="0"/>
              <a:buChar char="o"/>
            </a:pPr>
            <a:endParaRPr lang="en-CA" sz="2600" dirty="0">
              <a:latin typeface="Garamond" charset="0"/>
            </a:endParaRPr>
          </a:p>
        </p:txBody>
      </p:sp>
    </p:spTree>
    <p:extLst>
      <p:ext uri="{BB962C8B-B14F-4D97-AF65-F5344CB8AC3E}">
        <p14:creationId xmlns:p14="http://schemas.microsoft.com/office/powerpoint/2010/main" val="9185723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p:cNvSpPr>
            <a:spLocks noGrp="1"/>
          </p:cNvSpPr>
          <p:nvPr>
            <p:ph type="title"/>
          </p:nvPr>
        </p:nvSpPr>
        <p:spPr>
          <a:xfrm>
            <a:off x="457200" y="494367"/>
            <a:ext cx="8229600" cy="1143000"/>
          </a:xfrm>
        </p:spPr>
        <p:txBody>
          <a:bodyPr/>
          <a:lstStyle/>
          <a:p>
            <a:pPr eaLnBrk="1" hangingPunct="1"/>
            <a:r>
              <a:rPr lang="en-US" dirty="0">
                <a:solidFill>
                  <a:srgbClr val="000000"/>
                </a:solidFill>
                <a:latin typeface="Palatino Linotype" charset="0"/>
              </a:rPr>
              <a:t>Educational Perspectives, cont’d</a:t>
            </a:r>
          </a:p>
        </p:txBody>
      </p:sp>
      <p:sp>
        <p:nvSpPr>
          <p:cNvPr id="413699" name="Rectangle 3"/>
          <p:cNvSpPr>
            <a:spLocks noGrp="1" noChangeArrowheads="1"/>
          </p:cNvSpPr>
          <p:nvPr>
            <p:ph idx="1"/>
          </p:nvPr>
        </p:nvSpPr>
        <p:spPr>
          <a:xfrm>
            <a:off x="457200" y="1417638"/>
            <a:ext cx="8229600" cy="4983162"/>
          </a:xfrm>
        </p:spPr>
        <p:txBody>
          <a:bodyPr>
            <a:normAutofit fontScale="85000" lnSpcReduction="20000"/>
          </a:bodyPr>
          <a:lstStyle/>
          <a:p>
            <a:pPr eaLnBrk="1" hangingPunct="1">
              <a:buFont typeface="Arial" panose="020B0604020202020204" pitchFamily="34" charset="0"/>
              <a:buChar char="•"/>
              <a:defRPr/>
            </a:pPr>
            <a:r>
              <a:rPr lang="en-CA" dirty="0">
                <a:ea typeface="+mn-ea"/>
              </a:rPr>
              <a:t>At the elementary and secondary level, environmental education is increasingly recognized as vital</a:t>
            </a:r>
          </a:p>
          <a:p>
            <a:pPr lvl="1" eaLnBrk="1" hangingPunct="1">
              <a:defRPr/>
            </a:pPr>
            <a:r>
              <a:rPr lang="en-CA" dirty="0">
                <a:ea typeface="+mn-ea"/>
              </a:rPr>
              <a:t>Extent of environmental education varies between provinces/classrooms, environmental topics not mandatory</a:t>
            </a:r>
          </a:p>
          <a:p>
            <a:pPr lvl="1" eaLnBrk="1" hangingPunct="1">
              <a:defRPr/>
            </a:pPr>
            <a:endParaRPr lang="en-CA" dirty="0">
              <a:ea typeface="+mn-ea"/>
            </a:endParaRPr>
          </a:p>
          <a:p>
            <a:pPr eaLnBrk="1" hangingPunct="1">
              <a:buFont typeface="Arial" panose="020B0604020202020204" pitchFamily="34" charset="0"/>
              <a:buChar char="•"/>
              <a:defRPr/>
            </a:pPr>
            <a:r>
              <a:rPr lang="en-CA" dirty="0">
                <a:ea typeface="+mn-ea"/>
              </a:rPr>
              <a:t>In colleges and universities, environmental education has often fared worse</a:t>
            </a:r>
          </a:p>
          <a:p>
            <a:pPr lvl="1" eaLnBrk="1" hangingPunct="1">
              <a:defRPr/>
            </a:pPr>
            <a:r>
              <a:rPr lang="en-CA" dirty="0">
                <a:ea typeface="+mn-ea"/>
              </a:rPr>
              <a:t>Requirements for general levels of language and math but nothing for challenges of the future</a:t>
            </a:r>
          </a:p>
          <a:p>
            <a:pPr lvl="1" eaLnBrk="1" hangingPunct="1">
              <a:defRPr/>
            </a:pPr>
            <a:r>
              <a:rPr lang="en-US" dirty="0">
                <a:ea typeface="+mn-ea"/>
              </a:rPr>
              <a:t>Pressures on universities to put greater emphasis on meeting the short-term economic demands of society</a:t>
            </a:r>
            <a:endParaRPr lang="en-CA" dirty="0">
              <a:ea typeface="+mn-ea"/>
            </a:endParaRPr>
          </a:p>
          <a:p>
            <a:pPr lvl="1" eaLnBrk="1" hangingPunct="1">
              <a:defRPr/>
            </a:pPr>
            <a:r>
              <a:rPr lang="en-CA" dirty="0">
                <a:ea typeface="+mn-ea"/>
              </a:rPr>
              <a:t>Science programs create technically competent students, seldom instill appreciation for planet, deep moral questioning</a:t>
            </a:r>
            <a:endParaRPr lang="en-CA" b="1" dirty="0">
              <a:ea typeface="+mn-ea"/>
            </a:endParaRPr>
          </a:p>
        </p:txBody>
      </p:sp>
    </p:spTree>
    <p:extLst>
      <p:ext uri="{BB962C8B-B14F-4D97-AF65-F5344CB8AC3E}">
        <p14:creationId xmlns:p14="http://schemas.microsoft.com/office/powerpoint/2010/main" val="17873874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2"/>
          <p:cNvSpPr>
            <a:spLocks noGrp="1"/>
          </p:cNvSpPr>
          <p:nvPr>
            <p:ph type="title"/>
          </p:nvPr>
        </p:nvSpPr>
        <p:spPr>
          <a:xfrm>
            <a:off x="457200" y="548958"/>
            <a:ext cx="8229600" cy="1143000"/>
          </a:xfrm>
        </p:spPr>
        <p:txBody>
          <a:bodyPr/>
          <a:lstStyle/>
          <a:p>
            <a:pPr eaLnBrk="1" hangingPunct="1"/>
            <a:r>
              <a:rPr lang="en-US" dirty="0">
                <a:solidFill>
                  <a:srgbClr val="000000"/>
                </a:solidFill>
                <a:latin typeface="Palatino Linotype" charset="0"/>
              </a:rPr>
              <a:t>Personal Perspectives</a:t>
            </a:r>
          </a:p>
        </p:txBody>
      </p:sp>
      <p:sp>
        <p:nvSpPr>
          <p:cNvPr id="413699" name="Rectangle 3"/>
          <p:cNvSpPr>
            <a:spLocks noGrp="1" noChangeArrowheads="1"/>
          </p:cNvSpPr>
          <p:nvPr>
            <p:ph idx="1"/>
          </p:nvPr>
        </p:nvSpPr>
        <p:spPr/>
        <p:txBody>
          <a:bodyPr>
            <a:normAutofit fontScale="92500" lnSpcReduction="10000"/>
          </a:bodyPr>
          <a:lstStyle/>
          <a:p>
            <a:pPr eaLnBrk="1" hangingPunct="1">
              <a:defRPr/>
            </a:pPr>
            <a:r>
              <a:rPr lang="en-US" dirty="0">
                <a:ea typeface="+mn-ea"/>
              </a:rPr>
              <a:t>The difficulty with many environmental challenges is the vastness of their scale.</a:t>
            </a:r>
          </a:p>
          <a:p>
            <a:pPr marL="0" indent="0" eaLnBrk="1" hangingPunct="1">
              <a:buFont typeface="Arial" panose="020B0604020202020204" pitchFamily="34" charset="0"/>
              <a:buNone/>
              <a:defRPr/>
            </a:pPr>
            <a:endParaRPr lang="en-US" dirty="0">
              <a:ea typeface="+mn-ea"/>
            </a:endParaRPr>
          </a:p>
          <a:p>
            <a:pPr eaLnBrk="1" hangingPunct="1">
              <a:defRPr/>
            </a:pPr>
            <a:r>
              <a:rPr lang="en-US" dirty="0">
                <a:ea typeface="+mn-ea"/>
              </a:rPr>
              <a:t>We tend to lack awareness because we are sheltered from their effects.</a:t>
            </a:r>
          </a:p>
          <a:p>
            <a:pPr eaLnBrk="1" hangingPunct="1">
              <a:defRPr/>
            </a:pPr>
            <a:endParaRPr lang="en-US" dirty="0">
              <a:ea typeface="+mn-ea"/>
            </a:endParaRPr>
          </a:p>
          <a:p>
            <a:pPr eaLnBrk="1" hangingPunct="1">
              <a:defRPr/>
            </a:pPr>
            <a:r>
              <a:rPr lang="en-US" dirty="0">
                <a:ea typeface="+mn-ea"/>
              </a:rPr>
              <a:t>Most problems have long lag times and different effects in different parts of the world (e.g., climate change).</a:t>
            </a:r>
          </a:p>
        </p:txBody>
      </p:sp>
    </p:spTree>
    <p:extLst>
      <p:ext uri="{BB962C8B-B14F-4D97-AF65-F5344CB8AC3E}">
        <p14:creationId xmlns:p14="http://schemas.microsoft.com/office/powerpoint/2010/main" val="23970107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p:cNvSpPr>
            <a:spLocks noGrp="1"/>
          </p:cNvSpPr>
          <p:nvPr>
            <p:ph type="title"/>
          </p:nvPr>
        </p:nvSpPr>
        <p:spPr>
          <a:xfrm>
            <a:off x="457200" y="508318"/>
            <a:ext cx="8229600" cy="1143000"/>
          </a:xfrm>
        </p:spPr>
        <p:txBody>
          <a:bodyPr/>
          <a:lstStyle/>
          <a:p>
            <a:pPr eaLnBrk="1" hangingPunct="1"/>
            <a:r>
              <a:rPr lang="en-US" dirty="0">
                <a:solidFill>
                  <a:srgbClr val="000000"/>
                </a:solidFill>
                <a:latin typeface="Palatino Linotype" charset="0"/>
              </a:rPr>
              <a:t>Personal Perspectives, cont’d</a:t>
            </a:r>
          </a:p>
        </p:txBody>
      </p:sp>
      <p:sp>
        <p:nvSpPr>
          <p:cNvPr id="413699" name="Rectangle 3"/>
          <p:cNvSpPr>
            <a:spLocks noGrp="1" noChangeArrowheads="1"/>
          </p:cNvSpPr>
          <p:nvPr>
            <p:ph idx="1"/>
          </p:nvPr>
        </p:nvSpPr>
        <p:spPr>
          <a:xfrm>
            <a:off x="457200" y="1417638"/>
            <a:ext cx="8229600" cy="4937125"/>
          </a:xfrm>
        </p:spPr>
        <p:txBody>
          <a:bodyPr>
            <a:normAutofit lnSpcReduction="10000"/>
          </a:bodyPr>
          <a:lstStyle/>
          <a:p>
            <a:pPr eaLnBrk="1" hangingPunct="1">
              <a:defRPr/>
            </a:pPr>
            <a:r>
              <a:rPr lang="en-US" dirty="0">
                <a:ea typeface="+mn-ea"/>
              </a:rPr>
              <a:t>Urgent actions are required, but cannot occur in a vacuum; they require understanding.</a:t>
            </a:r>
          </a:p>
          <a:p>
            <a:pPr eaLnBrk="1" hangingPunct="1">
              <a:defRPr/>
            </a:pPr>
            <a:endParaRPr lang="en-US" dirty="0">
              <a:ea typeface="+mn-ea"/>
            </a:endParaRPr>
          </a:p>
          <a:p>
            <a:pPr eaLnBrk="1" hangingPunct="1">
              <a:defRPr/>
            </a:pPr>
            <a:r>
              <a:rPr lang="en-US" dirty="0">
                <a:ea typeface="+mn-ea"/>
              </a:rPr>
              <a:t>Educational systems should help develop this understanding, but most university students graduate with little or no idea about how the ecosphere functions and how human activities impair those functions.</a:t>
            </a:r>
          </a:p>
          <a:p>
            <a:pPr lvl="1" eaLnBrk="1" hangingPunct="1">
              <a:buFont typeface="Arial" charset="0"/>
              <a:buChar char="•"/>
              <a:defRPr/>
            </a:pPr>
            <a:r>
              <a:rPr lang="en-CA" dirty="0">
                <a:ea typeface="+mn-ea"/>
              </a:rPr>
              <a:t>Encourage others to increase their understanding of environmental challenges</a:t>
            </a:r>
          </a:p>
        </p:txBody>
      </p:sp>
    </p:spTree>
    <p:extLst>
      <p:ext uri="{BB962C8B-B14F-4D97-AF65-F5344CB8AC3E}">
        <p14:creationId xmlns:p14="http://schemas.microsoft.com/office/powerpoint/2010/main" val="38074699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AutoShape 2"/>
          <p:cNvSpPr>
            <a:spLocks noGrp="1"/>
          </p:cNvSpPr>
          <p:nvPr>
            <p:ph type="title"/>
          </p:nvPr>
        </p:nvSpPr>
        <p:spPr>
          <a:xfrm>
            <a:off x="457200" y="477508"/>
            <a:ext cx="8229600" cy="1143000"/>
          </a:xfrm>
        </p:spPr>
        <p:txBody>
          <a:bodyPr/>
          <a:lstStyle/>
          <a:p>
            <a:pPr eaLnBrk="1" hangingPunct="1"/>
            <a:r>
              <a:rPr lang="en-US" dirty="0">
                <a:solidFill>
                  <a:srgbClr val="000000"/>
                </a:solidFill>
                <a:latin typeface="Palatino Linotype" charset="0"/>
              </a:rPr>
              <a:t>Personal Perspectives, cont’d</a:t>
            </a:r>
          </a:p>
        </p:txBody>
      </p:sp>
      <p:sp>
        <p:nvSpPr>
          <p:cNvPr id="415747" name="Rectangle 3"/>
          <p:cNvSpPr>
            <a:spLocks noGrp="1" noChangeArrowheads="1"/>
          </p:cNvSpPr>
          <p:nvPr>
            <p:ph idx="1"/>
          </p:nvPr>
        </p:nvSpPr>
        <p:spPr/>
        <p:txBody>
          <a:bodyPr/>
          <a:lstStyle/>
          <a:p>
            <a:pPr marL="0" indent="0" eaLnBrk="1" hangingPunct="1">
              <a:buFont typeface="Arial" charset="0"/>
              <a:buNone/>
            </a:pPr>
            <a:r>
              <a:rPr lang="en-US" dirty="0">
                <a:solidFill>
                  <a:srgbClr val="FF9900"/>
                </a:solidFill>
                <a:latin typeface="Garamond" charset="0"/>
              </a:rPr>
              <a:t>Light Living</a:t>
            </a:r>
          </a:p>
          <a:p>
            <a:pPr marL="0" indent="0" eaLnBrk="1" hangingPunct="1"/>
            <a:r>
              <a:rPr lang="en-US" dirty="0">
                <a:latin typeface="Garamond" charset="0"/>
              </a:rPr>
              <a:t>Light living expresses the need to tread as lightly as possible, to minimize our own ecological footprints.</a:t>
            </a:r>
          </a:p>
          <a:p>
            <a:pPr lvl="1" eaLnBrk="1" hangingPunct="1">
              <a:buFont typeface="Courier New" charset="0"/>
              <a:buChar char="o"/>
            </a:pPr>
            <a:r>
              <a:rPr lang="en-US" dirty="0">
                <a:latin typeface="Garamond" charset="0"/>
              </a:rPr>
              <a:t>Often characterized by the four </a:t>
            </a:r>
            <a:r>
              <a:rPr lang="en-US" dirty="0" err="1">
                <a:latin typeface="Garamond" charset="0"/>
              </a:rPr>
              <a:t>Rs</a:t>
            </a:r>
            <a:r>
              <a:rPr lang="en-US" dirty="0">
                <a:latin typeface="Garamond" charset="0"/>
              </a:rPr>
              <a:t>: refuse, reduce, reuse, and recycle</a:t>
            </a:r>
          </a:p>
        </p:txBody>
      </p:sp>
    </p:spTree>
    <p:extLst>
      <p:ext uri="{BB962C8B-B14F-4D97-AF65-F5344CB8AC3E}">
        <p14:creationId xmlns:p14="http://schemas.microsoft.com/office/powerpoint/2010/main" val="14273199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AutoShape 2"/>
          <p:cNvSpPr>
            <a:spLocks noGrp="1"/>
          </p:cNvSpPr>
          <p:nvPr>
            <p:ph type="title"/>
          </p:nvPr>
        </p:nvSpPr>
        <p:spPr>
          <a:xfrm>
            <a:off x="457200" y="508318"/>
            <a:ext cx="8229600" cy="1143000"/>
          </a:xfrm>
        </p:spPr>
        <p:txBody>
          <a:bodyPr/>
          <a:lstStyle/>
          <a:p>
            <a:pPr eaLnBrk="1" hangingPunct="1"/>
            <a:r>
              <a:rPr lang="en-US" dirty="0">
                <a:solidFill>
                  <a:srgbClr val="000000"/>
                </a:solidFill>
                <a:latin typeface="Palatino Linotype" charset="0"/>
              </a:rPr>
              <a:t>Personal Perspectives, cont’d</a:t>
            </a:r>
          </a:p>
        </p:txBody>
      </p:sp>
      <p:sp>
        <p:nvSpPr>
          <p:cNvPr id="415747" name="Rectangle 3"/>
          <p:cNvSpPr>
            <a:spLocks noGrp="1" noChangeArrowheads="1"/>
          </p:cNvSpPr>
          <p:nvPr>
            <p:ph idx="1"/>
          </p:nvPr>
        </p:nvSpPr>
        <p:spPr>
          <a:xfrm>
            <a:off x="457200" y="1214989"/>
            <a:ext cx="8229600" cy="4937125"/>
          </a:xfrm>
        </p:spPr>
        <p:txBody>
          <a:bodyPr>
            <a:normAutofit fontScale="92500"/>
          </a:bodyPr>
          <a:lstStyle/>
          <a:p>
            <a:pPr marL="0" indent="0" eaLnBrk="1" hangingPunct="1">
              <a:buFont typeface="Arial" charset="0"/>
              <a:buNone/>
              <a:defRPr/>
            </a:pPr>
            <a:r>
              <a:rPr lang="en-US" dirty="0">
                <a:solidFill>
                  <a:srgbClr val="FF9900"/>
                </a:solidFill>
                <a:ea typeface="+mn-ea"/>
              </a:rPr>
              <a:t>Light Living</a:t>
            </a:r>
          </a:p>
          <a:p>
            <a:pPr eaLnBrk="1" hangingPunct="1">
              <a:defRPr/>
            </a:pPr>
            <a:r>
              <a:rPr lang="en-US" i="1" dirty="0">
                <a:solidFill>
                  <a:srgbClr val="FF3399"/>
                </a:solidFill>
                <a:ea typeface="+mn-ea"/>
              </a:rPr>
              <a:t>Refuse</a:t>
            </a:r>
          </a:p>
          <a:p>
            <a:pPr lvl="1" eaLnBrk="1" hangingPunct="1">
              <a:defRPr/>
            </a:pPr>
            <a:r>
              <a:rPr lang="en-US" dirty="0">
                <a:ea typeface="+mn-ea"/>
              </a:rPr>
              <a:t>We live in a society that makes consumption easy (consumerism)</a:t>
            </a:r>
          </a:p>
          <a:p>
            <a:pPr lvl="1" eaLnBrk="1" hangingPunct="1">
              <a:defRPr/>
            </a:pPr>
            <a:r>
              <a:rPr lang="en-US" dirty="0">
                <a:ea typeface="+mn-ea"/>
              </a:rPr>
              <a:t>We frequently shop not to fulfill basic needs, but to indulge whims, we discard out of date clothing and gadgets, and Christmas has become all about shopping</a:t>
            </a:r>
          </a:p>
          <a:p>
            <a:pPr lvl="1" eaLnBrk="1" hangingPunct="1">
              <a:defRPr/>
            </a:pPr>
            <a:r>
              <a:rPr lang="en-US" dirty="0">
                <a:ea typeface="+mn-ea"/>
              </a:rPr>
              <a:t>Resist and refuse to buy anything that you do not really need; if a purchase is necessary, shop carefully (buy the least harmful products, buy one quality product rather than many cheap ones, shop organic or grow your own)</a:t>
            </a:r>
          </a:p>
        </p:txBody>
      </p:sp>
    </p:spTree>
    <p:extLst>
      <p:ext uri="{BB962C8B-B14F-4D97-AF65-F5344CB8AC3E}">
        <p14:creationId xmlns:p14="http://schemas.microsoft.com/office/powerpoint/2010/main" val="29003549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AutoShape 2"/>
          <p:cNvSpPr>
            <a:spLocks noGrp="1"/>
          </p:cNvSpPr>
          <p:nvPr>
            <p:ph type="title"/>
          </p:nvPr>
        </p:nvSpPr>
        <p:spPr>
          <a:xfrm>
            <a:off x="457200" y="457518"/>
            <a:ext cx="8229600" cy="1143000"/>
          </a:xfrm>
        </p:spPr>
        <p:txBody>
          <a:bodyPr/>
          <a:lstStyle/>
          <a:p>
            <a:pPr eaLnBrk="1" hangingPunct="1"/>
            <a:r>
              <a:rPr lang="en-US" dirty="0">
                <a:solidFill>
                  <a:srgbClr val="000000"/>
                </a:solidFill>
                <a:latin typeface="Palatino Linotype" charset="0"/>
              </a:rPr>
              <a:t>Personal Perspectives, cont’d</a:t>
            </a:r>
          </a:p>
        </p:txBody>
      </p:sp>
      <p:sp>
        <p:nvSpPr>
          <p:cNvPr id="416771" name="Rectangle 3"/>
          <p:cNvSpPr>
            <a:spLocks noGrp="1" noChangeArrowheads="1"/>
          </p:cNvSpPr>
          <p:nvPr>
            <p:ph idx="1"/>
          </p:nvPr>
        </p:nvSpPr>
        <p:spPr>
          <a:xfrm>
            <a:off x="457200" y="1417638"/>
            <a:ext cx="8229600" cy="4937125"/>
          </a:xfrm>
        </p:spPr>
        <p:txBody>
          <a:bodyPr>
            <a:normAutofit/>
          </a:bodyPr>
          <a:lstStyle/>
          <a:p>
            <a:pPr marL="0" indent="0" eaLnBrk="1" hangingPunct="1">
              <a:lnSpc>
                <a:spcPct val="90000"/>
              </a:lnSpc>
              <a:buFont typeface="Arial" charset="0"/>
              <a:buNone/>
            </a:pPr>
            <a:r>
              <a:rPr lang="en-US" dirty="0">
                <a:solidFill>
                  <a:srgbClr val="FF9900"/>
                </a:solidFill>
                <a:latin typeface="Garamond" charset="0"/>
              </a:rPr>
              <a:t>Light Living</a:t>
            </a:r>
          </a:p>
          <a:p>
            <a:pPr marL="0" indent="0" eaLnBrk="1" hangingPunct="1">
              <a:lnSpc>
                <a:spcPct val="90000"/>
              </a:lnSpc>
            </a:pPr>
            <a:r>
              <a:rPr lang="en-US" i="1" dirty="0">
                <a:solidFill>
                  <a:srgbClr val="FF3399"/>
                </a:solidFill>
                <a:latin typeface="Garamond" charset="0"/>
              </a:rPr>
              <a:t>Reduce</a:t>
            </a:r>
          </a:p>
          <a:p>
            <a:pPr lvl="1" eaLnBrk="1" hangingPunct="1">
              <a:lnSpc>
                <a:spcPct val="90000"/>
              </a:lnSpc>
              <a:buFont typeface="Courier New" charset="0"/>
              <a:buChar char="o"/>
            </a:pPr>
            <a:r>
              <a:rPr lang="en-US" dirty="0">
                <a:latin typeface="Garamond" charset="0"/>
              </a:rPr>
              <a:t>Energy is a major contributor to GHGs</a:t>
            </a:r>
          </a:p>
          <a:p>
            <a:pPr lvl="1" eaLnBrk="1" hangingPunct="1">
              <a:lnSpc>
                <a:spcPct val="90000"/>
              </a:lnSpc>
              <a:buFont typeface="Courier New" charset="0"/>
              <a:buChar char="o"/>
            </a:pPr>
            <a:r>
              <a:rPr lang="en-CA" dirty="0">
                <a:latin typeface="Garamond" charset="0"/>
              </a:rPr>
              <a:t>Heating - turn down the thermostat</a:t>
            </a:r>
          </a:p>
          <a:p>
            <a:pPr lvl="1" eaLnBrk="1" hangingPunct="1">
              <a:lnSpc>
                <a:spcPct val="90000"/>
              </a:lnSpc>
              <a:buFont typeface="Courier New" charset="0"/>
              <a:buChar char="o"/>
            </a:pPr>
            <a:r>
              <a:rPr lang="en-CA" dirty="0">
                <a:latin typeface="Garamond" charset="0"/>
              </a:rPr>
              <a:t>Lighting costs – use long-life bulbs</a:t>
            </a:r>
            <a:endParaRPr lang="en-US" dirty="0">
              <a:latin typeface="Garamond" charset="0"/>
            </a:endParaRPr>
          </a:p>
          <a:p>
            <a:pPr lvl="1" eaLnBrk="1" hangingPunct="1">
              <a:lnSpc>
                <a:spcPct val="90000"/>
              </a:lnSpc>
              <a:buFont typeface="Courier New" charset="0"/>
              <a:buChar char="o"/>
            </a:pPr>
            <a:r>
              <a:rPr lang="en-US" dirty="0">
                <a:latin typeface="Garamond" charset="0"/>
              </a:rPr>
              <a:t>Transportation – walk, ride a bike, take public transit</a:t>
            </a:r>
          </a:p>
          <a:p>
            <a:pPr lvl="1" eaLnBrk="1" hangingPunct="1">
              <a:lnSpc>
                <a:spcPct val="90000"/>
              </a:lnSpc>
              <a:buFont typeface="Courier New" charset="0"/>
              <a:buChar char="o"/>
            </a:pPr>
            <a:r>
              <a:rPr lang="en-US" dirty="0">
                <a:latin typeface="Garamond" charset="0"/>
              </a:rPr>
              <a:t>Food choices – vegetarian meals, 100-mile diet </a:t>
            </a:r>
          </a:p>
          <a:p>
            <a:pPr lvl="1" eaLnBrk="1" hangingPunct="1">
              <a:lnSpc>
                <a:spcPct val="90000"/>
              </a:lnSpc>
              <a:buFont typeface="Courier New" charset="0"/>
              <a:buChar char="o"/>
            </a:pPr>
            <a:r>
              <a:rPr lang="en-US" dirty="0">
                <a:latin typeface="Garamond" charset="0"/>
              </a:rPr>
              <a:t>Water use -  contributes to conservation, low-flow</a:t>
            </a:r>
          </a:p>
          <a:p>
            <a:pPr lvl="1" eaLnBrk="1" hangingPunct="1">
              <a:lnSpc>
                <a:spcPct val="90000"/>
              </a:lnSpc>
              <a:buFont typeface="Courier New" charset="0"/>
              <a:buChar char="o"/>
            </a:pPr>
            <a:r>
              <a:rPr lang="en-US" dirty="0">
                <a:latin typeface="Garamond" charset="0"/>
              </a:rPr>
              <a:t>Waste  -  buy products with less packaging and toxic materials, buy what you need, dispose appropriately</a:t>
            </a:r>
          </a:p>
        </p:txBody>
      </p:sp>
    </p:spTree>
    <p:extLst>
      <p:ext uri="{BB962C8B-B14F-4D97-AF65-F5344CB8AC3E}">
        <p14:creationId xmlns:p14="http://schemas.microsoft.com/office/powerpoint/2010/main" val="12700875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Grp="1"/>
          </p:cNvSpPr>
          <p:nvPr>
            <p:ph type="title"/>
          </p:nvPr>
        </p:nvSpPr>
        <p:spPr>
          <a:xfrm>
            <a:off x="457200" y="467678"/>
            <a:ext cx="8229600" cy="1143000"/>
          </a:xfrm>
        </p:spPr>
        <p:txBody>
          <a:bodyPr/>
          <a:lstStyle/>
          <a:p>
            <a:pPr eaLnBrk="1" hangingPunct="1"/>
            <a:r>
              <a:rPr lang="en-US" dirty="0">
                <a:solidFill>
                  <a:srgbClr val="000000"/>
                </a:solidFill>
                <a:latin typeface="Palatino Linotype" charset="0"/>
              </a:rPr>
              <a:t>Personal Perspectives, cont’d</a:t>
            </a:r>
          </a:p>
        </p:txBody>
      </p:sp>
      <p:sp>
        <p:nvSpPr>
          <p:cNvPr id="419843" name="Rectangle 3"/>
          <p:cNvSpPr>
            <a:spLocks noGrp="1" noChangeArrowheads="1"/>
          </p:cNvSpPr>
          <p:nvPr>
            <p:ph idx="1"/>
          </p:nvPr>
        </p:nvSpPr>
        <p:spPr>
          <a:xfrm>
            <a:off x="457200" y="1600200"/>
            <a:ext cx="8229600" cy="4525963"/>
          </a:xfrm>
        </p:spPr>
        <p:txBody>
          <a:bodyPr/>
          <a:lstStyle/>
          <a:p>
            <a:pPr marL="0" indent="0" eaLnBrk="1" hangingPunct="1">
              <a:buFont typeface="Arial" charset="0"/>
              <a:buNone/>
              <a:defRPr/>
            </a:pPr>
            <a:r>
              <a:rPr lang="en-US" dirty="0">
                <a:solidFill>
                  <a:srgbClr val="FF9900"/>
                </a:solidFill>
                <a:ea typeface="+mn-ea"/>
              </a:rPr>
              <a:t>Light Living</a:t>
            </a:r>
          </a:p>
          <a:p>
            <a:pPr eaLnBrk="1" hangingPunct="1">
              <a:defRPr/>
            </a:pPr>
            <a:r>
              <a:rPr lang="en-US" i="1" dirty="0">
                <a:solidFill>
                  <a:srgbClr val="FF3399"/>
                </a:solidFill>
                <a:ea typeface="+mn-ea"/>
              </a:rPr>
              <a:t>Reuse</a:t>
            </a:r>
          </a:p>
          <a:p>
            <a:pPr lvl="1" eaLnBrk="1" hangingPunct="1">
              <a:defRPr/>
            </a:pPr>
            <a:r>
              <a:rPr lang="en-US" dirty="0">
                <a:ea typeface="+mn-ea"/>
              </a:rPr>
              <a:t>Buy products that can be reused, such as rechargeable batteries</a:t>
            </a:r>
          </a:p>
          <a:p>
            <a:pPr lvl="1" eaLnBrk="1" hangingPunct="1">
              <a:defRPr/>
            </a:pPr>
            <a:r>
              <a:rPr lang="en-US" dirty="0">
                <a:ea typeface="+mn-ea"/>
              </a:rPr>
              <a:t>Try to find another use for something no longer useful in its original state, such as storage containers</a:t>
            </a:r>
          </a:p>
          <a:p>
            <a:pPr lvl="1" eaLnBrk="1" hangingPunct="1">
              <a:defRPr/>
            </a:pPr>
            <a:r>
              <a:rPr lang="en-US" dirty="0">
                <a:ea typeface="+mn-ea"/>
              </a:rPr>
              <a:t>Reuse bags when shopping</a:t>
            </a:r>
          </a:p>
          <a:p>
            <a:pPr lvl="1" eaLnBrk="1" hangingPunct="1">
              <a:defRPr/>
            </a:pPr>
            <a:r>
              <a:rPr lang="en-US" dirty="0">
                <a:ea typeface="+mn-ea"/>
              </a:rPr>
              <a:t>When you have finished using something, donate or sell it so that someone else can use it</a:t>
            </a:r>
          </a:p>
        </p:txBody>
      </p:sp>
    </p:spTree>
    <p:extLst>
      <p:ext uri="{BB962C8B-B14F-4D97-AF65-F5344CB8AC3E}">
        <p14:creationId xmlns:p14="http://schemas.microsoft.com/office/powerpoint/2010/main" val="1622684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p:cNvSpPr>
            <a:spLocks noGrp="1"/>
          </p:cNvSpPr>
          <p:nvPr>
            <p:ph type="title"/>
          </p:nvPr>
        </p:nvSpPr>
        <p:spPr>
          <a:xfrm>
            <a:off x="457200" y="376238"/>
            <a:ext cx="8229600" cy="1143000"/>
          </a:xfrm>
        </p:spPr>
        <p:txBody>
          <a:bodyPr/>
          <a:lstStyle/>
          <a:p>
            <a:pPr eaLnBrk="1" hangingPunct="1"/>
            <a:r>
              <a:rPr lang="en-US" dirty="0">
                <a:solidFill>
                  <a:srgbClr val="000000"/>
                </a:solidFill>
                <a:latin typeface="Palatino Linotype" charset="0"/>
              </a:rPr>
              <a:t>Introduction</a:t>
            </a:r>
          </a:p>
        </p:txBody>
      </p:sp>
      <p:sp>
        <p:nvSpPr>
          <p:cNvPr id="395267" name="Rectangle 3"/>
          <p:cNvSpPr>
            <a:spLocks noGrp="1" noChangeArrowheads="1"/>
          </p:cNvSpPr>
          <p:nvPr>
            <p:ph idx="1"/>
          </p:nvPr>
        </p:nvSpPr>
        <p:spPr>
          <a:xfrm>
            <a:off x="457200" y="1417638"/>
            <a:ext cx="8229600" cy="4937125"/>
          </a:xfrm>
        </p:spPr>
        <p:txBody>
          <a:bodyPr>
            <a:normAutofit/>
          </a:bodyPr>
          <a:lstStyle/>
          <a:p>
            <a:pPr eaLnBrk="1" hangingPunct="1">
              <a:lnSpc>
                <a:spcPct val="80000"/>
              </a:lnSpc>
            </a:pPr>
            <a:r>
              <a:rPr lang="en-US" sz="2700" dirty="0">
                <a:latin typeface="Garamond" charset="0"/>
              </a:rPr>
              <a:t>Compared to 30 years ago, we are seemingly less concerned with the ozone layer today.  Why? </a:t>
            </a:r>
          </a:p>
          <a:p>
            <a:pPr eaLnBrk="1" hangingPunct="1">
              <a:lnSpc>
                <a:spcPct val="80000"/>
              </a:lnSpc>
              <a:buFont typeface="Arial" charset="0"/>
              <a:buNone/>
            </a:pPr>
            <a:endParaRPr lang="en-US" sz="2700" dirty="0">
              <a:latin typeface="Garamond" charset="0"/>
            </a:endParaRPr>
          </a:p>
          <a:p>
            <a:pPr eaLnBrk="1" hangingPunct="1">
              <a:lnSpc>
                <a:spcPct val="80000"/>
              </a:lnSpc>
            </a:pPr>
            <a:r>
              <a:rPr lang="en-US" sz="2700" dirty="0">
                <a:latin typeface="Garamond" charset="0"/>
              </a:rPr>
              <a:t>The answer lies in the Montreal Protocol</a:t>
            </a:r>
          </a:p>
          <a:p>
            <a:pPr lvl="1" eaLnBrk="1" hangingPunct="1">
              <a:lnSpc>
                <a:spcPct val="80000"/>
              </a:lnSpc>
              <a:buFont typeface="Courier New" charset="0"/>
              <a:buChar char="o"/>
            </a:pPr>
            <a:r>
              <a:rPr lang="en-US" sz="2400" dirty="0">
                <a:latin typeface="Garamond" charset="0"/>
              </a:rPr>
              <a:t>Ozone helps shield life on Earth from the sun</a:t>
            </a:r>
            <a:r>
              <a:rPr lang="en-CA" sz="2400" dirty="0">
                <a:latin typeface="Garamond" charset="0"/>
              </a:rPr>
              <a:t>’</a:t>
            </a:r>
            <a:r>
              <a:rPr lang="en-US" sz="2400" dirty="0">
                <a:latin typeface="Garamond" charset="0"/>
              </a:rPr>
              <a:t>s harmful ultraviolet rays. The protocol set targets to phase out ozone depleting substances such as CFCs</a:t>
            </a:r>
          </a:p>
          <a:p>
            <a:pPr lvl="1" eaLnBrk="1" hangingPunct="1">
              <a:lnSpc>
                <a:spcPct val="80000"/>
              </a:lnSpc>
              <a:buFont typeface="Courier New" charset="0"/>
              <a:buChar char="o"/>
            </a:pPr>
            <a:r>
              <a:rPr lang="en-US" sz="2400" dirty="0">
                <a:latin typeface="Garamond" charset="0"/>
              </a:rPr>
              <a:t>Only international agreement to have been ratified by all UN member states and is one of the most successful international environmental agreements</a:t>
            </a:r>
          </a:p>
          <a:p>
            <a:pPr lvl="1" eaLnBrk="1" hangingPunct="1">
              <a:lnSpc>
                <a:spcPct val="80000"/>
              </a:lnSpc>
              <a:buFont typeface="Courier New" charset="0"/>
              <a:buChar char="o"/>
            </a:pPr>
            <a:r>
              <a:rPr lang="en-US" sz="2400" dirty="0">
                <a:latin typeface="Garamond" charset="0"/>
              </a:rPr>
              <a:t>Its success was due to much public support for addressing the ozone hole, scientists were involved in negotiations, chemicals were clearly identified, and a multilateral fund was established to help countries meet their compliance targets</a:t>
            </a:r>
          </a:p>
          <a:p>
            <a:pPr lvl="1" eaLnBrk="1" hangingPunct="1">
              <a:lnSpc>
                <a:spcPct val="80000"/>
              </a:lnSpc>
              <a:buFont typeface="Courier New" charset="0"/>
              <a:buNone/>
            </a:pPr>
            <a:endParaRPr lang="en-US" sz="2400" dirty="0">
              <a:latin typeface="Garamond" charset="0"/>
            </a:endParaRPr>
          </a:p>
          <a:p>
            <a:pPr lvl="1" eaLnBrk="1" hangingPunct="1">
              <a:lnSpc>
                <a:spcPct val="80000"/>
              </a:lnSpc>
              <a:buFont typeface="Courier New" charset="0"/>
              <a:buNone/>
            </a:pPr>
            <a:endParaRPr lang="en-US" sz="2400" dirty="0">
              <a:latin typeface="Garamond" charset="0"/>
            </a:endParaRPr>
          </a:p>
        </p:txBody>
      </p:sp>
    </p:spTree>
    <p:extLst>
      <p:ext uri="{BB962C8B-B14F-4D97-AF65-F5344CB8AC3E}">
        <p14:creationId xmlns:p14="http://schemas.microsoft.com/office/powerpoint/2010/main" val="9072534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AutoShape 2"/>
          <p:cNvSpPr>
            <a:spLocks noGrp="1"/>
          </p:cNvSpPr>
          <p:nvPr>
            <p:ph type="title"/>
          </p:nvPr>
        </p:nvSpPr>
        <p:spPr>
          <a:xfrm>
            <a:off x="457200" y="467678"/>
            <a:ext cx="8229600" cy="1143000"/>
          </a:xfrm>
        </p:spPr>
        <p:txBody>
          <a:bodyPr/>
          <a:lstStyle/>
          <a:p>
            <a:pPr eaLnBrk="1" hangingPunct="1"/>
            <a:r>
              <a:rPr lang="en-US" dirty="0">
                <a:solidFill>
                  <a:srgbClr val="000000"/>
                </a:solidFill>
                <a:latin typeface="Palatino Linotype" charset="0"/>
              </a:rPr>
              <a:t>Personal Perspectives, cont’d</a:t>
            </a:r>
          </a:p>
        </p:txBody>
      </p:sp>
      <p:sp>
        <p:nvSpPr>
          <p:cNvPr id="419843" name="Rectangle 3"/>
          <p:cNvSpPr>
            <a:spLocks noGrp="1" noChangeArrowheads="1"/>
          </p:cNvSpPr>
          <p:nvPr>
            <p:ph idx="1"/>
          </p:nvPr>
        </p:nvSpPr>
        <p:spPr>
          <a:xfrm>
            <a:off x="457200" y="1676400"/>
            <a:ext cx="8229600" cy="4525963"/>
          </a:xfrm>
        </p:spPr>
        <p:txBody>
          <a:bodyPr>
            <a:normAutofit fontScale="92500" lnSpcReduction="20000"/>
          </a:bodyPr>
          <a:lstStyle/>
          <a:p>
            <a:pPr marL="0" indent="0" eaLnBrk="1" hangingPunct="1">
              <a:buFont typeface="Arial" charset="0"/>
              <a:buNone/>
              <a:defRPr/>
            </a:pPr>
            <a:r>
              <a:rPr lang="en-US" dirty="0">
                <a:solidFill>
                  <a:srgbClr val="FF9900"/>
                </a:solidFill>
                <a:ea typeface="+mn-ea"/>
              </a:rPr>
              <a:t>Light Living</a:t>
            </a:r>
          </a:p>
          <a:p>
            <a:pPr eaLnBrk="1" hangingPunct="1">
              <a:defRPr/>
            </a:pPr>
            <a:r>
              <a:rPr lang="en-US" i="1" dirty="0">
                <a:solidFill>
                  <a:srgbClr val="FF3399"/>
                </a:solidFill>
                <a:ea typeface="+mn-ea"/>
              </a:rPr>
              <a:t>Recycle</a:t>
            </a:r>
          </a:p>
          <a:p>
            <a:pPr lvl="1" eaLnBrk="1" hangingPunct="1">
              <a:defRPr/>
            </a:pPr>
            <a:r>
              <a:rPr lang="en-US" dirty="0">
                <a:ea typeface="+mn-ea"/>
              </a:rPr>
              <a:t>Recyclable materials can be reprocessed into new goods such as newspaper, cardboard, mixed paper, glass, various metals, some plastics, car batteries, tires, and oil</a:t>
            </a:r>
          </a:p>
          <a:p>
            <a:pPr lvl="1" eaLnBrk="1" hangingPunct="1">
              <a:defRPr/>
            </a:pPr>
            <a:r>
              <a:rPr lang="en-US" dirty="0">
                <a:ea typeface="+mn-ea"/>
              </a:rPr>
              <a:t>Less energy is required to recycle materials into products than it does using new materials</a:t>
            </a:r>
          </a:p>
          <a:p>
            <a:pPr lvl="1" eaLnBrk="1" hangingPunct="1">
              <a:defRPr/>
            </a:pPr>
            <a:r>
              <a:rPr lang="en-US" dirty="0">
                <a:ea typeface="+mn-ea"/>
              </a:rPr>
              <a:t>Most Canadians who have access to recycling programs use them </a:t>
            </a:r>
          </a:p>
          <a:p>
            <a:pPr lvl="1" eaLnBrk="1" hangingPunct="1">
              <a:defRPr/>
            </a:pPr>
            <a:r>
              <a:rPr lang="en-CA" dirty="0">
                <a:ea typeface="+mn-ea"/>
              </a:rPr>
              <a:t>While it is better to recycle than not to, reducing consumption levels in the first place is still the preferred option</a:t>
            </a:r>
            <a:endParaRPr lang="en-US" dirty="0">
              <a:ea typeface="+mn-ea"/>
            </a:endParaRPr>
          </a:p>
        </p:txBody>
      </p:sp>
    </p:spTree>
    <p:extLst>
      <p:ext uri="{BB962C8B-B14F-4D97-AF65-F5344CB8AC3E}">
        <p14:creationId xmlns:p14="http://schemas.microsoft.com/office/powerpoint/2010/main" val="5522398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p:cNvSpPr>
            <a:spLocks noGrp="1"/>
          </p:cNvSpPr>
          <p:nvPr>
            <p:ph type="title"/>
          </p:nvPr>
        </p:nvSpPr>
        <p:spPr>
          <a:xfrm>
            <a:off x="457200" y="416878"/>
            <a:ext cx="8229600" cy="1143000"/>
          </a:xfrm>
        </p:spPr>
        <p:txBody>
          <a:bodyPr/>
          <a:lstStyle/>
          <a:p>
            <a:pPr eaLnBrk="1" hangingPunct="1"/>
            <a:r>
              <a:rPr lang="en-US" dirty="0">
                <a:solidFill>
                  <a:srgbClr val="000000"/>
                </a:solidFill>
                <a:latin typeface="Palatino Linotype" charset="0"/>
              </a:rPr>
              <a:t>Personal Perspectives, cont’d </a:t>
            </a:r>
          </a:p>
        </p:txBody>
      </p:sp>
      <p:sp>
        <p:nvSpPr>
          <p:cNvPr id="420867" name="Rectangle 3"/>
          <p:cNvSpPr>
            <a:spLocks noGrp="1" noChangeArrowheads="1"/>
          </p:cNvSpPr>
          <p:nvPr>
            <p:ph idx="1"/>
          </p:nvPr>
        </p:nvSpPr>
        <p:spPr>
          <a:xfrm>
            <a:off x="457200" y="1600200"/>
            <a:ext cx="8229600" cy="4754563"/>
          </a:xfrm>
        </p:spPr>
        <p:txBody>
          <a:bodyPr>
            <a:normAutofit lnSpcReduction="10000"/>
          </a:bodyPr>
          <a:lstStyle/>
          <a:p>
            <a:pPr marL="0" indent="0" eaLnBrk="1" hangingPunct="1">
              <a:buFont typeface="Arial" charset="0"/>
              <a:buNone/>
              <a:defRPr/>
            </a:pPr>
            <a:r>
              <a:rPr lang="en-US" altLang="ja-JP" dirty="0">
                <a:solidFill>
                  <a:srgbClr val="FF9900"/>
                </a:solidFill>
                <a:ea typeface="+mn-ea"/>
              </a:rPr>
              <a:t>The Law of Everybody</a:t>
            </a:r>
          </a:p>
          <a:p>
            <a:pPr eaLnBrk="1" hangingPunct="1">
              <a:buFont typeface="Arial" panose="020B0604020202020204" pitchFamily="34" charset="0"/>
              <a:buChar char="•"/>
              <a:defRPr/>
            </a:pPr>
            <a:r>
              <a:rPr lang="en-US" dirty="0">
                <a:ea typeface="+mn-ea"/>
              </a:rPr>
              <a:t>Accumulated actions of many people make a difference </a:t>
            </a:r>
          </a:p>
          <a:p>
            <a:pPr marL="0" indent="0" eaLnBrk="1" hangingPunct="1">
              <a:buFont typeface="Arial" panose="020B0604020202020204" pitchFamily="34" charset="0"/>
              <a:buNone/>
              <a:defRPr/>
            </a:pPr>
            <a:endParaRPr lang="en-US" dirty="0">
              <a:ea typeface="+mn-ea"/>
            </a:endParaRPr>
          </a:p>
          <a:p>
            <a:pPr>
              <a:buFont typeface="Arial" panose="020B0604020202020204" pitchFamily="34" charset="0"/>
              <a:buChar char="•"/>
              <a:defRPr/>
            </a:pPr>
            <a:r>
              <a:rPr lang="en-CA" dirty="0">
                <a:ea typeface="+mn-ea"/>
              </a:rPr>
              <a:t>If we all did many small things that could be done easily, without having much negative or even noticeable influence on our lifestyle, many of our environmental challenges would be greatly reduced in scale</a:t>
            </a:r>
          </a:p>
          <a:p>
            <a:pPr marL="0" indent="0" eaLnBrk="1" hangingPunct="1">
              <a:buFont typeface="Arial" panose="020B0604020202020204" pitchFamily="34" charset="0"/>
              <a:buNone/>
              <a:defRPr/>
            </a:pPr>
            <a:endParaRPr lang="en-CA" dirty="0">
              <a:ea typeface="+mn-ea"/>
            </a:endParaRPr>
          </a:p>
        </p:txBody>
      </p:sp>
    </p:spTree>
    <p:extLst>
      <p:ext uri="{BB962C8B-B14F-4D97-AF65-F5344CB8AC3E}">
        <p14:creationId xmlns:p14="http://schemas.microsoft.com/office/powerpoint/2010/main" val="33644709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AutoShape 2"/>
          <p:cNvSpPr>
            <a:spLocks noGrp="1"/>
          </p:cNvSpPr>
          <p:nvPr>
            <p:ph type="title"/>
          </p:nvPr>
        </p:nvSpPr>
        <p:spPr>
          <a:xfrm>
            <a:off x="457200" y="477838"/>
            <a:ext cx="8229600" cy="1143000"/>
          </a:xfrm>
        </p:spPr>
        <p:txBody>
          <a:bodyPr/>
          <a:lstStyle/>
          <a:p>
            <a:pPr eaLnBrk="1" hangingPunct="1"/>
            <a:r>
              <a:rPr lang="en-US" dirty="0">
                <a:solidFill>
                  <a:srgbClr val="000000"/>
                </a:solidFill>
                <a:latin typeface="Palatino Linotype" charset="0"/>
              </a:rPr>
              <a:t>Personal Perspectives, cont’d</a:t>
            </a:r>
          </a:p>
        </p:txBody>
      </p:sp>
      <p:sp>
        <p:nvSpPr>
          <p:cNvPr id="421891" name="Rectangle 3"/>
          <p:cNvSpPr>
            <a:spLocks noGrp="1" noChangeArrowheads="1"/>
          </p:cNvSpPr>
          <p:nvPr>
            <p:ph idx="1"/>
          </p:nvPr>
        </p:nvSpPr>
        <p:spPr>
          <a:xfrm>
            <a:off x="457200" y="1600200"/>
            <a:ext cx="8229600" cy="4754563"/>
          </a:xfrm>
        </p:spPr>
        <p:txBody>
          <a:bodyPr>
            <a:normAutofit fontScale="85000" lnSpcReduction="20000"/>
          </a:bodyPr>
          <a:lstStyle/>
          <a:p>
            <a:pPr marL="0" indent="0" eaLnBrk="1" hangingPunct="1">
              <a:buFont typeface="Arial" charset="0"/>
              <a:buNone/>
              <a:defRPr/>
            </a:pPr>
            <a:r>
              <a:rPr lang="en-US" dirty="0">
                <a:solidFill>
                  <a:srgbClr val="FF9900"/>
                </a:solidFill>
                <a:ea typeface="+mn-ea"/>
              </a:rPr>
              <a:t>Influence</a:t>
            </a:r>
          </a:p>
          <a:p>
            <a:pPr eaLnBrk="1" hangingPunct="1">
              <a:defRPr/>
            </a:pPr>
            <a:r>
              <a:rPr lang="en-US" dirty="0">
                <a:ea typeface="+mn-ea"/>
              </a:rPr>
              <a:t>One of the best ways to influence business is through your purchasing power as a consumer</a:t>
            </a:r>
          </a:p>
          <a:p>
            <a:pPr marL="0" indent="0" eaLnBrk="1" hangingPunct="1">
              <a:buFont typeface="Arial" panose="020B0604020202020204" pitchFamily="34" charset="0"/>
              <a:buNone/>
              <a:defRPr/>
            </a:pPr>
            <a:endParaRPr lang="en-US" dirty="0">
              <a:ea typeface="+mn-ea"/>
            </a:endParaRPr>
          </a:p>
          <a:p>
            <a:pPr eaLnBrk="1" hangingPunct="1">
              <a:defRPr/>
            </a:pPr>
            <a:r>
              <a:rPr lang="en-US" dirty="0">
                <a:ea typeface="+mn-ea"/>
              </a:rPr>
              <a:t>Consumer boycotts can be an effective way to influence business practices and reduce environmental impacts</a:t>
            </a:r>
          </a:p>
          <a:p>
            <a:pPr eaLnBrk="1" hangingPunct="1">
              <a:defRPr/>
            </a:pPr>
            <a:endParaRPr lang="en-US" dirty="0">
              <a:ea typeface="+mn-ea"/>
            </a:endParaRPr>
          </a:p>
          <a:p>
            <a:pPr eaLnBrk="1" hangingPunct="1">
              <a:defRPr/>
            </a:pPr>
            <a:r>
              <a:rPr lang="en-US" dirty="0">
                <a:ea typeface="+mn-ea"/>
              </a:rPr>
              <a:t>We should also let non-conforming producers know why we are not buying their products</a:t>
            </a:r>
          </a:p>
          <a:p>
            <a:pPr eaLnBrk="1" hangingPunct="1">
              <a:defRPr/>
            </a:pPr>
            <a:endParaRPr lang="en-US" dirty="0">
              <a:ea typeface="+mn-ea"/>
            </a:endParaRPr>
          </a:p>
          <a:p>
            <a:pPr eaLnBrk="1" hangingPunct="1">
              <a:defRPr/>
            </a:pPr>
            <a:r>
              <a:rPr lang="en-CA" dirty="0">
                <a:ea typeface="+mn-ea"/>
              </a:rPr>
              <a:t>We should redesign the way we live to reflect our increased understanding of planetary limits</a:t>
            </a:r>
            <a:endParaRPr lang="en-US" dirty="0">
              <a:ea typeface="+mn-ea"/>
            </a:endParaRPr>
          </a:p>
        </p:txBody>
      </p:sp>
    </p:spTree>
    <p:extLst>
      <p:ext uri="{BB962C8B-B14F-4D97-AF65-F5344CB8AC3E}">
        <p14:creationId xmlns:p14="http://schemas.microsoft.com/office/powerpoint/2010/main" val="30467901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Grp="1"/>
          </p:cNvSpPr>
          <p:nvPr>
            <p:ph type="title"/>
          </p:nvPr>
        </p:nvSpPr>
        <p:spPr>
          <a:xfrm>
            <a:off x="457200" y="447358"/>
            <a:ext cx="8229600" cy="1143000"/>
          </a:xfrm>
        </p:spPr>
        <p:txBody>
          <a:bodyPr/>
          <a:lstStyle/>
          <a:p>
            <a:pPr eaLnBrk="1" hangingPunct="1"/>
            <a:r>
              <a:rPr lang="en-US" dirty="0">
                <a:solidFill>
                  <a:srgbClr val="000000"/>
                </a:solidFill>
                <a:latin typeface="Palatino Linotype" charset="0"/>
              </a:rPr>
              <a:t>Personal Perspectives, cont’d</a:t>
            </a:r>
          </a:p>
        </p:txBody>
      </p:sp>
      <p:sp>
        <p:nvSpPr>
          <p:cNvPr id="421891" name="Rectangle 3"/>
          <p:cNvSpPr>
            <a:spLocks noGrp="1" noChangeArrowheads="1"/>
          </p:cNvSpPr>
          <p:nvPr>
            <p:ph idx="1"/>
          </p:nvPr>
        </p:nvSpPr>
        <p:spPr>
          <a:xfrm>
            <a:off x="457200" y="1497013"/>
            <a:ext cx="8229600" cy="4937125"/>
          </a:xfrm>
        </p:spPr>
        <p:txBody>
          <a:bodyPr>
            <a:normAutofit/>
          </a:bodyPr>
          <a:lstStyle/>
          <a:p>
            <a:pPr marL="0" indent="0" eaLnBrk="1" hangingPunct="1">
              <a:lnSpc>
                <a:spcPct val="80000"/>
              </a:lnSpc>
              <a:buFont typeface="Arial" charset="0"/>
              <a:buNone/>
            </a:pPr>
            <a:r>
              <a:rPr lang="en-US" sz="3000" dirty="0">
                <a:solidFill>
                  <a:srgbClr val="FF9900"/>
                </a:solidFill>
                <a:latin typeface="Garamond" charset="0"/>
              </a:rPr>
              <a:t>Influence</a:t>
            </a:r>
            <a:endParaRPr lang="en-US" sz="3000" dirty="0">
              <a:latin typeface="Garamond" charset="0"/>
            </a:endParaRPr>
          </a:p>
          <a:p>
            <a:pPr marL="0" indent="0">
              <a:lnSpc>
                <a:spcPct val="80000"/>
              </a:lnSpc>
            </a:pPr>
            <a:r>
              <a:rPr lang="en-CA" sz="3000" dirty="0">
                <a:latin typeface="Garamond" charset="0"/>
              </a:rPr>
              <a:t>Encourage governments to act— election campaigns offer a major opportunity</a:t>
            </a:r>
          </a:p>
          <a:p>
            <a:pPr marL="0" indent="0" eaLnBrk="1" hangingPunct="1">
              <a:lnSpc>
                <a:spcPct val="80000"/>
              </a:lnSpc>
              <a:buFont typeface="Arial" charset="0"/>
              <a:buNone/>
            </a:pPr>
            <a:endParaRPr lang="en-CA" sz="3000" dirty="0">
              <a:latin typeface="Garamond" charset="0"/>
            </a:endParaRPr>
          </a:p>
          <a:p>
            <a:pPr marL="0" indent="0" eaLnBrk="1" hangingPunct="1">
              <a:lnSpc>
                <a:spcPct val="80000"/>
              </a:lnSpc>
            </a:pPr>
            <a:r>
              <a:rPr lang="en-CA" sz="3000" dirty="0">
                <a:latin typeface="Garamond" charset="0"/>
              </a:rPr>
              <a:t>Governments are often more than willing to adopt environment-friendly, voter-popular measures—  as long as they do not involve any significant cost</a:t>
            </a:r>
          </a:p>
          <a:p>
            <a:pPr marL="0" indent="0" eaLnBrk="1" hangingPunct="1">
              <a:lnSpc>
                <a:spcPct val="80000"/>
              </a:lnSpc>
              <a:buFont typeface="Arial" charset="0"/>
              <a:buNone/>
            </a:pPr>
            <a:endParaRPr lang="en-CA" sz="3000" dirty="0">
              <a:latin typeface="Garamond" charset="0"/>
            </a:endParaRPr>
          </a:p>
          <a:p>
            <a:pPr marL="0" indent="0" eaLnBrk="1" hangingPunct="1">
              <a:lnSpc>
                <a:spcPct val="80000"/>
              </a:lnSpc>
            </a:pPr>
            <a:r>
              <a:rPr lang="en-US" sz="3000" dirty="0">
                <a:latin typeface="Garamond" charset="0"/>
              </a:rPr>
              <a:t>Issues are often very complex</a:t>
            </a:r>
          </a:p>
          <a:p>
            <a:pPr lvl="1" eaLnBrk="1" hangingPunct="1">
              <a:lnSpc>
                <a:spcPct val="80000"/>
              </a:lnSpc>
              <a:buFont typeface="Courier New" charset="0"/>
              <a:buChar char="o"/>
            </a:pPr>
            <a:r>
              <a:rPr lang="en-US" sz="2600" dirty="0">
                <a:latin typeface="Garamond" charset="0"/>
              </a:rPr>
              <a:t>For this reason, concerned people may band together in non-governmental organizations (NGOs)</a:t>
            </a:r>
          </a:p>
          <a:p>
            <a:pPr marL="0" indent="0" eaLnBrk="1" hangingPunct="1">
              <a:lnSpc>
                <a:spcPct val="80000"/>
              </a:lnSpc>
            </a:pPr>
            <a:endParaRPr lang="en-US" sz="3000" dirty="0">
              <a:latin typeface="Garamond" charset="0"/>
            </a:endParaRPr>
          </a:p>
        </p:txBody>
      </p:sp>
    </p:spTree>
    <p:extLst>
      <p:ext uri="{BB962C8B-B14F-4D97-AF65-F5344CB8AC3E}">
        <p14:creationId xmlns:p14="http://schemas.microsoft.com/office/powerpoint/2010/main" val="27888664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AutoShape 2"/>
          <p:cNvSpPr>
            <a:spLocks noGrp="1"/>
          </p:cNvSpPr>
          <p:nvPr>
            <p:ph type="title"/>
          </p:nvPr>
        </p:nvSpPr>
        <p:spPr>
          <a:xfrm>
            <a:off x="457200" y="416878"/>
            <a:ext cx="8229600" cy="1143000"/>
          </a:xfrm>
        </p:spPr>
        <p:txBody>
          <a:bodyPr/>
          <a:lstStyle/>
          <a:p>
            <a:r>
              <a:rPr lang="en-US" dirty="0">
                <a:solidFill>
                  <a:srgbClr val="000000"/>
                </a:solidFill>
                <a:latin typeface="Palatino Linotype" charset="0"/>
              </a:rPr>
              <a:t>Measuring Progress</a:t>
            </a:r>
          </a:p>
        </p:txBody>
      </p:sp>
      <p:sp>
        <p:nvSpPr>
          <p:cNvPr id="79875" name="Rectangle 3"/>
          <p:cNvSpPr>
            <a:spLocks noGrp="1" noChangeArrowheads="1"/>
          </p:cNvSpPr>
          <p:nvPr>
            <p:ph idx="1"/>
          </p:nvPr>
        </p:nvSpPr>
        <p:spPr>
          <a:xfrm>
            <a:off x="457200" y="1696720"/>
            <a:ext cx="8229600" cy="4525963"/>
          </a:xfrm>
        </p:spPr>
        <p:txBody>
          <a:bodyPr rtlCol="0">
            <a:normAutofit/>
          </a:bodyPr>
          <a:lstStyle/>
          <a:p>
            <a:pPr marL="0" indent="0" fontAlgn="auto">
              <a:spcAft>
                <a:spcPts val="0"/>
              </a:spcAft>
              <a:buFont typeface="Arial" panose="020B0604020202020204" pitchFamily="34" charset="0"/>
              <a:buNone/>
              <a:defRPr/>
            </a:pPr>
            <a:r>
              <a:rPr lang="en-US" dirty="0">
                <a:solidFill>
                  <a:srgbClr val="FF9900"/>
                </a:solidFill>
                <a:ea typeface="+mn-ea"/>
              </a:rPr>
              <a:t>Indicators</a:t>
            </a:r>
          </a:p>
          <a:p>
            <a:pPr fontAlgn="auto">
              <a:spcAft>
                <a:spcPts val="0"/>
              </a:spcAft>
              <a:buFont typeface="Arial" panose="020B0604020202020204" pitchFamily="34" charset="0"/>
              <a:buChar char="•"/>
              <a:defRPr/>
            </a:pPr>
            <a:r>
              <a:rPr lang="en-CA" dirty="0">
                <a:ea typeface="+mn-ea"/>
              </a:rPr>
              <a:t>Indicators provide information on environmental problems that enables policy-makers to evaluate their seriousness, develop policy and set priorities, and monitor the effects of policy responses</a:t>
            </a:r>
          </a:p>
          <a:p>
            <a:pPr lvl="1" fontAlgn="auto">
              <a:spcAft>
                <a:spcPts val="0"/>
              </a:spcAft>
              <a:defRPr/>
            </a:pPr>
            <a:r>
              <a:rPr lang="en-CA" dirty="0">
                <a:ea typeface="+mn-ea"/>
              </a:rPr>
              <a:t>Can also help raise public awareness and generate support for government actions</a:t>
            </a:r>
            <a:endParaRPr lang="en-US" dirty="0">
              <a:ea typeface="+mn-ea"/>
            </a:endParaRPr>
          </a:p>
        </p:txBody>
      </p:sp>
    </p:spTree>
    <p:extLst>
      <p:ext uri="{BB962C8B-B14F-4D97-AF65-F5344CB8AC3E}">
        <p14:creationId xmlns:p14="http://schemas.microsoft.com/office/powerpoint/2010/main" val="12067233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p:cNvSpPr>
            <a:spLocks noGrp="1"/>
          </p:cNvSpPr>
          <p:nvPr>
            <p:ph type="title"/>
          </p:nvPr>
        </p:nvSpPr>
        <p:spPr>
          <a:xfrm>
            <a:off x="457200" y="447358"/>
            <a:ext cx="8229600" cy="1143000"/>
          </a:xfrm>
        </p:spPr>
        <p:txBody>
          <a:bodyPr/>
          <a:lstStyle/>
          <a:p>
            <a:r>
              <a:rPr lang="en-US" dirty="0">
                <a:solidFill>
                  <a:srgbClr val="000000"/>
                </a:solidFill>
                <a:latin typeface="Palatino Linotype" charset="0"/>
              </a:rPr>
              <a:t>Measuring Progress, cont’d</a:t>
            </a:r>
          </a:p>
        </p:txBody>
      </p:sp>
      <p:sp>
        <p:nvSpPr>
          <p:cNvPr id="79875" name="Rectangle 3"/>
          <p:cNvSpPr>
            <a:spLocks noGrp="1" noChangeArrowheads="1"/>
          </p:cNvSpPr>
          <p:nvPr>
            <p:ph idx="1"/>
          </p:nvPr>
        </p:nvSpPr>
        <p:spPr>
          <a:xfrm>
            <a:off x="457200" y="1463122"/>
            <a:ext cx="8229600" cy="4525963"/>
          </a:xfrm>
        </p:spPr>
        <p:txBody>
          <a:bodyPr>
            <a:normAutofit/>
          </a:bodyPr>
          <a:lstStyle/>
          <a:p>
            <a:pPr marL="0" indent="0">
              <a:lnSpc>
                <a:spcPct val="90000"/>
              </a:lnSpc>
              <a:buFont typeface="Arial" charset="0"/>
              <a:buNone/>
            </a:pPr>
            <a:r>
              <a:rPr lang="en-US" sz="3000" dirty="0">
                <a:solidFill>
                  <a:srgbClr val="FF9900"/>
                </a:solidFill>
                <a:latin typeface="Garamond" charset="0"/>
              </a:rPr>
              <a:t>Indicators</a:t>
            </a:r>
            <a:endParaRPr lang="en-US" sz="3000" dirty="0">
              <a:latin typeface="Garamond" charset="0"/>
            </a:endParaRPr>
          </a:p>
          <a:p>
            <a:pPr marL="0" indent="0">
              <a:lnSpc>
                <a:spcPct val="90000"/>
              </a:lnSpc>
            </a:pPr>
            <a:r>
              <a:rPr lang="en-US" sz="3000" dirty="0">
                <a:latin typeface="Garamond" charset="0"/>
              </a:rPr>
              <a:t>Ecological footprints </a:t>
            </a:r>
          </a:p>
          <a:p>
            <a:pPr lvl="1">
              <a:lnSpc>
                <a:spcPct val="90000"/>
              </a:lnSpc>
              <a:buFont typeface="Courier New" charset="0"/>
              <a:buChar char="o"/>
            </a:pPr>
            <a:r>
              <a:rPr lang="en-US" sz="2600" dirty="0">
                <a:latin typeface="Garamond" charset="0"/>
              </a:rPr>
              <a:t>Measure demands that humans place on nature in terms of supplying materials and disposing of wastes.</a:t>
            </a:r>
          </a:p>
          <a:p>
            <a:pPr lvl="1">
              <a:lnSpc>
                <a:spcPct val="90000"/>
              </a:lnSpc>
              <a:buFont typeface="Courier New" charset="0"/>
              <a:buChar char="o"/>
            </a:pPr>
            <a:r>
              <a:rPr lang="en-CA" sz="2600" dirty="0">
                <a:latin typeface="Garamond" charset="0"/>
              </a:rPr>
              <a:t>To provide for everyone at Canadian standards would require 3.5 Earths, not just one</a:t>
            </a:r>
          </a:p>
          <a:p>
            <a:pPr lvl="1">
              <a:lnSpc>
                <a:spcPct val="90000"/>
              </a:lnSpc>
              <a:buFont typeface="Courier New" charset="0"/>
              <a:buChar char="o"/>
            </a:pPr>
            <a:r>
              <a:rPr lang="en-CA" sz="2600" dirty="0" err="1">
                <a:latin typeface="Garamond" charset="0"/>
              </a:rPr>
              <a:t>Biocapacity</a:t>
            </a:r>
            <a:r>
              <a:rPr lang="en-CA" sz="2600" dirty="0">
                <a:latin typeface="Garamond" charset="0"/>
              </a:rPr>
              <a:t>: amount of biologically productive area available to meet humanity’s need </a:t>
            </a:r>
          </a:p>
          <a:p>
            <a:pPr lvl="2">
              <a:lnSpc>
                <a:spcPct val="90000"/>
              </a:lnSpc>
              <a:buFont typeface="Wingdings" charset="0"/>
              <a:buChar char="§"/>
            </a:pPr>
            <a:r>
              <a:rPr lang="en-CA" sz="2200" dirty="0">
                <a:latin typeface="Garamond" charset="0"/>
              </a:rPr>
              <a:t>Has increased 27 per cent while human footprint increased 190 per cent</a:t>
            </a:r>
          </a:p>
          <a:p>
            <a:pPr lvl="1">
              <a:lnSpc>
                <a:spcPct val="90000"/>
              </a:lnSpc>
              <a:buFont typeface="Courier New" charset="0"/>
              <a:buChar char="o"/>
            </a:pPr>
            <a:r>
              <a:rPr lang="en-CA" sz="2600" dirty="0">
                <a:latin typeface="Garamond" charset="0"/>
              </a:rPr>
              <a:t>Need to reduce the footprint to below </a:t>
            </a:r>
            <a:r>
              <a:rPr lang="en-CA" sz="2600" dirty="0" err="1">
                <a:latin typeface="Garamond" charset="0"/>
              </a:rPr>
              <a:t>biocapacity</a:t>
            </a:r>
            <a:endParaRPr lang="en-US" sz="2600" dirty="0">
              <a:latin typeface="Garamond" charset="0"/>
            </a:endParaRPr>
          </a:p>
          <a:p>
            <a:pPr lvl="1">
              <a:lnSpc>
                <a:spcPct val="90000"/>
              </a:lnSpc>
              <a:buFont typeface="Courier New" charset="0"/>
              <a:buNone/>
            </a:pPr>
            <a:endParaRPr lang="en-US" sz="2600" dirty="0">
              <a:latin typeface="Garamond" charset="0"/>
            </a:endParaRPr>
          </a:p>
        </p:txBody>
      </p:sp>
    </p:spTree>
    <p:extLst>
      <p:ext uri="{BB962C8B-B14F-4D97-AF65-F5344CB8AC3E}">
        <p14:creationId xmlns:p14="http://schemas.microsoft.com/office/powerpoint/2010/main" val="12989775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p:cNvSpPr>
          <p:nvPr>
            <p:ph type="title"/>
          </p:nvPr>
        </p:nvSpPr>
        <p:spPr>
          <a:xfrm>
            <a:off x="457200" y="498158"/>
            <a:ext cx="8229600" cy="1143000"/>
          </a:xfrm>
        </p:spPr>
        <p:txBody>
          <a:bodyPr/>
          <a:lstStyle/>
          <a:p>
            <a:r>
              <a:rPr lang="en-US" dirty="0">
                <a:solidFill>
                  <a:srgbClr val="000000"/>
                </a:solidFill>
                <a:latin typeface="Palatino Linotype" charset="0"/>
              </a:rPr>
              <a:t>Measuring Progress, cont’d</a:t>
            </a:r>
          </a:p>
        </p:txBody>
      </p:sp>
      <p:sp>
        <p:nvSpPr>
          <p:cNvPr id="79875" name="Rectangle 3"/>
          <p:cNvSpPr>
            <a:spLocks noGrp="1" noChangeArrowheads="1"/>
          </p:cNvSpPr>
          <p:nvPr>
            <p:ph idx="1"/>
          </p:nvPr>
        </p:nvSpPr>
        <p:spPr>
          <a:xfrm>
            <a:off x="457200" y="1417638"/>
            <a:ext cx="8229600" cy="4525963"/>
          </a:xfrm>
        </p:spPr>
        <p:txBody>
          <a:bodyPr rtlCol="0">
            <a:normAutofit fontScale="85000" lnSpcReduction="20000"/>
          </a:bodyPr>
          <a:lstStyle/>
          <a:p>
            <a:pPr marL="0" indent="0" fontAlgn="auto">
              <a:spcAft>
                <a:spcPts val="0"/>
              </a:spcAft>
              <a:buFont typeface="Arial" panose="020B0604020202020204" pitchFamily="34" charset="0"/>
              <a:buNone/>
              <a:defRPr/>
            </a:pPr>
            <a:r>
              <a:rPr lang="en-US" dirty="0">
                <a:solidFill>
                  <a:srgbClr val="FF9900"/>
                </a:solidFill>
                <a:ea typeface="+mn-ea"/>
              </a:rPr>
              <a:t>Indicators</a:t>
            </a:r>
            <a:endParaRPr lang="en-US" dirty="0">
              <a:ea typeface="+mn-ea"/>
            </a:endParaRPr>
          </a:p>
          <a:p>
            <a:pPr fontAlgn="auto">
              <a:spcAft>
                <a:spcPts val="0"/>
              </a:spcAft>
              <a:buFont typeface="Arial" panose="020B0604020202020204" pitchFamily="34" charset="0"/>
              <a:buChar char="•"/>
              <a:defRPr/>
            </a:pPr>
            <a:r>
              <a:rPr lang="en-CA" dirty="0">
                <a:ea typeface="+mn-ea"/>
              </a:rPr>
              <a:t>Indicators grouped according to themes produce indices</a:t>
            </a:r>
          </a:p>
          <a:p>
            <a:pPr marL="0" indent="0" fontAlgn="auto">
              <a:spcAft>
                <a:spcPts val="0"/>
              </a:spcAft>
              <a:buFont typeface="Arial" panose="020B0604020202020204" pitchFamily="34" charset="0"/>
              <a:buNone/>
              <a:defRPr/>
            </a:pPr>
            <a:endParaRPr lang="en-US" dirty="0">
              <a:ea typeface="+mn-ea"/>
            </a:endParaRPr>
          </a:p>
          <a:p>
            <a:pPr>
              <a:buFont typeface="Arial" panose="020B0604020202020204" pitchFamily="34" charset="0"/>
              <a:buChar char="•"/>
              <a:defRPr/>
            </a:pPr>
            <a:r>
              <a:rPr lang="en-US" dirty="0">
                <a:ea typeface="+mn-ea"/>
              </a:rPr>
              <a:t>The Living Planet Index</a:t>
            </a:r>
            <a:r>
              <a:rPr lang="en-CA" dirty="0">
                <a:latin typeface="Garamond" charset="0"/>
              </a:rPr>
              <a:t>— </a:t>
            </a:r>
            <a:r>
              <a:rPr lang="en-US" dirty="0">
                <a:ea typeface="+mn-ea"/>
              </a:rPr>
              <a:t>created by the World Wildlife Fund</a:t>
            </a:r>
            <a:r>
              <a:rPr lang="en-CA" dirty="0">
                <a:latin typeface="Garamond" charset="0"/>
              </a:rPr>
              <a:t>— </a:t>
            </a:r>
            <a:r>
              <a:rPr lang="en-US" dirty="0">
                <a:ea typeface="+mn-ea"/>
              </a:rPr>
              <a:t>quantifies the overall state of planetary ecosystems</a:t>
            </a:r>
          </a:p>
          <a:p>
            <a:pPr fontAlgn="auto">
              <a:spcAft>
                <a:spcPts val="0"/>
              </a:spcAft>
              <a:buFont typeface="Arial" panose="020B0604020202020204" pitchFamily="34" charset="0"/>
              <a:buChar char="•"/>
              <a:defRPr/>
            </a:pPr>
            <a:endParaRPr lang="en-US" dirty="0">
              <a:ea typeface="+mn-ea"/>
            </a:endParaRPr>
          </a:p>
          <a:p>
            <a:pPr fontAlgn="auto">
              <a:spcAft>
                <a:spcPts val="0"/>
              </a:spcAft>
              <a:buFont typeface="Arial" panose="020B0604020202020204" pitchFamily="34" charset="0"/>
              <a:buChar char="•"/>
              <a:defRPr/>
            </a:pPr>
            <a:r>
              <a:rPr lang="en-CA" dirty="0">
                <a:ea typeface="+mn-ea"/>
              </a:rPr>
              <a:t>Composite indices are often the most useful for decision-makers and represent the highest level of aggregation. Although few in number, they incorporate many, often very different, sub-variables</a:t>
            </a:r>
          </a:p>
          <a:p>
            <a:pPr lvl="1" fontAlgn="auto">
              <a:spcAft>
                <a:spcPts val="0"/>
              </a:spcAft>
              <a:defRPr/>
            </a:pPr>
            <a:r>
              <a:rPr lang="en-CA" dirty="0">
                <a:ea typeface="+mn-ea"/>
              </a:rPr>
              <a:t>E.g. ecological footprint, GDP, Canadian Index of Wellbeing</a:t>
            </a:r>
            <a:endParaRPr lang="en-US" dirty="0">
              <a:ea typeface="+mn-ea"/>
            </a:endParaRPr>
          </a:p>
          <a:p>
            <a:pPr fontAlgn="auto">
              <a:spcAft>
                <a:spcPts val="0"/>
              </a:spcAft>
              <a:buFont typeface="Arial" panose="020B0604020202020204" pitchFamily="34" charset="0"/>
              <a:buChar char="•"/>
              <a:defRPr/>
            </a:pPr>
            <a:endParaRPr lang="en-US" dirty="0">
              <a:ea typeface="+mn-ea"/>
            </a:endParaRPr>
          </a:p>
          <a:p>
            <a:pPr fontAlgn="auto">
              <a:spcAft>
                <a:spcPts val="0"/>
              </a:spcAft>
              <a:buFont typeface="Arial" panose="020B0604020202020204" pitchFamily="34" charset="0"/>
              <a:buChar char="•"/>
              <a:defRPr/>
            </a:pPr>
            <a:endParaRPr lang="en-US" dirty="0">
              <a:ea typeface="+mn-ea"/>
            </a:endParaRPr>
          </a:p>
        </p:txBody>
      </p:sp>
    </p:spTree>
    <p:extLst>
      <p:ext uri="{BB962C8B-B14F-4D97-AF65-F5344CB8AC3E}">
        <p14:creationId xmlns:p14="http://schemas.microsoft.com/office/powerpoint/2010/main" val="2345357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2"/>
          <p:cNvSpPr>
            <a:spLocks noGrp="1"/>
          </p:cNvSpPr>
          <p:nvPr>
            <p:ph type="title"/>
          </p:nvPr>
        </p:nvSpPr>
        <p:spPr>
          <a:xfrm>
            <a:off x="457200" y="437198"/>
            <a:ext cx="8229600" cy="1143000"/>
          </a:xfrm>
        </p:spPr>
        <p:txBody>
          <a:bodyPr/>
          <a:lstStyle/>
          <a:p>
            <a:r>
              <a:rPr lang="en-US" dirty="0">
                <a:solidFill>
                  <a:srgbClr val="000000"/>
                </a:solidFill>
                <a:latin typeface="Palatino Linotype" charset="0"/>
              </a:rPr>
              <a:t>Measuring Progress, cont’d</a:t>
            </a:r>
          </a:p>
        </p:txBody>
      </p:sp>
      <p:sp>
        <p:nvSpPr>
          <p:cNvPr id="79875" name="Rectangle 3"/>
          <p:cNvSpPr>
            <a:spLocks noGrp="1" noChangeArrowheads="1"/>
          </p:cNvSpPr>
          <p:nvPr>
            <p:ph idx="1"/>
          </p:nvPr>
        </p:nvSpPr>
        <p:spPr/>
        <p:txBody>
          <a:bodyPr>
            <a:normAutofit/>
          </a:bodyPr>
          <a:lstStyle/>
          <a:p>
            <a:pPr marL="0" indent="0">
              <a:lnSpc>
                <a:spcPct val="80000"/>
              </a:lnSpc>
              <a:buFont typeface="Arial" charset="0"/>
              <a:buNone/>
            </a:pPr>
            <a:r>
              <a:rPr lang="en-US" sz="2500" dirty="0">
                <a:solidFill>
                  <a:srgbClr val="FF9900"/>
                </a:solidFill>
                <a:latin typeface="Garamond" charset="0"/>
              </a:rPr>
              <a:t>Indicators</a:t>
            </a:r>
            <a:endParaRPr lang="en-US" sz="2500" dirty="0">
              <a:latin typeface="Garamond" charset="0"/>
            </a:endParaRPr>
          </a:p>
          <a:p>
            <a:pPr marL="0" indent="0">
              <a:lnSpc>
                <a:spcPct val="80000"/>
              </a:lnSpc>
            </a:pPr>
            <a:r>
              <a:rPr lang="en-CA" sz="2500" dirty="0">
                <a:latin typeface="Garamond" charset="0"/>
              </a:rPr>
              <a:t>The Happy Planet Index (HPI) assumes that most people want to live long and fulfilling lives and that the “best” country allows its citizens to do so without hindering people in other countries and in the future from doing the same</a:t>
            </a:r>
          </a:p>
          <a:p>
            <a:pPr marL="0" indent="0">
              <a:lnSpc>
                <a:spcPct val="80000"/>
              </a:lnSpc>
            </a:pPr>
            <a:endParaRPr lang="en-CA" sz="2500" dirty="0">
              <a:latin typeface="Garamond" charset="0"/>
            </a:endParaRPr>
          </a:p>
          <a:p>
            <a:pPr marL="0" indent="0">
              <a:lnSpc>
                <a:spcPct val="80000"/>
              </a:lnSpc>
            </a:pPr>
            <a:r>
              <a:rPr lang="en-CA" sz="2500" dirty="0">
                <a:latin typeface="Garamond" charset="0"/>
              </a:rPr>
              <a:t>Composite indices often tell us what is happening at the macro level but not why, may mask complex detail decision-makers require to make informed decisions</a:t>
            </a:r>
          </a:p>
          <a:p>
            <a:pPr marL="0" indent="0">
              <a:lnSpc>
                <a:spcPct val="80000"/>
              </a:lnSpc>
            </a:pPr>
            <a:endParaRPr lang="en-CA" sz="2500" dirty="0">
              <a:latin typeface="Garamond" charset="0"/>
            </a:endParaRPr>
          </a:p>
          <a:p>
            <a:pPr marL="0" indent="0">
              <a:lnSpc>
                <a:spcPct val="80000"/>
              </a:lnSpc>
            </a:pPr>
            <a:r>
              <a:rPr lang="en-US" sz="2500" dirty="0">
                <a:latin typeface="Garamond" charset="0"/>
              </a:rPr>
              <a:t>DPSIR (Drivers-Pressures-State-Impact-Response) frameworks help to develop causal linkages between indicators</a:t>
            </a:r>
          </a:p>
          <a:p>
            <a:pPr marL="457200" lvl="1" indent="0">
              <a:lnSpc>
                <a:spcPct val="80000"/>
              </a:lnSpc>
              <a:buFont typeface="Courier New" charset="0"/>
              <a:buNone/>
            </a:pPr>
            <a:endParaRPr lang="en-US" sz="2200" dirty="0">
              <a:latin typeface="Garamond" charset="0"/>
            </a:endParaRPr>
          </a:p>
          <a:p>
            <a:pPr marL="0" indent="0">
              <a:lnSpc>
                <a:spcPct val="80000"/>
              </a:lnSpc>
              <a:buFont typeface="Arial" charset="0"/>
              <a:buNone/>
            </a:pPr>
            <a:endParaRPr lang="en-US" sz="2500" dirty="0">
              <a:latin typeface="Garamond" charset="0"/>
            </a:endParaRPr>
          </a:p>
          <a:p>
            <a:pPr marL="0" indent="0">
              <a:lnSpc>
                <a:spcPct val="80000"/>
              </a:lnSpc>
            </a:pPr>
            <a:endParaRPr lang="en-US" sz="2500" dirty="0">
              <a:latin typeface="Garamond" charset="0"/>
            </a:endParaRPr>
          </a:p>
        </p:txBody>
      </p:sp>
    </p:spTree>
    <p:extLst>
      <p:ext uri="{BB962C8B-B14F-4D97-AF65-F5344CB8AC3E}">
        <p14:creationId xmlns:p14="http://schemas.microsoft.com/office/powerpoint/2010/main" val="12235670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AutoShape 2"/>
          <p:cNvSpPr>
            <a:spLocks noGrp="1"/>
          </p:cNvSpPr>
          <p:nvPr>
            <p:ph type="title"/>
          </p:nvPr>
        </p:nvSpPr>
        <p:spPr>
          <a:xfrm>
            <a:off x="457200" y="508318"/>
            <a:ext cx="8229600" cy="1143000"/>
          </a:xfrm>
        </p:spPr>
        <p:txBody>
          <a:bodyPr/>
          <a:lstStyle/>
          <a:p>
            <a:r>
              <a:rPr lang="en-US" dirty="0">
                <a:solidFill>
                  <a:srgbClr val="000000"/>
                </a:solidFill>
                <a:latin typeface="Palatino Linotype" charset="0"/>
              </a:rPr>
              <a:t>Measuring Progress, cont’d</a:t>
            </a:r>
          </a:p>
        </p:txBody>
      </p:sp>
      <p:sp>
        <p:nvSpPr>
          <p:cNvPr id="79875" name="Rectangle 3"/>
          <p:cNvSpPr>
            <a:spLocks noGrp="1" noChangeArrowheads="1"/>
          </p:cNvSpPr>
          <p:nvPr>
            <p:ph idx="1"/>
          </p:nvPr>
        </p:nvSpPr>
        <p:spPr>
          <a:xfrm>
            <a:off x="457200" y="1417638"/>
            <a:ext cx="8229600" cy="4906962"/>
          </a:xfrm>
        </p:spPr>
        <p:txBody>
          <a:bodyPr>
            <a:normAutofit/>
          </a:bodyPr>
          <a:lstStyle/>
          <a:p>
            <a:pPr marL="0" indent="0">
              <a:buFont typeface="Arial" charset="0"/>
              <a:buNone/>
            </a:pPr>
            <a:r>
              <a:rPr lang="en-US" dirty="0">
                <a:solidFill>
                  <a:srgbClr val="FF9900"/>
                </a:solidFill>
                <a:latin typeface="Garamond" charset="0"/>
              </a:rPr>
              <a:t>Indicators</a:t>
            </a:r>
            <a:endParaRPr lang="en-US" dirty="0">
              <a:latin typeface="Garamond" charset="0"/>
            </a:endParaRPr>
          </a:p>
          <a:p>
            <a:pPr marL="0" indent="0"/>
            <a:r>
              <a:rPr lang="en-US" dirty="0">
                <a:latin typeface="Garamond" charset="0"/>
              </a:rPr>
              <a:t>Indicators are not without problems:</a:t>
            </a:r>
          </a:p>
          <a:p>
            <a:pPr lvl="1">
              <a:buFont typeface="Courier New" charset="0"/>
              <a:buChar char="o"/>
            </a:pPr>
            <a:r>
              <a:rPr lang="en-CA" dirty="0">
                <a:latin typeface="Garamond" charset="0"/>
              </a:rPr>
              <a:t>Degree of aggregation of information—while information could be useful for understanding basics, may not be  needed for decision making</a:t>
            </a:r>
          </a:p>
          <a:p>
            <a:pPr lvl="1">
              <a:buFont typeface="Courier New" charset="0"/>
              <a:buChar char="o"/>
            </a:pPr>
            <a:r>
              <a:rPr lang="en-CA" dirty="0">
                <a:latin typeface="Garamond" charset="0"/>
              </a:rPr>
              <a:t>Ongoing misuse of indicators when a reporting body selects only those indicators that best convey a desirable message</a:t>
            </a:r>
            <a:endParaRPr lang="en-US" dirty="0">
              <a:latin typeface="Garamond" charset="0"/>
            </a:endParaRPr>
          </a:p>
          <a:p>
            <a:pPr marL="0" indent="0"/>
            <a:endParaRPr lang="en-US" dirty="0">
              <a:latin typeface="Garamond" charset="0"/>
            </a:endParaRPr>
          </a:p>
        </p:txBody>
      </p:sp>
    </p:spTree>
    <p:extLst>
      <p:ext uri="{BB962C8B-B14F-4D97-AF65-F5344CB8AC3E}">
        <p14:creationId xmlns:p14="http://schemas.microsoft.com/office/powerpoint/2010/main" val="35230827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p:cNvSpPr>
            <a:spLocks noGrp="1"/>
          </p:cNvSpPr>
          <p:nvPr>
            <p:ph type="title"/>
          </p:nvPr>
        </p:nvSpPr>
        <p:spPr>
          <a:xfrm>
            <a:off x="457200" y="416878"/>
            <a:ext cx="8229600" cy="1143000"/>
          </a:xfrm>
        </p:spPr>
        <p:txBody>
          <a:bodyPr/>
          <a:lstStyle/>
          <a:p>
            <a:r>
              <a:rPr lang="en-US" dirty="0">
                <a:solidFill>
                  <a:srgbClr val="000000"/>
                </a:solidFill>
                <a:latin typeface="Palatino Linotype" charset="0"/>
              </a:rPr>
              <a:t>Measuring Progress, cont’d</a:t>
            </a:r>
          </a:p>
        </p:txBody>
      </p:sp>
      <p:sp>
        <p:nvSpPr>
          <p:cNvPr id="79875" name="Rectangle 3"/>
          <p:cNvSpPr>
            <a:spLocks noGrp="1" noChangeArrowheads="1"/>
          </p:cNvSpPr>
          <p:nvPr>
            <p:ph idx="1"/>
          </p:nvPr>
        </p:nvSpPr>
        <p:spPr>
          <a:xfrm>
            <a:off x="457200" y="1417638"/>
            <a:ext cx="8229600" cy="4602162"/>
          </a:xfrm>
        </p:spPr>
        <p:txBody>
          <a:bodyPr>
            <a:normAutofit/>
          </a:bodyPr>
          <a:lstStyle/>
          <a:p>
            <a:pPr marL="0" indent="0">
              <a:lnSpc>
                <a:spcPct val="80000"/>
              </a:lnSpc>
              <a:buFont typeface="Arial" charset="0"/>
              <a:buNone/>
            </a:pPr>
            <a:r>
              <a:rPr lang="en-US" sz="2500" dirty="0">
                <a:solidFill>
                  <a:srgbClr val="FF9900"/>
                </a:solidFill>
                <a:latin typeface="Garamond" charset="0"/>
              </a:rPr>
              <a:t>Monitoring Progress toward Sustainable Development in Canada</a:t>
            </a:r>
          </a:p>
          <a:p>
            <a:pPr marL="0" indent="0">
              <a:lnSpc>
                <a:spcPct val="80000"/>
              </a:lnSpc>
            </a:pPr>
            <a:r>
              <a:rPr lang="en-CA" sz="2500" dirty="0">
                <a:latin typeface="Garamond" charset="0"/>
              </a:rPr>
              <a:t>Federal government uses the Canadian Environmental Sustainability Indicators to track and monitor environmental sustainability</a:t>
            </a:r>
          </a:p>
          <a:p>
            <a:pPr lvl="1">
              <a:lnSpc>
                <a:spcPct val="80000"/>
              </a:lnSpc>
              <a:buFont typeface="Courier New" charset="0"/>
              <a:buChar char="o"/>
            </a:pPr>
            <a:r>
              <a:rPr lang="en-CA" sz="2200" dirty="0">
                <a:latin typeface="Garamond" charset="0"/>
              </a:rPr>
              <a:t>These indicators track data on Canada’s environmental performance related to climate change, air quality, water quality and availability, and protecting nature.</a:t>
            </a:r>
          </a:p>
          <a:p>
            <a:pPr lvl="1">
              <a:lnSpc>
                <a:spcPct val="80000"/>
              </a:lnSpc>
              <a:buFont typeface="Courier New" charset="0"/>
              <a:buNone/>
            </a:pPr>
            <a:endParaRPr lang="en-CA" sz="2200" dirty="0">
              <a:latin typeface="Garamond" charset="0"/>
            </a:endParaRPr>
          </a:p>
          <a:p>
            <a:pPr marL="0" indent="0">
              <a:lnSpc>
                <a:spcPct val="80000"/>
              </a:lnSpc>
            </a:pPr>
            <a:r>
              <a:rPr lang="en-CA" sz="2500" dirty="0">
                <a:latin typeface="Garamond" charset="0"/>
              </a:rPr>
              <a:t>2018 report of the Commissioner of the Environment and Sustainable Development found a lack of governance structures to meet UN’s 2030 Agenda</a:t>
            </a:r>
          </a:p>
          <a:p>
            <a:pPr marL="400050" lvl="1" indent="0">
              <a:lnSpc>
                <a:spcPct val="80000"/>
              </a:lnSpc>
            </a:pPr>
            <a:r>
              <a:rPr lang="en-CA" sz="2100" dirty="0">
                <a:latin typeface="Garamond" charset="0"/>
              </a:rPr>
              <a:t>  Recommended developing a federal response and implementation plan to achieve national sustainable development targets</a:t>
            </a:r>
            <a:endParaRPr lang="en-US" sz="2100" dirty="0">
              <a:latin typeface="Garamond" charset="0"/>
            </a:endParaRPr>
          </a:p>
        </p:txBody>
      </p:sp>
    </p:spTree>
    <p:extLst>
      <p:ext uri="{BB962C8B-B14F-4D97-AF65-F5344CB8AC3E}">
        <p14:creationId xmlns:p14="http://schemas.microsoft.com/office/powerpoint/2010/main" val="4288457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p:cNvSpPr>
          <p:nvPr>
            <p:ph type="title"/>
          </p:nvPr>
        </p:nvSpPr>
        <p:spPr>
          <a:xfrm>
            <a:off x="457200" y="416878"/>
            <a:ext cx="8229600" cy="1143000"/>
          </a:xfrm>
        </p:spPr>
        <p:txBody>
          <a:bodyPr/>
          <a:lstStyle/>
          <a:p>
            <a:pPr eaLnBrk="1" hangingPunct="1"/>
            <a:r>
              <a:rPr lang="en-US" dirty="0">
                <a:solidFill>
                  <a:srgbClr val="000000"/>
                </a:solidFill>
                <a:latin typeface="Palatino Linotype" charset="0"/>
              </a:rPr>
              <a:t>Introduction, cont’d</a:t>
            </a:r>
          </a:p>
        </p:txBody>
      </p:sp>
      <p:sp>
        <p:nvSpPr>
          <p:cNvPr id="395267" name="Rectangle 3"/>
          <p:cNvSpPr>
            <a:spLocks noGrp="1" noChangeArrowheads="1"/>
          </p:cNvSpPr>
          <p:nvPr>
            <p:ph idx="1"/>
          </p:nvPr>
        </p:nvSpPr>
        <p:spPr/>
        <p:txBody>
          <a:bodyPr>
            <a:normAutofit fontScale="85000" lnSpcReduction="10000"/>
          </a:bodyPr>
          <a:lstStyle/>
          <a:p>
            <a:pPr eaLnBrk="1" hangingPunct="1">
              <a:defRPr/>
            </a:pPr>
            <a:r>
              <a:rPr lang="en-CA" dirty="0">
                <a:ea typeface="+mn-ea"/>
              </a:rPr>
              <a:t>The Montreal Protocol highlights how multiple stakeholders were involved in the response to the hole in the ozone layer: international community, national governments, private sector, research and educational institutions, and the public. </a:t>
            </a:r>
          </a:p>
          <a:p>
            <a:pPr eaLnBrk="1" hangingPunct="1">
              <a:defRPr/>
            </a:pPr>
            <a:endParaRPr lang="en-US" dirty="0">
              <a:ea typeface="+mn-ea"/>
            </a:endParaRPr>
          </a:p>
          <a:p>
            <a:pPr eaLnBrk="1" hangingPunct="1">
              <a:defRPr/>
            </a:pPr>
            <a:r>
              <a:rPr lang="en-US" dirty="0">
                <a:ea typeface="+mn-ea"/>
              </a:rPr>
              <a:t>Governments and institutions are only part of the answer; individuals can make a significant difference in how the environmental challenges will develop </a:t>
            </a:r>
            <a:r>
              <a:rPr lang="en-CA" dirty="0">
                <a:ea typeface="+mn-ea"/>
              </a:rPr>
              <a:t>over the next decade, if we are aware of the problems and are willing to do something about them.</a:t>
            </a:r>
            <a:endParaRPr lang="en-US" dirty="0">
              <a:ea typeface="+mn-ea"/>
            </a:endParaRPr>
          </a:p>
        </p:txBody>
      </p:sp>
    </p:spTree>
    <p:extLst>
      <p:ext uri="{BB962C8B-B14F-4D97-AF65-F5344CB8AC3E}">
        <p14:creationId xmlns:p14="http://schemas.microsoft.com/office/powerpoint/2010/main" val="14014741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AutoShape 2"/>
          <p:cNvSpPr>
            <a:spLocks noGrp="1"/>
          </p:cNvSpPr>
          <p:nvPr>
            <p:ph type="title"/>
          </p:nvPr>
        </p:nvSpPr>
        <p:spPr/>
        <p:txBody>
          <a:bodyPr/>
          <a:lstStyle/>
          <a:p>
            <a:pPr eaLnBrk="1" hangingPunct="1"/>
            <a:r>
              <a:rPr lang="en-US" dirty="0">
                <a:solidFill>
                  <a:srgbClr val="000000"/>
                </a:solidFill>
                <a:latin typeface="Palatino Linotype" charset="0"/>
              </a:rPr>
              <a:t>Implications</a:t>
            </a:r>
          </a:p>
        </p:txBody>
      </p:sp>
      <p:sp>
        <p:nvSpPr>
          <p:cNvPr id="428035" name="Rectangle 3"/>
          <p:cNvSpPr>
            <a:spLocks noGrp="1" noChangeArrowheads="1"/>
          </p:cNvSpPr>
          <p:nvPr>
            <p:ph idx="1"/>
          </p:nvPr>
        </p:nvSpPr>
        <p:spPr>
          <a:xfrm>
            <a:off x="457200" y="1174459"/>
            <a:ext cx="8229600" cy="5059363"/>
          </a:xfrm>
        </p:spPr>
        <p:txBody>
          <a:bodyPr>
            <a:normAutofit fontScale="85000" lnSpcReduction="20000"/>
          </a:bodyPr>
          <a:lstStyle/>
          <a:p>
            <a:pPr eaLnBrk="1" hangingPunct="1">
              <a:defRPr/>
            </a:pPr>
            <a:r>
              <a:rPr lang="en-CA" dirty="0">
                <a:ea typeface="+mn-ea"/>
              </a:rPr>
              <a:t>No place on Earth has been left untouched by human activity and these changes are likely to result in significant challenges</a:t>
            </a:r>
          </a:p>
          <a:p>
            <a:pPr eaLnBrk="1" hangingPunct="1">
              <a:defRPr/>
            </a:pPr>
            <a:endParaRPr lang="en-CA" dirty="0">
              <a:ea typeface="+mn-ea"/>
            </a:endParaRPr>
          </a:p>
          <a:p>
            <a:pPr eaLnBrk="1" hangingPunct="1">
              <a:defRPr/>
            </a:pPr>
            <a:r>
              <a:rPr lang="en-CA" dirty="0">
                <a:ea typeface="+mn-ea"/>
              </a:rPr>
              <a:t>However, the message here is not all doom and gloom</a:t>
            </a:r>
            <a:endParaRPr lang="en-US" dirty="0">
              <a:ea typeface="+mn-ea"/>
            </a:endParaRPr>
          </a:p>
          <a:p>
            <a:pPr lvl="1">
              <a:defRPr/>
            </a:pPr>
            <a:r>
              <a:rPr lang="en-CA" dirty="0">
                <a:ea typeface="+mn-ea"/>
              </a:rPr>
              <a:t>There are international, national, provincial, and local efforts to help move toward environmental sustainability.</a:t>
            </a:r>
          </a:p>
          <a:p>
            <a:pPr marL="0" indent="0" eaLnBrk="1" hangingPunct="1">
              <a:buFont typeface="Arial" panose="020B0604020202020204" pitchFamily="34" charset="0"/>
              <a:buNone/>
              <a:defRPr/>
            </a:pPr>
            <a:endParaRPr lang="en-US" dirty="0">
              <a:ea typeface="+mn-ea"/>
            </a:endParaRPr>
          </a:p>
          <a:p>
            <a:pPr eaLnBrk="1" hangingPunct="1">
              <a:defRPr/>
            </a:pPr>
            <a:r>
              <a:rPr lang="en-CA" dirty="0">
                <a:ea typeface="+mn-ea"/>
              </a:rPr>
              <a:t>Environmental sustainability and stewardship are not just the responsibility of governments and larger organizations </a:t>
            </a:r>
          </a:p>
          <a:p>
            <a:pPr lvl="1">
              <a:defRPr/>
            </a:pPr>
            <a:r>
              <a:rPr lang="en-CA" dirty="0"/>
              <a:t>W</a:t>
            </a:r>
            <a:r>
              <a:rPr lang="en-CA" dirty="0">
                <a:ea typeface="+mn-ea"/>
              </a:rPr>
              <a:t>e all have a role to play to ensure that human and non-human populations can survive and thrive for generations to come.</a:t>
            </a:r>
            <a:endParaRPr lang="en-US" dirty="0">
              <a:ea typeface="+mn-ea"/>
            </a:endParaRPr>
          </a:p>
        </p:txBody>
      </p:sp>
    </p:spTree>
    <p:extLst>
      <p:ext uri="{BB962C8B-B14F-4D97-AF65-F5344CB8AC3E}">
        <p14:creationId xmlns:p14="http://schemas.microsoft.com/office/powerpoint/2010/main" val="3906772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p:cNvSpPr>
          <p:nvPr>
            <p:ph type="title"/>
          </p:nvPr>
        </p:nvSpPr>
        <p:spPr>
          <a:xfrm>
            <a:off x="457200" y="396558"/>
            <a:ext cx="8229600" cy="1143000"/>
          </a:xfrm>
        </p:spPr>
        <p:txBody>
          <a:bodyPr/>
          <a:lstStyle/>
          <a:p>
            <a:pPr eaLnBrk="1" hangingPunct="1"/>
            <a:r>
              <a:rPr lang="en-US" dirty="0">
                <a:solidFill>
                  <a:srgbClr val="000000"/>
                </a:solidFill>
                <a:latin typeface="Palatino Linotype" charset="0"/>
              </a:rPr>
              <a:t>Global Perspectives</a:t>
            </a:r>
          </a:p>
        </p:txBody>
      </p:sp>
      <p:sp>
        <p:nvSpPr>
          <p:cNvPr id="399363" name="Rectangle 3"/>
          <p:cNvSpPr>
            <a:spLocks noGrp="1" noChangeArrowheads="1"/>
          </p:cNvSpPr>
          <p:nvPr>
            <p:ph idx="1"/>
          </p:nvPr>
        </p:nvSpPr>
        <p:spPr>
          <a:xfrm>
            <a:off x="457200" y="1676400"/>
            <a:ext cx="8229600" cy="4525963"/>
          </a:xfrm>
        </p:spPr>
        <p:txBody>
          <a:bodyPr>
            <a:normAutofit fontScale="92500" lnSpcReduction="10000"/>
          </a:bodyPr>
          <a:lstStyle/>
          <a:p>
            <a:pPr eaLnBrk="1" hangingPunct="1">
              <a:defRPr/>
            </a:pPr>
            <a:r>
              <a:rPr lang="en-US" dirty="0">
                <a:ea typeface="+mn-ea"/>
              </a:rPr>
              <a:t>The environmental degradation that results from human activities often transcends political and national boundaries</a:t>
            </a:r>
          </a:p>
          <a:p>
            <a:pPr marL="0" indent="0" eaLnBrk="1" hangingPunct="1">
              <a:buFont typeface="Arial" panose="020B0604020202020204" pitchFamily="34" charset="0"/>
              <a:buNone/>
              <a:defRPr/>
            </a:pPr>
            <a:endParaRPr lang="en-US" dirty="0">
              <a:ea typeface="+mn-ea"/>
            </a:endParaRPr>
          </a:p>
          <a:p>
            <a:pPr eaLnBrk="1" hangingPunct="1">
              <a:defRPr/>
            </a:pPr>
            <a:r>
              <a:rPr lang="en-CA" dirty="0">
                <a:ea typeface="+mn-ea"/>
              </a:rPr>
              <a:t>Weiss (2011) outlines three distinct periods in the development of international environmental agreements</a:t>
            </a:r>
          </a:p>
          <a:p>
            <a:pPr lvl="1" eaLnBrk="1" hangingPunct="1">
              <a:buFont typeface="Arial" charset="0"/>
              <a:buChar char="•"/>
              <a:defRPr/>
            </a:pPr>
            <a:r>
              <a:rPr lang="en-CA" dirty="0">
                <a:ea typeface="+mn-ea"/>
              </a:rPr>
              <a:t>First: early glimmers</a:t>
            </a:r>
          </a:p>
          <a:p>
            <a:pPr lvl="1" eaLnBrk="1" hangingPunct="1">
              <a:buFont typeface="Arial" charset="0"/>
              <a:buChar char="•"/>
              <a:defRPr/>
            </a:pPr>
            <a:r>
              <a:rPr lang="en-CA" dirty="0">
                <a:ea typeface="+mn-ea"/>
              </a:rPr>
              <a:t>Second: development of a basic framework</a:t>
            </a:r>
          </a:p>
          <a:p>
            <a:pPr lvl="1" eaLnBrk="1" hangingPunct="1">
              <a:buFont typeface="Arial" charset="0"/>
              <a:buChar char="•"/>
              <a:defRPr/>
            </a:pPr>
            <a:r>
              <a:rPr lang="en-CA" dirty="0">
                <a:ea typeface="+mn-ea"/>
              </a:rPr>
              <a:t>Third: maturation and linkage</a:t>
            </a:r>
          </a:p>
          <a:p>
            <a:pPr lvl="1" eaLnBrk="1" hangingPunct="1">
              <a:buFont typeface="Arial" charset="0"/>
              <a:buChar char="•"/>
              <a:defRPr/>
            </a:pPr>
            <a:endParaRPr lang="en-US" dirty="0">
              <a:ea typeface="+mn-ea"/>
            </a:endParaRPr>
          </a:p>
          <a:p>
            <a:pPr marL="0" indent="0" eaLnBrk="1" hangingPunct="1">
              <a:buFont typeface="Arial" panose="020B0604020202020204" pitchFamily="34" charset="0"/>
              <a:buNone/>
              <a:defRPr/>
            </a:pPr>
            <a:endParaRPr lang="en-US" dirty="0">
              <a:ea typeface="+mn-ea"/>
            </a:endParaRPr>
          </a:p>
        </p:txBody>
      </p:sp>
    </p:spTree>
    <p:extLst>
      <p:ext uri="{BB962C8B-B14F-4D97-AF65-F5344CB8AC3E}">
        <p14:creationId xmlns:p14="http://schemas.microsoft.com/office/powerpoint/2010/main" val="225130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Grp="1"/>
          </p:cNvSpPr>
          <p:nvPr>
            <p:ph type="title"/>
          </p:nvPr>
        </p:nvSpPr>
        <p:spPr>
          <a:xfrm>
            <a:off x="457200" y="467678"/>
            <a:ext cx="8229600" cy="1143000"/>
          </a:xfrm>
        </p:spPr>
        <p:txBody>
          <a:bodyPr/>
          <a:lstStyle/>
          <a:p>
            <a:pPr eaLnBrk="1" hangingPunct="1"/>
            <a:r>
              <a:rPr lang="en-US" dirty="0">
                <a:solidFill>
                  <a:srgbClr val="000000"/>
                </a:solidFill>
                <a:latin typeface="Palatino Linotype" charset="0"/>
              </a:rPr>
              <a:t>Global Perspectives, cont’d</a:t>
            </a:r>
          </a:p>
        </p:txBody>
      </p:sp>
      <p:sp>
        <p:nvSpPr>
          <p:cNvPr id="429059" name="Rectangle 3"/>
          <p:cNvSpPr>
            <a:spLocks noGrp="1" noChangeArrowheads="1"/>
          </p:cNvSpPr>
          <p:nvPr>
            <p:ph idx="1"/>
          </p:nvPr>
        </p:nvSpPr>
        <p:spPr>
          <a:xfrm>
            <a:off x="457200" y="1600200"/>
            <a:ext cx="8229600" cy="4784725"/>
          </a:xfrm>
        </p:spPr>
        <p:txBody>
          <a:bodyPr>
            <a:normAutofit/>
          </a:bodyPr>
          <a:lstStyle/>
          <a:p>
            <a:pPr marL="0" indent="0" eaLnBrk="1" hangingPunct="1">
              <a:lnSpc>
                <a:spcPct val="90000"/>
              </a:lnSpc>
              <a:buFont typeface="Arial" charset="0"/>
              <a:buNone/>
            </a:pPr>
            <a:r>
              <a:rPr lang="en-US" sz="3000" dirty="0">
                <a:solidFill>
                  <a:srgbClr val="FF9900"/>
                </a:solidFill>
                <a:latin typeface="Garamond" charset="0"/>
              </a:rPr>
              <a:t>International Environmental Agreements</a:t>
            </a:r>
            <a:endParaRPr lang="en-US" sz="3000" dirty="0">
              <a:latin typeface="Garamond" charset="0"/>
            </a:endParaRPr>
          </a:p>
          <a:p>
            <a:pPr marL="0" indent="0" eaLnBrk="1" hangingPunct="1">
              <a:lnSpc>
                <a:spcPct val="90000"/>
              </a:lnSpc>
            </a:pPr>
            <a:r>
              <a:rPr lang="en-US" sz="3000" b="1" dirty="0">
                <a:latin typeface="Garamond" charset="0"/>
              </a:rPr>
              <a:t> First </a:t>
            </a:r>
            <a:r>
              <a:rPr lang="en-US" sz="3000" dirty="0">
                <a:latin typeface="Garamond" charset="0"/>
              </a:rPr>
              <a:t>period, </a:t>
            </a:r>
            <a:r>
              <a:rPr lang="en-CA" sz="3000" dirty="0">
                <a:latin typeface="Garamond" charset="0"/>
              </a:rPr>
              <a:t>1900-1972: “early glimmers” of global environmental responses</a:t>
            </a:r>
          </a:p>
          <a:p>
            <a:pPr lvl="1" eaLnBrk="1" hangingPunct="1">
              <a:lnSpc>
                <a:spcPct val="90000"/>
              </a:lnSpc>
              <a:buFont typeface="Courier New" charset="0"/>
              <a:buChar char="o"/>
            </a:pPr>
            <a:r>
              <a:rPr lang="en-CA" sz="2600" dirty="0">
                <a:latin typeface="Garamond" charset="0"/>
              </a:rPr>
              <a:t>limited international environmental principles or treaties</a:t>
            </a:r>
          </a:p>
          <a:p>
            <a:pPr lvl="1" eaLnBrk="1" hangingPunct="1">
              <a:lnSpc>
                <a:spcPct val="90000"/>
              </a:lnSpc>
              <a:buFont typeface="Courier New" charset="0"/>
              <a:buChar char="o"/>
            </a:pPr>
            <a:r>
              <a:rPr lang="en-CA" sz="2600" dirty="0">
                <a:latin typeface="Garamond" charset="0"/>
              </a:rPr>
              <a:t>Some localized agreements protected certain species, often those of commercial value. </a:t>
            </a:r>
          </a:p>
          <a:p>
            <a:pPr lvl="1" eaLnBrk="1" hangingPunct="1">
              <a:lnSpc>
                <a:spcPct val="90000"/>
              </a:lnSpc>
              <a:buFont typeface="Courier New" charset="0"/>
              <a:buChar char="o"/>
            </a:pPr>
            <a:r>
              <a:rPr lang="en-CA" sz="2600" dirty="0">
                <a:latin typeface="Garamond" charset="0"/>
              </a:rPr>
              <a:t>Often implemented in specific locations in the western hemisphere and Africa</a:t>
            </a:r>
          </a:p>
          <a:p>
            <a:pPr lvl="1" eaLnBrk="1" hangingPunct="1">
              <a:lnSpc>
                <a:spcPct val="90000"/>
              </a:lnSpc>
              <a:buFont typeface="Courier New" charset="0"/>
              <a:buChar char="o"/>
            </a:pPr>
            <a:r>
              <a:rPr lang="en-CA" sz="2600" dirty="0">
                <a:latin typeface="Garamond" charset="0"/>
              </a:rPr>
              <a:t>E.g. Convention for the Protection of Migratory Birds, International Convention for the Regulation of Whaling, OILPOIL</a:t>
            </a:r>
          </a:p>
          <a:p>
            <a:pPr lvl="1" eaLnBrk="1" hangingPunct="1">
              <a:lnSpc>
                <a:spcPct val="90000"/>
              </a:lnSpc>
              <a:buFont typeface="Courier New" charset="0"/>
              <a:buNone/>
            </a:pPr>
            <a:endParaRPr lang="en-US" sz="2600" dirty="0">
              <a:latin typeface="Garamond" charset="0"/>
            </a:endParaRPr>
          </a:p>
        </p:txBody>
      </p:sp>
    </p:spTree>
    <p:extLst>
      <p:ext uri="{BB962C8B-B14F-4D97-AF65-F5344CB8AC3E}">
        <p14:creationId xmlns:p14="http://schemas.microsoft.com/office/powerpoint/2010/main" val="3370026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p:cNvSpPr>
          <p:nvPr>
            <p:ph type="title"/>
          </p:nvPr>
        </p:nvSpPr>
        <p:spPr>
          <a:xfrm>
            <a:off x="457200" y="508318"/>
            <a:ext cx="8229600" cy="1143000"/>
          </a:xfrm>
        </p:spPr>
        <p:txBody>
          <a:bodyPr/>
          <a:lstStyle/>
          <a:p>
            <a:pPr eaLnBrk="1" hangingPunct="1"/>
            <a:r>
              <a:rPr lang="en-US" dirty="0">
                <a:solidFill>
                  <a:srgbClr val="000000"/>
                </a:solidFill>
                <a:latin typeface="Palatino Linotype" charset="0"/>
              </a:rPr>
              <a:t>Global Perspectives, cont’d</a:t>
            </a:r>
          </a:p>
        </p:txBody>
      </p:sp>
      <p:sp>
        <p:nvSpPr>
          <p:cNvPr id="429059" name="Rectangle 3"/>
          <p:cNvSpPr>
            <a:spLocks noGrp="1" noChangeArrowheads="1"/>
          </p:cNvSpPr>
          <p:nvPr>
            <p:ph idx="1"/>
          </p:nvPr>
        </p:nvSpPr>
        <p:spPr>
          <a:xfrm>
            <a:off x="457200" y="1600200"/>
            <a:ext cx="8229600" cy="4648200"/>
          </a:xfrm>
        </p:spPr>
        <p:txBody>
          <a:bodyPr>
            <a:normAutofit/>
          </a:bodyPr>
          <a:lstStyle/>
          <a:p>
            <a:pPr marL="0" indent="0" eaLnBrk="1" hangingPunct="1">
              <a:lnSpc>
                <a:spcPct val="80000"/>
              </a:lnSpc>
              <a:buFont typeface="Arial" charset="0"/>
              <a:buNone/>
            </a:pPr>
            <a:r>
              <a:rPr lang="en-US" sz="3000" dirty="0">
                <a:solidFill>
                  <a:srgbClr val="FF9900"/>
                </a:solidFill>
                <a:latin typeface="Garamond" charset="0"/>
              </a:rPr>
              <a:t>International Environmental Agreements</a:t>
            </a:r>
          </a:p>
          <a:p>
            <a:pPr marL="0" indent="0" eaLnBrk="1" hangingPunct="1">
              <a:lnSpc>
                <a:spcPct val="80000"/>
              </a:lnSpc>
            </a:pPr>
            <a:r>
              <a:rPr lang="en-CA" sz="3300" b="1" dirty="0">
                <a:latin typeface="Garamond" charset="0"/>
              </a:rPr>
              <a:t> Second </a:t>
            </a:r>
            <a:r>
              <a:rPr lang="en-CA" sz="3300" dirty="0">
                <a:latin typeface="Garamond" charset="0"/>
              </a:rPr>
              <a:t>period, 1972-1992: “development of a basic framework” for global environmental response </a:t>
            </a:r>
          </a:p>
          <a:p>
            <a:pPr lvl="1" eaLnBrk="1" hangingPunct="1">
              <a:lnSpc>
                <a:spcPct val="80000"/>
              </a:lnSpc>
              <a:buFont typeface="Courier New" charset="0"/>
              <a:buChar char="o"/>
            </a:pPr>
            <a:r>
              <a:rPr lang="en-CA" sz="3000" dirty="0">
                <a:latin typeface="Garamond" charset="0"/>
              </a:rPr>
              <a:t>international treaties proliferated and the focus of environmental issues broadened</a:t>
            </a:r>
          </a:p>
          <a:p>
            <a:pPr lvl="1" eaLnBrk="1" hangingPunct="1">
              <a:lnSpc>
                <a:spcPct val="80000"/>
              </a:lnSpc>
              <a:buFont typeface="Courier New" charset="0"/>
              <a:buChar char="o"/>
            </a:pPr>
            <a:r>
              <a:rPr lang="en-CA" sz="3000" dirty="0">
                <a:latin typeface="Garamond" charset="0"/>
              </a:rPr>
              <a:t>treaties often included significantly more detail and intruded on national sovereignty to a greater degree</a:t>
            </a:r>
          </a:p>
          <a:p>
            <a:pPr lvl="1" eaLnBrk="1" hangingPunct="1">
              <a:lnSpc>
                <a:spcPct val="80000"/>
              </a:lnSpc>
              <a:buFont typeface="Courier New" charset="0"/>
              <a:buChar char="o"/>
            </a:pPr>
            <a:r>
              <a:rPr lang="en-CA" sz="3000" dirty="0">
                <a:latin typeface="Garamond" charset="0"/>
              </a:rPr>
              <a:t>E.g. CITES, </a:t>
            </a:r>
            <a:r>
              <a:rPr lang="en-CA" sz="3000" dirty="0" err="1">
                <a:latin typeface="Garamond" charset="0"/>
              </a:rPr>
              <a:t>Ramsar</a:t>
            </a:r>
            <a:r>
              <a:rPr lang="en-CA" sz="3000" dirty="0">
                <a:latin typeface="Garamond" charset="0"/>
              </a:rPr>
              <a:t> Convention on Wetlands, Montreal Protocol</a:t>
            </a:r>
            <a:endParaRPr lang="en-US" sz="2600" dirty="0">
              <a:latin typeface="Garamond" charset="0"/>
            </a:endParaRPr>
          </a:p>
        </p:txBody>
      </p:sp>
    </p:spTree>
    <p:extLst>
      <p:ext uri="{BB962C8B-B14F-4D97-AF65-F5344CB8AC3E}">
        <p14:creationId xmlns:p14="http://schemas.microsoft.com/office/powerpoint/2010/main" val="1385094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p:cNvSpPr>
          <p:nvPr>
            <p:ph type="title"/>
          </p:nvPr>
        </p:nvSpPr>
        <p:spPr>
          <a:xfrm>
            <a:off x="457200" y="437198"/>
            <a:ext cx="8229600" cy="1143000"/>
          </a:xfrm>
        </p:spPr>
        <p:txBody>
          <a:bodyPr/>
          <a:lstStyle/>
          <a:p>
            <a:pPr eaLnBrk="1" hangingPunct="1"/>
            <a:r>
              <a:rPr lang="en-US" dirty="0">
                <a:solidFill>
                  <a:srgbClr val="000000"/>
                </a:solidFill>
                <a:latin typeface="Palatino Linotype" charset="0"/>
              </a:rPr>
              <a:t>Global Perspectives, cont’d</a:t>
            </a:r>
          </a:p>
        </p:txBody>
      </p:sp>
      <p:sp>
        <p:nvSpPr>
          <p:cNvPr id="429059" name="Rectangle 3"/>
          <p:cNvSpPr>
            <a:spLocks noGrp="1" noChangeArrowheads="1"/>
          </p:cNvSpPr>
          <p:nvPr>
            <p:ph idx="1"/>
          </p:nvPr>
        </p:nvSpPr>
        <p:spPr>
          <a:xfrm>
            <a:off x="457200" y="1417638"/>
            <a:ext cx="8229600" cy="5165725"/>
          </a:xfrm>
        </p:spPr>
        <p:txBody>
          <a:bodyPr>
            <a:normAutofit/>
          </a:bodyPr>
          <a:lstStyle/>
          <a:p>
            <a:pPr marL="0" indent="0" eaLnBrk="1" hangingPunct="1">
              <a:lnSpc>
                <a:spcPct val="80000"/>
              </a:lnSpc>
              <a:buFont typeface="Arial" charset="0"/>
              <a:buNone/>
            </a:pPr>
            <a:r>
              <a:rPr lang="en-US" sz="3000" dirty="0">
                <a:solidFill>
                  <a:srgbClr val="FF9900"/>
                </a:solidFill>
                <a:latin typeface="Garamond" charset="0"/>
              </a:rPr>
              <a:t>International Environmental Agreements</a:t>
            </a:r>
          </a:p>
          <a:p>
            <a:pPr marL="0" indent="0" eaLnBrk="1" hangingPunct="1">
              <a:lnSpc>
                <a:spcPct val="80000"/>
              </a:lnSpc>
            </a:pPr>
            <a:r>
              <a:rPr lang="en-CA" sz="3000" b="1" dirty="0">
                <a:latin typeface="Garamond" charset="0"/>
              </a:rPr>
              <a:t> Third</a:t>
            </a:r>
            <a:r>
              <a:rPr lang="en-CA" sz="3000" dirty="0">
                <a:latin typeface="Garamond" charset="0"/>
              </a:rPr>
              <a:t> period, 1992-now: “maturation and linkage” of global environmental responses</a:t>
            </a:r>
          </a:p>
          <a:p>
            <a:pPr lvl="1" eaLnBrk="1" hangingPunct="1">
              <a:lnSpc>
                <a:spcPct val="80000"/>
              </a:lnSpc>
              <a:buFont typeface="Courier New" charset="0"/>
              <a:buChar char="o"/>
            </a:pPr>
            <a:r>
              <a:rPr lang="en-CA" sz="2600" dirty="0">
                <a:latin typeface="Garamond" charset="0"/>
              </a:rPr>
              <a:t>greater attempt to link environmental laws to other areas of law</a:t>
            </a:r>
          </a:p>
          <a:p>
            <a:pPr lvl="1" eaLnBrk="1" hangingPunct="1">
              <a:lnSpc>
                <a:spcPct val="80000"/>
              </a:lnSpc>
              <a:buFont typeface="Courier New" charset="0"/>
              <a:buChar char="o"/>
            </a:pPr>
            <a:r>
              <a:rPr lang="en-CA" sz="2600" dirty="0">
                <a:latin typeface="Garamond" charset="0"/>
              </a:rPr>
              <a:t>actors involved in environmental responses broadened</a:t>
            </a:r>
          </a:p>
          <a:p>
            <a:pPr lvl="1" eaLnBrk="1" hangingPunct="1">
              <a:lnSpc>
                <a:spcPct val="80000"/>
              </a:lnSpc>
              <a:buFont typeface="Courier New" charset="0"/>
              <a:buChar char="o"/>
            </a:pPr>
            <a:r>
              <a:rPr lang="en-CA" sz="2600" dirty="0">
                <a:latin typeface="Garamond" charset="0"/>
              </a:rPr>
              <a:t>enhanced focus on refining principles and rules, development of non-binding agreement</a:t>
            </a:r>
          </a:p>
          <a:p>
            <a:pPr lvl="1" eaLnBrk="1" hangingPunct="1">
              <a:lnSpc>
                <a:spcPct val="80000"/>
              </a:lnSpc>
              <a:buFont typeface="Courier New" charset="0"/>
              <a:buChar char="o"/>
            </a:pPr>
            <a:r>
              <a:rPr lang="en-CA" sz="2600" dirty="0">
                <a:latin typeface="Garamond" charset="0"/>
              </a:rPr>
              <a:t>shift away from establishing new legal documents and agreements toward ensuring implementation and compliance</a:t>
            </a:r>
          </a:p>
          <a:p>
            <a:pPr lvl="1" eaLnBrk="1" hangingPunct="1">
              <a:lnSpc>
                <a:spcPct val="80000"/>
              </a:lnSpc>
              <a:buFont typeface="Courier New" charset="0"/>
              <a:buChar char="o"/>
            </a:pPr>
            <a:r>
              <a:rPr lang="en-CA" sz="2600" dirty="0">
                <a:latin typeface="Garamond" charset="0"/>
              </a:rPr>
              <a:t>E.g. Convention on Biological Diversity, UNFCCC, Agenda 21</a:t>
            </a:r>
          </a:p>
          <a:p>
            <a:pPr lvl="1" eaLnBrk="1" hangingPunct="1">
              <a:lnSpc>
                <a:spcPct val="80000"/>
              </a:lnSpc>
              <a:buFont typeface="Courier New" charset="0"/>
              <a:buNone/>
            </a:pPr>
            <a:endParaRPr lang="en-US" sz="2600" dirty="0">
              <a:latin typeface="Garamond" charset="0"/>
            </a:endParaRPr>
          </a:p>
        </p:txBody>
      </p:sp>
    </p:spTree>
    <p:extLst>
      <p:ext uri="{BB962C8B-B14F-4D97-AF65-F5344CB8AC3E}">
        <p14:creationId xmlns:p14="http://schemas.microsoft.com/office/powerpoint/2010/main" val="3758325478"/>
      </p:ext>
    </p:extLst>
  </p:cSld>
  <p:clrMapOvr>
    <a:masterClrMapping/>
  </p:clrMapOvr>
</p:sld>
</file>

<file path=ppt/theme/theme1.xml><?xml version="1.0" encoding="utf-8"?>
<a:theme xmlns:a="http://schemas.openxmlformats.org/drawingml/2006/main" name="OUP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xford template (TH)_2.potx  -  Read-Only" id="{8D574FD2-D363-4ABE-AE09-0FD09556BD74}" vid="{328F76B4-8B4B-4449-B6D0-89D9E684447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57D5FB25-C71A-4FA0-B2CB-224F648BF6A8}"/>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xford template (TH)_2.potx  -  Read-Only" id="{8D574FD2-D363-4ABE-AE09-0FD09556BD74}" vid="{0E03ACEF-5A19-4B88-B2E6-625A1FE4D0EA}"/>
    </a:ext>
  </a:extLst>
</a:theme>
</file>

<file path=ppt/theme/theme4.xml><?xml version="1.0" encoding="utf-8"?>
<a:theme xmlns:a="http://schemas.openxmlformats.org/drawingml/2006/main" name="PPT_OUP_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xford template (TH)_2.potx  -  Read-Only" id="{8D574FD2-D363-4ABE-AE09-0FD09556BD74}" vid="{328F76B4-8B4B-4449-B6D0-89D9E6844475}"/>
    </a:ext>
  </a:extLst>
</a:theme>
</file>

<file path=docProps/app.xml><?xml version="1.0" encoding="utf-8"?>
<Properties xmlns="http://schemas.openxmlformats.org/officeDocument/2006/extended-properties" xmlns:vt="http://schemas.openxmlformats.org/officeDocument/2006/docPropsVTypes">
  <Template>OUPTHEME.thmx</Template>
  <TotalTime>34</TotalTime>
  <Words>3235</Words>
  <Application>Microsoft Office PowerPoint</Application>
  <PresentationFormat>On-screen Show (4:3)</PresentationFormat>
  <Paragraphs>317</Paragraphs>
  <Slides>50</Slides>
  <Notes>0</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50</vt:i4>
      </vt:variant>
    </vt:vector>
  </HeadingPairs>
  <TitlesOfParts>
    <vt:vector size="61" baseType="lpstr">
      <vt:lpstr>ＭＳ Ｐゴシック</vt:lpstr>
      <vt:lpstr>Arial</vt:lpstr>
      <vt:lpstr>Calibri</vt:lpstr>
      <vt:lpstr>Courier New</vt:lpstr>
      <vt:lpstr>Garamond</vt:lpstr>
      <vt:lpstr>Palatino Linotype</vt:lpstr>
      <vt:lpstr>Wingdings</vt:lpstr>
      <vt:lpstr>OUPTHEME</vt:lpstr>
      <vt:lpstr>Custom Design</vt:lpstr>
      <vt:lpstr>1_Custom Design</vt:lpstr>
      <vt:lpstr>PPT_OUP_THEME</vt:lpstr>
      <vt:lpstr>Chapter 2</vt:lpstr>
      <vt:lpstr>Learning Objectives</vt:lpstr>
      <vt:lpstr>Learning Objectives, cont’d</vt:lpstr>
      <vt:lpstr>Introduction</vt:lpstr>
      <vt:lpstr>Introduction, cont’d</vt:lpstr>
      <vt:lpstr>Global Perspectives</vt:lpstr>
      <vt:lpstr>Global Perspectives, cont’d</vt:lpstr>
      <vt:lpstr>Global Perspectives, cont’d</vt:lpstr>
      <vt:lpstr>Global Perspectives, cont’d</vt:lpstr>
      <vt:lpstr>Global Perspectives, cont’d</vt:lpstr>
      <vt:lpstr>Global Perspectives, cont’d</vt:lpstr>
      <vt:lpstr>Global Perspectives, cont’d</vt:lpstr>
      <vt:lpstr>Global Perspectives, cont’d</vt:lpstr>
      <vt:lpstr>National Perspectives </vt:lpstr>
      <vt:lpstr>National Perspectives </vt:lpstr>
      <vt:lpstr>National Perspectives </vt:lpstr>
      <vt:lpstr>National Perspectives, cont’d</vt:lpstr>
      <vt:lpstr>National Perspectives, cont’d</vt:lpstr>
      <vt:lpstr>National Perspectives, cont’d</vt:lpstr>
      <vt:lpstr>National Perspectives, cont’d</vt:lpstr>
      <vt:lpstr>National Perspectives, cont’d</vt:lpstr>
      <vt:lpstr>National Perspectives, cont’d</vt:lpstr>
      <vt:lpstr>National Perspectives, cont’d</vt:lpstr>
      <vt:lpstr>National Perspectives, cont’d</vt:lpstr>
      <vt:lpstr>National Perspectives, cont’d</vt:lpstr>
      <vt:lpstr>Corporate Perspectives</vt:lpstr>
      <vt:lpstr>Corporate Perspectives, cont’d</vt:lpstr>
      <vt:lpstr>Corporate Perspectives, cont’d</vt:lpstr>
      <vt:lpstr>Corporate Perspectives, cont’d</vt:lpstr>
      <vt:lpstr>Corporate Perspectives, cont’d</vt:lpstr>
      <vt:lpstr>Educational Perspectives</vt:lpstr>
      <vt:lpstr>Educational Perspectives, cont’d</vt:lpstr>
      <vt:lpstr>Educational Perspectives, cont’d</vt:lpstr>
      <vt:lpstr>Personal Perspectives</vt:lpstr>
      <vt:lpstr>Personal Perspectives, cont’d</vt:lpstr>
      <vt:lpstr>Personal Perspectives, cont’d</vt:lpstr>
      <vt:lpstr>Personal Perspectives, cont’d</vt:lpstr>
      <vt:lpstr>Personal Perspectives, cont’d</vt:lpstr>
      <vt:lpstr>Personal Perspectives, cont’d</vt:lpstr>
      <vt:lpstr>Personal Perspectives, cont’d</vt:lpstr>
      <vt:lpstr>Personal Perspectives, cont’d </vt:lpstr>
      <vt:lpstr>Personal Perspectives, cont’d</vt:lpstr>
      <vt:lpstr>Personal Perspectives, cont’d</vt:lpstr>
      <vt:lpstr>Measuring Progress</vt:lpstr>
      <vt:lpstr>Measuring Progress, cont’d</vt:lpstr>
      <vt:lpstr>Measuring Progress, cont’d</vt:lpstr>
      <vt:lpstr>Measuring Progress, cont’d</vt:lpstr>
      <vt:lpstr>Measuring Progress, cont’d</vt:lpstr>
      <vt:lpstr>Measuring Progress, cont’d</vt:lpstr>
      <vt:lpstr>Implications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dc:title>
  <dc:creator>Elizabeth</dc:creator>
  <cp:lastModifiedBy>DUENAS, Lauren</cp:lastModifiedBy>
  <cp:revision>4</cp:revision>
  <dcterms:created xsi:type="dcterms:W3CDTF">2020-07-09T01:31:06Z</dcterms:created>
  <dcterms:modified xsi:type="dcterms:W3CDTF">2020-07-14T01:45:28Z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9f61502-7731-4690-a118-333634878cc9_Enabled">
    <vt:lpwstr>true</vt:lpwstr>
  </property>
  <property fmtid="{D5CDD505-2E9C-101B-9397-08002B2CF9AE}" pid="3" name="MSIP_Label_89f61502-7731-4690-a118-333634878cc9_SetDate">
    <vt:lpwstr>2020-07-09T14:00:29Z</vt:lpwstr>
  </property>
  <property fmtid="{D5CDD505-2E9C-101B-9397-08002B2CF9AE}" pid="4" name="MSIP_Label_89f61502-7731-4690-a118-333634878cc9_Method">
    <vt:lpwstr>Standard</vt:lpwstr>
  </property>
  <property fmtid="{D5CDD505-2E9C-101B-9397-08002B2CF9AE}" pid="5" name="MSIP_Label_89f61502-7731-4690-a118-333634878cc9_Name">
    <vt:lpwstr>Internal</vt:lpwstr>
  </property>
  <property fmtid="{D5CDD505-2E9C-101B-9397-08002B2CF9AE}" pid="6" name="MSIP_Label_89f61502-7731-4690-a118-333634878cc9_SiteId">
    <vt:lpwstr>91761b62-4c45-43f5-9f0e-be8ad9b551ff</vt:lpwstr>
  </property>
  <property fmtid="{D5CDD505-2E9C-101B-9397-08002B2CF9AE}" pid="7" name="MSIP_Label_89f61502-7731-4690-a118-333634878cc9_ActionId">
    <vt:lpwstr>32d8c516-0184-48ec-836c-00008ea6be4b</vt:lpwstr>
  </property>
  <property fmtid="{D5CDD505-2E9C-101B-9397-08002B2CF9AE}" pid="8" name="MSIP_Label_89f61502-7731-4690-a118-333634878cc9_ContentBits">
    <vt:lpwstr>0</vt:lpwstr>
  </property>
</Properties>
</file>