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61" r:id="rId3"/>
  </p:sldMasterIdLst>
  <p:notesMasterIdLst>
    <p:notesMasterId r:id="rId53"/>
  </p:notesMasterIdLst>
  <p:sldIdLst>
    <p:sldId id="305" r:id="rId4"/>
    <p:sldId id="306" r:id="rId5"/>
    <p:sldId id="307"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3" d="100"/>
          <a:sy n="63" d="100"/>
        </p:scale>
        <p:origin x="1380" y="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F9A6EC-36CB-B440-B214-218BF949805A}" type="datetimeFigureOut">
              <a:rPr lang="en-US" smtClean="0"/>
              <a:t>7/13/2020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438E58-4044-384E-923B-D8477F92C968}" type="slidenum">
              <a:rPr lang="en-US" smtClean="0"/>
              <a:t>‹#›</a:t>
            </a:fld>
            <a:endParaRPr lang="en-US"/>
          </a:p>
        </p:txBody>
      </p:sp>
    </p:spTree>
    <p:extLst>
      <p:ext uri="{BB962C8B-B14F-4D97-AF65-F5344CB8AC3E}">
        <p14:creationId xmlns:p14="http://schemas.microsoft.com/office/powerpoint/2010/main" val="4616944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21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CA">
              <a:latin typeface="Calibri" charset="0"/>
            </a:endParaRPr>
          </a:p>
        </p:txBody>
      </p:sp>
      <p:sp>
        <p:nvSpPr>
          <p:cNvPr id="922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fld id="{ED786706-08FA-B946-9F91-A665A5801A75}" type="slidenum">
              <a:rPr lang="en-CA"/>
              <a:pPr/>
              <a:t>4</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337931" y="586409"/>
            <a:ext cx="8488017"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2782957" y="1808921"/>
            <a:ext cx="3578088" cy="4283766"/>
          </a:xfrm>
          <a:prstGeom prst="rect">
            <a:avLst/>
          </a:prstGeom>
        </p:spPr>
        <p:txBody>
          <a:bodyPr/>
          <a:lstStyle/>
          <a:p>
            <a:r>
              <a:rPr lang="en-CA"/>
              <a:t>Drag picture to placeholder or click icon to add</a:t>
            </a:r>
            <a:endParaRPr lang="en-US" dirty="0"/>
          </a:p>
        </p:txBody>
      </p:sp>
      <p:sp>
        <p:nvSpPr>
          <p:cNvPr id="11" name="Text Placeholder 10"/>
          <p:cNvSpPr>
            <a:spLocks noGrp="1"/>
          </p:cNvSpPr>
          <p:nvPr>
            <p:ph type="body" sz="quarter" idx="11"/>
          </p:nvPr>
        </p:nvSpPr>
        <p:spPr>
          <a:xfrm>
            <a:off x="338138" y="1152525"/>
            <a:ext cx="8488362" cy="477838"/>
          </a:xfrm>
          <a:prstGeom prst="rect">
            <a:avLst/>
          </a:prstGeom>
        </p:spPr>
        <p:txBody>
          <a:bodyPr/>
          <a:lstStyle>
            <a:lvl1pPr marL="0" indent="0" algn="ctr">
              <a:buNone/>
              <a:defRPr sz="2400">
                <a:solidFill>
                  <a:srgbClr val="3A6598"/>
                </a:solidFill>
              </a:defRPr>
            </a:lvl1pPr>
          </a:lstStyle>
          <a:p>
            <a:pPr lvl="0"/>
            <a:r>
              <a:rPr lang="en-CA"/>
              <a:t>Click to edit Master text styles</a:t>
            </a:r>
          </a:p>
        </p:txBody>
      </p:sp>
      <p:pic>
        <p:nvPicPr>
          <p:cNvPr id="7" name="Picture 6">
            <a:extLst>
              <a:ext uri="{FF2B5EF4-FFF2-40B4-BE49-F238E27FC236}">
                <a16:creationId xmlns:a16="http://schemas.microsoft.com/office/drawing/2014/main" id="{1F133E3D-6990-4EF3-A6C3-94D9092AF81F}"/>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3751066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7/13/2020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7/13/2020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defRPr>
            </a:lvl1pPr>
          </a:lstStyle>
          <a:p>
            <a:r>
              <a:rPr lang="en-US" dirty="0"/>
              <a:t>Click to edit Master title style</a:t>
            </a:r>
          </a:p>
        </p:txBody>
      </p:sp>
      <p:sp>
        <p:nvSpPr>
          <p:cNvPr id="4" name="Text Placeholder 3"/>
          <p:cNvSpPr>
            <a:spLocks noGrp="1"/>
          </p:cNvSpPr>
          <p:nvPr>
            <p:ph type="body" sz="quarter" idx="10"/>
          </p:nvPr>
        </p:nvSpPr>
        <p:spPr>
          <a:xfrm>
            <a:off x="457200" y="1600200"/>
            <a:ext cx="8229600" cy="4175125"/>
          </a:xfrm>
        </p:spPr>
        <p:txBody>
          <a:bodyPr/>
          <a:lstStyle>
            <a:lvl1pPr>
              <a:defRPr>
                <a:solidFill>
                  <a:schemeClr val="accent1">
                    <a:lumMod val="7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50434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274ED4-9F4B-419D-860C-1298080DDD50}"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274ED4-9F4B-419D-860C-1298080DDD50}"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274ED4-9F4B-419D-860C-1298080DDD50}" type="datetimeFigureOut">
              <a:rPr lang="en-US" smtClean="0"/>
              <a:t>7/13/2020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274ED4-9F4B-419D-860C-1298080DDD50}" type="datetimeFigureOut">
              <a:rPr lang="en-US" smtClean="0"/>
              <a:t>7/13/2020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7/13/2020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solidFill>
                  <a:srgbClr val="5E9A34"/>
                </a:solidFill>
                <a:latin typeface="Palatino Linotype" panose="02040502050505030304" pitchFamily="18" charset="0"/>
              </a:defRPr>
            </a:lvl1pPr>
          </a:lstStyle>
          <a:p>
            <a:r>
              <a:rPr lang="en-US" dirty="0"/>
              <a:t>Click to edit Master title style</a:t>
            </a:r>
            <a:endParaRPr lang="en-CA" dirty="0"/>
          </a:p>
        </p:txBody>
      </p:sp>
      <p:sp>
        <p:nvSpPr>
          <p:cNvPr id="3" name="Content Placeholder 2"/>
          <p:cNvSpPr>
            <a:spLocks noGrp="1"/>
          </p:cNvSpPr>
          <p:nvPr>
            <p:ph idx="1"/>
          </p:nvPr>
        </p:nvSpPr>
        <p:spPr>
          <a:xfrm>
            <a:off x="457200" y="1828800"/>
            <a:ext cx="8229600" cy="4525963"/>
          </a:xfrm>
          <a:prstGeom prst="rect">
            <a:avLst/>
          </a:prstGeom>
        </p:spPr>
        <p:txBody>
          <a:bodyPr/>
          <a:lstStyle>
            <a:lvl1pPr>
              <a:buClr>
                <a:srgbClr val="B00069"/>
              </a:buClr>
              <a:defRPr>
                <a:latin typeface="Garamond" panose="02020404030301010803" pitchFamily="18" charset="0"/>
              </a:defRPr>
            </a:lvl1pPr>
            <a:lvl2pPr marL="742950" indent="-285750">
              <a:buClr>
                <a:srgbClr val="B00069"/>
              </a:buClr>
              <a:buFont typeface="Courier New" panose="02070309020205020404" pitchFamily="49" charset="0"/>
              <a:buChar char="o"/>
              <a:defRPr>
                <a:latin typeface="Garamond" panose="02020404030301010803" pitchFamily="18" charset="0"/>
              </a:defRPr>
            </a:lvl2pPr>
            <a:lvl3pPr marL="1143000" indent="-228600">
              <a:buClr>
                <a:srgbClr val="B00069"/>
              </a:buClr>
              <a:buFont typeface="Wingdings" panose="05000000000000000000" pitchFamily="2" charset="2"/>
              <a:buChar char="§"/>
              <a:defRPr>
                <a:latin typeface="Garamond" panose="02020404030301010803" pitchFamily="18" charset="0"/>
              </a:defRPr>
            </a:lvl3pPr>
            <a:lvl4pPr marL="1600200" indent="-228600">
              <a:buClr>
                <a:srgbClr val="B00069"/>
              </a:buClr>
              <a:buFont typeface="Courier New" panose="02070309020205020404" pitchFamily="49" charset="0"/>
              <a:buChar char="o"/>
              <a:defRPr>
                <a:latin typeface="Garamond" panose="02020404030301010803" pitchFamily="18" charset="0"/>
              </a:defRPr>
            </a:lvl4pPr>
            <a:lvl5pPr marL="2057400" indent="-228600">
              <a:buClr>
                <a:srgbClr val="B00069"/>
              </a:buClr>
              <a:buFont typeface="Courier New" panose="02070309020205020404" pitchFamily="49" charset="0"/>
              <a:buChar char="o"/>
              <a:defRPr>
                <a:latin typeface="Garamond" panose="02020404030301010803"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Tree>
    <p:extLst>
      <p:ext uri="{BB962C8B-B14F-4D97-AF65-F5344CB8AC3E}">
        <p14:creationId xmlns:p14="http://schemas.microsoft.com/office/powerpoint/2010/main" val="20189737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fld id="{7EAC0C5E-F5B0-E248-8B09-ABF44F01A5C5}" type="slidenum">
              <a:rPr lang="en-US"/>
              <a:pPr/>
              <a:t>‹#›</a:t>
            </a:fld>
            <a:endParaRPr lang="en-US"/>
          </a:p>
        </p:txBody>
      </p:sp>
    </p:spTree>
    <p:extLst>
      <p:ext uri="{BB962C8B-B14F-4D97-AF65-F5344CB8AC3E}">
        <p14:creationId xmlns:p14="http://schemas.microsoft.com/office/powerpoint/2010/main" val="947769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376780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lvl1pPr>
              <a:defRPr>
                <a:solidFill>
                  <a:schemeClr val="tx2">
                    <a:lumMod val="75000"/>
                  </a:schemeClr>
                </a:solidFill>
              </a:defRPr>
            </a:lvl1pPr>
          </a:lstStyle>
          <a:p>
            <a:r>
              <a:rPr lang="en-US" dirty="0"/>
              <a:t>Click to edit Master title style</a:t>
            </a:r>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a:defRPr sz="2400">
                <a:solidFill>
                  <a:schemeClr val="accent1">
                    <a:lumMod val="75000"/>
                  </a:schemeClr>
                </a:solidFill>
              </a:defRPr>
            </a:lvl1pPr>
          </a:lstStyle>
          <a:p>
            <a:pPr lvl="0"/>
            <a:r>
              <a:rPr lang="en-US" dirty="0"/>
              <a:t>Click to edit Master text styles</a:t>
            </a:r>
          </a:p>
          <a:p>
            <a:pPr lvl="0"/>
            <a:r>
              <a:rPr lang="en-US" dirty="0"/>
              <a:t>Click to edit Master text styles</a:t>
            </a:r>
          </a:p>
        </p:txBody>
      </p:sp>
      <p:pic>
        <p:nvPicPr>
          <p:cNvPr id="4" name="Picture 3">
            <a:extLst>
              <a:ext uri="{FF2B5EF4-FFF2-40B4-BE49-F238E27FC236}">
                <a16:creationId xmlns:a16="http://schemas.microsoft.com/office/drawing/2014/main" id="{BB270461-5061-4414-803B-C583AB6622A7}"/>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600365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a:extLst>
              <a:ext uri="{FF2B5EF4-FFF2-40B4-BE49-F238E27FC236}">
                <a16:creationId xmlns:a16="http://schemas.microsoft.com/office/drawing/2014/main" id="{8C21ADE0-5C6C-4D2E-BA8D-9FAB5A6E626E}"/>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4288875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7/13/2020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7/13/2020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image" Target="../media/image2.png"/><Relationship Id="rId5" Type="http://schemas.openxmlformats.org/officeDocument/2006/relationships/slideLayout" Target="../slideLayouts/slideLayout9.xml"/><Relationship Id="rId10" Type="http://schemas.openxmlformats.org/officeDocument/2006/relationships/image" Target="../media/image3.png"/><Relationship Id="rId4" Type="http://schemas.openxmlformats.org/officeDocument/2006/relationships/slideLayout" Target="../slideLayouts/slideLayout8.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87786"/>
      </p:ext>
    </p:extLst>
  </p:cSld>
  <p:clrMap bg1="lt1" tx1="dk1" bg2="lt2" tx2="dk2" accent1="accent1" accent2="accent2" accent3="accent3" accent4="accent4" accent5="accent5" accent6="accent6" hlink="hlink" folHlink="folHlink"/>
  <p:sldLayoutIdLst>
    <p:sldLayoutId id="2147483649" r:id="rId1"/>
    <p:sldLayoutId id="2147483675" r:id="rId2"/>
    <p:sldLayoutId id="2147483676" r:id="rId3"/>
    <p:sldLayoutId id="2147483677"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l="139" t="208" r="79" b="371"/>
          <a:stretch/>
        </p:blipFill>
        <p:spPr bwMode="auto">
          <a:xfrm>
            <a:off x="5030" y="1063"/>
            <a:ext cx="9154872" cy="6848986"/>
          </a:xfrm>
          <a:prstGeom prst="rect">
            <a:avLst/>
          </a:prstGeom>
          <a:noFill/>
          <a:ln w="0">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7" name="Footer Placeholder 3"/>
          <p:cNvSpPr txBox="1">
            <a:spLocks/>
          </p:cNvSpPr>
          <p:nvPr/>
        </p:nvSpPr>
        <p:spPr>
          <a:xfrm>
            <a:off x="1163782" y="6423727"/>
            <a:ext cx="2767054"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chemeClr val="bg1"/>
                </a:solidFill>
              </a:rPr>
              <a:t>© [Oxford</a:t>
            </a:r>
            <a:r>
              <a:rPr lang="en-US" baseline="0" dirty="0">
                <a:solidFill>
                  <a:schemeClr val="bg1"/>
                </a:solidFill>
              </a:rPr>
              <a:t> University Press or author name],</a:t>
            </a:r>
            <a:r>
              <a:rPr lang="en-US" dirty="0">
                <a:solidFill>
                  <a:schemeClr val="bg1"/>
                </a:solidFill>
              </a:rPr>
              <a:t> 2019</a:t>
            </a: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pic>
        <p:nvPicPr>
          <p:cNvPr id="9" name="Picture 8">
            <a:extLst>
              <a:ext uri="{FF2B5EF4-FFF2-40B4-BE49-F238E27FC236}">
                <a16:creationId xmlns:a16="http://schemas.microsoft.com/office/drawing/2014/main" id="{DB11EB2B-0846-4623-8B27-CF24A81847A5}"/>
              </a:ext>
            </a:extLst>
          </p:cNvPr>
          <p:cNvPicPr>
            <a:picLocks noChangeAspect="1"/>
          </p:cNvPicPr>
          <p:nvPr/>
        </p:nvPicPr>
        <p:blipFill>
          <a:blip r:embed="rId11"/>
          <a:stretch>
            <a:fillRect/>
          </a:stretch>
        </p:blipFill>
        <p:spPr>
          <a:xfrm>
            <a:off x="0" y="6331318"/>
            <a:ext cx="1163782" cy="526682"/>
          </a:xfrm>
          <a:prstGeom prst="rect">
            <a:avLst/>
          </a:prstGeom>
        </p:spPr>
      </p:pic>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7/13/2020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CA" dirty="0"/>
              <a:t>PART A</a:t>
            </a:r>
          </a:p>
        </p:txBody>
      </p:sp>
      <p:sp>
        <p:nvSpPr>
          <p:cNvPr id="5" name="Subtitle 4"/>
          <p:cNvSpPr>
            <a:spLocks noGrp="1"/>
          </p:cNvSpPr>
          <p:nvPr>
            <p:ph type="subTitle" idx="1"/>
          </p:nvPr>
        </p:nvSpPr>
        <p:spPr>
          <a:xfrm>
            <a:off x="1371600" y="3028950"/>
            <a:ext cx="6400800" cy="1143000"/>
          </a:xfrm>
        </p:spPr>
        <p:txBody>
          <a:bodyPr>
            <a:normAutofit/>
          </a:bodyPr>
          <a:lstStyle/>
          <a:p>
            <a:pPr>
              <a:defRPr/>
            </a:pPr>
            <a:r>
              <a:rPr lang="en-CA" dirty="0"/>
              <a:t>Introduction</a:t>
            </a:r>
          </a:p>
        </p:txBody>
      </p:sp>
    </p:spTree>
    <p:extLst>
      <p:ext uri="{BB962C8B-B14F-4D97-AF65-F5344CB8AC3E}">
        <p14:creationId xmlns:p14="http://schemas.microsoft.com/office/powerpoint/2010/main" val="2448331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noChangeArrowheads="1"/>
          </p:cNvSpPr>
          <p:nvPr>
            <p:ph type="title"/>
          </p:nvPr>
        </p:nvSpPr>
        <p:spPr/>
        <p:txBody>
          <a:bodyPr>
            <a:normAutofit fontScale="90000"/>
          </a:bodyPr>
          <a:lstStyle/>
          <a:p>
            <a:pPr eaLnBrk="1" hangingPunct="1"/>
            <a:r>
              <a:rPr lang="en-US" sz="4000" dirty="0">
                <a:solidFill>
                  <a:srgbClr val="000000"/>
                </a:solidFill>
                <a:latin typeface="Palatino Linotype" charset="0"/>
              </a:rPr>
              <a:t>Introduction: </a:t>
            </a:r>
            <a:br>
              <a:rPr lang="en-US" sz="4000" dirty="0">
                <a:solidFill>
                  <a:srgbClr val="000000"/>
                </a:solidFill>
                <a:latin typeface="Palatino Linotype" charset="0"/>
              </a:rPr>
            </a:br>
            <a:r>
              <a:rPr lang="en-US" sz="4000" dirty="0">
                <a:solidFill>
                  <a:srgbClr val="000000"/>
                </a:solidFill>
                <a:latin typeface="Palatino Linotype" charset="0"/>
              </a:rPr>
              <a:t>Change and Challenge,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51203" name="Rectangle 3"/>
          <p:cNvSpPr>
            <a:spLocks noGrp="1" noChangeArrowheads="1"/>
          </p:cNvSpPr>
          <p:nvPr>
            <p:ph idx="1"/>
          </p:nvPr>
        </p:nvSpPr>
        <p:spPr/>
        <p:txBody>
          <a:bodyPr rtlCol="0">
            <a:normAutofit lnSpcReduction="10000"/>
          </a:bodyPr>
          <a:lstStyle/>
          <a:p>
            <a:pPr eaLnBrk="1" fontAlgn="auto" hangingPunct="1">
              <a:spcAft>
                <a:spcPts val="0"/>
              </a:spcAft>
              <a:buFont typeface="Arial" panose="020B0604020202020204" pitchFamily="34" charset="0"/>
              <a:buChar char="•"/>
              <a:defRPr/>
            </a:pPr>
            <a:r>
              <a:rPr lang="en-CA" dirty="0">
                <a:ea typeface="+mn-ea"/>
              </a:rPr>
              <a:t>Human population growth is a stress on this planet, but so are the consumption patterns of the more affluent sectors of society. </a:t>
            </a:r>
          </a:p>
          <a:p>
            <a:pPr lvl="1" eaLnBrk="1" fontAlgn="auto" hangingPunct="1">
              <a:spcAft>
                <a:spcPts val="0"/>
              </a:spcAft>
              <a:defRPr/>
            </a:pPr>
            <a:r>
              <a:rPr lang="en-CA" dirty="0">
                <a:ea typeface="+mn-ea"/>
              </a:rPr>
              <a:t>leading to unprecedented changes in global systems</a:t>
            </a:r>
          </a:p>
          <a:p>
            <a:pPr marL="0" indent="0" eaLnBrk="1" fontAlgn="auto" hangingPunct="1">
              <a:spcAft>
                <a:spcPts val="0"/>
              </a:spcAft>
              <a:buFont typeface="Arial" panose="020B0604020202020204" pitchFamily="34" charset="0"/>
              <a:buNone/>
              <a:defRPr/>
            </a:pPr>
            <a:endParaRPr lang="en-US" dirty="0">
              <a:ea typeface="+mn-ea"/>
            </a:endParaRPr>
          </a:p>
          <a:p>
            <a:pPr eaLnBrk="1" fontAlgn="auto" hangingPunct="1">
              <a:spcAft>
                <a:spcPts val="0"/>
              </a:spcAft>
              <a:buFont typeface="Arial" panose="020B0604020202020204" pitchFamily="34" charset="0"/>
              <a:buChar char="•"/>
              <a:defRPr/>
            </a:pPr>
            <a:r>
              <a:rPr lang="en-CA" dirty="0">
                <a:ea typeface="+mn-ea"/>
              </a:rPr>
              <a:t>The changes taking place are often very complex.</a:t>
            </a:r>
          </a:p>
          <a:p>
            <a:pPr lvl="1" eaLnBrk="1" fontAlgn="auto" hangingPunct="1">
              <a:spcAft>
                <a:spcPts val="0"/>
              </a:spcAft>
              <a:defRPr/>
            </a:pPr>
            <a:r>
              <a:rPr lang="en-CA" dirty="0">
                <a:ea typeface="+mn-ea"/>
              </a:rPr>
              <a:t>It is important that we grasp the essence of major changes and act accordingly</a:t>
            </a:r>
            <a:endParaRPr lang="en-US" dirty="0">
              <a:ea typeface="+mn-ea"/>
            </a:endParaRPr>
          </a:p>
        </p:txBody>
      </p:sp>
    </p:spTree>
    <p:extLst>
      <p:ext uri="{BB962C8B-B14F-4D97-AF65-F5344CB8AC3E}">
        <p14:creationId xmlns:p14="http://schemas.microsoft.com/office/powerpoint/2010/main" val="3731767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p:txBody>
          <a:bodyPr rtlCol="0">
            <a:normAutofit fontScale="90000"/>
          </a:bodyPr>
          <a:lstStyle/>
          <a:p>
            <a:pPr eaLnBrk="1" fontAlgn="auto" hangingPunct="1">
              <a:spcAft>
                <a:spcPts val="0"/>
              </a:spcAft>
              <a:defRPr/>
            </a:pPr>
            <a:r>
              <a:rPr lang="en-US" dirty="0">
                <a:solidFill>
                  <a:srgbClr val="000000"/>
                </a:solidFill>
                <a:ea typeface="+mj-ea"/>
              </a:rPr>
              <a:t>Case Study: </a:t>
            </a:r>
            <a:br>
              <a:rPr lang="en-US" dirty="0">
                <a:solidFill>
                  <a:srgbClr val="000000"/>
                </a:solidFill>
                <a:ea typeface="+mj-ea"/>
              </a:rPr>
            </a:br>
            <a:r>
              <a:rPr lang="en-US" dirty="0">
                <a:solidFill>
                  <a:srgbClr val="000000"/>
                </a:solidFill>
                <a:ea typeface="+mj-ea"/>
              </a:rPr>
              <a:t>Trans Mountain Pipeline</a:t>
            </a:r>
          </a:p>
        </p:txBody>
      </p:sp>
      <p:sp>
        <p:nvSpPr>
          <p:cNvPr id="22530" name="Rectangle 3"/>
          <p:cNvSpPr>
            <a:spLocks noGrp="1"/>
          </p:cNvSpPr>
          <p:nvPr>
            <p:ph idx="1"/>
          </p:nvPr>
        </p:nvSpPr>
        <p:spPr/>
        <p:txBody>
          <a:bodyPr>
            <a:normAutofit fontScale="92500" lnSpcReduction="20000"/>
          </a:bodyPr>
          <a:lstStyle/>
          <a:p>
            <a:pPr eaLnBrk="1" hangingPunct="1">
              <a:buFont typeface="Arial" panose="020B0604020202020204" pitchFamily="34" charset="0"/>
              <a:buChar char="•"/>
              <a:defRPr/>
            </a:pPr>
            <a:r>
              <a:rPr lang="en-CA" dirty="0">
                <a:ea typeface="+mn-ea"/>
              </a:rPr>
              <a:t>Trans Mountain pipeline project designed to increase capacity to move petroleum products from Alberta to Burnaby in British Columbia.</a:t>
            </a:r>
            <a:endParaRPr lang="en-US" altLang="en-US" dirty="0">
              <a:ea typeface="+mn-ea"/>
            </a:endParaRPr>
          </a:p>
          <a:p>
            <a:pPr eaLnBrk="1" hangingPunct="1">
              <a:buFont typeface="Arial" panose="020B0604020202020204" pitchFamily="34" charset="0"/>
              <a:buChar char="•"/>
              <a:defRPr/>
            </a:pPr>
            <a:endParaRPr lang="en-CA" altLang="en-US" dirty="0">
              <a:ea typeface="+mn-ea"/>
            </a:endParaRPr>
          </a:p>
          <a:p>
            <a:pPr eaLnBrk="1" hangingPunct="1">
              <a:buFont typeface="Arial" panose="020B0604020202020204" pitchFamily="34" charset="0"/>
              <a:buChar char="•"/>
              <a:defRPr/>
            </a:pPr>
            <a:r>
              <a:rPr lang="en-US" altLang="en-US" dirty="0">
                <a:ea typeface="+mn-ea"/>
              </a:rPr>
              <a:t>Management needs more than scientific and technical considerations.</a:t>
            </a:r>
          </a:p>
          <a:p>
            <a:pPr marL="0" indent="0" eaLnBrk="1" hangingPunct="1">
              <a:buFont typeface="Arial" panose="020B0604020202020204" pitchFamily="34" charset="0"/>
              <a:buNone/>
              <a:defRPr/>
            </a:pPr>
            <a:endParaRPr lang="en-US" altLang="en-US" dirty="0">
              <a:ea typeface="+mn-ea"/>
            </a:endParaRPr>
          </a:p>
          <a:p>
            <a:pPr eaLnBrk="1" hangingPunct="1">
              <a:buFont typeface="Arial" panose="020B0604020202020204" pitchFamily="34" charset="0"/>
              <a:buChar char="•"/>
              <a:defRPr/>
            </a:pPr>
            <a:r>
              <a:rPr lang="en-CA" dirty="0">
                <a:ea typeface="+mn-ea"/>
              </a:rPr>
              <a:t>Decisions are often made in the context of changing conditions, conflicting interests and values, trade-offs, and uncertainty.</a:t>
            </a:r>
          </a:p>
        </p:txBody>
      </p:sp>
    </p:spTree>
    <p:extLst>
      <p:ext uri="{BB962C8B-B14F-4D97-AF65-F5344CB8AC3E}">
        <p14:creationId xmlns:p14="http://schemas.microsoft.com/office/powerpoint/2010/main" val="28287535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a:xfrm>
            <a:off x="457200" y="366078"/>
            <a:ext cx="8229600" cy="1143000"/>
          </a:xfrm>
        </p:spPr>
        <p:txBody>
          <a:bodyPr>
            <a:noAutofit/>
          </a:bodyPr>
          <a:lstStyle/>
          <a:p>
            <a:pPr eaLnBrk="1" hangingPunct="1"/>
            <a:r>
              <a:rPr lang="en-US" sz="4000" dirty="0">
                <a:solidFill>
                  <a:srgbClr val="000000"/>
                </a:solidFill>
                <a:latin typeface="Palatino Linotype" charset="0"/>
              </a:rPr>
              <a:t>Case Study: </a:t>
            </a:r>
            <a:br>
              <a:rPr lang="en-US" sz="4000" dirty="0">
                <a:solidFill>
                  <a:srgbClr val="000000"/>
                </a:solidFill>
                <a:latin typeface="Palatino Linotype" charset="0"/>
              </a:rPr>
            </a:br>
            <a:r>
              <a:rPr lang="en-US" sz="4000" dirty="0">
                <a:solidFill>
                  <a:srgbClr val="000000"/>
                </a:solidFill>
                <a:latin typeface="Palatino Linotype" charset="0"/>
              </a:rPr>
              <a:t>Trans Mountain Pipeline,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22530" name="Rectangle 3"/>
          <p:cNvSpPr>
            <a:spLocks noGrp="1"/>
          </p:cNvSpPr>
          <p:nvPr>
            <p:ph idx="1"/>
          </p:nvPr>
        </p:nvSpPr>
        <p:spPr>
          <a:xfrm>
            <a:off x="457200" y="2092960"/>
            <a:ext cx="8229600" cy="4495800"/>
          </a:xfrm>
        </p:spPr>
        <p:txBody>
          <a:bodyPr>
            <a:normAutofit/>
          </a:bodyPr>
          <a:lstStyle/>
          <a:p>
            <a:pPr eaLnBrk="1" hangingPunct="1">
              <a:lnSpc>
                <a:spcPct val="80000"/>
              </a:lnSpc>
            </a:pPr>
            <a:r>
              <a:rPr lang="en-CA" sz="2500" dirty="0">
                <a:latin typeface="Garamond" charset="0"/>
              </a:rPr>
              <a:t>Involved a twinning of the existing Trans Mountain pipeline.</a:t>
            </a:r>
          </a:p>
          <a:p>
            <a:pPr eaLnBrk="1" hangingPunct="1">
              <a:lnSpc>
                <a:spcPct val="80000"/>
              </a:lnSpc>
              <a:buFont typeface="Arial" charset="0"/>
              <a:buNone/>
            </a:pPr>
            <a:endParaRPr lang="en-CA" sz="2500" dirty="0">
              <a:latin typeface="Garamond" charset="0"/>
            </a:endParaRPr>
          </a:p>
          <a:p>
            <a:pPr eaLnBrk="1" hangingPunct="1">
              <a:lnSpc>
                <a:spcPct val="80000"/>
              </a:lnSpc>
            </a:pPr>
            <a:r>
              <a:rPr lang="en-CA" sz="2500" dirty="0">
                <a:latin typeface="Garamond" charset="0"/>
              </a:rPr>
              <a:t> New pipeline would carry bitumen – more difficult to remove from waterways than light crude oil if there is a spill.</a:t>
            </a:r>
          </a:p>
          <a:p>
            <a:pPr lvl="1" eaLnBrk="1" hangingPunct="1">
              <a:lnSpc>
                <a:spcPct val="80000"/>
              </a:lnSpc>
              <a:buFont typeface="Courier New" charset="0"/>
              <a:buChar char="o"/>
            </a:pPr>
            <a:r>
              <a:rPr lang="en-CA" sz="2200" dirty="0">
                <a:latin typeface="Garamond" charset="0"/>
              </a:rPr>
              <a:t>E.g. Negative impacts on juvenile salmon</a:t>
            </a:r>
          </a:p>
          <a:p>
            <a:pPr lvl="1" eaLnBrk="1" hangingPunct="1">
              <a:lnSpc>
                <a:spcPct val="80000"/>
              </a:lnSpc>
              <a:buFont typeface="Courier New" charset="0"/>
              <a:buChar char="o"/>
            </a:pPr>
            <a:endParaRPr lang="en-CA" sz="2200" dirty="0">
              <a:latin typeface="Garamond" charset="0"/>
            </a:endParaRPr>
          </a:p>
          <a:p>
            <a:pPr eaLnBrk="1" hangingPunct="1">
              <a:lnSpc>
                <a:spcPct val="80000"/>
              </a:lnSpc>
            </a:pPr>
            <a:r>
              <a:rPr lang="en-CA" sz="2500" dirty="0">
                <a:latin typeface="Garamond" charset="0"/>
              </a:rPr>
              <a:t>Generated protests from environmentalists and some Indigenous peoples, triggered conflict between the provincial governments of Alberta and BC, raised fundamental questions about the role of the federal government in interprovincial resource development projects.</a:t>
            </a:r>
          </a:p>
        </p:txBody>
      </p:sp>
    </p:spTree>
    <p:extLst>
      <p:ext uri="{BB962C8B-B14F-4D97-AF65-F5344CB8AC3E}">
        <p14:creationId xmlns:p14="http://schemas.microsoft.com/office/powerpoint/2010/main" val="1243106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a:xfrm>
            <a:off x="457200" y="325438"/>
            <a:ext cx="8229600" cy="1143000"/>
          </a:xfrm>
        </p:spPr>
        <p:txBody>
          <a:bodyPr>
            <a:noAutofit/>
          </a:bodyPr>
          <a:lstStyle/>
          <a:p>
            <a:pPr eaLnBrk="1" hangingPunct="1"/>
            <a:r>
              <a:rPr lang="en-US" sz="4000" dirty="0">
                <a:solidFill>
                  <a:srgbClr val="000000"/>
                </a:solidFill>
                <a:latin typeface="Palatino Linotype" charset="0"/>
              </a:rPr>
              <a:t>Case Study: </a:t>
            </a:r>
            <a:br>
              <a:rPr lang="en-US" sz="4000" dirty="0">
                <a:solidFill>
                  <a:srgbClr val="000000"/>
                </a:solidFill>
                <a:latin typeface="Palatino Linotype" charset="0"/>
              </a:rPr>
            </a:br>
            <a:r>
              <a:rPr lang="en-US" sz="4000" dirty="0">
                <a:solidFill>
                  <a:srgbClr val="000000"/>
                </a:solidFill>
                <a:latin typeface="Palatino Linotype" charset="0"/>
              </a:rPr>
              <a:t>Trans Mountain Pipeline,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22530" name="Rectangle 3"/>
          <p:cNvSpPr>
            <a:spLocks noGrp="1"/>
          </p:cNvSpPr>
          <p:nvPr>
            <p:ph idx="1"/>
          </p:nvPr>
        </p:nvSpPr>
        <p:spPr/>
        <p:txBody>
          <a:bodyPr>
            <a:normAutofit/>
          </a:bodyPr>
          <a:lstStyle/>
          <a:p>
            <a:pPr eaLnBrk="1" hangingPunct="1"/>
            <a:r>
              <a:rPr lang="en-CA" sz="3000">
                <a:latin typeface="Garamond" charset="0"/>
              </a:rPr>
              <a:t>Support from federal government and Alberta</a:t>
            </a:r>
          </a:p>
          <a:p>
            <a:pPr lvl="1" eaLnBrk="1" hangingPunct="1">
              <a:buFont typeface="Courier New" charset="0"/>
              <a:buChar char="o"/>
            </a:pPr>
            <a:r>
              <a:rPr lang="en-CA" sz="2600">
                <a:latin typeface="Garamond" charset="0"/>
              </a:rPr>
              <a:t>Trudeau argued it is possible to achieve both economic development and protection of the environment</a:t>
            </a:r>
          </a:p>
          <a:p>
            <a:pPr lvl="1" eaLnBrk="1" hangingPunct="1">
              <a:buFont typeface="Courier New" charset="0"/>
              <a:buChar char="o"/>
            </a:pPr>
            <a:r>
              <a:rPr lang="en-CA" sz="2600">
                <a:latin typeface="Garamond" charset="0"/>
              </a:rPr>
              <a:t>Some have questioned his commitment to lowering greenhouse gas emissions with this pipeline</a:t>
            </a:r>
          </a:p>
          <a:p>
            <a:pPr eaLnBrk="1" hangingPunct="1">
              <a:buFont typeface="Arial" charset="0"/>
              <a:buNone/>
            </a:pPr>
            <a:endParaRPr lang="en-CA" sz="3000">
              <a:latin typeface="Garamond" charset="0"/>
            </a:endParaRPr>
          </a:p>
          <a:p>
            <a:pPr eaLnBrk="1" hangingPunct="1"/>
            <a:r>
              <a:rPr lang="en-CA" sz="3000">
                <a:latin typeface="Garamond" charset="0"/>
              </a:rPr>
              <a:t>Premier of BC strongly critical of the pipeline </a:t>
            </a:r>
          </a:p>
          <a:p>
            <a:pPr lvl="1" eaLnBrk="1" hangingPunct="1">
              <a:buFont typeface="Courier New" charset="0"/>
              <a:buChar char="o"/>
            </a:pPr>
            <a:r>
              <a:rPr lang="en-CA" sz="2600">
                <a:latin typeface="Garamond" charset="0"/>
              </a:rPr>
              <a:t>Responsibility to protect BC’s coastal and inland waters</a:t>
            </a:r>
          </a:p>
          <a:p>
            <a:pPr eaLnBrk="1" hangingPunct="1">
              <a:buFont typeface="Arial" charset="0"/>
              <a:buNone/>
            </a:pPr>
            <a:endParaRPr lang="en-CA" sz="3000">
              <a:latin typeface="Garamond" charset="0"/>
            </a:endParaRPr>
          </a:p>
        </p:txBody>
      </p:sp>
    </p:spTree>
    <p:extLst>
      <p:ext uri="{BB962C8B-B14F-4D97-AF65-F5344CB8AC3E}">
        <p14:creationId xmlns:p14="http://schemas.microsoft.com/office/powerpoint/2010/main" val="655902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a:xfrm>
            <a:off x="457200" y="315278"/>
            <a:ext cx="8229600" cy="1143000"/>
          </a:xfrm>
        </p:spPr>
        <p:txBody>
          <a:bodyPr>
            <a:noAutofit/>
          </a:bodyPr>
          <a:lstStyle/>
          <a:p>
            <a:pPr eaLnBrk="1" hangingPunct="1"/>
            <a:r>
              <a:rPr lang="en-US" sz="4000" dirty="0">
                <a:solidFill>
                  <a:srgbClr val="000000"/>
                </a:solidFill>
                <a:latin typeface="Palatino Linotype" charset="0"/>
              </a:rPr>
              <a:t>Case Study: </a:t>
            </a:r>
            <a:br>
              <a:rPr lang="en-US" sz="4000" dirty="0">
                <a:solidFill>
                  <a:srgbClr val="000000"/>
                </a:solidFill>
                <a:latin typeface="Palatino Linotype" charset="0"/>
              </a:rPr>
            </a:br>
            <a:r>
              <a:rPr lang="en-US" sz="4000" dirty="0">
                <a:solidFill>
                  <a:srgbClr val="000000"/>
                </a:solidFill>
                <a:latin typeface="Palatino Linotype" charset="0"/>
              </a:rPr>
              <a:t>Trans Mountain Pipeline,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22530" name="Rectangle 3"/>
          <p:cNvSpPr>
            <a:spLocks noGrp="1"/>
          </p:cNvSpPr>
          <p:nvPr>
            <p:ph idx="1"/>
          </p:nvPr>
        </p:nvSpPr>
        <p:spPr/>
        <p:txBody>
          <a:bodyPr>
            <a:normAutofit/>
          </a:bodyPr>
          <a:lstStyle/>
          <a:p>
            <a:pPr eaLnBrk="1" hangingPunct="1">
              <a:lnSpc>
                <a:spcPct val="90000"/>
              </a:lnSpc>
            </a:pPr>
            <a:r>
              <a:rPr lang="en-CA" sz="3000" dirty="0">
                <a:latin typeface="Garamond" charset="0"/>
              </a:rPr>
              <a:t>Other provincial leaders expressed conflicting views.</a:t>
            </a:r>
          </a:p>
          <a:p>
            <a:pPr eaLnBrk="1" hangingPunct="1">
              <a:lnSpc>
                <a:spcPct val="90000"/>
              </a:lnSpc>
              <a:buFont typeface="Arial" charset="0"/>
              <a:buNone/>
            </a:pPr>
            <a:endParaRPr lang="en-CA" sz="3000" dirty="0">
              <a:latin typeface="Garamond" charset="0"/>
            </a:endParaRPr>
          </a:p>
          <a:p>
            <a:pPr eaLnBrk="1" hangingPunct="1">
              <a:lnSpc>
                <a:spcPct val="90000"/>
              </a:lnSpc>
            </a:pPr>
            <a:r>
              <a:rPr lang="en-CA" sz="3000" dirty="0">
                <a:latin typeface="Garamond" charset="0"/>
              </a:rPr>
              <a:t>Public was split in BC— support and opposition existed in different parts of the province.</a:t>
            </a:r>
          </a:p>
          <a:p>
            <a:pPr eaLnBrk="1" hangingPunct="1">
              <a:lnSpc>
                <a:spcPct val="90000"/>
              </a:lnSpc>
              <a:buFont typeface="Arial" charset="0"/>
              <a:buNone/>
            </a:pPr>
            <a:endParaRPr lang="en-CA" sz="3000" dirty="0">
              <a:latin typeface="Garamond" charset="0"/>
            </a:endParaRPr>
          </a:p>
          <a:p>
            <a:pPr eaLnBrk="1" hangingPunct="1">
              <a:lnSpc>
                <a:spcPct val="90000"/>
              </a:lnSpc>
            </a:pPr>
            <a:r>
              <a:rPr lang="en-CA" sz="3000" dirty="0">
                <a:latin typeface="Garamond" charset="0"/>
              </a:rPr>
              <a:t>Route for the pipeline would in some places cross over </a:t>
            </a:r>
            <a:r>
              <a:rPr lang="en-CA" sz="3000" dirty="0" err="1">
                <a:latin typeface="Garamond" charset="0"/>
              </a:rPr>
              <a:t>unceded</a:t>
            </a:r>
            <a:r>
              <a:rPr lang="en-CA" sz="3000" dirty="0">
                <a:latin typeface="Garamond" charset="0"/>
              </a:rPr>
              <a:t> Indigenous land—some have endorsed the project while others have protested.</a:t>
            </a:r>
            <a:endParaRPr lang="en-US" sz="3000" dirty="0">
              <a:latin typeface="Garamond" charset="0"/>
            </a:endParaRPr>
          </a:p>
        </p:txBody>
      </p:sp>
    </p:spTree>
    <p:extLst>
      <p:ext uri="{BB962C8B-B14F-4D97-AF65-F5344CB8AC3E}">
        <p14:creationId xmlns:p14="http://schemas.microsoft.com/office/powerpoint/2010/main" val="853236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p:txBody>
          <a:bodyPr>
            <a:noAutofit/>
          </a:bodyPr>
          <a:lstStyle/>
          <a:p>
            <a:pPr eaLnBrk="1" hangingPunct="1"/>
            <a:r>
              <a:rPr lang="en-US" sz="4000" dirty="0">
                <a:solidFill>
                  <a:srgbClr val="000000"/>
                </a:solidFill>
                <a:latin typeface="Palatino Linotype" charset="0"/>
              </a:rPr>
              <a:t>Case Study: </a:t>
            </a:r>
            <a:br>
              <a:rPr lang="en-US" sz="4000" dirty="0">
                <a:solidFill>
                  <a:srgbClr val="000000"/>
                </a:solidFill>
                <a:latin typeface="Palatino Linotype" charset="0"/>
              </a:rPr>
            </a:br>
            <a:r>
              <a:rPr lang="en-US" sz="4000" dirty="0">
                <a:solidFill>
                  <a:srgbClr val="000000"/>
                </a:solidFill>
                <a:latin typeface="Palatino Linotype" charset="0"/>
              </a:rPr>
              <a:t>Trans Mountain Pipeline,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22530" name="Rectangle 3"/>
          <p:cNvSpPr>
            <a:spLocks noGrp="1"/>
          </p:cNvSpPr>
          <p:nvPr>
            <p:ph idx="1"/>
          </p:nvPr>
        </p:nvSpPr>
        <p:spPr/>
        <p:txBody>
          <a:bodyPr>
            <a:normAutofit/>
          </a:bodyPr>
          <a:lstStyle/>
          <a:p>
            <a:pPr eaLnBrk="1" hangingPunct="1">
              <a:lnSpc>
                <a:spcPct val="80000"/>
              </a:lnSpc>
            </a:pPr>
            <a:r>
              <a:rPr lang="en-CA" sz="3000" dirty="0">
                <a:latin typeface="Garamond" charset="0"/>
              </a:rPr>
              <a:t>2018: Federal Court of Appeal struck down the federal government’s approval of the pipeline</a:t>
            </a:r>
          </a:p>
          <a:p>
            <a:pPr lvl="1" eaLnBrk="1" hangingPunct="1">
              <a:lnSpc>
                <a:spcPct val="80000"/>
              </a:lnSpc>
              <a:buFont typeface="Courier New" charset="0"/>
              <a:buChar char="o"/>
            </a:pPr>
            <a:r>
              <a:rPr lang="en-CA" sz="2600" dirty="0">
                <a:latin typeface="Garamond" charset="0"/>
              </a:rPr>
              <a:t>new review needed by the NEB</a:t>
            </a:r>
          </a:p>
          <a:p>
            <a:pPr eaLnBrk="1" hangingPunct="1">
              <a:lnSpc>
                <a:spcPct val="80000"/>
              </a:lnSpc>
              <a:buFont typeface="Arial" charset="0"/>
              <a:buNone/>
            </a:pPr>
            <a:endParaRPr lang="en-CA" sz="3000" dirty="0">
              <a:latin typeface="Garamond" charset="0"/>
            </a:endParaRPr>
          </a:p>
          <a:p>
            <a:pPr>
              <a:lnSpc>
                <a:spcPct val="80000"/>
              </a:lnSpc>
            </a:pPr>
            <a:r>
              <a:rPr lang="en-CA" sz="3000" dirty="0">
                <a:latin typeface="Garamond" charset="0"/>
              </a:rPr>
              <a:t>Concluded review was fundamentally flawed and did not provide a basis for the approval decision</a:t>
            </a:r>
          </a:p>
          <a:p>
            <a:pPr lvl="1">
              <a:lnSpc>
                <a:spcPct val="80000"/>
              </a:lnSpc>
              <a:buFont typeface="Courier New" charset="0"/>
              <a:buChar char="o"/>
            </a:pPr>
            <a:r>
              <a:rPr lang="en-CA" sz="2600" dirty="0">
                <a:latin typeface="Garamond" charset="0"/>
              </a:rPr>
              <a:t>Environmental impact assessment had neglected to consider the effects of increased oil tanker traffic on the BC coast (impacts to southern resident killer whales)</a:t>
            </a:r>
          </a:p>
          <a:p>
            <a:pPr lvl="1">
              <a:lnSpc>
                <a:spcPct val="80000"/>
              </a:lnSpc>
              <a:buFont typeface="Courier New" charset="0"/>
              <a:buChar char="o"/>
            </a:pPr>
            <a:r>
              <a:rPr lang="en-CA" sz="2600" dirty="0">
                <a:latin typeface="Garamond" charset="0"/>
              </a:rPr>
              <a:t>Federal government’s consultation with Indigenous peoples was deemed lacking – need serious engagement</a:t>
            </a:r>
          </a:p>
          <a:p>
            <a:pPr eaLnBrk="1" hangingPunct="1">
              <a:lnSpc>
                <a:spcPct val="80000"/>
              </a:lnSpc>
            </a:pPr>
            <a:endParaRPr lang="en-US" sz="3000" dirty="0">
              <a:solidFill>
                <a:srgbClr val="F36F21"/>
              </a:solidFill>
              <a:latin typeface="Garamond" charset="0"/>
            </a:endParaRPr>
          </a:p>
          <a:p>
            <a:pPr eaLnBrk="1" hangingPunct="1">
              <a:lnSpc>
                <a:spcPct val="80000"/>
              </a:lnSpc>
            </a:pPr>
            <a:endParaRPr lang="en-US" sz="3000" dirty="0">
              <a:latin typeface="Garamond" charset="0"/>
            </a:endParaRPr>
          </a:p>
        </p:txBody>
      </p:sp>
    </p:spTree>
    <p:extLst>
      <p:ext uri="{BB962C8B-B14F-4D97-AF65-F5344CB8AC3E}">
        <p14:creationId xmlns:p14="http://schemas.microsoft.com/office/powerpoint/2010/main" val="3839166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a:xfrm>
            <a:off x="457200" y="335598"/>
            <a:ext cx="8229600" cy="1143000"/>
          </a:xfrm>
        </p:spPr>
        <p:txBody>
          <a:bodyPr>
            <a:noAutofit/>
          </a:bodyPr>
          <a:lstStyle/>
          <a:p>
            <a:pPr eaLnBrk="1" hangingPunct="1"/>
            <a:r>
              <a:rPr lang="en-US" sz="4000" dirty="0">
                <a:solidFill>
                  <a:srgbClr val="000000"/>
                </a:solidFill>
                <a:latin typeface="Palatino Linotype" charset="0"/>
              </a:rPr>
              <a:t>Case Study: </a:t>
            </a:r>
            <a:br>
              <a:rPr lang="en-US" sz="4000" dirty="0">
                <a:solidFill>
                  <a:srgbClr val="000000"/>
                </a:solidFill>
                <a:latin typeface="Palatino Linotype" charset="0"/>
              </a:rPr>
            </a:br>
            <a:r>
              <a:rPr lang="en-US" sz="4000" dirty="0">
                <a:solidFill>
                  <a:srgbClr val="000000"/>
                </a:solidFill>
                <a:latin typeface="Palatino Linotype" charset="0"/>
              </a:rPr>
              <a:t>Trans Mountain Pipeline,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21507" name="Rectangle 3"/>
          <p:cNvSpPr>
            <a:spLocks noGrp="1"/>
          </p:cNvSpPr>
          <p:nvPr>
            <p:ph idx="1"/>
          </p:nvPr>
        </p:nvSpPr>
        <p:spPr/>
        <p:txBody>
          <a:bodyPr/>
          <a:lstStyle/>
          <a:p>
            <a:pPr eaLnBrk="1" hangingPunct="1"/>
            <a:r>
              <a:rPr lang="en-CA">
                <a:latin typeface="Garamond" charset="0"/>
              </a:rPr>
              <a:t>Reactions to the decision:</a:t>
            </a:r>
          </a:p>
          <a:p>
            <a:pPr lvl="1" eaLnBrk="1" hangingPunct="1">
              <a:buFont typeface="Courier New" charset="0"/>
              <a:buChar char="o"/>
            </a:pPr>
            <a:r>
              <a:rPr lang="en-CA">
                <a:latin typeface="Garamond" charset="0"/>
              </a:rPr>
              <a:t>AB would withdraw from the proposed national climate change plan, would not participate unless the federal government enabled the pipeline to proceed</a:t>
            </a:r>
          </a:p>
          <a:p>
            <a:pPr lvl="1" eaLnBrk="1" hangingPunct="1">
              <a:buFont typeface="Courier New" charset="0"/>
              <a:buChar char="o"/>
            </a:pPr>
            <a:r>
              <a:rPr lang="en-CA">
                <a:latin typeface="Garamond" charset="0"/>
              </a:rPr>
              <a:t>BC premier praised the decision</a:t>
            </a:r>
          </a:p>
          <a:p>
            <a:pPr lvl="1" eaLnBrk="1" hangingPunct="1">
              <a:buFont typeface="Courier New" charset="0"/>
              <a:buChar char="o"/>
            </a:pPr>
            <a:r>
              <a:rPr lang="en-CA">
                <a:latin typeface="Garamond" charset="0"/>
              </a:rPr>
              <a:t>Trudeau argued it is in the national interest and needed to go ahead, $4.2 billion purchase of the pipeline</a:t>
            </a:r>
            <a:endParaRPr lang="en-US">
              <a:solidFill>
                <a:srgbClr val="F36F21"/>
              </a:solidFill>
              <a:latin typeface="Garamond" charset="0"/>
            </a:endParaRPr>
          </a:p>
          <a:p>
            <a:pPr eaLnBrk="1" hangingPunct="1"/>
            <a:endParaRPr lang="en-US">
              <a:latin typeface="Garamond" charset="0"/>
            </a:endParaRPr>
          </a:p>
        </p:txBody>
      </p:sp>
    </p:spTree>
    <p:extLst>
      <p:ext uri="{BB962C8B-B14F-4D97-AF65-F5344CB8AC3E}">
        <p14:creationId xmlns:p14="http://schemas.microsoft.com/office/powerpoint/2010/main" val="1972279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p:txBody>
          <a:bodyPr>
            <a:noAutofit/>
          </a:bodyPr>
          <a:lstStyle/>
          <a:p>
            <a:pPr eaLnBrk="1" hangingPunct="1"/>
            <a:r>
              <a:rPr lang="en-US" sz="4000" dirty="0">
                <a:solidFill>
                  <a:srgbClr val="000000"/>
                </a:solidFill>
                <a:latin typeface="Palatino Linotype" charset="0"/>
              </a:rPr>
              <a:t>Case Study: </a:t>
            </a:r>
            <a:br>
              <a:rPr lang="en-US" sz="4000" dirty="0">
                <a:solidFill>
                  <a:srgbClr val="000000"/>
                </a:solidFill>
                <a:latin typeface="Palatino Linotype" charset="0"/>
              </a:rPr>
            </a:br>
            <a:r>
              <a:rPr lang="en-US" sz="4000" dirty="0">
                <a:solidFill>
                  <a:srgbClr val="000000"/>
                </a:solidFill>
                <a:latin typeface="Palatino Linotype" charset="0"/>
              </a:rPr>
              <a:t>Trans Mountain Pipeline,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22530" name="Rectangle 3"/>
          <p:cNvSpPr>
            <a:spLocks noGrp="1"/>
          </p:cNvSpPr>
          <p:nvPr>
            <p:ph idx="1"/>
          </p:nvPr>
        </p:nvSpPr>
        <p:spPr/>
        <p:txBody>
          <a:bodyPr>
            <a:normAutofit/>
          </a:bodyPr>
          <a:lstStyle/>
          <a:p>
            <a:pPr eaLnBrk="1" hangingPunct="1">
              <a:lnSpc>
                <a:spcPct val="90000"/>
              </a:lnSpc>
            </a:pPr>
            <a:r>
              <a:rPr lang="en-US" sz="3000" dirty="0">
                <a:latin typeface="Garamond" charset="0"/>
              </a:rPr>
              <a:t>2019: National Energy Board acknowledged that increased tanker traffic could lead to:</a:t>
            </a:r>
          </a:p>
          <a:p>
            <a:pPr lvl="1">
              <a:lnSpc>
                <a:spcPct val="90000"/>
              </a:lnSpc>
              <a:buFont typeface="Courier New" charset="0"/>
              <a:buChar char="o"/>
            </a:pPr>
            <a:r>
              <a:rPr lang="en-CA" sz="2600" dirty="0">
                <a:latin typeface="Garamond" charset="0"/>
              </a:rPr>
              <a:t>“Significant adverse environmental effects” on orcas</a:t>
            </a:r>
          </a:p>
          <a:p>
            <a:pPr lvl="1">
              <a:lnSpc>
                <a:spcPct val="90000"/>
              </a:lnSpc>
              <a:buFont typeface="Courier New" charset="0"/>
              <a:buChar char="o"/>
            </a:pPr>
            <a:r>
              <a:rPr lang="en-CA" sz="2600" dirty="0">
                <a:latin typeface="Garamond" charset="0"/>
              </a:rPr>
              <a:t>Negative impacts on Indigenous culture</a:t>
            </a:r>
          </a:p>
          <a:p>
            <a:pPr lvl="1">
              <a:lnSpc>
                <a:spcPct val="90000"/>
              </a:lnSpc>
              <a:buFont typeface="Courier New" charset="0"/>
              <a:buChar char="o"/>
            </a:pPr>
            <a:r>
              <a:rPr lang="en-CA" sz="2600" dirty="0">
                <a:latin typeface="Garamond" charset="0"/>
              </a:rPr>
              <a:t>Increased greenhouse emissions</a:t>
            </a:r>
          </a:p>
          <a:p>
            <a:pPr lvl="1">
              <a:lnSpc>
                <a:spcPct val="90000"/>
              </a:lnSpc>
              <a:buFont typeface="Courier New" charset="0"/>
              <a:buNone/>
            </a:pPr>
            <a:endParaRPr lang="en-CA" sz="2600" dirty="0">
              <a:latin typeface="Garamond" charset="0"/>
            </a:endParaRPr>
          </a:p>
          <a:p>
            <a:pPr>
              <a:lnSpc>
                <a:spcPct val="90000"/>
              </a:lnSpc>
            </a:pPr>
            <a:r>
              <a:rPr lang="en-CA" sz="3000" dirty="0">
                <a:latin typeface="Garamond" charset="0"/>
              </a:rPr>
              <a:t>Recommended the pipeline be constructed because of significant benefits</a:t>
            </a:r>
          </a:p>
          <a:p>
            <a:pPr lvl="1">
              <a:lnSpc>
                <a:spcPct val="90000"/>
              </a:lnSpc>
              <a:buFont typeface="Courier New" charset="0"/>
              <a:buChar char="o"/>
            </a:pPr>
            <a:r>
              <a:rPr lang="en-CA" sz="2600" dirty="0">
                <a:latin typeface="Garamond" charset="0"/>
              </a:rPr>
              <a:t>new markets for Canadian oil, job creation, expenditures on pipeline materials, and considerable revenue</a:t>
            </a:r>
            <a:endParaRPr lang="en-US" sz="2600" dirty="0">
              <a:latin typeface="Garamond" charset="0"/>
            </a:endParaRPr>
          </a:p>
        </p:txBody>
      </p:sp>
    </p:spTree>
    <p:extLst>
      <p:ext uri="{BB962C8B-B14F-4D97-AF65-F5344CB8AC3E}">
        <p14:creationId xmlns:p14="http://schemas.microsoft.com/office/powerpoint/2010/main" val="2554865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p:txBody>
          <a:bodyPr>
            <a:noAutofit/>
          </a:bodyPr>
          <a:lstStyle/>
          <a:p>
            <a:pPr eaLnBrk="1" hangingPunct="1"/>
            <a:r>
              <a:rPr lang="en-US" sz="4000" dirty="0">
                <a:solidFill>
                  <a:srgbClr val="000000"/>
                </a:solidFill>
                <a:latin typeface="Palatino Linotype" charset="0"/>
              </a:rPr>
              <a:t>Case Study: </a:t>
            </a:r>
            <a:br>
              <a:rPr lang="en-US" sz="4000" dirty="0">
                <a:solidFill>
                  <a:srgbClr val="000000"/>
                </a:solidFill>
                <a:latin typeface="Palatino Linotype" charset="0"/>
              </a:rPr>
            </a:br>
            <a:r>
              <a:rPr lang="en-US" sz="4000" dirty="0">
                <a:solidFill>
                  <a:srgbClr val="000000"/>
                </a:solidFill>
                <a:latin typeface="Palatino Linotype" charset="0"/>
              </a:rPr>
              <a:t>Trans Mountain Pipeline,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35842" name="Rectangle 3"/>
          <p:cNvSpPr>
            <a:spLocks noGrp="1"/>
          </p:cNvSpPr>
          <p:nvPr>
            <p:ph idx="1"/>
          </p:nvPr>
        </p:nvSpPr>
        <p:spPr/>
        <p:txBody>
          <a:bodyPr>
            <a:normAutofit/>
          </a:bodyPr>
          <a:lstStyle/>
          <a:p>
            <a:pPr eaLnBrk="1" hangingPunct="1">
              <a:lnSpc>
                <a:spcPct val="90000"/>
              </a:lnSpc>
            </a:pPr>
            <a:r>
              <a:rPr lang="en-US" sz="3000" dirty="0">
                <a:latin typeface="Garamond" charset="0"/>
              </a:rPr>
              <a:t>18 June 2019: Prime Minister Trudeau announced the federal government’s approval of the Trans Mountain pipeline project</a:t>
            </a:r>
          </a:p>
          <a:p>
            <a:pPr lvl="1" eaLnBrk="1" hangingPunct="1">
              <a:lnSpc>
                <a:spcPct val="90000"/>
              </a:lnSpc>
              <a:buFont typeface="Courier New" charset="0"/>
              <a:buChar char="o"/>
            </a:pPr>
            <a:r>
              <a:rPr lang="en-US" sz="2600" dirty="0">
                <a:latin typeface="Garamond" charset="0"/>
              </a:rPr>
              <a:t>One day after Liberals passed a motion in the House of Commons to declare climate change a national emergency, raising its emission reduction targets</a:t>
            </a:r>
          </a:p>
          <a:p>
            <a:pPr lvl="1" eaLnBrk="1" hangingPunct="1">
              <a:lnSpc>
                <a:spcPct val="90000"/>
              </a:lnSpc>
              <a:buFont typeface="Courier New" charset="0"/>
              <a:buChar char="o"/>
            </a:pPr>
            <a:endParaRPr lang="en-US" sz="2600" dirty="0">
              <a:latin typeface="Garamond" charset="0"/>
            </a:endParaRPr>
          </a:p>
          <a:p>
            <a:pPr>
              <a:lnSpc>
                <a:spcPct val="90000"/>
              </a:lnSpc>
            </a:pPr>
            <a:r>
              <a:rPr lang="en-CA" sz="3000" dirty="0">
                <a:latin typeface="Garamond" charset="0"/>
              </a:rPr>
              <a:t>Political, legal, and economic factors are important components of resource and environmental management development initiatives</a:t>
            </a:r>
          </a:p>
          <a:p>
            <a:pPr>
              <a:lnSpc>
                <a:spcPct val="90000"/>
              </a:lnSpc>
              <a:buFont typeface="Arial" charset="0"/>
              <a:buNone/>
            </a:pPr>
            <a:endParaRPr lang="en-CA" sz="3000" dirty="0">
              <a:latin typeface="Garamond" charset="0"/>
            </a:endParaRPr>
          </a:p>
          <a:p>
            <a:pPr lvl="1" eaLnBrk="1" hangingPunct="1">
              <a:lnSpc>
                <a:spcPct val="90000"/>
              </a:lnSpc>
              <a:buFont typeface="Courier New" charset="0"/>
              <a:buChar char="o"/>
            </a:pPr>
            <a:endParaRPr lang="en-US" sz="2600" dirty="0">
              <a:latin typeface="Garamond" charset="0"/>
            </a:endParaRPr>
          </a:p>
          <a:p>
            <a:pPr lvl="1" eaLnBrk="1" hangingPunct="1">
              <a:lnSpc>
                <a:spcPct val="90000"/>
              </a:lnSpc>
              <a:buFont typeface="Courier New" charset="0"/>
              <a:buChar char="o"/>
            </a:pPr>
            <a:endParaRPr lang="en-US" sz="2600" dirty="0">
              <a:latin typeface="Garamond" charset="0"/>
            </a:endParaRPr>
          </a:p>
        </p:txBody>
      </p:sp>
    </p:spTree>
    <p:extLst>
      <p:ext uri="{BB962C8B-B14F-4D97-AF65-F5344CB8AC3E}">
        <p14:creationId xmlns:p14="http://schemas.microsoft.com/office/powerpoint/2010/main" val="973030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p:cNvSpPr>
            <a:spLocks noGrp="1"/>
          </p:cNvSpPr>
          <p:nvPr>
            <p:ph type="title"/>
          </p:nvPr>
        </p:nvSpPr>
        <p:spPr>
          <a:xfrm>
            <a:off x="457200" y="406718"/>
            <a:ext cx="8229600" cy="1143000"/>
          </a:xfrm>
        </p:spPr>
        <p:txBody>
          <a:bodyPr/>
          <a:lstStyle/>
          <a:p>
            <a:pPr eaLnBrk="1" hangingPunct="1"/>
            <a:r>
              <a:rPr lang="en-US" dirty="0">
                <a:solidFill>
                  <a:srgbClr val="000000"/>
                </a:solidFill>
                <a:latin typeface="Palatino Linotype" charset="0"/>
              </a:rPr>
              <a:t>Wicked Problems</a:t>
            </a:r>
          </a:p>
        </p:txBody>
      </p:sp>
      <p:sp>
        <p:nvSpPr>
          <p:cNvPr id="22530" name="Rectangle 3"/>
          <p:cNvSpPr>
            <a:spLocks noGrp="1"/>
          </p:cNvSpPr>
          <p:nvPr>
            <p:ph idx="1"/>
          </p:nvPr>
        </p:nvSpPr>
        <p:spPr>
          <a:xfrm>
            <a:off x="439738" y="1430338"/>
            <a:ext cx="8229600" cy="4665662"/>
          </a:xfrm>
        </p:spPr>
        <p:txBody>
          <a:bodyPr>
            <a:normAutofit fontScale="85000" lnSpcReduction="10000"/>
          </a:bodyPr>
          <a:lstStyle/>
          <a:p>
            <a:pPr eaLnBrk="1" hangingPunct="1">
              <a:buFont typeface="Arial" panose="020B0604020202020204" pitchFamily="34" charset="0"/>
              <a:buChar char="•"/>
              <a:defRPr/>
            </a:pPr>
            <a:r>
              <a:rPr lang="en-CA" dirty="0">
                <a:ea typeface="+mn-ea"/>
              </a:rPr>
              <a:t>Wicked problems are:</a:t>
            </a:r>
          </a:p>
          <a:p>
            <a:pPr lvl="1" eaLnBrk="1" hangingPunct="1">
              <a:defRPr/>
            </a:pPr>
            <a:r>
              <a:rPr lang="en-CA" dirty="0">
                <a:ea typeface="+mn-ea"/>
              </a:rPr>
              <a:t>Ill-defined </a:t>
            </a:r>
          </a:p>
          <a:p>
            <a:pPr lvl="1" eaLnBrk="1" hangingPunct="1">
              <a:defRPr/>
            </a:pPr>
            <a:r>
              <a:rPr lang="en-CA" dirty="0">
                <a:ea typeface="+mn-ea"/>
              </a:rPr>
              <a:t>Incomplete and/or contradictory information or interpretations </a:t>
            </a:r>
          </a:p>
          <a:p>
            <a:pPr lvl="1" eaLnBrk="1" hangingPunct="1">
              <a:defRPr/>
            </a:pPr>
            <a:r>
              <a:rPr lang="en-CA" dirty="0">
                <a:ea typeface="+mn-ea"/>
              </a:rPr>
              <a:t>Many stakeholders with values in conflict</a:t>
            </a:r>
          </a:p>
          <a:p>
            <a:pPr lvl="1" eaLnBrk="1" hangingPunct="1">
              <a:defRPr/>
            </a:pPr>
            <a:r>
              <a:rPr lang="en-CA" dirty="0">
                <a:ea typeface="+mn-ea"/>
              </a:rPr>
              <a:t>Overall system and related issues are uncertain and confusing</a:t>
            </a:r>
          </a:p>
          <a:p>
            <a:pPr marL="457200" lvl="1" indent="0" eaLnBrk="1" hangingPunct="1">
              <a:buFont typeface="Courier New" panose="02070309020205020404" pitchFamily="49" charset="0"/>
              <a:buNone/>
              <a:defRPr/>
            </a:pPr>
            <a:endParaRPr lang="en-CA" altLang="en-US" dirty="0">
              <a:ea typeface="+mn-ea"/>
            </a:endParaRPr>
          </a:p>
          <a:p>
            <a:pPr marL="514350" indent="-457200" eaLnBrk="1" hangingPunct="1">
              <a:buFont typeface="Arial" panose="020B0604020202020204" pitchFamily="34" charset="0"/>
              <a:buChar char="•"/>
              <a:defRPr/>
            </a:pPr>
            <a:r>
              <a:rPr lang="en-CA" dirty="0">
                <a:ea typeface="+mn-ea"/>
              </a:rPr>
              <a:t>Solutions could trigger new problems worse than the initial symptom</a:t>
            </a:r>
          </a:p>
          <a:p>
            <a:pPr marL="57150" indent="0" eaLnBrk="1" hangingPunct="1">
              <a:buFont typeface="Arial" panose="020B0604020202020204" pitchFamily="34" charset="0"/>
              <a:buNone/>
              <a:defRPr/>
            </a:pPr>
            <a:endParaRPr lang="en-CA" dirty="0">
              <a:ea typeface="+mn-ea"/>
            </a:endParaRPr>
          </a:p>
          <a:p>
            <a:pPr marL="514350" indent="-457200" eaLnBrk="1" hangingPunct="1">
              <a:buFont typeface="Arial" panose="020B0604020202020204" pitchFamily="34" charset="0"/>
              <a:buChar char="•"/>
              <a:defRPr/>
            </a:pPr>
            <a:r>
              <a:rPr lang="en-CA" dirty="0">
                <a:ea typeface="+mn-ea"/>
              </a:rPr>
              <a:t>Usually a single obviously correct solution does not exist</a:t>
            </a:r>
            <a:endParaRPr lang="en-US" altLang="en-US" dirty="0">
              <a:ea typeface="+mn-ea"/>
            </a:endParaRPr>
          </a:p>
        </p:txBody>
      </p:sp>
    </p:spTree>
    <p:extLst>
      <p:ext uri="{BB962C8B-B14F-4D97-AF65-F5344CB8AC3E}">
        <p14:creationId xmlns:p14="http://schemas.microsoft.com/office/powerpoint/2010/main" val="597011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335598"/>
            <a:ext cx="8229600" cy="1143000"/>
          </a:xfrm>
        </p:spPr>
        <p:txBody>
          <a:bodyPr>
            <a:normAutofit/>
          </a:bodyPr>
          <a:lstStyle/>
          <a:p>
            <a:r>
              <a:rPr lang="en-US" dirty="0">
                <a:solidFill>
                  <a:srgbClr val="000000"/>
                </a:solidFill>
              </a:rPr>
              <a:t>Introduction</a:t>
            </a:r>
          </a:p>
        </p:txBody>
      </p:sp>
      <p:sp>
        <p:nvSpPr>
          <p:cNvPr id="4099" name="Rectangle 3"/>
          <p:cNvSpPr>
            <a:spLocks noGrp="1" noChangeArrowheads="1"/>
          </p:cNvSpPr>
          <p:nvPr>
            <p:ph idx="1"/>
          </p:nvPr>
        </p:nvSpPr>
        <p:spPr/>
        <p:txBody>
          <a:bodyPr/>
          <a:lstStyle/>
          <a:p>
            <a:r>
              <a:rPr lang="en-US" dirty="0">
                <a:latin typeface="Garamond" charset="0"/>
              </a:rPr>
              <a:t>Two concepts relating to a vision for the future: sustainable development and resilience.</a:t>
            </a:r>
          </a:p>
          <a:p>
            <a:endParaRPr lang="en-US" dirty="0">
              <a:latin typeface="Garamond" charset="0"/>
            </a:endParaRPr>
          </a:p>
          <a:p>
            <a:r>
              <a:rPr lang="en-US" dirty="0">
                <a:latin typeface="Garamond" charset="0"/>
              </a:rPr>
              <a:t>Introduction to environmental change and challenge with reference to the global, national, and regional levels.</a:t>
            </a:r>
          </a:p>
          <a:p>
            <a:endParaRPr lang="en-US" dirty="0"/>
          </a:p>
          <a:p>
            <a:endParaRPr lang="en-US" dirty="0"/>
          </a:p>
          <a:p>
            <a:endParaRPr lang="en-US" dirty="0"/>
          </a:p>
        </p:txBody>
      </p:sp>
    </p:spTree>
    <p:extLst>
      <p:ext uri="{BB962C8B-B14F-4D97-AF65-F5344CB8AC3E}">
        <p14:creationId xmlns:p14="http://schemas.microsoft.com/office/powerpoint/2010/main" val="10331155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p:cNvSpPr>
            <a:spLocks noGrp="1"/>
          </p:cNvSpPr>
          <p:nvPr>
            <p:ph type="title"/>
          </p:nvPr>
        </p:nvSpPr>
        <p:spPr>
          <a:xfrm>
            <a:off x="457200" y="386398"/>
            <a:ext cx="8229600" cy="1143000"/>
          </a:xfrm>
        </p:spPr>
        <p:txBody>
          <a:bodyPr/>
          <a:lstStyle/>
          <a:p>
            <a:pPr eaLnBrk="1" hangingPunct="1"/>
            <a:r>
              <a:rPr lang="en-US" dirty="0">
                <a:solidFill>
                  <a:srgbClr val="000000"/>
                </a:solidFill>
                <a:latin typeface="Palatino Linotype" charset="0"/>
              </a:rPr>
              <a:t>The Global Picture</a:t>
            </a:r>
          </a:p>
        </p:txBody>
      </p:sp>
      <p:sp>
        <p:nvSpPr>
          <p:cNvPr id="68611" name="Rectangle 3"/>
          <p:cNvSpPr>
            <a:spLocks noGrp="1" noChangeArrowheads="1"/>
          </p:cNvSpPr>
          <p:nvPr>
            <p:ph idx="1"/>
          </p:nvPr>
        </p:nvSpPr>
        <p:spPr>
          <a:xfrm>
            <a:off x="457200" y="1438556"/>
            <a:ext cx="8229600" cy="4525963"/>
          </a:xfrm>
        </p:spPr>
        <p:txBody>
          <a:bodyPr>
            <a:normAutofit/>
          </a:bodyPr>
          <a:lstStyle/>
          <a:p>
            <a:pPr eaLnBrk="1" hangingPunct="1">
              <a:lnSpc>
                <a:spcPct val="90000"/>
              </a:lnSpc>
            </a:pPr>
            <a:r>
              <a:rPr lang="en-US" sz="3000" dirty="0">
                <a:latin typeface="Garamond" charset="0"/>
              </a:rPr>
              <a:t>The sun provides an infinite supply of energy that could fuel a life support system that should provide perpetual sustenance for Earth</a:t>
            </a:r>
            <a:r>
              <a:rPr lang="ja-JP" altLang="en-US" sz="3000" dirty="0">
                <a:latin typeface="Garamond" charset="0"/>
              </a:rPr>
              <a:t>’</a:t>
            </a:r>
            <a:r>
              <a:rPr lang="en-US" sz="3000" dirty="0">
                <a:latin typeface="Garamond" charset="0"/>
              </a:rPr>
              <a:t>s passengers.</a:t>
            </a:r>
          </a:p>
          <a:p>
            <a:pPr lvl="1" eaLnBrk="1" hangingPunct="1">
              <a:lnSpc>
                <a:spcPct val="90000"/>
              </a:lnSpc>
              <a:buFont typeface="Courier New" charset="0"/>
              <a:buChar char="o"/>
            </a:pPr>
            <a:r>
              <a:rPr lang="en-US" sz="2600" dirty="0">
                <a:latin typeface="Garamond" charset="0"/>
              </a:rPr>
              <a:t>However, organisms are going extinct at rates unsurpassed in last 65 million years.</a:t>
            </a:r>
          </a:p>
          <a:p>
            <a:pPr lvl="1" eaLnBrk="1" hangingPunct="1">
              <a:lnSpc>
                <a:spcPct val="90000"/>
              </a:lnSpc>
              <a:buFont typeface="Courier New" charset="0"/>
              <a:buChar char="o"/>
            </a:pPr>
            <a:r>
              <a:rPr lang="en-US" sz="2600" dirty="0">
                <a:latin typeface="Garamond" charset="0"/>
              </a:rPr>
              <a:t>The atmosphere is changing in composition, making climate change a reality.</a:t>
            </a:r>
          </a:p>
          <a:p>
            <a:pPr eaLnBrk="1" hangingPunct="1">
              <a:lnSpc>
                <a:spcPct val="90000"/>
              </a:lnSpc>
            </a:pPr>
            <a:endParaRPr lang="en-US" sz="3000" dirty="0">
              <a:latin typeface="Garamond" charset="0"/>
            </a:endParaRPr>
          </a:p>
          <a:p>
            <a:pPr eaLnBrk="1" hangingPunct="1">
              <a:lnSpc>
                <a:spcPct val="90000"/>
              </a:lnSpc>
            </a:pPr>
            <a:r>
              <a:rPr lang="en-US" sz="3000" dirty="0">
                <a:latin typeface="Garamond" charset="0"/>
              </a:rPr>
              <a:t>Today</a:t>
            </a:r>
            <a:r>
              <a:rPr lang="ja-JP" altLang="en-US" sz="3000" dirty="0">
                <a:latin typeface="Garamond" charset="0"/>
              </a:rPr>
              <a:t>’</a:t>
            </a:r>
            <a:r>
              <a:rPr lang="en-US" sz="3000" dirty="0">
                <a:latin typeface="Garamond" charset="0"/>
              </a:rPr>
              <a:t>s epoch: The </a:t>
            </a:r>
            <a:r>
              <a:rPr lang="en-US" sz="3000" dirty="0" err="1">
                <a:latin typeface="Garamond" charset="0"/>
              </a:rPr>
              <a:t>Anthropocene</a:t>
            </a:r>
            <a:r>
              <a:rPr lang="en-US" sz="3000" dirty="0">
                <a:latin typeface="Garamond" charset="0"/>
              </a:rPr>
              <a:t> </a:t>
            </a:r>
          </a:p>
          <a:p>
            <a:pPr lvl="1" eaLnBrk="1" hangingPunct="1">
              <a:lnSpc>
                <a:spcPct val="90000"/>
              </a:lnSpc>
              <a:buFont typeface="Courier New" charset="0"/>
              <a:buChar char="o"/>
            </a:pPr>
            <a:r>
              <a:rPr lang="en-US" sz="2600" dirty="0">
                <a:latin typeface="Garamond" charset="0"/>
              </a:rPr>
              <a:t>Dominant influence of humans on planetary processes </a:t>
            </a:r>
          </a:p>
          <a:p>
            <a:pPr eaLnBrk="1" hangingPunct="1">
              <a:lnSpc>
                <a:spcPct val="90000"/>
              </a:lnSpc>
            </a:pPr>
            <a:endParaRPr lang="en-US" sz="3000" dirty="0">
              <a:latin typeface="Garamond" charset="0"/>
            </a:endParaRPr>
          </a:p>
          <a:p>
            <a:pPr eaLnBrk="1" hangingPunct="1">
              <a:lnSpc>
                <a:spcPct val="90000"/>
              </a:lnSpc>
            </a:pPr>
            <a:endParaRPr lang="en-US" sz="3000" dirty="0">
              <a:latin typeface="Garamond" charset="0"/>
            </a:endParaRPr>
          </a:p>
          <a:p>
            <a:pPr eaLnBrk="1" hangingPunct="1">
              <a:lnSpc>
                <a:spcPct val="90000"/>
              </a:lnSpc>
            </a:pPr>
            <a:endParaRPr lang="en-US" sz="3000" dirty="0">
              <a:latin typeface="Garamond" charset="0"/>
            </a:endParaRPr>
          </a:p>
        </p:txBody>
      </p:sp>
    </p:spTree>
    <p:extLst>
      <p:ext uri="{BB962C8B-B14F-4D97-AF65-F5344CB8AC3E}">
        <p14:creationId xmlns:p14="http://schemas.microsoft.com/office/powerpoint/2010/main" val="1053476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Grp="1"/>
          </p:cNvSpPr>
          <p:nvPr>
            <p:ph type="title"/>
          </p:nvPr>
        </p:nvSpPr>
        <p:spPr>
          <a:xfrm>
            <a:off x="457200" y="513696"/>
            <a:ext cx="8229600" cy="1143000"/>
          </a:xfrm>
        </p:spPr>
        <p:txBody>
          <a:bodyPr/>
          <a:lstStyle/>
          <a:p>
            <a:pPr eaLnBrk="1" hangingPunct="1"/>
            <a:r>
              <a:rPr lang="en-US" dirty="0">
                <a:solidFill>
                  <a:srgbClr val="000000"/>
                </a:solidFill>
                <a:latin typeface="Palatino Linotype" charset="0"/>
              </a:rPr>
              <a:t>The Global Picture, cont’d</a:t>
            </a:r>
          </a:p>
        </p:txBody>
      </p:sp>
      <p:sp>
        <p:nvSpPr>
          <p:cNvPr id="68611" name="Rectangle 3"/>
          <p:cNvSpPr>
            <a:spLocks noGrp="1" noChangeArrowheads="1"/>
          </p:cNvSpPr>
          <p:nvPr>
            <p:ph idx="1"/>
          </p:nvPr>
        </p:nvSpPr>
        <p:spPr/>
        <p:txBody>
          <a:bodyPr>
            <a:normAutofit/>
          </a:bodyPr>
          <a:lstStyle/>
          <a:p>
            <a:pPr eaLnBrk="1" hangingPunct="1">
              <a:lnSpc>
                <a:spcPct val="90000"/>
              </a:lnSpc>
            </a:pPr>
            <a:r>
              <a:rPr lang="en-US" dirty="0">
                <a:latin typeface="Garamond" charset="0"/>
              </a:rPr>
              <a:t>The Millennium Ecosystem Assessment </a:t>
            </a:r>
          </a:p>
          <a:p>
            <a:pPr lvl="1" eaLnBrk="1" hangingPunct="1">
              <a:lnSpc>
                <a:spcPct val="90000"/>
              </a:lnSpc>
              <a:buFont typeface="Courier New" charset="0"/>
              <a:buChar char="o"/>
            </a:pPr>
            <a:r>
              <a:rPr lang="en-US" dirty="0">
                <a:latin typeface="Garamond" charset="0"/>
              </a:rPr>
              <a:t>Carried out between 2001 and 2005 to assess the consequences of ecosystem change for human well-being and to establish the scientific basis for actions needed to enhance the conservation and sustainable use of ecosystems and their contributions to human well-being.</a:t>
            </a:r>
          </a:p>
          <a:p>
            <a:pPr lvl="1" eaLnBrk="1" hangingPunct="1">
              <a:lnSpc>
                <a:spcPct val="90000"/>
              </a:lnSpc>
              <a:buFont typeface="Courier New" charset="0"/>
              <a:buChar char="o"/>
            </a:pPr>
            <a:r>
              <a:rPr lang="en-US" dirty="0">
                <a:latin typeface="Garamond" charset="0"/>
              </a:rPr>
              <a:t>The experts concluded that many of the changes are non-linear and once they start, the processes of degradation will increase rapidly.</a:t>
            </a:r>
          </a:p>
        </p:txBody>
      </p:sp>
    </p:spTree>
    <p:extLst>
      <p:ext uri="{BB962C8B-B14F-4D97-AF65-F5344CB8AC3E}">
        <p14:creationId xmlns:p14="http://schemas.microsoft.com/office/powerpoint/2010/main" val="38970393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p:cNvSpPr>
            <a:spLocks noGrp="1"/>
          </p:cNvSpPr>
          <p:nvPr>
            <p:ph type="title"/>
          </p:nvPr>
        </p:nvSpPr>
        <p:spPr>
          <a:xfrm>
            <a:off x="457200" y="468874"/>
            <a:ext cx="8229600" cy="1143000"/>
          </a:xfrm>
        </p:spPr>
        <p:txBody>
          <a:bodyPr/>
          <a:lstStyle/>
          <a:p>
            <a:pPr eaLnBrk="1" hangingPunct="1"/>
            <a:r>
              <a:rPr lang="en-US" dirty="0">
                <a:solidFill>
                  <a:srgbClr val="000000"/>
                </a:solidFill>
                <a:latin typeface="Palatino Linotype" charset="0"/>
              </a:rPr>
              <a:t>The Global Picture, cont’d</a:t>
            </a:r>
          </a:p>
        </p:txBody>
      </p:sp>
      <p:sp>
        <p:nvSpPr>
          <p:cNvPr id="70659" name="Rectangle 3"/>
          <p:cNvSpPr>
            <a:spLocks noGrp="1" noChangeArrowheads="1"/>
          </p:cNvSpPr>
          <p:nvPr>
            <p:ph idx="1"/>
          </p:nvPr>
        </p:nvSpPr>
        <p:spPr>
          <a:xfrm>
            <a:off x="457200" y="1430338"/>
            <a:ext cx="8229600" cy="4754562"/>
          </a:xfrm>
        </p:spPr>
        <p:txBody>
          <a:bodyPr rtlCol="0">
            <a:normAutofit fontScale="77500" lnSpcReduction="20000"/>
          </a:bodyPr>
          <a:lstStyle/>
          <a:p>
            <a:pPr marL="0" indent="0" eaLnBrk="1" fontAlgn="auto" hangingPunct="1">
              <a:spcAft>
                <a:spcPts val="0"/>
              </a:spcAft>
              <a:buFont typeface="Arial" panose="020B0604020202020204" pitchFamily="34" charset="0"/>
              <a:buNone/>
              <a:defRPr/>
            </a:pPr>
            <a:r>
              <a:rPr lang="en-US" dirty="0">
                <a:solidFill>
                  <a:srgbClr val="F36F21"/>
                </a:solidFill>
                <a:ea typeface="+mn-ea"/>
              </a:rPr>
              <a:t>Population</a:t>
            </a:r>
          </a:p>
          <a:p>
            <a:pPr eaLnBrk="1" fontAlgn="auto" hangingPunct="1">
              <a:spcAft>
                <a:spcPts val="0"/>
              </a:spcAft>
              <a:buFont typeface="Arial" panose="020B0604020202020204" pitchFamily="34" charset="0"/>
              <a:buChar char="•"/>
              <a:defRPr/>
            </a:pPr>
            <a:r>
              <a:rPr lang="en-US" dirty="0">
                <a:ea typeface="+mn-ea"/>
              </a:rPr>
              <a:t>A main variable that affects our impact on the planetary life support system is the number of passengers being supported (just over 7.7 billion by 2019, &lt;1 billion before Industrial Revolution)</a:t>
            </a:r>
          </a:p>
          <a:p>
            <a:pPr eaLnBrk="1" fontAlgn="auto" hangingPunct="1">
              <a:spcAft>
                <a:spcPts val="0"/>
              </a:spcAft>
              <a:buFont typeface="Arial" panose="020B0604020202020204" pitchFamily="34" charset="0"/>
              <a:buChar char="•"/>
              <a:defRPr/>
            </a:pP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Global energy consumption has risen sharply as the population has increased, as has pollution.</a:t>
            </a:r>
          </a:p>
          <a:p>
            <a:pPr eaLnBrk="1" fontAlgn="auto" hangingPunct="1">
              <a:spcAft>
                <a:spcPts val="0"/>
              </a:spcAft>
              <a:buFont typeface="Arial" panose="020B0604020202020204" pitchFamily="34" charset="0"/>
              <a:buChar char="•"/>
              <a:defRPr/>
            </a:pP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4.4 people are born every second worldwide</a:t>
            </a:r>
          </a:p>
          <a:p>
            <a:pPr eaLnBrk="1" fontAlgn="auto" hangingPunct="1">
              <a:spcAft>
                <a:spcPts val="0"/>
              </a:spcAft>
              <a:buFont typeface="Arial" panose="020B0604020202020204" pitchFamily="34" charset="0"/>
              <a:buChar char="•"/>
              <a:defRPr/>
            </a:pP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Under replacement-level fertility levels, the UN predicts there will be 9.8 billion people by 2050 and 11.2 billion by 2100. </a:t>
            </a:r>
          </a:p>
        </p:txBody>
      </p:sp>
    </p:spTree>
    <p:extLst>
      <p:ext uri="{BB962C8B-B14F-4D97-AF65-F5344CB8AC3E}">
        <p14:creationId xmlns:p14="http://schemas.microsoft.com/office/powerpoint/2010/main" val="35151107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25176" y="844278"/>
            <a:ext cx="6780690" cy="52367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0761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p:cNvSpPr>
          <p:nvPr>
            <p:ph type="title"/>
          </p:nvPr>
        </p:nvSpPr>
        <p:spPr>
          <a:xfrm>
            <a:off x="457200" y="498755"/>
            <a:ext cx="8229600" cy="1143000"/>
          </a:xfrm>
        </p:spPr>
        <p:txBody>
          <a:bodyPr/>
          <a:lstStyle/>
          <a:p>
            <a:pPr eaLnBrk="1" hangingPunct="1"/>
            <a:r>
              <a:rPr lang="en-US" dirty="0">
                <a:solidFill>
                  <a:srgbClr val="000000"/>
                </a:solidFill>
                <a:latin typeface="Palatino Linotype" charset="0"/>
              </a:rPr>
              <a:t>The Global Picture, cont’d</a:t>
            </a:r>
          </a:p>
        </p:txBody>
      </p:sp>
      <p:sp>
        <p:nvSpPr>
          <p:cNvPr id="70659" name="Rectangle 3"/>
          <p:cNvSpPr>
            <a:spLocks noGrp="1" noChangeArrowheads="1"/>
          </p:cNvSpPr>
          <p:nvPr>
            <p:ph idx="1"/>
          </p:nvPr>
        </p:nvSpPr>
        <p:spPr>
          <a:xfrm>
            <a:off x="457200" y="1417638"/>
            <a:ext cx="8229600" cy="4937125"/>
          </a:xfrm>
        </p:spPr>
        <p:txBody>
          <a:bodyPr rtlCol="0">
            <a:normAutofit fontScale="92500" lnSpcReduction="20000"/>
          </a:bodyPr>
          <a:lstStyle/>
          <a:p>
            <a:pPr marL="0" indent="0" eaLnBrk="1" fontAlgn="auto" hangingPunct="1">
              <a:spcAft>
                <a:spcPts val="0"/>
              </a:spcAft>
              <a:buFont typeface="Arial" panose="020B0604020202020204" pitchFamily="34" charset="0"/>
              <a:buNone/>
              <a:defRPr/>
            </a:pPr>
            <a:r>
              <a:rPr lang="en-US" dirty="0">
                <a:solidFill>
                  <a:srgbClr val="F36F21"/>
                </a:solidFill>
                <a:ea typeface="+mn-ea"/>
              </a:rPr>
              <a:t>Population</a:t>
            </a:r>
          </a:p>
          <a:p>
            <a:pPr eaLnBrk="1" fontAlgn="auto" hangingPunct="1">
              <a:spcAft>
                <a:spcPts val="0"/>
              </a:spcAft>
              <a:buFont typeface="Arial" panose="020B0604020202020204" pitchFamily="34" charset="0"/>
              <a:buChar char="•"/>
              <a:defRPr/>
            </a:pPr>
            <a:r>
              <a:rPr lang="en-US" dirty="0">
                <a:ea typeface="+mn-ea"/>
              </a:rPr>
              <a:t>Population change is a </a:t>
            </a:r>
            <a:r>
              <a:rPr lang="en-CA" dirty="0">
                <a:ea typeface="+mn-ea"/>
              </a:rPr>
              <a:t>result of the interaction between births and deaths</a:t>
            </a:r>
          </a:p>
          <a:p>
            <a:pPr marL="0" indent="0" eaLnBrk="1" fontAlgn="auto" hangingPunct="1">
              <a:spcAft>
                <a:spcPts val="0"/>
              </a:spcAft>
              <a:buFont typeface="Arial" panose="020B0604020202020204" pitchFamily="34" charset="0"/>
              <a:buNone/>
              <a:defRPr/>
            </a:pPr>
            <a:endParaRPr lang="en-CA" dirty="0">
              <a:ea typeface="+mn-ea"/>
            </a:endParaRPr>
          </a:p>
          <a:p>
            <a:pPr eaLnBrk="1" fontAlgn="auto" hangingPunct="1">
              <a:spcAft>
                <a:spcPts val="0"/>
              </a:spcAft>
              <a:buFont typeface="Arial" panose="020B0604020202020204" pitchFamily="34" charset="0"/>
              <a:buChar char="•"/>
              <a:defRPr/>
            </a:pPr>
            <a:r>
              <a:rPr lang="en-CA" dirty="0">
                <a:ea typeface="+mn-ea"/>
              </a:rPr>
              <a:t>Crude birth rate (CBR) minus crude death rate (CDR) = crude growth rate (CGR), all usually expressed per thousand of the population per year</a:t>
            </a:r>
          </a:p>
          <a:p>
            <a:pPr marL="0" indent="0" eaLnBrk="1" fontAlgn="auto" hangingPunct="1">
              <a:spcAft>
                <a:spcPts val="0"/>
              </a:spcAft>
              <a:buFont typeface="Arial" panose="020B0604020202020204" pitchFamily="34" charset="0"/>
              <a:buNone/>
              <a:defRPr/>
            </a:pPr>
            <a:endParaRPr lang="en-CA" dirty="0">
              <a:ea typeface="+mn-ea"/>
            </a:endParaRPr>
          </a:p>
          <a:p>
            <a:pPr eaLnBrk="1" fontAlgn="auto" hangingPunct="1">
              <a:spcAft>
                <a:spcPts val="0"/>
              </a:spcAft>
              <a:buFont typeface="Arial" panose="020B0604020202020204" pitchFamily="34" charset="0"/>
              <a:buChar char="•"/>
              <a:defRPr/>
            </a:pPr>
            <a:r>
              <a:rPr lang="en-CA" dirty="0">
                <a:ea typeface="+mn-ea"/>
              </a:rPr>
              <a:t>In 1798 Thomas Malthus showed that population growth was exponential, whereas the growth in food supply was arithmetic </a:t>
            </a:r>
            <a:endParaRPr lang="en-US" dirty="0">
              <a:ea typeface="+mn-ea"/>
            </a:endParaRPr>
          </a:p>
        </p:txBody>
      </p:sp>
    </p:spTree>
    <p:extLst>
      <p:ext uri="{BB962C8B-B14F-4D97-AF65-F5344CB8AC3E}">
        <p14:creationId xmlns:p14="http://schemas.microsoft.com/office/powerpoint/2010/main" val="29418433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p:cNvSpPr>
            <a:spLocks noGrp="1"/>
          </p:cNvSpPr>
          <p:nvPr>
            <p:ph type="title"/>
          </p:nvPr>
        </p:nvSpPr>
        <p:spPr>
          <a:xfrm>
            <a:off x="457200" y="543579"/>
            <a:ext cx="8229600" cy="1143000"/>
          </a:xfrm>
        </p:spPr>
        <p:txBody>
          <a:bodyPr/>
          <a:lstStyle/>
          <a:p>
            <a:pPr eaLnBrk="1" hangingPunct="1"/>
            <a:r>
              <a:rPr lang="en-US" dirty="0">
                <a:solidFill>
                  <a:srgbClr val="000000"/>
                </a:solidFill>
                <a:latin typeface="Palatino Linotype" charset="0"/>
              </a:rPr>
              <a:t>The Global Picture, cont’d</a:t>
            </a:r>
          </a:p>
        </p:txBody>
      </p:sp>
      <p:sp>
        <p:nvSpPr>
          <p:cNvPr id="70659" name="Rectangle 3"/>
          <p:cNvSpPr>
            <a:spLocks noGrp="1" noChangeArrowheads="1"/>
          </p:cNvSpPr>
          <p:nvPr>
            <p:ph idx="1"/>
          </p:nvPr>
        </p:nvSpPr>
        <p:spPr>
          <a:xfrm>
            <a:off x="457200" y="1417638"/>
            <a:ext cx="8229600" cy="4937125"/>
          </a:xfrm>
        </p:spPr>
        <p:txBody>
          <a:bodyPr>
            <a:normAutofit/>
          </a:bodyPr>
          <a:lstStyle/>
          <a:p>
            <a:pPr marL="0" indent="0" eaLnBrk="1" hangingPunct="1">
              <a:lnSpc>
                <a:spcPct val="90000"/>
              </a:lnSpc>
              <a:buFont typeface="Arial" charset="0"/>
              <a:buNone/>
            </a:pPr>
            <a:r>
              <a:rPr lang="en-US" sz="3000" dirty="0">
                <a:solidFill>
                  <a:srgbClr val="F36F21"/>
                </a:solidFill>
                <a:latin typeface="Garamond" charset="0"/>
              </a:rPr>
              <a:t>Population</a:t>
            </a:r>
          </a:p>
          <a:p>
            <a:pPr marL="0" indent="0" eaLnBrk="1" hangingPunct="1">
              <a:lnSpc>
                <a:spcPct val="90000"/>
              </a:lnSpc>
            </a:pPr>
            <a:r>
              <a:rPr lang="en-US" sz="3000" dirty="0">
                <a:latin typeface="Garamond" charset="0"/>
              </a:rPr>
              <a:t>Population age structure</a:t>
            </a:r>
          </a:p>
          <a:p>
            <a:pPr lvl="1" eaLnBrk="1" hangingPunct="1">
              <a:lnSpc>
                <a:spcPct val="90000"/>
              </a:lnSpc>
              <a:buFont typeface="Courier New" charset="0"/>
              <a:buChar char="o"/>
            </a:pPr>
            <a:r>
              <a:rPr lang="en-US" sz="2600" dirty="0">
                <a:latin typeface="Garamond" charset="0"/>
              </a:rPr>
              <a:t>If two countries have similar populations but differing age structures, they will have dramatically different future population growth</a:t>
            </a:r>
          </a:p>
          <a:p>
            <a:pPr lvl="1" eaLnBrk="1" hangingPunct="1">
              <a:lnSpc>
                <a:spcPct val="90000"/>
              </a:lnSpc>
              <a:buFont typeface="Courier New" charset="0"/>
              <a:buChar char="o"/>
            </a:pPr>
            <a:r>
              <a:rPr lang="en-CA" sz="2600" dirty="0">
                <a:latin typeface="Garamond" charset="0"/>
              </a:rPr>
              <a:t>Usually represented as a population pyramid and the shape gives information about birth, death, life expectancy, the number of young dependants (&lt;15) and elderly dependants (&gt;65)</a:t>
            </a:r>
          </a:p>
          <a:p>
            <a:pPr lvl="1" eaLnBrk="1" hangingPunct="1">
              <a:lnSpc>
                <a:spcPct val="90000"/>
              </a:lnSpc>
              <a:buFont typeface="Courier New" charset="0"/>
              <a:buChar char="o"/>
            </a:pPr>
            <a:r>
              <a:rPr lang="en-CA" sz="2600" dirty="0">
                <a:latin typeface="Garamond" charset="0"/>
              </a:rPr>
              <a:t>The shape of a country’s population pyramid changes from triangular to a barrel-like shape with straighter edges as the country develops</a:t>
            </a:r>
          </a:p>
          <a:p>
            <a:pPr lvl="1" eaLnBrk="1" hangingPunct="1">
              <a:lnSpc>
                <a:spcPct val="90000"/>
              </a:lnSpc>
              <a:buFont typeface="Courier New" charset="0"/>
              <a:buChar char="o"/>
            </a:pPr>
            <a:endParaRPr lang="en-US" sz="2600" dirty="0">
              <a:latin typeface="Garamond" charset="0"/>
            </a:endParaRPr>
          </a:p>
          <a:p>
            <a:pPr lvl="1" eaLnBrk="1" hangingPunct="1">
              <a:lnSpc>
                <a:spcPct val="90000"/>
              </a:lnSpc>
              <a:buFont typeface="Courier New" charset="0"/>
              <a:buChar char="o"/>
            </a:pPr>
            <a:endParaRPr lang="en-US" sz="2600" dirty="0">
              <a:latin typeface="Garamond" charset="0"/>
            </a:endParaRPr>
          </a:p>
          <a:p>
            <a:pPr lvl="1" eaLnBrk="1" hangingPunct="1">
              <a:lnSpc>
                <a:spcPct val="90000"/>
              </a:lnSpc>
              <a:buFont typeface="Courier New" charset="0"/>
              <a:buChar char="o"/>
            </a:pPr>
            <a:endParaRPr lang="en-US" sz="2600" dirty="0">
              <a:latin typeface="Garamond" charset="0"/>
            </a:endParaRPr>
          </a:p>
          <a:p>
            <a:pPr lvl="1" eaLnBrk="1" hangingPunct="1">
              <a:lnSpc>
                <a:spcPct val="90000"/>
              </a:lnSpc>
              <a:buFont typeface="Courier New" charset="0"/>
              <a:buChar char="o"/>
            </a:pPr>
            <a:endParaRPr lang="en-US" sz="2600" dirty="0">
              <a:latin typeface="Garamond" charset="0"/>
            </a:endParaRPr>
          </a:p>
        </p:txBody>
      </p:sp>
    </p:spTree>
    <p:extLst>
      <p:ext uri="{BB962C8B-B14F-4D97-AF65-F5344CB8AC3E}">
        <p14:creationId xmlns:p14="http://schemas.microsoft.com/office/powerpoint/2010/main" val="8585610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p:cNvSpPr>
            <a:spLocks noGrp="1"/>
          </p:cNvSpPr>
          <p:nvPr>
            <p:ph type="title"/>
          </p:nvPr>
        </p:nvSpPr>
        <p:spPr>
          <a:xfrm>
            <a:off x="457200" y="409109"/>
            <a:ext cx="8229600" cy="1143000"/>
          </a:xfrm>
        </p:spPr>
        <p:txBody>
          <a:bodyPr/>
          <a:lstStyle/>
          <a:p>
            <a:pPr eaLnBrk="1" hangingPunct="1"/>
            <a:r>
              <a:rPr lang="en-US" dirty="0">
                <a:solidFill>
                  <a:srgbClr val="000000"/>
                </a:solidFill>
                <a:latin typeface="Palatino Linotype" charset="0"/>
              </a:rPr>
              <a:t>The Global Picture, cont’d</a:t>
            </a:r>
          </a:p>
        </p:txBody>
      </p:sp>
      <p:sp>
        <p:nvSpPr>
          <p:cNvPr id="70659" name="Rectangle 3"/>
          <p:cNvSpPr>
            <a:spLocks noGrp="1" noChangeArrowheads="1"/>
          </p:cNvSpPr>
          <p:nvPr>
            <p:ph idx="1"/>
          </p:nvPr>
        </p:nvSpPr>
        <p:spPr>
          <a:xfrm>
            <a:off x="457200" y="1417638"/>
            <a:ext cx="8229600" cy="4937125"/>
          </a:xfrm>
        </p:spPr>
        <p:txBody>
          <a:bodyPr rtlCol="0">
            <a:normAutofit/>
          </a:bodyPr>
          <a:lstStyle/>
          <a:p>
            <a:pPr marL="0" indent="0" eaLnBrk="1" fontAlgn="auto" hangingPunct="1">
              <a:spcAft>
                <a:spcPts val="0"/>
              </a:spcAft>
              <a:buFont typeface="Arial" panose="020B0604020202020204" pitchFamily="34" charset="0"/>
              <a:buNone/>
              <a:defRPr/>
            </a:pPr>
            <a:r>
              <a:rPr lang="en-US" dirty="0">
                <a:solidFill>
                  <a:srgbClr val="F36F21"/>
                </a:solidFill>
                <a:ea typeface="+mn-ea"/>
              </a:rPr>
              <a:t>Population</a:t>
            </a:r>
          </a:p>
          <a:p>
            <a:pPr>
              <a:buFont typeface="Arial" panose="020B0604020202020204" pitchFamily="34" charset="0"/>
              <a:buChar char="•"/>
              <a:defRPr/>
            </a:pPr>
            <a:r>
              <a:rPr lang="en-CA" dirty="0">
                <a:ea typeface="+mn-ea"/>
              </a:rPr>
              <a:t>Total fertility rates: average number of children each woman has over her lifetime. </a:t>
            </a:r>
          </a:p>
          <a:p>
            <a:pPr lvl="1">
              <a:defRPr/>
            </a:pPr>
            <a:r>
              <a:rPr lang="en-CA" dirty="0">
                <a:ea typeface="+mn-ea"/>
              </a:rPr>
              <a:t>A rate &gt;2.0 will lead to population growth; if the rate is lower, the population declines</a:t>
            </a:r>
          </a:p>
          <a:p>
            <a:pPr marL="457200" lvl="1" indent="0">
              <a:buFont typeface="Courier New" panose="02070309020205020404" pitchFamily="49" charset="0"/>
              <a:buNone/>
              <a:defRPr/>
            </a:pPr>
            <a:endParaRPr lang="en-CA" dirty="0">
              <a:ea typeface="+mn-ea"/>
            </a:endParaRPr>
          </a:p>
          <a:p>
            <a:pPr>
              <a:buFont typeface="Arial" panose="020B0604020202020204" pitchFamily="34" charset="0"/>
              <a:buChar char="•"/>
              <a:defRPr/>
            </a:pPr>
            <a:r>
              <a:rPr lang="en-CA" dirty="0">
                <a:ea typeface="+mn-ea"/>
              </a:rPr>
              <a:t>Because of infant mortality, particularly in less developed countries, the replacement-level fertility is calculated as higher than 2.0.</a:t>
            </a:r>
          </a:p>
          <a:p>
            <a:pPr lvl="1" eaLnBrk="1" fontAlgn="auto" hangingPunct="1">
              <a:spcAft>
                <a:spcPts val="0"/>
              </a:spcAft>
              <a:defRPr/>
            </a:pPr>
            <a:endParaRPr lang="en-US" dirty="0">
              <a:ea typeface="+mn-ea"/>
            </a:endParaRPr>
          </a:p>
          <a:p>
            <a:pPr lvl="1" eaLnBrk="1" fontAlgn="auto" hangingPunct="1">
              <a:spcAft>
                <a:spcPts val="0"/>
              </a:spcAft>
              <a:defRPr/>
            </a:pPr>
            <a:endParaRPr lang="en-US" dirty="0">
              <a:ea typeface="+mn-ea"/>
            </a:endParaRPr>
          </a:p>
          <a:p>
            <a:pPr lvl="1" eaLnBrk="1" fontAlgn="auto" hangingPunct="1">
              <a:spcAft>
                <a:spcPts val="0"/>
              </a:spcAft>
              <a:defRPr/>
            </a:pPr>
            <a:endParaRPr lang="en-US" dirty="0">
              <a:ea typeface="+mn-ea"/>
            </a:endParaRPr>
          </a:p>
          <a:p>
            <a:pPr lvl="1" eaLnBrk="1" fontAlgn="auto" hangingPunct="1">
              <a:spcAft>
                <a:spcPts val="0"/>
              </a:spcAft>
              <a:defRPr/>
            </a:pPr>
            <a:endParaRPr lang="en-US" dirty="0">
              <a:ea typeface="+mn-ea"/>
            </a:endParaRPr>
          </a:p>
        </p:txBody>
      </p:sp>
    </p:spTree>
    <p:extLst>
      <p:ext uri="{BB962C8B-B14F-4D97-AF65-F5344CB8AC3E}">
        <p14:creationId xmlns:p14="http://schemas.microsoft.com/office/powerpoint/2010/main" val="40856404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2"/>
          <p:cNvSpPr>
            <a:spLocks noGrp="1"/>
          </p:cNvSpPr>
          <p:nvPr>
            <p:ph type="title"/>
          </p:nvPr>
        </p:nvSpPr>
        <p:spPr>
          <a:xfrm>
            <a:off x="457200" y="438991"/>
            <a:ext cx="8229600" cy="1143000"/>
          </a:xfrm>
        </p:spPr>
        <p:txBody>
          <a:bodyPr/>
          <a:lstStyle/>
          <a:p>
            <a:pPr eaLnBrk="1" hangingPunct="1"/>
            <a:r>
              <a:rPr lang="en-US" dirty="0">
                <a:solidFill>
                  <a:srgbClr val="000000"/>
                </a:solidFill>
                <a:latin typeface="Palatino Linotype" charset="0"/>
              </a:rPr>
              <a:t>The Global Picture, cont’d</a:t>
            </a:r>
          </a:p>
        </p:txBody>
      </p:sp>
      <p:sp>
        <p:nvSpPr>
          <p:cNvPr id="70659" name="Rectangle 3"/>
          <p:cNvSpPr>
            <a:spLocks noGrp="1" noChangeArrowheads="1"/>
          </p:cNvSpPr>
          <p:nvPr>
            <p:ph idx="1"/>
          </p:nvPr>
        </p:nvSpPr>
        <p:spPr>
          <a:xfrm>
            <a:off x="457200" y="1581991"/>
            <a:ext cx="8229600" cy="4525963"/>
          </a:xfrm>
        </p:spPr>
        <p:txBody>
          <a:bodyPr rtlCol="0">
            <a:normAutofit fontScale="92500" lnSpcReduction="20000"/>
          </a:bodyPr>
          <a:lstStyle/>
          <a:p>
            <a:pPr marL="0" indent="0" eaLnBrk="1" fontAlgn="auto" hangingPunct="1">
              <a:spcAft>
                <a:spcPts val="0"/>
              </a:spcAft>
              <a:buFont typeface="Arial" panose="020B0604020202020204" pitchFamily="34" charset="0"/>
              <a:buNone/>
              <a:defRPr/>
            </a:pPr>
            <a:r>
              <a:rPr lang="en-US" dirty="0">
                <a:solidFill>
                  <a:srgbClr val="F36F21"/>
                </a:solidFill>
                <a:ea typeface="+mn-ea"/>
              </a:rPr>
              <a:t>Population</a:t>
            </a: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There is a relationship between economic growth and population that occurs in four main phases as a population passes through a demographic transition.</a:t>
            </a:r>
          </a:p>
          <a:p>
            <a:pPr lvl="1" eaLnBrk="1" fontAlgn="auto" hangingPunct="1">
              <a:spcAft>
                <a:spcPts val="0"/>
              </a:spcAft>
              <a:defRPr/>
            </a:pPr>
            <a:r>
              <a:rPr lang="en-US" dirty="0">
                <a:ea typeface="+mn-ea"/>
              </a:rPr>
              <a:t>High equilibrium (high birth and death rates)</a:t>
            </a:r>
          </a:p>
          <a:p>
            <a:pPr lvl="1" eaLnBrk="1" fontAlgn="auto" hangingPunct="1">
              <a:spcAft>
                <a:spcPts val="0"/>
              </a:spcAft>
              <a:defRPr/>
            </a:pPr>
            <a:r>
              <a:rPr lang="en-US" dirty="0">
                <a:ea typeface="+mn-ea"/>
              </a:rPr>
              <a:t>High expanding (high birth rate, low death rate)</a:t>
            </a:r>
          </a:p>
          <a:p>
            <a:pPr lvl="1" eaLnBrk="1" fontAlgn="auto" hangingPunct="1">
              <a:spcAft>
                <a:spcPts val="0"/>
              </a:spcAft>
              <a:defRPr/>
            </a:pPr>
            <a:r>
              <a:rPr lang="en-US" dirty="0">
                <a:ea typeface="+mn-ea"/>
              </a:rPr>
              <a:t>Low expanding (falling birth rate, low death rate)</a:t>
            </a:r>
          </a:p>
          <a:p>
            <a:pPr lvl="1" eaLnBrk="1" fontAlgn="auto" hangingPunct="1">
              <a:spcAft>
                <a:spcPts val="0"/>
              </a:spcAft>
              <a:defRPr/>
            </a:pPr>
            <a:r>
              <a:rPr lang="en-US" dirty="0">
                <a:ea typeface="+mn-ea"/>
              </a:rPr>
              <a:t>Low equilibrium (low, equal birth and death rates)</a:t>
            </a:r>
          </a:p>
          <a:p>
            <a:pPr lvl="1" eaLnBrk="1" fontAlgn="auto" hangingPunct="1">
              <a:spcAft>
                <a:spcPts val="0"/>
              </a:spcAft>
              <a:defRPr/>
            </a:pP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Demographic transition stabilizes populations.</a:t>
            </a:r>
          </a:p>
          <a:p>
            <a:pPr lvl="1" eaLnBrk="1" fontAlgn="auto" hangingPunct="1">
              <a:spcAft>
                <a:spcPts val="0"/>
              </a:spcAft>
              <a:defRPr/>
            </a:pPr>
            <a:endParaRPr lang="en-US" dirty="0">
              <a:ea typeface="+mn-ea"/>
            </a:endParaRPr>
          </a:p>
        </p:txBody>
      </p:sp>
    </p:spTree>
    <p:extLst>
      <p:ext uri="{BB962C8B-B14F-4D97-AF65-F5344CB8AC3E}">
        <p14:creationId xmlns:p14="http://schemas.microsoft.com/office/powerpoint/2010/main" val="6013785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p:cNvSpPr>
            <a:spLocks noGrp="1"/>
          </p:cNvSpPr>
          <p:nvPr>
            <p:ph type="title"/>
          </p:nvPr>
        </p:nvSpPr>
        <p:spPr>
          <a:xfrm>
            <a:off x="457200" y="468873"/>
            <a:ext cx="8229600" cy="1143000"/>
          </a:xfrm>
        </p:spPr>
        <p:txBody>
          <a:bodyPr/>
          <a:lstStyle/>
          <a:p>
            <a:pPr eaLnBrk="1" hangingPunct="1"/>
            <a:r>
              <a:rPr lang="en-US" dirty="0">
                <a:solidFill>
                  <a:srgbClr val="000000"/>
                </a:solidFill>
                <a:latin typeface="Palatino Linotype" charset="0"/>
              </a:rPr>
              <a:t>The Global Picture, cont’d</a:t>
            </a:r>
          </a:p>
        </p:txBody>
      </p:sp>
      <p:sp>
        <p:nvSpPr>
          <p:cNvPr id="70659" name="Rectangle 3"/>
          <p:cNvSpPr>
            <a:spLocks noGrp="1" noChangeArrowheads="1"/>
          </p:cNvSpPr>
          <p:nvPr>
            <p:ph idx="1"/>
          </p:nvPr>
        </p:nvSpPr>
        <p:spPr>
          <a:xfrm>
            <a:off x="457200" y="1417638"/>
            <a:ext cx="8229600" cy="4937125"/>
          </a:xfrm>
        </p:spPr>
        <p:txBody>
          <a:bodyPr rtlCol="0">
            <a:normAutofit fontScale="85000" lnSpcReduction="20000"/>
          </a:bodyPr>
          <a:lstStyle/>
          <a:p>
            <a:pPr marL="0" indent="0" eaLnBrk="1" fontAlgn="auto" hangingPunct="1">
              <a:spcAft>
                <a:spcPts val="0"/>
              </a:spcAft>
              <a:buFont typeface="Arial" panose="020B0604020202020204" pitchFamily="34" charset="0"/>
              <a:buNone/>
              <a:defRPr/>
            </a:pPr>
            <a:r>
              <a:rPr lang="en-US" dirty="0">
                <a:solidFill>
                  <a:srgbClr val="F36F21"/>
                </a:solidFill>
                <a:ea typeface="+mn-ea"/>
              </a:rPr>
              <a:t>Population</a:t>
            </a: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Historically, the decline in death rates (epidemiological transition) in most developed countries was relatively slow as innovations took time.</a:t>
            </a:r>
          </a:p>
          <a:p>
            <a:pPr marL="0" indent="0" eaLnBrk="1" fontAlgn="auto" hangingPunct="1">
              <a:spcAft>
                <a:spcPts val="0"/>
              </a:spcAft>
              <a:buFont typeface="Arial" panose="020B0604020202020204" pitchFamily="34" charset="0"/>
              <a:buNone/>
              <a:defRPr/>
            </a:pPr>
            <a:endParaRPr lang="en-US" dirty="0">
              <a:ea typeface="+mn-ea"/>
            </a:endParaRPr>
          </a:p>
          <a:p>
            <a:pPr eaLnBrk="1" fontAlgn="auto" hangingPunct="1">
              <a:spcAft>
                <a:spcPts val="0"/>
              </a:spcAft>
              <a:buFont typeface="Arial" panose="020B0604020202020204" pitchFamily="34" charset="0"/>
              <a:buChar char="•"/>
              <a:defRPr/>
            </a:pPr>
            <a:r>
              <a:rPr lang="en-CA" dirty="0">
                <a:ea typeface="+mn-ea"/>
              </a:rPr>
              <a:t>Another component of population growth is migration, which often occurs in tandem with demographic transition.</a:t>
            </a:r>
          </a:p>
          <a:p>
            <a:pPr lvl="1" eaLnBrk="1" fontAlgn="auto" hangingPunct="1">
              <a:spcAft>
                <a:spcPts val="0"/>
              </a:spcAft>
              <a:defRPr/>
            </a:pPr>
            <a:r>
              <a:rPr lang="en-CA" dirty="0">
                <a:ea typeface="+mn-ea"/>
              </a:rPr>
              <a:t>rural-to-rural, rural-to-urban, international</a:t>
            </a:r>
          </a:p>
          <a:p>
            <a:pPr marL="457200" lvl="1" indent="0" eaLnBrk="1" fontAlgn="auto" hangingPunct="1">
              <a:spcAft>
                <a:spcPts val="0"/>
              </a:spcAft>
              <a:buFont typeface="Courier New" panose="02070309020205020404" pitchFamily="49" charset="0"/>
              <a:buNone/>
              <a:defRPr/>
            </a:pP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Forced environmental migration, already significant in some areas of the world, will become an increasingly important phenomenon.</a:t>
            </a:r>
          </a:p>
          <a:p>
            <a:pPr eaLnBrk="1" fontAlgn="auto" hangingPunct="1">
              <a:spcAft>
                <a:spcPts val="0"/>
              </a:spcAft>
              <a:buFont typeface="Arial" panose="020B0604020202020204" pitchFamily="34" charset="0"/>
              <a:buChar char="•"/>
              <a:defRPr/>
            </a:pPr>
            <a:endParaRPr lang="en-US" dirty="0">
              <a:ea typeface="+mn-ea"/>
            </a:endParaRPr>
          </a:p>
          <a:p>
            <a:pPr lvl="1" eaLnBrk="1" fontAlgn="auto" hangingPunct="1">
              <a:spcAft>
                <a:spcPts val="0"/>
              </a:spcAft>
              <a:defRPr/>
            </a:pPr>
            <a:endParaRPr lang="en-US" dirty="0">
              <a:ea typeface="+mn-ea"/>
            </a:endParaRPr>
          </a:p>
        </p:txBody>
      </p:sp>
    </p:spTree>
    <p:extLst>
      <p:ext uri="{BB962C8B-B14F-4D97-AF65-F5344CB8AC3E}">
        <p14:creationId xmlns:p14="http://schemas.microsoft.com/office/powerpoint/2010/main" val="11229331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2"/>
          <p:cNvSpPr>
            <a:spLocks noGrp="1"/>
          </p:cNvSpPr>
          <p:nvPr>
            <p:ph type="title"/>
          </p:nvPr>
        </p:nvSpPr>
        <p:spPr>
          <a:xfrm>
            <a:off x="457200" y="453932"/>
            <a:ext cx="8229600" cy="1143000"/>
          </a:xfrm>
        </p:spPr>
        <p:txBody>
          <a:bodyPr/>
          <a:lstStyle/>
          <a:p>
            <a:pPr eaLnBrk="1" hangingPunct="1"/>
            <a:r>
              <a:rPr lang="en-US" dirty="0">
                <a:solidFill>
                  <a:srgbClr val="000000"/>
                </a:solidFill>
                <a:latin typeface="Palatino Linotype" charset="0"/>
              </a:rPr>
              <a:t>The Global Picture, cont’d</a:t>
            </a:r>
          </a:p>
        </p:txBody>
      </p:sp>
      <p:sp>
        <p:nvSpPr>
          <p:cNvPr id="70659" name="Rectangle 3"/>
          <p:cNvSpPr>
            <a:spLocks noGrp="1" noChangeArrowheads="1"/>
          </p:cNvSpPr>
          <p:nvPr>
            <p:ph idx="1"/>
          </p:nvPr>
        </p:nvSpPr>
        <p:spPr>
          <a:xfrm>
            <a:off x="457200" y="1417638"/>
            <a:ext cx="8229600" cy="4937125"/>
          </a:xfrm>
        </p:spPr>
        <p:txBody>
          <a:bodyPr>
            <a:normAutofit/>
          </a:bodyPr>
          <a:lstStyle/>
          <a:p>
            <a:pPr marL="0" indent="0" eaLnBrk="1" hangingPunct="1">
              <a:lnSpc>
                <a:spcPct val="90000"/>
              </a:lnSpc>
              <a:buFont typeface="Arial" charset="0"/>
              <a:buNone/>
            </a:pPr>
            <a:r>
              <a:rPr lang="en-US" sz="3000" dirty="0">
                <a:solidFill>
                  <a:srgbClr val="F36F21"/>
                </a:solidFill>
                <a:latin typeface="Garamond" charset="0"/>
              </a:rPr>
              <a:t>Population</a:t>
            </a:r>
            <a:endParaRPr lang="en-US" sz="3000" dirty="0">
              <a:latin typeface="Garamond" charset="0"/>
            </a:endParaRPr>
          </a:p>
          <a:p>
            <a:pPr marL="0" indent="0" eaLnBrk="1" hangingPunct="1">
              <a:lnSpc>
                <a:spcPct val="90000"/>
              </a:lnSpc>
            </a:pPr>
            <a:r>
              <a:rPr lang="en-US" sz="3000" dirty="0">
                <a:latin typeface="Garamond" charset="0"/>
              </a:rPr>
              <a:t>A relationship was seen between environmental degradation and economic growth (</a:t>
            </a:r>
            <a:r>
              <a:rPr lang="en-US" sz="3000" dirty="0" err="1">
                <a:latin typeface="Garamond" charset="0"/>
              </a:rPr>
              <a:t>Kuznet</a:t>
            </a:r>
            <a:r>
              <a:rPr lang="en-US" sz="3000" dirty="0">
                <a:latin typeface="Garamond" charset="0"/>
              </a:rPr>
              <a:t> curve) </a:t>
            </a:r>
          </a:p>
          <a:p>
            <a:pPr lvl="1" eaLnBrk="1" hangingPunct="1">
              <a:lnSpc>
                <a:spcPct val="90000"/>
              </a:lnSpc>
              <a:buFont typeface="Courier New" charset="0"/>
              <a:buChar char="o"/>
            </a:pPr>
            <a:r>
              <a:rPr lang="en-CA" sz="2600" dirty="0">
                <a:latin typeface="Garamond" charset="0"/>
              </a:rPr>
              <a:t>As economic growth increases, often so does environmental degradation until a threshold</a:t>
            </a:r>
          </a:p>
          <a:p>
            <a:pPr lvl="1" eaLnBrk="1" hangingPunct="1">
              <a:lnSpc>
                <a:spcPct val="90000"/>
              </a:lnSpc>
              <a:buFont typeface="Courier New" charset="0"/>
              <a:buChar char="o"/>
            </a:pPr>
            <a:r>
              <a:rPr lang="en-CA" sz="2600" dirty="0">
                <a:latin typeface="Garamond" charset="0"/>
              </a:rPr>
              <a:t>After that point, wealth generated by increased industrial activity is sufficient to pay for environmental services that poorer countries cannot afford – not always true</a:t>
            </a:r>
          </a:p>
          <a:p>
            <a:pPr lvl="1" eaLnBrk="1" hangingPunct="1">
              <a:lnSpc>
                <a:spcPct val="90000"/>
              </a:lnSpc>
              <a:buFont typeface="Courier New" charset="0"/>
              <a:buChar char="o"/>
            </a:pPr>
            <a:r>
              <a:rPr lang="en-CA" sz="2600" dirty="0">
                <a:latin typeface="Garamond" charset="0"/>
              </a:rPr>
              <a:t>Unfortunately, the relationship among society, stages of development, and economic growth is more complex than these models allow</a:t>
            </a:r>
          </a:p>
          <a:p>
            <a:pPr lvl="2" eaLnBrk="1" hangingPunct="1">
              <a:lnSpc>
                <a:spcPct val="90000"/>
              </a:lnSpc>
              <a:buFont typeface="Wingdings" charset="0"/>
              <a:buChar char="§"/>
            </a:pPr>
            <a:r>
              <a:rPr lang="en-CA" sz="2200" dirty="0">
                <a:latin typeface="Garamond" charset="0"/>
              </a:rPr>
              <a:t>consumption not included</a:t>
            </a:r>
            <a:endParaRPr lang="en-US" sz="2200" dirty="0">
              <a:latin typeface="Garamond" charset="0"/>
            </a:endParaRPr>
          </a:p>
        </p:txBody>
      </p:sp>
    </p:spTree>
    <p:extLst>
      <p:ext uri="{BB962C8B-B14F-4D97-AF65-F5344CB8AC3E}">
        <p14:creationId xmlns:p14="http://schemas.microsoft.com/office/powerpoint/2010/main" val="33911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CA" dirty="0"/>
              <a:t>Chapter 1</a:t>
            </a:r>
          </a:p>
        </p:txBody>
      </p:sp>
      <p:sp>
        <p:nvSpPr>
          <p:cNvPr id="5" name="Subtitle 4"/>
          <p:cNvSpPr>
            <a:spLocks noGrp="1"/>
          </p:cNvSpPr>
          <p:nvPr>
            <p:ph type="subTitle" idx="1"/>
          </p:nvPr>
        </p:nvSpPr>
        <p:spPr>
          <a:xfrm>
            <a:off x="1371600" y="3028950"/>
            <a:ext cx="6400800" cy="1143000"/>
          </a:xfrm>
        </p:spPr>
        <p:txBody>
          <a:bodyPr>
            <a:normAutofit/>
          </a:bodyPr>
          <a:lstStyle/>
          <a:p>
            <a:pPr>
              <a:defRPr/>
            </a:pPr>
            <a:r>
              <a:rPr lang="en-CA" dirty="0"/>
              <a:t>Environment, Resources, and Society</a:t>
            </a:r>
          </a:p>
        </p:txBody>
      </p:sp>
    </p:spTree>
    <p:extLst>
      <p:ext uri="{BB962C8B-B14F-4D97-AF65-F5344CB8AC3E}">
        <p14:creationId xmlns:p14="http://schemas.microsoft.com/office/powerpoint/2010/main" val="4251588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2"/>
          <p:cNvSpPr>
            <a:spLocks noGrp="1"/>
          </p:cNvSpPr>
          <p:nvPr>
            <p:ph type="title"/>
          </p:nvPr>
        </p:nvSpPr>
        <p:spPr>
          <a:xfrm>
            <a:off x="457200" y="424050"/>
            <a:ext cx="8229600" cy="1143000"/>
          </a:xfrm>
        </p:spPr>
        <p:txBody>
          <a:bodyPr/>
          <a:lstStyle/>
          <a:p>
            <a:pPr eaLnBrk="1" hangingPunct="1"/>
            <a:r>
              <a:rPr lang="en-US" dirty="0">
                <a:solidFill>
                  <a:srgbClr val="000000"/>
                </a:solidFill>
                <a:latin typeface="Palatino Linotype" charset="0"/>
              </a:rPr>
              <a:t>The Global Picture, cont’d</a:t>
            </a:r>
          </a:p>
        </p:txBody>
      </p:sp>
      <p:sp>
        <p:nvSpPr>
          <p:cNvPr id="72707" name="Rectangle 3"/>
          <p:cNvSpPr>
            <a:spLocks noGrp="1" noChangeArrowheads="1"/>
          </p:cNvSpPr>
          <p:nvPr>
            <p:ph idx="1"/>
          </p:nvPr>
        </p:nvSpPr>
        <p:spPr>
          <a:xfrm>
            <a:off x="457200" y="1417638"/>
            <a:ext cx="8229600" cy="4937125"/>
          </a:xfrm>
        </p:spPr>
        <p:txBody>
          <a:bodyPr>
            <a:normAutofit/>
          </a:bodyPr>
          <a:lstStyle/>
          <a:p>
            <a:pPr marL="0" indent="0" eaLnBrk="1" hangingPunct="1">
              <a:lnSpc>
                <a:spcPct val="80000"/>
              </a:lnSpc>
              <a:buFont typeface="Arial" charset="0"/>
              <a:buNone/>
            </a:pPr>
            <a:r>
              <a:rPr lang="en-US" sz="2500" dirty="0">
                <a:solidFill>
                  <a:srgbClr val="F36F21"/>
                </a:solidFill>
                <a:latin typeface="Garamond" charset="0"/>
              </a:rPr>
              <a:t>Consumption</a:t>
            </a:r>
          </a:p>
          <a:p>
            <a:pPr marL="0" indent="0" eaLnBrk="1" hangingPunct="1">
              <a:lnSpc>
                <a:spcPct val="80000"/>
              </a:lnSpc>
            </a:pPr>
            <a:r>
              <a:rPr lang="en-CA" sz="2500" dirty="0">
                <a:latin typeface="Garamond" charset="0"/>
              </a:rPr>
              <a:t>Not </a:t>
            </a:r>
            <a:r>
              <a:rPr lang="en-US" sz="2500" dirty="0">
                <a:latin typeface="Garamond" charset="0"/>
              </a:rPr>
              <a:t>all of Earth’s passengers have the same impact on the life support system.</a:t>
            </a:r>
          </a:p>
          <a:p>
            <a:pPr marL="0" indent="0" eaLnBrk="1" hangingPunct="1">
              <a:lnSpc>
                <a:spcPct val="80000"/>
              </a:lnSpc>
            </a:pPr>
            <a:endParaRPr lang="en-US" sz="2500" dirty="0">
              <a:latin typeface="Garamond" charset="0"/>
            </a:endParaRPr>
          </a:p>
          <a:p>
            <a:pPr marL="0" indent="0" eaLnBrk="1" hangingPunct="1">
              <a:lnSpc>
                <a:spcPct val="80000"/>
              </a:lnSpc>
            </a:pPr>
            <a:r>
              <a:rPr lang="en-CA" sz="2500" dirty="0">
                <a:latin typeface="Garamond" charset="0"/>
              </a:rPr>
              <a:t>12 per cent of the world’s population account for 60 per cent of all private consumption spending while 2.8 billion people live on less than $2/day.</a:t>
            </a:r>
          </a:p>
          <a:p>
            <a:pPr marL="0" indent="0" eaLnBrk="1" hangingPunct="1">
              <a:lnSpc>
                <a:spcPct val="80000"/>
              </a:lnSpc>
              <a:buFont typeface="Arial" charset="0"/>
              <a:buNone/>
            </a:pPr>
            <a:endParaRPr lang="en-US" sz="2500" dirty="0">
              <a:latin typeface="Garamond" charset="0"/>
            </a:endParaRPr>
          </a:p>
          <a:p>
            <a:pPr marL="0" indent="0" eaLnBrk="1" hangingPunct="1">
              <a:lnSpc>
                <a:spcPct val="80000"/>
              </a:lnSpc>
            </a:pPr>
            <a:r>
              <a:rPr lang="en-US" sz="2500" dirty="0">
                <a:latin typeface="Garamond" charset="0"/>
              </a:rPr>
              <a:t>The wealthiest countries use 25 times more energy per capita than the poorest countries.</a:t>
            </a:r>
          </a:p>
          <a:p>
            <a:pPr marL="0" indent="0" eaLnBrk="1" hangingPunct="1">
              <a:lnSpc>
                <a:spcPct val="80000"/>
              </a:lnSpc>
            </a:pPr>
            <a:endParaRPr lang="en-US" sz="2500" dirty="0">
              <a:latin typeface="Garamond" charset="0"/>
            </a:endParaRPr>
          </a:p>
          <a:p>
            <a:pPr marL="0" indent="0" eaLnBrk="1" hangingPunct="1">
              <a:lnSpc>
                <a:spcPct val="80000"/>
              </a:lnSpc>
            </a:pPr>
            <a:r>
              <a:rPr lang="en-US" sz="2500" dirty="0">
                <a:latin typeface="Garamond" charset="0"/>
              </a:rPr>
              <a:t>Canadians are among the top per capita consumers of energy in the world.</a:t>
            </a:r>
          </a:p>
        </p:txBody>
      </p:sp>
    </p:spTree>
    <p:extLst>
      <p:ext uri="{BB962C8B-B14F-4D97-AF65-F5344CB8AC3E}">
        <p14:creationId xmlns:p14="http://schemas.microsoft.com/office/powerpoint/2010/main" val="19839855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p:cNvSpPr>
            <a:spLocks noGrp="1"/>
          </p:cNvSpPr>
          <p:nvPr>
            <p:ph type="title"/>
          </p:nvPr>
        </p:nvSpPr>
        <p:spPr>
          <a:xfrm>
            <a:off x="457200" y="457200"/>
            <a:ext cx="8229600" cy="1143000"/>
          </a:xfrm>
        </p:spPr>
        <p:txBody>
          <a:bodyPr/>
          <a:lstStyle/>
          <a:p>
            <a:pPr eaLnBrk="1" hangingPunct="1"/>
            <a:r>
              <a:rPr lang="en-US" dirty="0">
                <a:solidFill>
                  <a:srgbClr val="000000"/>
                </a:solidFill>
                <a:latin typeface="Palatino Linotype" charset="0"/>
              </a:rPr>
              <a:t>The Global Picture, cont’d</a:t>
            </a:r>
          </a:p>
        </p:txBody>
      </p:sp>
      <p:sp>
        <p:nvSpPr>
          <p:cNvPr id="73731" name="Rectangle 3"/>
          <p:cNvSpPr>
            <a:spLocks noGrp="1" noChangeArrowheads="1"/>
          </p:cNvSpPr>
          <p:nvPr>
            <p:ph idx="1"/>
          </p:nvPr>
        </p:nvSpPr>
        <p:spPr>
          <a:xfrm>
            <a:off x="457200" y="1600200"/>
            <a:ext cx="8229600" cy="4754563"/>
          </a:xfrm>
        </p:spPr>
        <p:txBody>
          <a:bodyPr rtlCol="0">
            <a:normAutofit fontScale="70000" lnSpcReduction="20000"/>
          </a:bodyPr>
          <a:lstStyle/>
          <a:p>
            <a:pPr marL="0" indent="0" eaLnBrk="1" fontAlgn="auto" hangingPunct="1">
              <a:spcAft>
                <a:spcPts val="0"/>
              </a:spcAft>
              <a:buFont typeface="Arial" panose="020B0604020202020204" pitchFamily="34" charset="0"/>
              <a:buNone/>
              <a:defRPr/>
            </a:pPr>
            <a:r>
              <a:rPr lang="en-US" dirty="0">
                <a:solidFill>
                  <a:srgbClr val="F36F21"/>
                </a:solidFill>
                <a:ea typeface="+mn-ea"/>
              </a:rPr>
              <a:t>Consumption</a:t>
            </a:r>
          </a:p>
          <a:p>
            <a:pPr eaLnBrk="1" fontAlgn="auto" hangingPunct="1">
              <a:spcAft>
                <a:spcPts val="0"/>
              </a:spcAft>
              <a:buFont typeface="Arial" panose="020B0604020202020204" pitchFamily="34" charset="0"/>
              <a:buChar char="•"/>
              <a:defRPr/>
            </a:pPr>
            <a:r>
              <a:rPr lang="en-US" sz="3400" dirty="0">
                <a:ea typeface="+mn-ea"/>
              </a:rPr>
              <a:t>Gross National Product (GNP) </a:t>
            </a:r>
          </a:p>
          <a:p>
            <a:pPr lvl="1" eaLnBrk="1" fontAlgn="auto" hangingPunct="1">
              <a:spcAft>
                <a:spcPts val="0"/>
              </a:spcAft>
              <a:defRPr/>
            </a:pPr>
            <a:r>
              <a:rPr lang="en-US" dirty="0">
                <a:ea typeface="+mn-ea"/>
              </a:rPr>
              <a:t>Index used by economists to compare the market value of all goods and services produced in an economy in one year</a:t>
            </a:r>
          </a:p>
          <a:p>
            <a:pPr marL="457200" lvl="1" indent="0" eaLnBrk="1" fontAlgn="auto" hangingPunct="1">
              <a:spcAft>
                <a:spcPts val="0"/>
              </a:spcAft>
              <a:buFont typeface="Courier New" panose="02070309020205020404" pitchFamily="49" charset="0"/>
              <a:buNone/>
              <a:defRPr/>
            </a:pPr>
            <a:endParaRPr lang="en-US" dirty="0">
              <a:ea typeface="+mn-ea"/>
            </a:endParaRPr>
          </a:p>
          <a:p>
            <a:pPr eaLnBrk="1" fontAlgn="auto" hangingPunct="1">
              <a:spcAft>
                <a:spcPts val="0"/>
              </a:spcAft>
              <a:buFont typeface="Arial" panose="020B0604020202020204" pitchFamily="34" charset="0"/>
              <a:buChar char="•"/>
              <a:defRPr/>
            </a:pPr>
            <a:r>
              <a:rPr lang="en-US" sz="3400" dirty="0">
                <a:ea typeface="+mn-ea"/>
              </a:rPr>
              <a:t>Global GNP rose by $50 trillion in the past twenty years</a:t>
            </a:r>
          </a:p>
          <a:p>
            <a:pPr lvl="1" eaLnBrk="1" fontAlgn="auto" hangingPunct="1">
              <a:spcAft>
                <a:spcPts val="0"/>
              </a:spcAft>
              <a:defRPr/>
            </a:pPr>
            <a:r>
              <a:rPr lang="en-US" sz="2900" dirty="0">
                <a:ea typeface="+mn-ea"/>
              </a:rPr>
              <a:t>&lt;20 per cent of this increase has trickled down to the (poorest) 80 per cent</a:t>
            </a:r>
          </a:p>
          <a:p>
            <a:pPr marL="457200" lvl="1" indent="0" eaLnBrk="1" fontAlgn="auto" hangingPunct="1">
              <a:spcAft>
                <a:spcPts val="0"/>
              </a:spcAft>
              <a:buFont typeface="Courier New" panose="02070309020205020404" pitchFamily="49" charset="0"/>
              <a:buNone/>
              <a:defRPr/>
            </a:pPr>
            <a:endParaRPr lang="en-CA" dirty="0">
              <a:ea typeface="+mn-ea"/>
            </a:endParaRPr>
          </a:p>
          <a:p>
            <a:pPr eaLnBrk="1" fontAlgn="auto" hangingPunct="1">
              <a:spcAft>
                <a:spcPts val="0"/>
              </a:spcAft>
              <a:buFont typeface="Arial" panose="020B0604020202020204" pitchFamily="34" charset="0"/>
              <a:buChar char="•"/>
              <a:defRPr/>
            </a:pPr>
            <a:r>
              <a:rPr lang="en-CA" sz="3400" dirty="0">
                <a:ea typeface="+mn-ea"/>
              </a:rPr>
              <a:t>Progress has been made</a:t>
            </a:r>
          </a:p>
          <a:p>
            <a:pPr lvl="1" eaLnBrk="1" fontAlgn="auto" hangingPunct="1">
              <a:spcAft>
                <a:spcPts val="0"/>
              </a:spcAft>
              <a:defRPr/>
            </a:pPr>
            <a:r>
              <a:rPr lang="en-CA" sz="3000" dirty="0">
                <a:ea typeface="+mn-ea"/>
              </a:rPr>
              <a:t>decrease in poverty, working poor, hunger</a:t>
            </a:r>
          </a:p>
          <a:p>
            <a:pPr marL="0" indent="0" eaLnBrk="1" fontAlgn="auto" hangingPunct="1">
              <a:spcAft>
                <a:spcPts val="0"/>
              </a:spcAft>
              <a:buFont typeface="Arial" panose="020B0604020202020204" pitchFamily="34" charset="0"/>
              <a:buNone/>
              <a:defRPr/>
            </a:pPr>
            <a:endParaRPr lang="en-CA" sz="3400" dirty="0">
              <a:ea typeface="+mn-ea"/>
            </a:endParaRPr>
          </a:p>
          <a:p>
            <a:pPr eaLnBrk="1" fontAlgn="auto" hangingPunct="1">
              <a:spcAft>
                <a:spcPts val="0"/>
              </a:spcAft>
              <a:buFont typeface="Arial" panose="020B0604020202020204" pitchFamily="34" charset="0"/>
              <a:buChar char="•"/>
              <a:defRPr/>
            </a:pPr>
            <a:r>
              <a:rPr lang="en-CA" dirty="0">
                <a:ea typeface="+mn-ea"/>
              </a:rPr>
              <a:t>It is worth considering the connection between development and consumption</a:t>
            </a:r>
            <a:endParaRPr lang="en-US" sz="3400" dirty="0">
              <a:ea typeface="+mn-ea"/>
            </a:endParaRPr>
          </a:p>
          <a:p>
            <a:pPr marL="457200" lvl="1" indent="0" eaLnBrk="1" fontAlgn="auto" hangingPunct="1">
              <a:spcAft>
                <a:spcPts val="0"/>
              </a:spcAft>
              <a:buFont typeface="Courier New" panose="02070309020205020404" pitchFamily="49" charset="0"/>
              <a:buNone/>
              <a:defRPr/>
            </a:pPr>
            <a:endParaRPr lang="en-US" sz="3400" dirty="0">
              <a:ea typeface="+mn-ea"/>
            </a:endParaRPr>
          </a:p>
        </p:txBody>
      </p:sp>
    </p:spTree>
    <p:extLst>
      <p:ext uri="{BB962C8B-B14F-4D97-AF65-F5344CB8AC3E}">
        <p14:creationId xmlns:p14="http://schemas.microsoft.com/office/powerpoint/2010/main" val="20562468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AutoShape 2"/>
          <p:cNvSpPr>
            <a:spLocks noGrp="1"/>
          </p:cNvSpPr>
          <p:nvPr>
            <p:ph type="title"/>
          </p:nvPr>
        </p:nvSpPr>
        <p:spPr>
          <a:xfrm>
            <a:off x="457200" y="369982"/>
            <a:ext cx="8229600" cy="1143000"/>
          </a:xfrm>
        </p:spPr>
        <p:txBody>
          <a:bodyPr/>
          <a:lstStyle/>
          <a:p>
            <a:pPr eaLnBrk="1" hangingPunct="1"/>
            <a:r>
              <a:rPr lang="en-US" dirty="0">
                <a:solidFill>
                  <a:srgbClr val="000000"/>
                </a:solidFill>
                <a:latin typeface="Palatino Linotype" charset="0"/>
              </a:rPr>
              <a:t>The Global Picture, cont’d</a:t>
            </a:r>
          </a:p>
        </p:txBody>
      </p:sp>
      <p:sp>
        <p:nvSpPr>
          <p:cNvPr id="75779" name="Rectangle 3"/>
          <p:cNvSpPr>
            <a:spLocks noGrp="1" noChangeArrowheads="1"/>
          </p:cNvSpPr>
          <p:nvPr>
            <p:ph idx="1"/>
          </p:nvPr>
        </p:nvSpPr>
        <p:spPr/>
        <p:txBody>
          <a:bodyPr rtlCol="0">
            <a:normAutofit fontScale="85000" lnSpcReduction="20000"/>
          </a:bodyPr>
          <a:lstStyle/>
          <a:p>
            <a:pPr marL="0" indent="0" eaLnBrk="1" fontAlgn="auto" hangingPunct="1">
              <a:spcAft>
                <a:spcPts val="0"/>
              </a:spcAft>
              <a:buFont typeface="Arial" panose="020B0604020202020204" pitchFamily="34" charset="0"/>
              <a:buNone/>
              <a:defRPr/>
            </a:pPr>
            <a:r>
              <a:rPr lang="en-US" dirty="0">
                <a:solidFill>
                  <a:srgbClr val="F36F21"/>
                </a:solidFill>
                <a:ea typeface="+mn-ea"/>
              </a:rPr>
              <a:t>Nine Planets?</a:t>
            </a:r>
          </a:p>
          <a:p>
            <a:pPr eaLnBrk="1" fontAlgn="auto" hangingPunct="1">
              <a:spcAft>
                <a:spcPts val="0"/>
              </a:spcAft>
              <a:buFont typeface="Arial" panose="020B0604020202020204" pitchFamily="34" charset="0"/>
              <a:buChar char="•"/>
              <a:defRPr/>
            </a:pPr>
            <a:r>
              <a:rPr lang="en-US" dirty="0">
                <a:ea typeface="+mn-ea"/>
              </a:rPr>
              <a:t>The stresses on the planetary life-support system are a consequence of overconsumption and the resulting pollution, as well as overpopulation and the resulting poverty.</a:t>
            </a:r>
          </a:p>
          <a:p>
            <a:pPr eaLnBrk="1" fontAlgn="auto" hangingPunct="1">
              <a:spcAft>
                <a:spcPts val="0"/>
              </a:spcAft>
              <a:buFont typeface="Arial" panose="020B0604020202020204" pitchFamily="34" charset="0"/>
              <a:buChar char="•"/>
              <a:defRPr/>
            </a:pP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Together, they create pressure on the planetary carrying capacity at many different scales.</a:t>
            </a:r>
          </a:p>
          <a:p>
            <a:pPr eaLnBrk="1" fontAlgn="auto" hangingPunct="1">
              <a:spcAft>
                <a:spcPts val="0"/>
              </a:spcAft>
              <a:buFont typeface="Arial" panose="020B0604020202020204" pitchFamily="34" charset="0"/>
              <a:buChar char="•"/>
              <a:defRPr/>
            </a:pP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Nine main planetary processes need to be taken into account.</a:t>
            </a:r>
          </a:p>
          <a:p>
            <a:pPr eaLnBrk="1" fontAlgn="auto" hangingPunct="1">
              <a:spcAft>
                <a:spcPts val="0"/>
              </a:spcAft>
              <a:buFont typeface="Arial" panose="020B0604020202020204" pitchFamily="34" charset="0"/>
              <a:buChar char="•"/>
              <a:defRPr/>
            </a:pPr>
            <a:endParaRPr lang="en-US" dirty="0">
              <a:ea typeface="+mn-ea"/>
            </a:endParaRPr>
          </a:p>
          <a:p>
            <a:pPr eaLnBrk="1" fontAlgn="auto" hangingPunct="1">
              <a:spcAft>
                <a:spcPts val="0"/>
              </a:spcAft>
              <a:buFont typeface="Arial" panose="020B0604020202020204" pitchFamily="34" charset="0"/>
              <a:buChar char="•"/>
              <a:defRPr/>
            </a:pPr>
            <a:endParaRPr lang="en-US" dirty="0">
              <a:ea typeface="+mn-ea"/>
            </a:endParaRPr>
          </a:p>
          <a:p>
            <a:pPr eaLnBrk="1" fontAlgn="auto" hangingPunct="1">
              <a:spcAft>
                <a:spcPts val="0"/>
              </a:spcAft>
              <a:buFont typeface="Arial" panose="020B0604020202020204" pitchFamily="34" charset="0"/>
              <a:buChar char="•"/>
              <a:defRPr/>
            </a:pPr>
            <a:endParaRPr lang="en-US" dirty="0">
              <a:ea typeface="+mn-ea"/>
            </a:endParaRPr>
          </a:p>
        </p:txBody>
      </p:sp>
    </p:spTree>
    <p:extLst>
      <p:ext uri="{BB962C8B-B14F-4D97-AF65-F5344CB8AC3E}">
        <p14:creationId xmlns:p14="http://schemas.microsoft.com/office/powerpoint/2010/main" val="41048873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72587" y="493058"/>
            <a:ext cx="5853177" cy="563252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35195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2"/>
          <p:cNvSpPr>
            <a:spLocks noGrp="1"/>
          </p:cNvSpPr>
          <p:nvPr>
            <p:ph type="title"/>
          </p:nvPr>
        </p:nvSpPr>
        <p:spPr>
          <a:xfrm>
            <a:off x="457200" y="453932"/>
            <a:ext cx="8229600" cy="1143000"/>
          </a:xfrm>
        </p:spPr>
        <p:txBody>
          <a:bodyPr/>
          <a:lstStyle/>
          <a:p>
            <a:pPr eaLnBrk="1" hangingPunct="1"/>
            <a:r>
              <a:rPr lang="en-US" dirty="0">
                <a:solidFill>
                  <a:srgbClr val="000000"/>
                </a:solidFill>
                <a:latin typeface="Palatino Linotype" charset="0"/>
              </a:rPr>
              <a:t>The Global Picture, cont’d</a:t>
            </a:r>
          </a:p>
        </p:txBody>
      </p:sp>
      <p:sp>
        <p:nvSpPr>
          <p:cNvPr id="75779" name="Rectangle 3"/>
          <p:cNvSpPr>
            <a:spLocks noGrp="1" noChangeArrowheads="1"/>
          </p:cNvSpPr>
          <p:nvPr>
            <p:ph idx="1"/>
          </p:nvPr>
        </p:nvSpPr>
        <p:spPr>
          <a:xfrm>
            <a:off x="457200" y="1584960"/>
            <a:ext cx="8229600" cy="4525963"/>
          </a:xfrm>
        </p:spPr>
        <p:txBody>
          <a:bodyPr rtlCol="0">
            <a:normAutofit fontScale="77500" lnSpcReduction="20000"/>
          </a:bodyPr>
          <a:lstStyle/>
          <a:p>
            <a:pPr marL="0" indent="0" eaLnBrk="1" fontAlgn="auto" hangingPunct="1">
              <a:spcAft>
                <a:spcPts val="0"/>
              </a:spcAft>
              <a:buFont typeface="Arial" panose="020B0604020202020204" pitchFamily="34" charset="0"/>
              <a:buNone/>
              <a:defRPr/>
            </a:pPr>
            <a:r>
              <a:rPr lang="en-US" dirty="0">
                <a:solidFill>
                  <a:srgbClr val="F36F21"/>
                </a:solidFill>
                <a:ea typeface="+mn-ea"/>
              </a:rPr>
              <a:t>Nine Planets?</a:t>
            </a:r>
          </a:p>
          <a:p>
            <a:pPr eaLnBrk="1" fontAlgn="auto" hangingPunct="1">
              <a:spcAft>
                <a:spcPts val="0"/>
              </a:spcAft>
              <a:buFont typeface="Arial" panose="020B0604020202020204" pitchFamily="34" charset="0"/>
              <a:buChar char="•"/>
              <a:defRPr/>
            </a:pPr>
            <a:r>
              <a:rPr lang="en-US" dirty="0">
                <a:ea typeface="+mn-ea"/>
              </a:rPr>
              <a:t>Three of these system processes have already exceeded the safe operating zones: </a:t>
            </a:r>
          </a:p>
          <a:p>
            <a:pPr lvl="1" eaLnBrk="1" fontAlgn="auto" hangingPunct="1">
              <a:spcAft>
                <a:spcPts val="0"/>
              </a:spcAft>
              <a:defRPr/>
            </a:pPr>
            <a:r>
              <a:rPr lang="en-US" dirty="0">
                <a:ea typeface="+mn-ea"/>
              </a:rPr>
              <a:t>Rate of biodiversity loss, climate change, and interference with the nitrogen cycle</a:t>
            </a:r>
          </a:p>
          <a:p>
            <a:pPr lvl="1" eaLnBrk="1" fontAlgn="auto" hangingPunct="1">
              <a:spcAft>
                <a:spcPts val="0"/>
              </a:spcAft>
              <a:defRPr/>
            </a:pP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There is a need to set scientifically determined biophysical preconditions for human development and the need to stay within those boundaries.</a:t>
            </a:r>
          </a:p>
          <a:p>
            <a:pPr lvl="1" eaLnBrk="1" fontAlgn="auto" hangingPunct="1">
              <a:spcAft>
                <a:spcPts val="0"/>
              </a:spcAft>
              <a:defRPr/>
            </a:pP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Violating these boundaries will result in a noted loss in the resilience of the Earth in its ability to produce the goods and services necessary to support humanity.</a:t>
            </a:r>
          </a:p>
          <a:p>
            <a:pPr lvl="1" eaLnBrk="1" fontAlgn="auto" hangingPunct="1">
              <a:spcAft>
                <a:spcPts val="0"/>
              </a:spcAft>
              <a:defRPr/>
            </a:pPr>
            <a:endParaRPr lang="en-US" dirty="0">
              <a:ea typeface="+mn-ea"/>
            </a:endParaRPr>
          </a:p>
        </p:txBody>
      </p:sp>
    </p:spTree>
    <p:extLst>
      <p:ext uri="{BB962C8B-B14F-4D97-AF65-F5344CB8AC3E}">
        <p14:creationId xmlns:p14="http://schemas.microsoft.com/office/powerpoint/2010/main" val="15063227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p:cNvSpPr>
            <a:spLocks noGrp="1"/>
          </p:cNvSpPr>
          <p:nvPr>
            <p:ph type="title"/>
          </p:nvPr>
        </p:nvSpPr>
        <p:spPr>
          <a:xfrm>
            <a:off x="457200" y="513697"/>
            <a:ext cx="8229600" cy="1143000"/>
          </a:xfrm>
        </p:spPr>
        <p:txBody>
          <a:bodyPr/>
          <a:lstStyle/>
          <a:p>
            <a:pPr eaLnBrk="1" hangingPunct="1"/>
            <a:r>
              <a:rPr lang="en-US" dirty="0">
                <a:solidFill>
                  <a:srgbClr val="000000"/>
                </a:solidFill>
                <a:latin typeface="Palatino Linotype" charset="0"/>
              </a:rPr>
              <a:t>The Global Picture, cont’d</a:t>
            </a:r>
          </a:p>
        </p:txBody>
      </p:sp>
      <p:sp>
        <p:nvSpPr>
          <p:cNvPr id="75779" name="Rectangle 3"/>
          <p:cNvSpPr>
            <a:spLocks noGrp="1" noChangeArrowheads="1"/>
          </p:cNvSpPr>
          <p:nvPr>
            <p:ph idx="1"/>
          </p:nvPr>
        </p:nvSpPr>
        <p:spPr>
          <a:xfrm>
            <a:off x="457200" y="1417638"/>
            <a:ext cx="8229600" cy="4937125"/>
          </a:xfrm>
        </p:spPr>
        <p:txBody>
          <a:bodyPr rtlCol="0">
            <a:normAutofit fontScale="85000" lnSpcReduction="20000"/>
          </a:bodyPr>
          <a:lstStyle/>
          <a:p>
            <a:pPr marL="0" indent="0" eaLnBrk="1" fontAlgn="auto" hangingPunct="1">
              <a:spcAft>
                <a:spcPts val="0"/>
              </a:spcAft>
              <a:buFont typeface="Arial" panose="020B0604020202020204" pitchFamily="34" charset="0"/>
              <a:buNone/>
              <a:defRPr/>
            </a:pPr>
            <a:r>
              <a:rPr lang="en-US" dirty="0">
                <a:solidFill>
                  <a:srgbClr val="F36F21"/>
                </a:solidFill>
                <a:ea typeface="+mn-ea"/>
              </a:rPr>
              <a:t>Nine Planets?</a:t>
            </a:r>
          </a:p>
          <a:p>
            <a:pPr eaLnBrk="1" fontAlgn="auto" hangingPunct="1">
              <a:spcAft>
                <a:spcPts val="0"/>
              </a:spcAft>
              <a:buFont typeface="Arial" panose="020B0604020202020204" pitchFamily="34" charset="0"/>
              <a:buChar char="•"/>
              <a:defRPr/>
            </a:pPr>
            <a:r>
              <a:rPr lang="en-CA" dirty="0">
                <a:ea typeface="+mn-ea"/>
              </a:rPr>
              <a:t>Four main reasons explain why societies fail (Diamond, 2005):</a:t>
            </a:r>
          </a:p>
          <a:p>
            <a:pPr lvl="1" eaLnBrk="1" fontAlgn="auto" hangingPunct="1">
              <a:spcAft>
                <a:spcPts val="0"/>
              </a:spcAft>
              <a:defRPr/>
            </a:pPr>
            <a:r>
              <a:rPr lang="en-CA" dirty="0">
                <a:ea typeface="+mn-ea"/>
              </a:rPr>
              <a:t>May not anticipate the problem</a:t>
            </a:r>
          </a:p>
          <a:p>
            <a:pPr lvl="1" eaLnBrk="1" fontAlgn="auto" hangingPunct="1">
              <a:spcAft>
                <a:spcPts val="0"/>
              </a:spcAft>
              <a:defRPr/>
            </a:pPr>
            <a:r>
              <a:rPr lang="en-CA" dirty="0">
                <a:ea typeface="+mn-ea"/>
              </a:rPr>
              <a:t>Fail to appreciate severity of the problem, even though they are aware of it</a:t>
            </a:r>
          </a:p>
          <a:p>
            <a:pPr lvl="1" eaLnBrk="1" fontAlgn="auto" hangingPunct="1">
              <a:spcAft>
                <a:spcPts val="0"/>
              </a:spcAft>
              <a:defRPr/>
            </a:pPr>
            <a:r>
              <a:rPr lang="en-CA" dirty="0">
                <a:ea typeface="+mn-ea"/>
              </a:rPr>
              <a:t>May appreciate the problem but neglect to address it </a:t>
            </a:r>
          </a:p>
          <a:p>
            <a:pPr lvl="1" eaLnBrk="1" fontAlgn="auto" hangingPunct="1">
              <a:spcAft>
                <a:spcPts val="0"/>
              </a:spcAft>
              <a:defRPr/>
            </a:pPr>
            <a:r>
              <a:rPr lang="en-CA" dirty="0">
                <a:ea typeface="+mn-ea"/>
              </a:rPr>
              <a:t>May perceive the problem as a serious threat, try to solve it, and fail</a:t>
            </a:r>
          </a:p>
          <a:p>
            <a:pPr lvl="1" eaLnBrk="1" fontAlgn="auto" hangingPunct="1">
              <a:spcAft>
                <a:spcPts val="0"/>
              </a:spcAft>
              <a:defRPr/>
            </a:pPr>
            <a:endParaRPr lang="en-CA" dirty="0">
              <a:ea typeface="+mn-ea"/>
            </a:endParaRPr>
          </a:p>
          <a:p>
            <a:pPr eaLnBrk="1" fontAlgn="auto" hangingPunct="1">
              <a:spcAft>
                <a:spcPts val="0"/>
              </a:spcAft>
              <a:buFont typeface="Arial" panose="020B0604020202020204" pitchFamily="34" charset="0"/>
              <a:buChar char="•"/>
              <a:defRPr/>
            </a:pPr>
            <a:r>
              <a:rPr lang="en-CA" dirty="0">
                <a:ea typeface="+mn-ea"/>
              </a:rPr>
              <a:t>There have been many warnings about the impact of environmental degradation on society in the future (e.g. Silent spring, Limits to Growth)</a:t>
            </a:r>
          </a:p>
        </p:txBody>
      </p:sp>
    </p:spTree>
    <p:extLst>
      <p:ext uri="{BB962C8B-B14F-4D97-AF65-F5344CB8AC3E}">
        <p14:creationId xmlns:p14="http://schemas.microsoft.com/office/powerpoint/2010/main" val="37036875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AutoShape 2"/>
          <p:cNvSpPr>
            <a:spLocks noGrp="1"/>
          </p:cNvSpPr>
          <p:nvPr>
            <p:ph type="title"/>
          </p:nvPr>
        </p:nvSpPr>
        <p:spPr>
          <a:xfrm>
            <a:off x="457200" y="471582"/>
            <a:ext cx="8229600" cy="1143000"/>
          </a:xfrm>
        </p:spPr>
        <p:txBody>
          <a:bodyPr/>
          <a:lstStyle/>
          <a:p>
            <a:pPr eaLnBrk="1" hangingPunct="1"/>
            <a:r>
              <a:rPr lang="en-US" dirty="0">
                <a:solidFill>
                  <a:srgbClr val="000000"/>
                </a:solidFill>
                <a:latin typeface="Palatino Linotype" charset="0"/>
              </a:rPr>
              <a:t>The Global Picture, cont’d</a:t>
            </a:r>
          </a:p>
        </p:txBody>
      </p:sp>
      <p:sp>
        <p:nvSpPr>
          <p:cNvPr id="75779" name="Rectangle 3"/>
          <p:cNvSpPr>
            <a:spLocks noGrp="1" noChangeArrowheads="1"/>
          </p:cNvSpPr>
          <p:nvPr>
            <p:ph idx="1"/>
          </p:nvPr>
        </p:nvSpPr>
        <p:spPr>
          <a:xfrm>
            <a:off x="457200" y="1656080"/>
            <a:ext cx="8229600" cy="4525963"/>
          </a:xfrm>
        </p:spPr>
        <p:txBody>
          <a:bodyPr>
            <a:normAutofit/>
          </a:bodyPr>
          <a:lstStyle/>
          <a:p>
            <a:pPr marL="0" indent="0" eaLnBrk="1" hangingPunct="1">
              <a:lnSpc>
                <a:spcPct val="80000"/>
              </a:lnSpc>
              <a:buFont typeface="Arial" charset="0"/>
              <a:buNone/>
            </a:pPr>
            <a:r>
              <a:rPr lang="en-US" sz="2700" dirty="0">
                <a:solidFill>
                  <a:srgbClr val="F36F21"/>
                </a:solidFill>
                <a:latin typeface="Garamond" charset="0"/>
              </a:rPr>
              <a:t>Nine Planets?</a:t>
            </a:r>
          </a:p>
          <a:p>
            <a:pPr marL="0" indent="0" eaLnBrk="1" hangingPunct="1">
              <a:lnSpc>
                <a:spcPct val="80000"/>
              </a:lnSpc>
            </a:pPr>
            <a:r>
              <a:rPr lang="en-CA" sz="2700" dirty="0">
                <a:latin typeface="Garamond" charset="0"/>
              </a:rPr>
              <a:t>In terms of numbers alone, Canada is not overpopulated compared to virtually any other country.</a:t>
            </a:r>
          </a:p>
          <a:p>
            <a:pPr marL="0" indent="0" eaLnBrk="1" hangingPunct="1">
              <a:lnSpc>
                <a:spcPct val="80000"/>
              </a:lnSpc>
              <a:buFont typeface="Arial" charset="0"/>
              <a:buNone/>
            </a:pPr>
            <a:endParaRPr lang="en-CA" sz="2700" dirty="0">
              <a:latin typeface="Garamond" charset="0"/>
            </a:endParaRPr>
          </a:p>
          <a:p>
            <a:pPr marL="0" indent="0" eaLnBrk="1" hangingPunct="1">
              <a:lnSpc>
                <a:spcPct val="80000"/>
              </a:lnSpc>
            </a:pPr>
            <a:r>
              <a:rPr lang="en-CA" sz="2700" dirty="0">
                <a:latin typeface="Garamond" charset="0"/>
              </a:rPr>
              <a:t>It is not simply numbers of people but rather the impact of those people that is critical. </a:t>
            </a:r>
          </a:p>
          <a:p>
            <a:pPr lvl="1" eaLnBrk="1" hangingPunct="1">
              <a:lnSpc>
                <a:spcPct val="80000"/>
              </a:lnSpc>
              <a:buFont typeface="Courier New" charset="0"/>
              <a:buChar char="o"/>
            </a:pPr>
            <a:r>
              <a:rPr lang="en-CA" sz="2400" dirty="0">
                <a:latin typeface="Garamond" charset="0"/>
              </a:rPr>
              <a:t>Canadians are among the world’s top producers per capita of industrial and household garbage, hazardous wastes, and greenhouse gases.</a:t>
            </a:r>
          </a:p>
          <a:p>
            <a:pPr lvl="1" eaLnBrk="1" hangingPunct="1">
              <a:lnSpc>
                <a:spcPct val="80000"/>
              </a:lnSpc>
              <a:buFont typeface="Courier New" charset="0"/>
              <a:buChar char="o"/>
            </a:pPr>
            <a:endParaRPr lang="en-CA" sz="2400" dirty="0">
              <a:latin typeface="Garamond" charset="0"/>
            </a:endParaRPr>
          </a:p>
          <a:p>
            <a:pPr marL="0" indent="0" eaLnBrk="1" hangingPunct="1">
              <a:lnSpc>
                <a:spcPct val="80000"/>
              </a:lnSpc>
            </a:pPr>
            <a:r>
              <a:rPr lang="en-CA" sz="2700" dirty="0">
                <a:latin typeface="Garamond" charset="0"/>
              </a:rPr>
              <a:t>Canadians can contribute substantially to reducing impacts on the planetary life-support system.</a:t>
            </a:r>
            <a:endParaRPr lang="en-US" sz="2700" dirty="0">
              <a:latin typeface="Garamond" charset="0"/>
            </a:endParaRPr>
          </a:p>
        </p:txBody>
      </p:sp>
    </p:spTree>
    <p:extLst>
      <p:ext uri="{BB962C8B-B14F-4D97-AF65-F5344CB8AC3E}">
        <p14:creationId xmlns:p14="http://schemas.microsoft.com/office/powerpoint/2010/main" val="32566343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a:xfrm>
            <a:off x="457200" y="437198"/>
            <a:ext cx="8229600" cy="1143000"/>
          </a:xfrm>
        </p:spPr>
        <p:txBody>
          <a:bodyPr rtlCol="0">
            <a:normAutofit fontScale="90000"/>
          </a:bodyPr>
          <a:lstStyle/>
          <a:p>
            <a:pPr eaLnBrk="1" fontAlgn="auto" hangingPunct="1">
              <a:spcAft>
                <a:spcPts val="0"/>
              </a:spcAft>
              <a:defRPr/>
            </a:pPr>
            <a:r>
              <a:rPr lang="en-US" dirty="0">
                <a:solidFill>
                  <a:srgbClr val="000000"/>
                </a:solidFill>
                <a:ea typeface="+mj-ea"/>
              </a:rPr>
              <a:t>Defining Environment </a:t>
            </a:r>
            <a:br>
              <a:rPr lang="en-US" dirty="0">
                <a:solidFill>
                  <a:srgbClr val="000000"/>
                </a:solidFill>
                <a:ea typeface="+mj-ea"/>
              </a:rPr>
            </a:br>
            <a:r>
              <a:rPr lang="en-US" dirty="0">
                <a:solidFill>
                  <a:srgbClr val="000000"/>
                </a:solidFill>
                <a:ea typeface="+mj-ea"/>
              </a:rPr>
              <a:t>and Resources</a:t>
            </a:r>
          </a:p>
        </p:txBody>
      </p:sp>
      <p:sp>
        <p:nvSpPr>
          <p:cNvPr id="43011" name="Rectangle 3"/>
          <p:cNvSpPr>
            <a:spLocks noGrp="1"/>
          </p:cNvSpPr>
          <p:nvPr>
            <p:ph idx="1"/>
          </p:nvPr>
        </p:nvSpPr>
        <p:spPr/>
        <p:txBody>
          <a:bodyPr/>
          <a:lstStyle/>
          <a:p>
            <a:pPr eaLnBrk="1" hangingPunct="1"/>
            <a:r>
              <a:rPr lang="en-US" dirty="0">
                <a:latin typeface="Garamond" charset="0"/>
              </a:rPr>
              <a:t>The environment includes the atmosphere, hydrosphere, </a:t>
            </a:r>
            <a:r>
              <a:rPr lang="en-US" dirty="0" err="1">
                <a:latin typeface="Garamond" charset="0"/>
              </a:rPr>
              <a:t>cryosphere</a:t>
            </a:r>
            <a:r>
              <a:rPr lang="en-US" dirty="0">
                <a:latin typeface="Garamond" charset="0"/>
              </a:rPr>
              <a:t>, lithosphere, and biosphere in which humans, other living species, and non-animate phenomena exist.</a:t>
            </a:r>
          </a:p>
          <a:p>
            <a:pPr eaLnBrk="1" hangingPunct="1"/>
            <a:endParaRPr lang="en-US" dirty="0">
              <a:latin typeface="Garamond" charset="0"/>
            </a:endParaRPr>
          </a:p>
          <a:p>
            <a:pPr eaLnBrk="1" hangingPunct="1"/>
            <a:r>
              <a:rPr lang="en-US" dirty="0">
                <a:latin typeface="Garamond" charset="0"/>
              </a:rPr>
              <a:t>Resources are more specific and include forests, wildlife, oceans, rivers, lakes, minerals, and petroleum.</a:t>
            </a:r>
          </a:p>
          <a:p>
            <a:pPr eaLnBrk="1" hangingPunct="1"/>
            <a:endParaRPr lang="en-US" dirty="0">
              <a:latin typeface="Garamond" charset="0"/>
            </a:endParaRPr>
          </a:p>
        </p:txBody>
      </p:sp>
    </p:spTree>
    <p:extLst>
      <p:ext uri="{BB962C8B-B14F-4D97-AF65-F5344CB8AC3E}">
        <p14:creationId xmlns:p14="http://schemas.microsoft.com/office/powerpoint/2010/main" val="6049164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p:cNvSpPr>
            <a:spLocks noGrp="1" noChangeArrowheads="1"/>
          </p:cNvSpPr>
          <p:nvPr>
            <p:ph type="title"/>
          </p:nvPr>
        </p:nvSpPr>
        <p:spPr>
          <a:xfrm>
            <a:off x="457200" y="468873"/>
            <a:ext cx="8229600" cy="1143000"/>
          </a:xfrm>
        </p:spPr>
        <p:txBody>
          <a:bodyPr>
            <a:noAutofit/>
          </a:bodyPr>
          <a:lstStyle/>
          <a:p>
            <a:pPr eaLnBrk="1" hangingPunct="1"/>
            <a:r>
              <a:rPr lang="en-US" sz="4000" dirty="0">
                <a:solidFill>
                  <a:srgbClr val="000000"/>
                </a:solidFill>
                <a:latin typeface="Palatino Linotype" charset="0"/>
              </a:rPr>
              <a:t>Defining Environment and Resources,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44035" name="Rectangle 3"/>
          <p:cNvSpPr>
            <a:spLocks noGrp="1"/>
          </p:cNvSpPr>
          <p:nvPr>
            <p:ph idx="1"/>
          </p:nvPr>
        </p:nvSpPr>
        <p:spPr>
          <a:xfrm>
            <a:off x="457200" y="1920240"/>
            <a:ext cx="8229600" cy="4525963"/>
          </a:xfrm>
        </p:spPr>
        <p:txBody>
          <a:bodyPr/>
          <a:lstStyle/>
          <a:p>
            <a:pPr eaLnBrk="1" hangingPunct="1"/>
            <a:r>
              <a:rPr lang="en-US" dirty="0">
                <a:latin typeface="Garamond" charset="0"/>
              </a:rPr>
              <a:t>Anthropocentric view</a:t>
            </a:r>
          </a:p>
          <a:p>
            <a:pPr lvl="1" eaLnBrk="1" hangingPunct="1">
              <a:buFont typeface="Courier New" charset="0"/>
              <a:buChar char="o"/>
            </a:pPr>
            <a:r>
              <a:rPr lang="en-US" dirty="0">
                <a:latin typeface="Garamond" charset="0"/>
              </a:rPr>
              <a:t>Value is defined relative to human interests, wants, and needs.</a:t>
            </a:r>
          </a:p>
          <a:p>
            <a:pPr eaLnBrk="1" hangingPunct="1"/>
            <a:endParaRPr lang="en-US" dirty="0">
              <a:latin typeface="Garamond" charset="0"/>
            </a:endParaRPr>
          </a:p>
          <a:p>
            <a:pPr eaLnBrk="1" hangingPunct="1"/>
            <a:r>
              <a:rPr lang="en-US" dirty="0" err="1">
                <a:latin typeface="Garamond" charset="0"/>
              </a:rPr>
              <a:t>Ecocentric</a:t>
            </a:r>
            <a:r>
              <a:rPr lang="en-US" dirty="0">
                <a:latin typeface="Garamond" charset="0"/>
              </a:rPr>
              <a:t> or </a:t>
            </a:r>
            <a:r>
              <a:rPr lang="en-US" dirty="0" err="1">
                <a:latin typeface="Garamond" charset="0"/>
              </a:rPr>
              <a:t>biocentric</a:t>
            </a:r>
            <a:r>
              <a:rPr lang="en-US" dirty="0">
                <a:latin typeface="Garamond" charset="0"/>
              </a:rPr>
              <a:t> view</a:t>
            </a:r>
          </a:p>
          <a:p>
            <a:pPr lvl="1" eaLnBrk="1" hangingPunct="1">
              <a:buFont typeface="Courier New" charset="0"/>
              <a:buChar char="o"/>
            </a:pPr>
            <a:r>
              <a:rPr lang="en-US" dirty="0">
                <a:latin typeface="Garamond" charset="0"/>
              </a:rPr>
              <a:t>Defined as an aspect of the environment that is valued simply because of its existence and its right to exist.</a:t>
            </a:r>
          </a:p>
        </p:txBody>
      </p:sp>
    </p:spTree>
    <p:extLst>
      <p:ext uri="{BB962C8B-B14F-4D97-AF65-F5344CB8AC3E}">
        <p14:creationId xmlns:p14="http://schemas.microsoft.com/office/powerpoint/2010/main" val="40404866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Grp="1"/>
          </p:cNvSpPr>
          <p:nvPr>
            <p:ph type="title"/>
          </p:nvPr>
        </p:nvSpPr>
        <p:spPr>
          <a:xfrm>
            <a:off x="457200" y="409109"/>
            <a:ext cx="8229600" cy="1143000"/>
          </a:xfrm>
        </p:spPr>
        <p:txBody>
          <a:bodyPr/>
          <a:lstStyle/>
          <a:p>
            <a:pPr eaLnBrk="1" hangingPunct="1"/>
            <a:r>
              <a:rPr lang="en-US" sz="3600" dirty="0">
                <a:solidFill>
                  <a:srgbClr val="000000"/>
                </a:solidFill>
                <a:latin typeface="Palatino Linotype" charset="0"/>
              </a:rPr>
              <a:t>Three Waves Regarding Approaches to </a:t>
            </a:r>
            <a:br>
              <a:rPr lang="en-US" sz="3600" dirty="0">
                <a:solidFill>
                  <a:srgbClr val="000000"/>
                </a:solidFill>
                <a:latin typeface="Palatino Linotype" charset="0"/>
              </a:rPr>
            </a:br>
            <a:r>
              <a:rPr lang="en-US" sz="3600" dirty="0">
                <a:solidFill>
                  <a:srgbClr val="000000"/>
                </a:solidFill>
                <a:latin typeface="Palatino Linotype" charset="0"/>
              </a:rPr>
              <a:t>Environmental Management</a:t>
            </a:r>
          </a:p>
        </p:txBody>
      </p:sp>
      <p:sp>
        <p:nvSpPr>
          <p:cNvPr id="54275" name="Rectangle 3"/>
          <p:cNvSpPr>
            <a:spLocks noGrp="1" noChangeArrowheads="1"/>
          </p:cNvSpPr>
          <p:nvPr>
            <p:ph idx="1"/>
          </p:nvPr>
        </p:nvSpPr>
        <p:spPr/>
        <p:txBody>
          <a:bodyPr>
            <a:normAutofit/>
          </a:bodyPr>
          <a:lstStyle/>
          <a:p>
            <a:pPr eaLnBrk="1" hangingPunct="1">
              <a:lnSpc>
                <a:spcPct val="80000"/>
              </a:lnSpc>
            </a:pPr>
            <a:r>
              <a:rPr lang="en-US" sz="3000" dirty="0">
                <a:latin typeface="Garamond" charset="0"/>
              </a:rPr>
              <a:t>First wave (late nineteenth century)</a:t>
            </a:r>
          </a:p>
          <a:p>
            <a:pPr lvl="1" eaLnBrk="1" hangingPunct="1">
              <a:lnSpc>
                <a:spcPct val="80000"/>
              </a:lnSpc>
              <a:buFont typeface="Courier New" charset="0"/>
              <a:buChar char="o"/>
            </a:pPr>
            <a:r>
              <a:rPr lang="en-US" sz="2600" dirty="0">
                <a:latin typeface="Garamond" charset="0"/>
              </a:rPr>
              <a:t>Rediscovering and protecting wilderness areas (conservation)</a:t>
            </a:r>
          </a:p>
          <a:p>
            <a:pPr lvl="1" eaLnBrk="1" hangingPunct="1">
              <a:lnSpc>
                <a:spcPct val="80000"/>
              </a:lnSpc>
              <a:buFont typeface="Courier New" charset="0"/>
              <a:buNone/>
            </a:pPr>
            <a:endParaRPr lang="en-US" sz="2600" dirty="0">
              <a:latin typeface="Garamond" charset="0"/>
            </a:endParaRPr>
          </a:p>
          <a:p>
            <a:pPr eaLnBrk="1" hangingPunct="1">
              <a:lnSpc>
                <a:spcPct val="80000"/>
              </a:lnSpc>
            </a:pPr>
            <a:r>
              <a:rPr lang="en-US" sz="3000" dirty="0">
                <a:latin typeface="Garamond" charset="0"/>
              </a:rPr>
              <a:t>Second wave (early twentieth century)</a:t>
            </a:r>
          </a:p>
          <a:p>
            <a:pPr lvl="1" eaLnBrk="1" hangingPunct="1">
              <a:lnSpc>
                <a:spcPct val="80000"/>
              </a:lnSpc>
              <a:buFont typeface="Courier New" charset="0"/>
              <a:buChar char="o"/>
            </a:pPr>
            <a:r>
              <a:rPr lang="en-US" sz="2600" dirty="0">
                <a:latin typeface="Garamond" charset="0"/>
              </a:rPr>
              <a:t>Identify environmental degradation—urge governments to reduce the damage (environmental activism)</a:t>
            </a:r>
          </a:p>
          <a:p>
            <a:pPr eaLnBrk="1" hangingPunct="1">
              <a:lnSpc>
                <a:spcPct val="80000"/>
              </a:lnSpc>
            </a:pPr>
            <a:endParaRPr lang="en-US" sz="3000" dirty="0">
              <a:latin typeface="Garamond" charset="0"/>
            </a:endParaRPr>
          </a:p>
          <a:p>
            <a:pPr eaLnBrk="1" hangingPunct="1">
              <a:lnSpc>
                <a:spcPct val="80000"/>
              </a:lnSpc>
            </a:pPr>
            <a:r>
              <a:rPr lang="en-US" sz="3000" dirty="0">
                <a:latin typeface="Garamond" charset="0"/>
              </a:rPr>
              <a:t>Third wave (late twentieth century)</a:t>
            </a:r>
          </a:p>
          <a:p>
            <a:pPr lvl="1" eaLnBrk="1" hangingPunct="1">
              <a:lnSpc>
                <a:spcPct val="80000"/>
              </a:lnSpc>
              <a:buFont typeface="Courier New" charset="0"/>
              <a:buChar char="o"/>
            </a:pPr>
            <a:r>
              <a:rPr lang="en-US" sz="2600" dirty="0">
                <a:latin typeface="Garamond" charset="0"/>
              </a:rPr>
              <a:t>Remediate environmental degradation (sustainable development) </a:t>
            </a:r>
          </a:p>
        </p:txBody>
      </p:sp>
    </p:spTree>
    <p:extLst>
      <p:ext uri="{BB962C8B-B14F-4D97-AF65-F5344CB8AC3E}">
        <p14:creationId xmlns:p14="http://schemas.microsoft.com/office/powerpoint/2010/main" val="1684838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p:cNvSpPr>
          <p:nvPr>
            <p:ph type="title"/>
          </p:nvPr>
        </p:nvSpPr>
        <p:spPr>
          <a:xfrm>
            <a:off x="457200" y="325438"/>
            <a:ext cx="8229600" cy="1143000"/>
          </a:xfrm>
        </p:spPr>
        <p:txBody>
          <a:bodyPr/>
          <a:lstStyle/>
          <a:p>
            <a:pPr eaLnBrk="1" hangingPunct="1"/>
            <a:r>
              <a:rPr lang="en-US" dirty="0">
                <a:solidFill>
                  <a:srgbClr val="000000"/>
                </a:solidFill>
                <a:latin typeface="Palatino Linotype" charset="0"/>
              </a:rPr>
              <a:t>Learning Objectives</a:t>
            </a:r>
          </a:p>
        </p:txBody>
      </p:sp>
      <p:sp>
        <p:nvSpPr>
          <p:cNvPr id="51203" name="Rectangle 3"/>
          <p:cNvSpPr>
            <a:spLocks noGrp="1" noChangeArrowheads="1"/>
          </p:cNvSpPr>
          <p:nvPr>
            <p:ph idx="1"/>
          </p:nvPr>
        </p:nvSpPr>
        <p:spPr/>
        <p:txBody>
          <a:bodyPr>
            <a:normAutofit/>
          </a:bodyPr>
          <a:lstStyle/>
          <a:p>
            <a:pPr eaLnBrk="1" hangingPunct="1">
              <a:lnSpc>
                <a:spcPct val="80000"/>
              </a:lnSpc>
            </a:pPr>
            <a:r>
              <a:rPr lang="en-US" sz="2500">
                <a:latin typeface="Garamond" charset="0"/>
              </a:rPr>
              <a:t>Appreciate different perspectives related to environment and resources.</a:t>
            </a:r>
          </a:p>
          <a:p>
            <a:pPr eaLnBrk="1" hangingPunct="1">
              <a:lnSpc>
                <a:spcPct val="80000"/>
              </a:lnSpc>
              <a:buFont typeface="Arial" charset="0"/>
              <a:buNone/>
            </a:pPr>
            <a:endParaRPr lang="en-US" sz="2500">
              <a:latin typeface="Garamond" charset="0"/>
            </a:endParaRPr>
          </a:p>
          <a:p>
            <a:pPr eaLnBrk="1" hangingPunct="1">
              <a:lnSpc>
                <a:spcPct val="80000"/>
              </a:lnSpc>
            </a:pPr>
            <a:r>
              <a:rPr lang="en-US" sz="2500">
                <a:latin typeface="Garamond" charset="0"/>
              </a:rPr>
              <a:t>Understand the implications for change, complexity, uncertainty, and conflict relative to environmental issues and problems.</a:t>
            </a:r>
          </a:p>
          <a:p>
            <a:pPr eaLnBrk="1" hangingPunct="1">
              <a:lnSpc>
                <a:spcPct val="80000"/>
              </a:lnSpc>
            </a:pPr>
            <a:endParaRPr lang="en-US" sz="2500">
              <a:latin typeface="Garamond" charset="0"/>
            </a:endParaRPr>
          </a:p>
          <a:p>
            <a:pPr eaLnBrk="1" hangingPunct="1">
              <a:lnSpc>
                <a:spcPct val="80000"/>
              </a:lnSpc>
            </a:pPr>
            <a:r>
              <a:rPr lang="en-US" sz="2500">
                <a:latin typeface="Garamond" charset="0"/>
              </a:rPr>
              <a:t>Appreciate the concept of </a:t>
            </a:r>
            <a:r>
              <a:rPr lang="ja-JP" altLang="en-US" sz="2500">
                <a:latin typeface="Garamond" charset="0"/>
              </a:rPr>
              <a:t>“</a:t>
            </a:r>
            <a:r>
              <a:rPr lang="en-US" sz="2500">
                <a:latin typeface="Garamond" charset="0"/>
              </a:rPr>
              <a:t>wicked problems.</a:t>
            </a:r>
            <a:r>
              <a:rPr lang="ja-JP" altLang="en-US" sz="2500">
                <a:latin typeface="Garamond" charset="0"/>
              </a:rPr>
              <a:t>”</a:t>
            </a:r>
            <a:endParaRPr lang="en-US" sz="2500">
              <a:latin typeface="Garamond" charset="0"/>
            </a:endParaRPr>
          </a:p>
          <a:p>
            <a:pPr eaLnBrk="1" hangingPunct="1">
              <a:lnSpc>
                <a:spcPct val="80000"/>
              </a:lnSpc>
            </a:pPr>
            <a:endParaRPr lang="en-US" sz="2500">
              <a:latin typeface="Garamond" charset="0"/>
            </a:endParaRPr>
          </a:p>
          <a:p>
            <a:pPr eaLnBrk="1" hangingPunct="1">
              <a:lnSpc>
                <a:spcPct val="80000"/>
              </a:lnSpc>
            </a:pPr>
            <a:r>
              <a:rPr lang="en-US" sz="2500">
                <a:latin typeface="Garamond" charset="0"/>
              </a:rPr>
              <a:t>Recognize the implications of the Anthropocene.</a:t>
            </a:r>
          </a:p>
          <a:p>
            <a:pPr eaLnBrk="1" hangingPunct="1">
              <a:lnSpc>
                <a:spcPct val="80000"/>
              </a:lnSpc>
              <a:buFont typeface="Arial" charset="0"/>
              <a:buNone/>
            </a:pPr>
            <a:endParaRPr lang="en-US" sz="2500">
              <a:latin typeface="Garamond" charset="0"/>
            </a:endParaRPr>
          </a:p>
          <a:p>
            <a:pPr eaLnBrk="1" hangingPunct="1">
              <a:lnSpc>
                <a:spcPct val="80000"/>
              </a:lnSpc>
            </a:pPr>
            <a:r>
              <a:rPr lang="en-US" sz="2500">
                <a:latin typeface="Garamond" charset="0"/>
              </a:rPr>
              <a:t>Understand the nature of human population growth.</a:t>
            </a:r>
          </a:p>
          <a:p>
            <a:pPr eaLnBrk="1" hangingPunct="1">
              <a:lnSpc>
                <a:spcPct val="80000"/>
              </a:lnSpc>
              <a:buFont typeface="Arial" charset="0"/>
              <a:buNone/>
            </a:pPr>
            <a:endParaRPr lang="en-US" sz="2500">
              <a:latin typeface="Garamond" charset="0"/>
            </a:endParaRPr>
          </a:p>
        </p:txBody>
      </p:sp>
    </p:spTree>
    <p:extLst>
      <p:ext uri="{BB962C8B-B14F-4D97-AF65-F5344CB8AC3E}">
        <p14:creationId xmlns:p14="http://schemas.microsoft.com/office/powerpoint/2010/main" val="11102752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AutoShape 2"/>
          <p:cNvSpPr>
            <a:spLocks noGrp="1"/>
          </p:cNvSpPr>
          <p:nvPr>
            <p:ph type="title"/>
          </p:nvPr>
        </p:nvSpPr>
        <p:spPr>
          <a:xfrm>
            <a:off x="457200" y="503238"/>
            <a:ext cx="8229600" cy="1143000"/>
          </a:xfrm>
        </p:spPr>
        <p:txBody>
          <a:bodyPr/>
          <a:lstStyle/>
          <a:p>
            <a:pPr eaLnBrk="1" hangingPunct="1"/>
            <a:r>
              <a:rPr lang="en-US" sz="3400" dirty="0">
                <a:solidFill>
                  <a:srgbClr val="000000"/>
                </a:solidFill>
                <a:latin typeface="Palatino Linotype" charset="0"/>
              </a:rPr>
              <a:t>Alternative Approaches to Understanding Complex Natural and Socio-economic Systems</a:t>
            </a:r>
          </a:p>
        </p:txBody>
      </p:sp>
      <p:sp>
        <p:nvSpPr>
          <p:cNvPr id="54275" name="Rectangle 3"/>
          <p:cNvSpPr>
            <a:spLocks noGrp="1" noChangeArrowheads="1"/>
          </p:cNvSpPr>
          <p:nvPr>
            <p:ph idx="1"/>
          </p:nvPr>
        </p:nvSpPr>
        <p:spPr/>
        <p:txBody>
          <a:bodyPr rtlCol="0">
            <a:normAutofit fontScale="92500" lnSpcReduction="10000"/>
          </a:bodyPr>
          <a:lstStyle/>
          <a:p>
            <a:pPr eaLnBrk="1" fontAlgn="auto" hangingPunct="1">
              <a:spcAft>
                <a:spcPts val="0"/>
              </a:spcAft>
              <a:buFont typeface="Arial" panose="020B0604020202020204" pitchFamily="34" charset="0"/>
              <a:buChar char="•"/>
              <a:defRPr/>
            </a:pPr>
            <a:r>
              <a:rPr lang="en-US" dirty="0">
                <a:ea typeface="+mn-ea"/>
              </a:rPr>
              <a:t>Disciplinary</a:t>
            </a:r>
          </a:p>
          <a:p>
            <a:pPr lvl="1" eaLnBrk="1" fontAlgn="auto" hangingPunct="1">
              <a:spcAft>
                <a:spcPts val="0"/>
              </a:spcAft>
              <a:defRPr/>
            </a:pPr>
            <a:r>
              <a:rPr lang="en-US" dirty="0">
                <a:ea typeface="+mn-ea"/>
              </a:rPr>
              <a:t>This approach is organized around the concepts, theories, assumptions, and methods associated with an academic discipline.</a:t>
            </a:r>
          </a:p>
          <a:p>
            <a:pPr lvl="1" eaLnBrk="1" fontAlgn="auto" hangingPunct="1">
              <a:spcAft>
                <a:spcPts val="0"/>
              </a:spcAft>
              <a:defRPr/>
            </a:pPr>
            <a:r>
              <a:rPr lang="en-US" dirty="0">
                <a:ea typeface="+mn-ea"/>
              </a:rPr>
              <a:t>May limit understanding of complex systems.</a:t>
            </a:r>
          </a:p>
          <a:p>
            <a:pPr eaLnBrk="1" fontAlgn="auto" hangingPunct="1">
              <a:spcAft>
                <a:spcPts val="0"/>
              </a:spcAft>
              <a:buFont typeface="Arial" panose="020B0604020202020204" pitchFamily="34" charset="0"/>
              <a:buChar char="•"/>
              <a:defRPr/>
            </a:pP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Multidisciplinary</a:t>
            </a:r>
          </a:p>
          <a:p>
            <a:pPr lvl="1" eaLnBrk="1" fontAlgn="auto" hangingPunct="1">
              <a:spcAft>
                <a:spcPts val="0"/>
              </a:spcAft>
              <a:defRPr/>
            </a:pPr>
            <a:r>
              <a:rPr lang="en-US" dirty="0">
                <a:ea typeface="+mn-ea"/>
              </a:rPr>
              <a:t>Specialists examine an issue from each of their disciplinary perspectives, and their findings and insights are synthesized for an increasing understanding.</a:t>
            </a:r>
          </a:p>
        </p:txBody>
      </p:sp>
    </p:spTree>
    <p:extLst>
      <p:ext uri="{BB962C8B-B14F-4D97-AF65-F5344CB8AC3E}">
        <p14:creationId xmlns:p14="http://schemas.microsoft.com/office/powerpoint/2010/main" val="34813929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p:cNvSpPr>
            <a:spLocks noGrp="1"/>
          </p:cNvSpPr>
          <p:nvPr>
            <p:ph type="title"/>
          </p:nvPr>
        </p:nvSpPr>
        <p:spPr>
          <a:xfrm>
            <a:off x="457200" y="462598"/>
            <a:ext cx="8229600" cy="1143000"/>
          </a:xfrm>
        </p:spPr>
        <p:txBody>
          <a:bodyPr/>
          <a:lstStyle/>
          <a:p>
            <a:pPr eaLnBrk="1" hangingPunct="1"/>
            <a:r>
              <a:rPr lang="en-US" sz="3200" dirty="0">
                <a:solidFill>
                  <a:srgbClr val="000000"/>
                </a:solidFill>
                <a:latin typeface="Palatino Linotype" charset="0"/>
              </a:rPr>
              <a:t>Alternative Approaches to Understanding Complex Natural and Socio-economic Systems, cont’d</a:t>
            </a:r>
          </a:p>
        </p:txBody>
      </p:sp>
      <p:sp>
        <p:nvSpPr>
          <p:cNvPr id="55299" name="Rectangle 3"/>
          <p:cNvSpPr>
            <a:spLocks noGrp="1" noChangeArrowheads="1"/>
          </p:cNvSpPr>
          <p:nvPr>
            <p:ph idx="1"/>
          </p:nvPr>
        </p:nvSpPr>
        <p:spPr>
          <a:xfrm>
            <a:off x="457200" y="1879600"/>
            <a:ext cx="8229600" cy="4525963"/>
          </a:xfrm>
        </p:spPr>
        <p:txBody>
          <a:bodyPr>
            <a:normAutofit/>
          </a:bodyPr>
          <a:lstStyle/>
          <a:p>
            <a:pPr eaLnBrk="1" hangingPunct="1">
              <a:lnSpc>
                <a:spcPct val="90000"/>
              </a:lnSpc>
            </a:pPr>
            <a:r>
              <a:rPr lang="en-US" sz="3000" dirty="0">
                <a:latin typeface="Garamond" charset="0"/>
              </a:rPr>
              <a:t>Cross-disciplinary</a:t>
            </a:r>
          </a:p>
          <a:p>
            <a:pPr lvl="1" eaLnBrk="1" hangingPunct="1">
              <a:lnSpc>
                <a:spcPct val="90000"/>
              </a:lnSpc>
              <a:buFont typeface="Courier New" charset="0"/>
              <a:buChar char="o"/>
            </a:pPr>
            <a:r>
              <a:rPr lang="en-US" sz="2600" dirty="0">
                <a:latin typeface="Garamond" charset="0"/>
              </a:rPr>
              <a:t>A specialist borrows concepts, theories, and methods from other disciplines to enhance their perspective.</a:t>
            </a:r>
          </a:p>
          <a:p>
            <a:pPr lvl="1" eaLnBrk="1" hangingPunct="1">
              <a:lnSpc>
                <a:spcPct val="90000"/>
              </a:lnSpc>
              <a:buFont typeface="Courier New" charset="0"/>
              <a:buChar char="o"/>
            </a:pPr>
            <a:r>
              <a:rPr lang="en-US" sz="2600" dirty="0">
                <a:latin typeface="Garamond" charset="0"/>
              </a:rPr>
              <a:t>May enhance understanding; lead to misunderstandings.</a:t>
            </a:r>
          </a:p>
          <a:p>
            <a:pPr eaLnBrk="1" hangingPunct="1">
              <a:lnSpc>
                <a:spcPct val="90000"/>
              </a:lnSpc>
            </a:pPr>
            <a:endParaRPr lang="en-US" sz="3000" dirty="0">
              <a:latin typeface="Garamond" charset="0"/>
            </a:endParaRPr>
          </a:p>
          <a:p>
            <a:pPr eaLnBrk="1" hangingPunct="1">
              <a:lnSpc>
                <a:spcPct val="90000"/>
              </a:lnSpc>
            </a:pPr>
            <a:r>
              <a:rPr lang="en-US" sz="3000" dirty="0">
                <a:latin typeface="Garamond" charset="0"/>
              </a:rPr>
              <a:t>Interdisciplinary</a:t>
            </a:r>
          </a:p>
          <a:p>
            <a:pPr lvl="1" eaLnBrk="1" hangingPunct="1">
              <a:lnSpc>
                <a:spcPct val="90000"/>
              </a:lnSpc>
              <a:buFont typeface="Courier New" charset="0"/>
              <a:buChar char="o"/>
            </a:pPr>
            <a:r>
              <a:rPr lang="en-US" sz="2600" dirty="0">
                <a:latin typeface="Garamond" charset="0"/>
              </a:rPr>
              <a:t>Specialists work together from the beginning of a project—synthesis and integration of understanding.</a:t>
            </a:r>
          </a:p>
          <a:p>
            <a:pPr lvl="1" eaLnBrk="1" hangingPunct="1">
              <a:lnSpc>
                <a:spcPct val="90000"/>
              </a:lnSpc>
              <a:buFont typeface="Courier New" charset="0"/>
              <a:buChar char="o"/>
            </a:pPr>
            <a:r>
              <a:rPr lang="en-US" sz="2600" dirty="0">
                <a:latin typeface="Garamond" charset="0"/>
              </a:rPr>
              <a:t>Time-consuming.</a:t>
            </a:r>
          </a:p>
          <a:p>
            <a:pPr lvl="1" eaLnBrk="1" hangingPunct="1">
              <a:lnSpc>
                <a:spcPct val="90000"/>
              </a:lnSpc>
              <a:buFont typeface="Courier New" charset="0"/>
              <a:buChar char="o"/>
            </a:pPr>
            <a:r>
              <a:rPr lang="en-US" sz="2600" dirty="0">
                <a:latin typeface="Garamond" charset="0"/>
              </a:rPr>
              <a:t>Requires trust, patience, and self-confidence. </a:t>
            </a:r>
          </a:p>
          <a:p>
            <a:pPr lvl="1" eaLnBrk="1" hangingPunct="1">
              <a:lnSpc>
                <a:spcPct val="90000"/>
              </a:lnSpc>
              <a:buFont typeface="Courier New" charset="0"/>
              <a:buChar char="o"/>
            </a:pPr>
            <a:endParaRPr lang="en-US" sz="2600" dirty="0">
              <a:latin typeface="Garamond" charset="0"/>
            </a:endParaRPr>
          </a:p>
        </p:txBody>
      </p:sp>
    </p:spTree>
    <p:extLst>
      <p:ext uri="{BB962C8B-B14F-4D97-AF65-F5344CB8AC3E}">
        <p14:creationId xmlns:p14="http://schemas.microsoft.com/office/powerpoint/2010/main" val="19873045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503238"/>
            <a:ext cx="8229600" cy="1143000"/>
          </a:xfrm>
        </p:spPr>
        <p:txBody>
          <a:bodyPr/>
          <a:lstStyle/>
          <a:p>
            <a:pPr eaLnBrk="1" hangingPunct="1"/>
            <a:r>
              <a:rPr lang="en-US" sz="3200" dirty="0">
                <a:solidFill>
                  <a:srgbClr val="000000"/>
                </a:solidFill>
                <a:latin typeface="Palatino Linotype" charset="0"/>
              </a:rPr>
              <a:t>Alternative Approaches to Understanding Complex Natural and Socio-economic Systems, cont’d</a:t>
            </a:r>
          </a:p>
        </p:txBody>
      </p:sp>
      <p:sp>
        <p:nvSpPr>
          <p:cNvPr id="48131" name="Content Placeholder 2"/>
          <p:cNvSpPr>
            <a:spLocks noGrp="1"/>
          </p:cNvSpPr>
          <p:nvPr>
            <p:ph idx="1"/>
          </p:nvPr>
        </p:nvSpPr>
        <p:spPr>
          <a:xfrm>
            <a:off x="457200" y="2072640"/>
            <a:ext cx="8229600" cy="4525963"/>
          </a:xfrm>
        </p:spPr>
        <p:txBody>
          <a:bodyPr/>
          <a:lstStyle/>
          <a:p>
            <a:pPr eaLnBrk="1" hangingPunct="1"/>
            <a:r>
              <a:rPr lang="en-US" sz="2800" dirty="0" err="1">
                <a:latin typeface="Garamond" charset="0"/>
              </a:rPr>
              <a:t>Transdisciplinary</a:t>
            </a:r>
            <a:endParaRPr lang="en-US" sz="2800" dirty="0">
              <a:latin typeface="Garamond" charset="0"/>
            </a:endParaRPr>
          </a:p>
          <a:p>
            <a:pPr lvl="1" eaLnBrk="1" hangingPunct="1">
              <a:buFont typeface="Courier New" charset="0"/>
              <a:buChar char="o"/>
            </a:pPr>
            <a:r>
              <a:rPr lang="en-US" sz="2400" dirty="0">
                <a:latin typeface="Garamond" charset="0"/>
              </a:rPr>
              <a:t>Extends the interdisciplinary perspective by seeking a holistic understanding that transcends disciplinary boundaries, not viewing them in the context of any one discipline and weighing each area equally.</a:t>
            </a:r>
          </a:p>
          <a:p>
            <a:pPr lvl="1" eaLnBrk="1" hangingPunct="1">
              <a:buFont typeface="Courier New" charset="0"/>
              <a:buChar char="o"/>
            </a:pPr>
            <a:r>
              <a:rPr lang="en-US" sz="2400" dirty="0">
                <a:latin typeface="Garamond" charset="0"/>
              </a:rPr>
              <a:t>Can enhance understanding or lead to confusion and may lead to information overload.</a:t>
            </a:r>
          </a:p>
        </p:txBody>
      </p:sp>
    </p:spTree>
    <p:extLst>
      <p:ext uri="{BB962C8B-B14F-4D97-AF65-F5344CB8AC3E}">
        <p14:creationId xmlns:p14="http://schemas.microsoft.com/office/powerpoint/2010/main" val="4060996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p:cNvSpPr>
            <a:spLocks noGrp="1" noChangeArrowheads="1"/>
          </p:cNvSpPr>
          <p:nvPr>
            <p:ph type="title"/>
          </p:nvPr>
        </p:nvSpPr>
        <p:spPr>
          <a:xfrm>
            <a:off x="457200" y="411220"/>
            <a:ext cx="8229600" cy="1143000"/>
          </a:xfrm>
        </p:spPr>
        <p:txBody>
          <a:bodyPr rtlCol="0">
            <a:normAutofit fontScale="90000"/>
          </a:bodyPr>
          <a:lstStyle/>
          <a:p>
            <a:pPr eaLnBrk="1" fontAlgn="auto" hangingPunct="1">
              <a:spcAft>
                <a:spcPts val="0"/>
              </a:spcAft>
              <a:defRPr/>
            </a:pPr>
            <a:r>
              <a:rPr lang="en-US" dirty="0">
                <a:solidFill>
                  <a:srgbClr val="000000"/>
                </a:solidFill>
                <a:ea typeface="+mj-ea"/>
              </a:rPr>
              <a:t>Science-Based Management of Resources and Environment</a:t>
            </a:r>
          </a:p>
        </p:txBody>
      </p:sp>
      <p:sp>
        <p:nvSpPr>
          <p:cNvPr id="56323" name="Rectangle 3"/>
          <p:cNvSpPr>
            <a:spLocks noGrp="1" noChangeArrowheads="1"/>
          </p:cNvSpPr>
          <p:nvPr>
            <p:ph idx="1"/>
          </p:nvPr>
        </p:nvSpPr>
        <p:spPr/>
        <p:txBody>
          <a:bodyPr rtlCol="0">
            <a:normAutofit fontScale="85000" lnSpcReduction="20000"/>
          </a:bodyPr>
          <a:lstStyle/>
          <a:p>
            <a:pPr eaLnBrk="1" fontAlgn="auto" hangingPunct="1">
              <a:spcAft>
                <a:spcPts val="0"/>
              </a:spcAft>
              <a:buFont typeface="Arial" panose="020B0604020202020204" pitchFamily="34" charset="0"/>
              <a:buChar char="•"/>
              <a:defRPr/>
            </a:pPr>
            <a:r>
              <a:rPr lang="en-US" dirty="0">
                <a:ea typeface="+mn-ea"/>
              </a:rPr>
              <a:t>Mills et al. (2001) provide five guidelines for contributions by scientists for effective management of resources and the environment:</a:t>
            </a:r>
          </a:p>
          <a:p>
            <a:pPr marL="971550" lvl="1" indent="-514350" eaLnBrk="1" fontAlgn="auto" hangingPunct="1">
              <a:spcAft>
                <a:spcPts val="0"/>
              </a:spcAft>
              <a:buFont typeface="+mj-lt"/>
              <a:buAutoNum type="arabicPeriod"/>
              <a:defRPr/>
            </a:pPr>
            <a:r>
              <a:rPr lang="en-US" dirty="0">
                <a:ea typeface="+mn-ea"/>
              </a:rPr>
              <a:t>Focus the science on key issues, and communicate it in a policy-relevant form.</a:t>
            </a:r>
          </a:p>
          <a:p>
            <a:pPr marL="971550" lvl="1" indent="-514350" eaLnBrk="1" fontAlgn="auto" hangingPunct="1">
              <a:spcAft>
                <a:spcPts val="0"/>
              </a:spcAft>
              <a:buFont typeface="+mj-lt"/>
              <a:buAutoNum type="arabicPeriod"/>
              <a:defRPr/>
            </a:pPr>
            <a:r>
              <a:rPr lang="en-US" dirty="0">
                <a:ea typeface="+mn-ea"/>
              </a:rPr>
              <a:t>Use scientific information to clarify issues, identify potential management options, and estimate consequences of decisions.</a:t>
            </a:r>
          </a:p>
          <a:p>
            <a:pPr marL="971550" lvl="1" indent="-514350" eaLnBrk="1" fontAlgn="auto" hangingPunct="1">
              <a:spcAft>
                <a:spcPts val="0"/>
              </a:spcAft>
              <a:buFont typeface="+mj-lt"/>
              <a:buAutoNum type="arabicPeriod"/>
              <a:defRPr/>
            </a:pPr>
            <a:r>
              <a:rPr lang="en-US" dirty="0">
                <a:ea typeface="+mn-ea"/>
              </a:rPr>
              <a:t>Clearly and simply communicate key scientific findings to all participants.</a:t>
            </a:r>
          </a:p>
          <a:p>
            <a:pPr marL="971550" lvl="1" indent="-514350" eaLnBrk="1" fontAlgn="auto" hangingPunct="1">
              <a:spcAft>
                <a:spcPts val="0"/>
              </a:spcAft>
              <a:buFont typeface="+mj-lt"/>
              <a:buAutoNum type="arabicPeriod"/>
              <a:defRPr/>
            </a:pPr>
            <a:r>
              <a:rPr lang="en-US" dirty="0">
                <a:ea typeface="+mn-ea"/>
              </a:rPr>
              <a:t>Evaluate whether the final decision is consistent with scientific information.</a:t>
            </a:r>
          </a:p>
          <a:p>
            <a:pPr marL="971550" lvl="1" indent="-514350" eaLnBrk="1" fontAlgn="auto" hangingPunct="1">
              <a:spcAft>
                <a:spcPts val="0"/>
              </a:spcAft>
              <a:buFont typeface="+mj-lt"/>
              <a:buAutoNum type="arabicPeriod"/>
              <a:defRPr/>
            </a:pPr>
            <a:r>
              <a:rPr lang="en-US" dirty="0">
                <a:ea typeface="+mn-ea"/>
              </a:rPr>
              <a:t>Avoid advocacy of any particular solution.</a:t>
            </a:r>
          </a:p>
          <a:p>
            <a:pPr eaLnBrk="1" fontAlgn="auto" hangingPunct="1">
              <a:spcAft>
                <a:spcPts val="0"/>
              </a:spcAft>
              <a:buFont typeface="Arial" panose="020B0604020202020204" pitchFamily="34" charset="0"/>
              <a:buChar char="•"/>
              <a:defRPr/>
            </a:pPr>
            <a:endParaRPr lang="en-US" dirty="0">
              <a:ea typeface="+mn-ea"/>
            </a:endParaRPr>
          </a:p>
        </p:txBody>
      </p:sp>
    </p:spTree>
    <p:extLst>
      <p:ext uri="{BB962C8B-B14F-4D97-AF65-F5344CB8AC3E}">
        <p14:creationId xmlns:p14="http://schemas.microsoft.com/office/powerpoint/2010/main" val="25300842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AutoShape 2"/>
          <p:cNvSpPr>
            <a:spLocks noGrp="1" noChangeArrowheads="1"/>
          </p:cNvSpPr>
          <p:nvPr>
            <p:ph type="title"/>
          </p:nvPr>
        </p:nvSpPr>
        <p:spPr>
          <a:xfrm>
            <a:off x="457200" y="503238"/>
            <a:ext cx="8229600" cy="1143000"/>
          </a:xfrm>
        </p:spPr>
        <p:txBody>
          <a:bodyPr rtlCol="0">
            <a:normAutofit fontScale="90000"/>
          </a:bodyPr>
          <a:lstStyle/>
          <a:p>
            <a:pPr eaLnBrk="1" fontAlgn="auto" hangingPunct="1">
              <a:spcAft>
                <a:spcPts val="0"/>
              </a:spcAft>
              <a:defRPr/>
            </a:pPr>
            <a:r>
              <a:rPr lang="en-US" dirty="0">
                <a:solidFill>
                  <a:srgbClr val="000000"/>
                </a:solidFill>
                <a:ea typeface="+mj-ea"/>
              </a:rPr>
              <a:t>Sustainable Development </a:t>
            </a:r>
            <a:br>
              <a:rPr lang="en-US" dirty="0">
                <a:solidFill>
                  <a:srgbClr val="000000"/>
                </a:solidFill>
                <a:ea typeface="+mj-ea"/>
              </a:rPr>
            </a:br>
            <a:r>
              <a:rPr lang="en-US" dirty="0">
                <a:solidFill>
                  <a:srgbClr val="000000"/>
                </a:solidFill>
                <a:ea typeface="+mj-ea"/>
              </a:rPr>
              <a:t>and Resilience</a:t>
            </a:r>
          </a:p>
        </p:txBody>
      </p:sp>
      <p:sp>
        <p:nvSpPr>
          <p:cNvPr id="65539" name="Rectangle 3"/>
          <p:cNvSpPr>
            <a:spLocks noGrp="1" noChangeArrowheads="1"/>
          </p:cNvSpPr>
          <p:nvPr>
            <p:ph idx="1"/>
          </p:nvPr>
        </p:nvSpPr>
        <p:spPr>
          <a:xfrm>
            <a:off x="457200" y="1899920"/>
            <a:ext cx="8229600" cy="4525963"/>
          </a:xfrm>
        </p:spPr>
        <p:txBody>
          <a:bodyPr rtlCol="0">
            <a:normAutofit fontScale="77500" lnSpcReduction="20000"/>
          </a:bodyPr>
          <a:lstStyle/>
          <a:p>
            <a:pPr marL="0" indent="0" eaLnBrk="1" fontAlgn="auto" hangingPunct="1">
              <a:spcAft>
                <a:spcPts val="0"/>
              </a:spcAft>
              <a:buFont typeface="Arial" panose="020B0604020202020204" pitchFamily="34" charset="0"/>
              <a:buNone/>
              <a:defRPr/>
            </a:pPr>
            <a:r>
              <a:rPr lang="en-US" dirty="0">
                <a:solidFill>
                  <a:srgbClr val="F36F21"/>
                </a:solidFill>
                <a:ea typeface="+mn-ea"/>
              </a:rPr>
              <a:t>Sustainable Development</a:t>
            </a: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Development that meets the needs of the present without compromising the ability of future generations to meet their own needs.</a:t>
            </a:r>
          </a:p>
          <a:p>
            <a:pPr eaLnBrk="1" fontAlgn="auto" hangingPunct="1">
              <a:spcAft>
                <a:spcPts val="0"/>
              </a:spcAft>
              <a:buFont typeface="Arial" panose="020B0604020202020204" pitchFamily="34" charset="0"/>
              <a:buChar char="•"/>
              <a:defRPr/>
            </a:pPr>
            <a:endParaRPr lang="en-US" dirty="0">
              <a:ea typeface="+mn-ea"/>
            </a:endParaRPr>
          </a:p>
          <a:p>
            <a:pPr eaLnBrk="1" fontAlgn="auto" hangingPunct="1">
              <a:spcAft>
                <a:spcPts val="0"/>
              </a:spcAft>
              <a:buFont typeface="Arial" panose="020B0604020202020204" pitchFamily="34" charset="0"/>
              <a:buChar char="•"/>
              <a:defRPr/>
            </a:pPr>
            <a:r>
              <a:rPr lang="en-US" dirty="0">
                <a:ea typeface="+mn-ea"/>
              </a:rPr>
              <a:t>Sustainable development entails three strategic aspects:</a:t>
            </a:r>
          </a:p>
          <a:p>
            <a:pPr marL="971550" lvl="1" indent="-514350" eaLnBrk="1" fontAlgn="auto" hangingPunct="1">
              <a:spcAft>
                <a:spcPts val="0"/>
              </a:spcAft>
              <a:buFont typeface="+mj-lt"/>
              <a:buAutoNum type="arabicPeriod"/>
              <a:defRPr/>
            </a:pPr>
            <a:r>
              <a:rPr lang="en-US" dirty="0">
                <a:ea typeface="+mn-ea"/>
              </a:rPr>
              <a:t>Presents a vision or direction of the nature of future societies</a:t>
            </a:r>
          </a:p>
          <a:p>
            <a:pPr marL="971550" lvl="1" indent="-514350" eaLnBrk="1" fontAlgn="auto" hangingPunct="1">
              <a:spcAft>
                <a:spcPts val="0"/>
              </a:spcAft>
              <a:buFont typeface="+mj-lt"/>
              <a:buAutoNum type="arabicPeriod"/>
              <a:defRPr/>
            </a:pPr>
            <a:r>
              <a:rPr lang="en-US" dirty="0">
                <a:ea typeface="+mn-ea"/>
              </a:rPr>
              <a:t>Emphasizes a system of governance characterized by openness, transparency, decentralization, accessibility</a:t>
            </a:r>
          </a:p>
          <a:p>
            <a:pPr marL="971550" lvl="1" indent="-514350" eaLnBrk="1" fontAlgn="auto" hangingPunct="1">
              <a:spcAft>
                <a:spcPts val="0"/>
              </a:spcAft>
              <a:buFont typeface="+mj-lt"/>
              <a:buAutoNum type="arabicPeriod"/>
              <a:defRPr/>
            </a:pPr>
            <a:r>
              <a:rPr lang="en-US" dirty="0">
                <a:ea typeface="+mn-ea"/>
              </a:rPr>
              <a:t>Ensures that economic, environmental, and social aspects are considered together and that trade-offs are visible and transparent</a:t>
            </a:r>
          </a:p>
          <a:p>
            <a:pPr lvl="1" eaLnBrk="1" fontAlgn="auto" hangingPunct="1">
              <a:spcAft>
                <a:spcPts val="0"/>
              </a:spcAft>
              <a:defRPr/>
            </a:pPr>
            <a:endParaRPr lang="en-US" dirty="0">
              <a:ea typeface="+mn-ea"/>
            </a:endParaRPr>
          </a:p>
          <a:p>
            <a:pPr eaLnBrk="1" fontAlgn="auto" hangingPunct="1">
              <a:spcAft>
                <a:spcPts val="0"/>
              </a:spcAft>
              <a:buFont typeface="Arial" panose="020B0604020202020204" pitchFamily="34" charset="0"/>
              <a:buChar char="•"/>
              <a:defRPr/>
            </a:pPr>
            <a:endParaRPr lang="en-US" dirty="0">
              <a:ea typeface="+mn-ea"/>
            </a:endParaRPr>
          </a:p>
        </p:txBody>
      </p:sp>
    </p:spTree>
    <p:extLst>
      <p:ext uri="{BB962C8B-B14F-4D97-AF65-F5344CB8AC3E}">
        <p14:creationId xmlns:p14="http://schemas.microsoft.com/office/powerpoint/2010/main" val="12151581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AutoShape 2"/>
          <p:cNvSpPr>
            <a:spLocks noGrp="1" noChangeArrowheads="1"/>
          </p:cNvSpPr>
          <p:nvPr>
            <p:ph type="title"/>
          </p:nvPr>
        </p:nvSpPr>
        <p:spPr>
          <a:xfrm>
            <a:off x="457200" y="503238"/>
            <a:ext cx="8229600" cy="1143000"/>
          </a:xfrm>
        </p:spPr>
        <p:txBody>
          <a:bodyPr>
            <a:normAutofit fontScale="90000"/>
          </a:bodyPr>
          <a:lstStyle/>
          <a:p>
            <a:pPr eaLnBrk="1" hangingPunct="1"/>
            <a:r>
              <a:rPr lang="en-US" sz="4000" dirty="0">
                <a:solidFill>
                  <a:srgbClr val="000000"/>
                </a:solidFill>
                <a:latin typeface="Palatino Linotype" charset="0"/>
              </a:rPr>
              <a:t>Sustainable Development </a:t>
            </a:r>
            <a:br>
              <a:rPr lang="en-US" sz="4000" dirty="0">
                <a:solidFill>
                  <a:srgbClr val="000000"/>
                </a:solidFill>
                <a:latin typeface="Palatino Linotype" charset="0"/>
              </a:rPr>
            </a:br>
            <a:r>
              <a:rPr lang="en-US" sz="4000" dirty="0">
                <a:solidFill>
                  <a:srgbClr val="000000"/>
                </a:solidFill>
                <a:latin typeface="Palatino Linotype" charset="0"/>
              </a:rPr>
              <a:t>and Resilience,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60418" name="Rectangle 3"/>
          <p:cNvSpPr>
            <a:spLocks noGrp="1"/>
          </p:cNvSpPr>
          <p:nvPr>
            <p:ph idx="1"/>
          </p:nvPr>
        </p:nvSpPr>
        <p:spPr/>
        <p:txBody>
          <a:bodyPr>
            <a:normAutofit fontScale="85000" lnSpcReduction="10000"/>
          </a:bodyPr>
          <a:lstStyle/>
          <a:p>
            <a:pPr marL="0" indent="0" eaLnBrk="1" hangingPunct="1">
              <a:buFont typeface="Arial" panose="020B0604020202020204" pitchFamily="34" charset="0"/>
              <a:buNone/>
              <a:defRPr/>
            </a:pPr>
            <a:r>
              <a:rPr lang="en-US" dirty="0">
                <a:solidFill>
                  <a:srgbClr val="F36F21"/>
                </a:solidFill>
                <a:ea typeface="+mn-ea"/>
              </a:rPr>
              <a:t>Sustainable Development</a:t>
            </a:r>
            <a:endParaRPr lang="en-US" altLang="en-US" dirty="0">
              <a:ea typeface="+mn-ea"/>
            </a:endParaRPr>
          </a:p>
          <a:p>
            <a:pPr eaLnBrk="1" hangingPunct="1">
              <a:buFont typeface="Arial" panose="020B0604020202020204" pitchFamily="34" charset="0"/>
              <a:buChar char="•"/>
              <a:defRPr/>
            </a:pPr>
            <a:r>
              <a:rPr lang="en-US" altLang="en-US" dirty="0">
                <a:ea typeface="+mn-ea"/>
              </a:rPr>
              <a:t>The concept of sustainable development has generated both enthusiasm and frustration.</a:t>
            </a:r>
          </a:p>
          <a:p>
            <a:pPr lvl="1" eaLnBrk="1" hangingPunct="1">
              <a:defRPr/>
            </a:pPr>
            <a:r>
              <a:rPr lang="en-US" altLang="en-US" dirty="0">
                <a:ea typeface="+mn-ea"/>
              </a:rPr>
              <a:t>Provides a compelling vision for the twenty-first century that acknowledges the need to balance social, economic, and environmental considerations</a:t>
            </a:r>
          </a:p>
          <a:p>
            <a:pPr lvl="1" eaLnBrk="1" hangingPunct="1">
              <a:defRPr/>
            </a:pPr>
            <a:r>
              <a:rPr lang="en-US" altLang="en-US" dirty="0">
                <a:ea typeface="+mn-ea"/>
              </a:rPr>
              <a:t>Term is so vague that it can be defined in ways to suit different and often conflicting interests</a:t>
            </a:r>
          </a:p>
          <a:p>
            <a:pPr marL="457200" lvl="1" indent="0" eaLnBrk="1" hangingPunct="1">
              <a:buFont typeface="Courier New" panose="02070309020205020404" pitchFamily="49" charset="0"/>
              <a:buNone/>
              <a:defRPr/>
            </a:pPr>
            <a:endParaRPr lang="en-US" altLang="en-US" dirty="0">
              <a:ea typeface="+mn-ea"/>
            </a:endParaRPr>
          </a:p>
          <a:p>
            <a:pPr eaLnBrk="1" hangingPunct="1">
              <a:buFont typeface="Arial" panose="020B0604020202020204" pitchFamily="34" charset="0"/>
              <a:buChar char="•"/>
              <a:defRPr/>
            </a:pPr>
            <a:r>
              <a:rPr lang="en-CA" dirty="0">
                <a:ea typeface="+mn-ea"/>
              </a:rPr>
              <a:t>A related concept is triple bottom line (TBL or 3BL), also referred to as the 3Ps (people, planet, and profit).</a:t>
            </a:r>
            <a:endParaRPr lang="en-US" altLang="en-US" dirty="0">
              <a:ea typeface="+mn-ea"/>
            </a:endParaRPr>
          </a:p>
        </p:txBody>
      </p:sp>
    </p:spTree>
    <p:extLst>
      <p:ext uri="{BB962C8B-B14F-4D97-AF65-F5344CB8AC3E}">
        <p14:creationId xmlns:p14="http://schemas.microsoft.com/office/powerpoint/2010/main" val="11646223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AutoShape 2"/>
          <p:cNvSpPr>
            <a:spLocks noGrp="1" noChangeArrowheads="1"/>
          </p:cNvSpPr>
          <p:nvPr>
            <p:ph type="title"/>
          </p:nvPr>
        </p:nvSpPr>
        <p:spPr>
          <a:xfrm>
            <a:off x="457200" y="457238"/>
            <a:ext cx="8229600" cy="1143000"/>
          </a:xfrm>
        </p:spPr>
        <p:txBody>
          <a:bodyPr>
            <a:normAutofit fontScale="90000"/>
          </a:bodyPr>
          <a:lstStyle/>
          <a:p>
            <a:pPr eaLnBrk="1" hangingPunct="1"/>
            <a:r>
              <a:rPr lang="en-US" sz="4000" dirty="0">
                <a:solidFill>
                  <a:srgbClr val="000000"/>
                </a:solidFill>
                <a:latin typeface="Palatino Linotype" charset="0"/>
              </a:rPr>
              <a:t>Sustainable Development </a:t>
            </a:r>
            <a:br>
              <a:rPr lang="en-US" sz="4000" dirty="0">
                <a:solidFill>
                  <a:srgbClr val="000000"/>
                </a:solidFill>
                <a:latin typeface="Palatino Linotype" charset="0"/>
              </a:rPr>
            </a:br>
            <a:r>
              <a:rPr lang="en-US" sz="4000" dirty="0">
                <a:solidFill>
                  <a:srgbClr val="000000"/>
                </a:solidFill>
                <a:latin typeface="Palatino Linotype" charset="0"/>
              </a:rPr>
              <a:t>and Resilience,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52227" name="Rectangle 3"/>
          <p:cNvSpPr>
            <a:spLocks noGrp="1"/>
          </p:cNvSpPr>
          <p:nvPr>
            <p:ph idx="1"/>
          </p:nvPr>
        </p:nvSpPr>
        <p:spPr/>
        <p:txBody>
          <a:bodyPr/>
          <a:lstStyle/>
          <a:p>
            <a:pPr marL="0" indent="0" eaLnBrk="1" hangingPunct="1">
              <a:buFont typeface="Arial" charset="0"/>
              <a:buNone/>
            </a:pPr>
            <a:r>
              <a:rPr lang="en-US" dirty="0">
                <a:solidFill>
                  <a:srgbClr val="F36F21"/>
                </a:solidFill>
                <a:latin typeface="Garamond" charset="0"/>
              </a:rPr>
              <a:t>Resilience</a:t>
            </a:r>
            <a:endParaRPr lang="en-US" dirty="0">
              <a:latin typeface="Garamond" charset="0"/>
            </a:endParaRPr>
          </a:p>
          <a:p>
            <a:pPr lvl="1" eaLnBrk="1" hangingPunct="1">
              <a:buFont typeface="Courier New" charset="0"/>
              <a:buChar char="o"/>
            </a:pPr>
            <a:r>
              <a:rPr lang="en-US" dirty="0">
                <a:latin typeface="Garamond" charset="0"/>
              </a:rPr>
              <a:t>The ability of a system to absorb disturbance and still retain its basic function and structure.</a:t>
            </a:r>
          </a:p>
          <a:p>
            <a:pPr lvl="1" eaLnBrk="1" hangingPunct="1">
              <a:buFont typeface="Courier New" charset="0"/>
              <a:buChar char="o"/>
            </a:pPr>
            <a:r>
              <a:rPr lang="en-US" dirty="0">
                <a:latin typeface="Garamond" charset="0"/>
              </a:rPr>
              <a:t>The ultimate goal is to move a system into some ideal state and sustain it in that state.</a:t>
            </a:r>
          </a:p>
          <a:p>
            <a:pPr lvl="1" eaLnBrk="1" hangingPunct="1">
              <a:buFont typeface="Courier New" charset="0"/>
              <a:buChar char="o"/>
            </a:pPr>
            <a:r>
              <a:rPr lang="en-US" dirty="0">
                <a:latin typeface="Garamond" charset="0"/>
              </a:rPr>
              <a:t>The more you optimize elements of a complex system of humans and nature for a specific goal, the more you diminish that system’s resilience.</a:t>
            </a:r>
          </a:p>
        </p:txBody>
      </p:sp>
    </p:spTree>
    <p:extLst>
      <p:ext uri="{BB962C8B-B14F-4D97-AF65-F5344CB8AC3E}">
        <p14:creationId xmlns:p14="http://schemas.microsoft.com/office/powerpoint/2010/main" val="31791230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p:cNvSpPr>
            <a:spLocks noGrp="1"/>
          </p:cNvSpPr>
          <p:nvPr>
            <p:ph type="title"/>
          </p:nvPr>
        </p:nvSpPr>
        <p:spPr>
          <a:xfrm>
            <a:off x="457200" y="376238"/>
            <a:ext cx="8229600" cy="1143000"/>
          </a:xfrm>
        </p:spPr>
        <p:txBody>
          <a:bodyPr/>
          <a:lstStyle/>
          <a:p>
            <a:pPr eaLnBrk="1" hangingPunct="1"/>
            <a:r>
              <a:rPr lang="en-US" dirty="0">
                <a:solidFill>
                  <a:srgbClr val="000000"/>
                </a:solidFill>
                <a:latin typeface="Palatino Linotype" charset="0"/>
              </a:rPr>
              <a:t>Implications</a:t>
            </a:r>
          </a:p>
        </p:txBody>
      </p:sp>
      <p:sp>
        <p:nvSpPr>
          <p:cNvPr id="65538" name="Rectangle 3"/>
          <p:cNvSpPr>
            <a:spLocks noGrp="1"/>
          </p:cNvSpPr>
          <p:nvPr>
            <p:ph idx="1"/>
          </p:nvPr>
        </p:nvSpPr>
        <p:spPr>
          <a:xfrm>
            <a:off x="457200" y="1524000"/>
            <a:ext cx="8229600" cy="4830763"/>
          </a:xfrm>
        </p:spPr>
        <p:txBody>
          <a:bodyPr>
            <a:normAutofit fontScale="92500" lnSpcReduction="20000"/>
          </a:bodyPr>
          <a:lstStyle/>
          <a:p>
            <a:pPr eaLnBrk="1" hangingPunct="1">
              <a:buFont typeface="Arial" panose="020B0604020202020204" pitchFamily="34" charset="0"/>
              <a:buChar char="•"/>
              <a:defRPr/>
            </a:pPr>
            <a:r>
              <a:rPr lang="en-US" altLang="en-US" dirty="0">
                <a:ea typeface="+mn-ea"/>
              </a:rPr>
              <a:t>We are violating global thresholds related to the carrying capacity of the life support system of the planet.</a:t>
            </a:r>
          </a:p>
          <a:p>
            <a:pPr eaLnBrk="1" hangingPunct="1">
              <a:buFont typeface="Arial" panose="020B0604020202020204" pitchFamily="34" charset="0"/>
              <a:buChar char="•"/>
              <a:defRPr/>
            </a:pPr>
            <a:endParaRPr lang="en-US" altLang="en-US" dirty="0">
              <a:ea typeface="+mn-ea"/>
            </a:endParaRPr>
          </a:p>
          <a:p>
            <a:pPr eaLnBrk="1" hangingPunct="1">
              <a:buFont typeface="Arial" panose="020B0604020202020204" pitchFamily="34" charset="0"/>
              <a:buChar char="•"/>
              <a:defRPr/>
            </a:pPr>
            <a:r>
              <a:rPr lang="en-US" altLang="en-US" dirty="0">
                <a:ea typeface="+mn-ea"/>
              </a:rPr>
              <a:t>The most important message underlying the environmental challenges we face is the need for fundamental changes in the way we view our relationship with nature.</a:t>
            </a:r>
          </a:p>
          <a:p>
            <a:pPr lvl="1" eaLnBrk="1" hangingPunct="1">
              <a:defRPr/>
            </a:pPr>
            <a:r>
              <a:rPr lang="en-CA" dirty="0">
                <a:ea typeface="+mn-ea"/>
              </a:rPr>
              <a:t>Changes in outlook and approach must take place at all levels, from international agencies, through national and regional governments, to household and individual initiatives</a:t>
            </a:r>
            <a:endParaRPr lang="en-US" altLang="en-US" dirty="0">
              <a:ea typeface="+mn-ea"/>
            </a:endParaRPr>
          </a:p>
        </p:txBody>
      </p:sp>
    </p:spTree>
    <p:extLst>
      <p:ext uri="{BB962C8B-B14F-4D97-AF65-F5344CB8AC3E}">
        <p14:creationId xmlns:p14="http://schemas.microsoft.com/office/powerpoint/2010/main" val="40721304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AutoShape 2"/>
          <p:cNvSpPr>
            <a:spLocks noGrp="1"/>
          </p:cNvSpPr>
          <p:nvPr>
            <p:ph type="title"/>
          </p:nvPr>
        </p:nvSpPr>
        <p:spPr>
          <a:xfrm>
            <a:off x="457200" y="396558"/>
            <a:ext cx="8229600" cy="1143000"/>
          </a:xfrm>
        </p:spPr>
        <p:txBody>
          <a:bodyPr/>
          <a:lstStyle/>
          <a:p>
            <a:pPr eaLnBrk="1" hangingPunct="1"/>
            <a:r>
              <a:rPr lang="en-US" dirty="0">
                <a:solidFill>
                  <a:srgbClr val="000000"/>
                </a:solidFill>
                <a:latin typeface="Palatino Linotype" charset="0"/>
              </a:rPr>
              <a:t>Implications, cont’d</a:t>
            </a:r>
          </a:p>
        </p:txBody>
      </p:sp>
      <p:sp>
        <p:nvSpPr>
          <p:cNvPr id="65538" name="Rectangle 3"/>
          <p:cNvSpPr>
            <a:spLocks noGrp="1"/>
          </p:cNvSpPr>
          <p:nvPr>
            <p:ph idx="1"/>
          </p:nvPr>
        </p:nvSpPr>
        <p:spPr>
          <a:xfrm>
            <a:off x="457200" y="1676400"/>
            <a:ext cx="8229600" cy="4525963"/>
          </a:xfrm>
        </p:spPr>
        <p:txBody>
          <a:bodyPr>
            <a:normAutofit/>
          </a:bodyPr>
          <a:lstStyle/>
          <a:p>
            <a:pPr eaLnBrk="1" hangingPunct="1">
              <a:lnSpc>
                <a:spcPct val="80000"/>
              </a:lnSpc>
            </a:pPr>
            <a:r>
              <a:rPr lang="en-CA" sz="2700">
                <a:latin typeface="Garamond" charset="0"/>
              </a:rPr>
              <a:t>Natural systems form the basis of all human activity. A system is a recurring process of cause-and-effect pathway.</a:t>
            </a:r>
          </a:p>
          <a:p>
            <a:pPr eaLnBrk="1" hangingPunct="1">
              <a:lnSpc>
                <a:spcPct val="80000"/>
              </a:lnSpc>
            </a:pPr>
            <a:endParaRPr lang="en-US" sz="2700">
              <a:latin typeface="Garamond" charset="0"/>
            </a:endParaRPr>
          </a:p>
          <a:p>
            <a:pPr eaLnBrk="1" hangingPunct="1">
              <a:lnSpc>
                <a:spcPct val="80000"/>
              </a:lnSpc>
            </a:pPr>
            <a:r>
              <a:rPr lang="en-CA" sz="2700">
                <a:latin typeface="Garamond" charset="0"/>
              </a:rPr>
              <a:t>Systems are infinitely complex—much uncertainty as to how they function. </a:t>
            </a:r>
          </a:p>
          <a:p>
            <a:pPr eaLnBrk="1" hangingPunct="1">
              <a:lnSpc>
                <a:spcPct val="80000"/>
              </a:lnSpc>
              <a:buFont typeface="Arial" charset="0"/>
              <a:buNone/>
            </a:pPr>
            <a:endParaRPr lang="en-CA" sz="2700">
              <a:latin typeface="Garamond" charset="0"/>
            </a:endParaRPr>
          </a:p>
          <a:p>
            <a:pPr eaLnBrk="1" hangingPunct="1">
              <a:lnSpc>
                <a:spcPct val="80000"/>
              </a:lnSpc>
            </a:pPr>
            <a:r>
              <a:rPr lang="en-CA" sz="2700">
                <a:latin typeface="Garamond" charset="0"/>
              </a:rPr>
              <a:t>One of the goals of natural science is to try to understand this complexity. We do this by constructing simplified models of how we think they work.</a:t>
            </a:r>
          </a:p>
          <a:p>
            <a:pPr lvl="1" eaLnBrk="1" hangingPunct="1">
              <a:lnSpc>
                <a:spcPct val="80000"/>
              </a:lnSpc>
              <a:buFont typeface="Courier New" charset="0"/>
              <a:buChar char="o"/>
            </a:pPr>
            <a:r>
              <a:rPr lang="en-CA" sz="2400">
                <a:latin typeface="Garamond" charset="0"/>
              </a:rPr>
              <a:t>We do not know all the facts, components, relationships—we have to select those we think are important</a:t>
            </a:r>
          </a:p>
          <a:p>
            <a:pPr lvl="1" eaLnBrk="1" hangingPunct="1">
              <a:lnSpc>
                <a:spcPct val="80000"/>
              </a:lnSpc>
              <a:buFont typeface="Courier New" charset="0"/>
              <a:buChar char="o"/>
            </a:pPr>
            <a:r>
              <a:rPr lang="en-CA" sz="2400">
                <a:latin typeface="Garamond" charset="0"/>
              </a:rPr>
              <a:t>Not all characteristics are measurable</a:t>
            </a:r>
          </a:p>
          <a:p>
            <a:pPr lvl="1" eaLnBrk="1" hangingPunct="1">
              <a:lnSpc>
                <a:spcPct val="80000"/>
              </a:lnSpc>
              <a:buFont typeface="Courier New" charset="0"/>
              <a:buChar char="o"/>
            </a:pPr>
            <a:endParaRPr lang="en-US" sz="2400">
              <a:latin typeface="Garamond" charset="0"/>
            </a:endParaRPr>
          </a:p>
        </p:txBody>
      </p:sp>
    </p:spTree>
    <p:extLst>
      <p:ext uri="{BB962C8B-B14F-4D97-AF65-F5344CB8AC3E}">
        <p14:creationId xmlns:p14="http://schemas.microsoft.com/office/powerpoint/2010/main" val="18277059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p:cNvSpPr>
            <a:spLocks noGrp="1"/>
          </p:cNvSpPr>
          <p:nvPr>
            <p:ph type="title"/>
          </p:nvPr>
        </p:nvSpPr>
        <p:spPr>
          <a:xfrm>
            <a:off x="457200" y="406718"/>
            <a:ext cx="8229600" cy="1143000"/>
          </a:xfrm>
        </p:spPr>
        <p:txBody>
          <a:bodyPr/>
          <a:lstStyle/>
          <a:p>
            <a:pPr eaLnBrk="1" hangingPunct="1"/>
            <a:r>
              <a:rPr lang="en-US" dirty="0">
                <a:solidFill>
                  <a:srgbClr val="000000"/>
                </a:solidFill>
                <a:latin typeface="Palatino Linotype" charset="0"/>
              </a:rPr>
              <a:t>Implications, cont’d</a:t>
            </a:r>
          </a:p>
        </p:txBody>
      </p:sp>
      <p:sp>
        <p:nvSpPr>
          <p:cNvPr id="65538" name="Rectangle 3"/>
          <p:cNvSpPr>
            <a:spLocks noGrp="1"/>
          </p:cNvSpPr>
          <p:nvPr>
            <p:ph idx="1"/>
          </p:nvPr>
        </p:nvSpPr>
        <p:spPr>
          <a:xfrm>
            <a:off x="457200" y="1676400"/>
            <a:ext cx="8229600" cy="4525963"/>
          </a:xfrm>
        </p:spPr>
        <p:txBody>
          <a:bodyPr>
            <a:normAutofit fontScale="92500" lnSpcReduction="20000"/>
          </a:bodyPr>
          <a:lstStyle/>
          <a:p>
            <a:pPr eaLnBrk="1" hangingPunct="1">
              <a:buFont typeface="Arial" panose="020B0604020202020204" pitchFamily="34" charset="0"/>
              <a:buChar char="•"/>
              <a:defRPr/>
            </a:pPr>
            <a:r>
              <a:rPr lang="en-CA" dirty="0">
                <a:ea typeface="+mn-ea"/>
              </a:rPr>
              <a:t>We try to replace natural systems with control systems in which the main decision regulators are humans rather than nature.</a:t>
            </a:r>
          </a:p>
          <a:p>
            <a:pPr marL="0" indent="0" eaLnBrk="1" hangingPunct="1">
              <a:buFont typeface="Arial" panose="020B0604020202020204" pitchFamily="34" charset="0"/>
              <a:buNone/>
              <a:defRPr/>
            </a:pPr>
            <a:r>
              <a:rPr lang="en-CA" dirty="0">
                <a:ea typeface="+mn-ea"/>
              </a:rPr>
              <a:t> </a:t>
            </a:r>
          </a:p>
          <a:p>
            <a:pPr eaLnBrk="1" hangingPunct="1">
              <a:buFont typeface="Arial" panose="020B0604020202020204" pitchFamily="34" charset="0"/>
              <a:buChar char="•"/>
              <a:defRPr/>
            </a:pPr>
            <a:r>
              <a:rPr lang="en-CA" dirty="0">
                <a:ea typeface="+mn-ea"/>
              </a:rPr>
              <a:t>Control systems are implemented on the basis of the social, economic, technological, and management constraints of a society.</a:t>
            </a:r>
          </a:p>
          <a:p>
            <a:pPr marL="0" indent="0" eaLnBrk="1" hangingPunct="1">
              <a:buFont typeface="Arial" panose="020B0604020202020204" pitchFamily="34" charset="0"/>
              <a:buNone/>
              <a:defRPr/>
            </a:pPr>
            <a:endParaRPr lang="en-CA" dirty="0">
              <a:ea typeface="+mn-ea"/>
            </a:endParaRPr>
          </a:p>
          <a:p>
            <a:pPr eaLnBrk="1" hangingPunct="1">
              <a:buFont typeface="Arial" panose="020B0604020202020204" pitchFamily="34" charset="0"/>
              <a:buChar char="•"/>
              <a:defRPr/>
            </a:pPr>
            <a:r>
              <a:rPr lang="en-CA" dirty="0">
                <a:ea typeface="+mn-ea"/>
              </a:rPr>
              <a:t>These factors influence the demands for various outputs from the system and the speed of extraction.</a:t>
            </a:r>
          </a:p>
          <a:p>
            <a:pPr eaLnBrk="1" hangingPunct="1">
              <a:buFont typeface="Arial" panose="020B0604020202020204" pitchFamily="34" charset="0"/>
              <a:buChar char="•"/>
              <a:defRPr/>
            </a:pPr>
            <a:endParaRPr lang="en-US" altLang="en-US" dirty="0">
              <a:ea typeface="+mn-ea"/>
            </a:endParaRPr>
          </a:p>
        </p:txBody>
      </p:sp>
    </p:spTree>
    <p:extLst>
      <p:ext uri="{BB962C8B-B14F-4D97-AF65-F5344CB8AC3E}">
        <p14:creationId xmlns:p14="http://schemas.microsoft.com/office/powerpoint/2010/main" val="269394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p:cNvSpPr>
          <p:nvPr>
            <p:ph type="title"/>
          </p:nvPr>
        </p:nvSpPr>
        <p:spPr>
          <a:xfrm>
            <a:off x="457200" y="468874"/>
            <a:ext cx="8229600" cy="1143000"/>
          </a:xfrm>
        </p:spPr>
        <p:txBody>
          <a:bodyPr/>
          <a:lstStyle/>
          <a:p>
            <a:pPr eaLnBrk="1" hangingPunct="1"/>
            <a:r>
              <a:rPr lang="en-US" dirty="0">
                <a:solidFill>
                  <a:srgbClr val="000000"/>
                </a:solidFill>
                <a:latin typeface="Palatino Linotype" charset="0"/>
              </a:rPr>
              <a:t>Learning Objectives, cont’d</a:t>
            </a:r>
          </a:p>
        </p:txBody>
      </p:sp>
      <p:sp>
        <p:nvSpPr>
          <p:cNvPr id="51203" name="Rectangle 3"/>
          <p:cNvSpPr>
            <a:spLocks noGrp="1" noChangeArrowheads="1"/>
          </p:cNvSpPr>
          <p:nvPr>
            <p:ph idx="1"/>
          </p:nvPr>
        </p:nvSpPr>
        <p:spPr/>
        <p:txBody>
          <a:bodyPr>
            <a:normAutofit/>
          </a:bodyPr>
          <a:lstStyle/>
          <a:p>
            <a:pPr marL="0" indent="0" eaLnBrk="1" hangingPunct="1">
              <a:lnSpc>
                <a:spcPct val="80000"/>
              </a:lnSpc>
              <a:buFont typeface="Arial" charset="0"/>
              <a:buNone/>
            </a:pPr>
            <a:endParaRPr lang="en-US" sz="2200">
              <a:latin typeface="Garamond" charset="0"/>
            </a:endParaRPr>
          </a:p>
          <a:p>
            <a:pPr marL="0" indent="0" eaLnBrk="1" hangingPunct="1">
              <a:lnSpc>
                <a:spcPct val="80000"/>
              </a:lnSpc>
            </a:pPr>
            <a:r>
              <a:rPr lang="en-US" sz="2200">
                <a:latin typeface="Garamond" charset="0"/>
              </a:rPr>
              <a:t>Appreciate the impacts of overconsumption on global ecosystems.</a:t>
            </a:r>
          </a:p>
          <a:p>
            <a:pPr marL="0" indent="0" eaLnBrk="1" hangingPunct="1">
              <a:lnSpc>
                <a:spcPct val="80000"/>
              </a:lnSpc>
            </a:pPr>
            <a:endParaRPr lang="en-US" sz="2200">
              <a:latin typeface="Garamond" charset="0"/>
            </a:endParaRPr>
          </a:p>
          <a:p>
            <a:pPr marL="0" indent="0" eaLnBrk="1" hangingPunct="1">
              <a:lnSpc>
                <a:spcPct val="80000"/>
              </a:lnSpc>
            </a:pPr>
            <a:r>
              <a:rPr lang="en-US" sz="2200">
                <a:latin typeface="Garamond" charset="0"/>
              </a:rPr>
              <a:t>Distinguish between disciplinary, cross-disciplinary, multidisciplinary, interdisciplinary, and transdisciplinary approaches.</a:t>
            </a:r>
          </a:p>
          <a:p>
            <a:pPr marL="0" indent="0" eaLnBrk="1" hangingPunct="1">
              <a:lnSpc>
                <a:spcPct val="80000"/>
              </a:lnSpc>
              <a:buFont typeface="Arial" charset="0"/>
              <a:buNone/>
            </a:pPr>
            <a:endParaRPr lang="en-US" sz="2200">
              <a:latin typeface="Garamond" charset="0"/>
            </a:endParaRPr>
          </a:p>
          <a:p>
            <a:pPr marL="0" indent="0" eaLnBrk="1" hangingPunct="1">
              <a:lnSpc>
                <a:spcPct val="80000"/>
              </a:lnSpc>
            </a:pPr>
            <a:r>
              <a:rPr lang="en-US" sz="2200">
                <a:latin typeface="Garamond" charset="0"/>
              </a:rPr>
              <a:t>Learn about various aspects that must be addressed to bring </a:t>
            </a:r>
            <a:r>
              <a:rPr lang="ja-JP" altLang="en-US" sz="2200">
                <a:latin typeface="Garamond" charset="0"/>
              </a:rPr>
              <a:t>“</a:t>
            </a:r>
            <a:r>
              <a:rPr lang="en-US" sz="2200">
                <a:latin typeface="Garamond" charset="0"/>
              </a:rPr>
              <a:t>science</a:t>
            </a:r>
            <a:r>
              <a:rPr lang="ja-JP" altLang="en-US" sz="2200">
                <a:latin typeface="Garamond" charset="0"/>
              </a:rPr>
              <a:t>”</a:t>
            </a:r>
            <a:r>
              <a:rPr lang="en-US" sz="2200">
                <a:latin typeface="Garamond" charset="0"/>
              </a:rPr>
              <a:t> to bear on environmental and resource problems.</a:t>
            </a:r>
          </a:p>
          <a:p>
            <a:pPr marL="0" indent="0" eaLnBrk="1" hangingPunct="1">
              <a:lnSpc>
                <a:spcPct val="80000"/>
              </a:lnSpc>
              <a:buFont typeface="Arial" charset="0"/>
              <a:buNone/>
            </a:pPr>
            <a:endParaRPr lang="en-US" sz="2200">
              <a:latin typeface="Garamond" charset="0"/>
            </a:endParaRPr>
          </a:p>
          <a:p>
            <a:pPr marL="0" indent="0" eaLnBrk="1" hangingPunct="1">
              <a:lnSpc>
                <a:spcPct val="80000"/>
              </a:lnSpc>
            </a:pPr>
            <a:r>
              <a:rPr lang="en-US" sz="2200">
                <a:latin typeface="Garamond" charset="0"/>
              </a:rPr>
              <a:t>Understand the significance of sustainable development and resilience.</a:t>
            </a:r>
          </a:p>
          <a:p>
            <a:pPr marL="0" indent="0" eaLnBrk="1" hangingPunct="1">
              <a:lnSpc>
                <a:spcPct val="80000"/>
              </a:lnSpc>
            </a:pPr>
            <a:endParaRPr lang="en-US" sz="2200">
              <a:latin typeface="Garamond" charset="0"/>
            </a:endParaRPr>
          </a:p>
          <a:p>
            <a:pPr marL="0" indent="0" eaLnBrk="1" hangingPunct="1">
              <a:lnSpc>
                <a:spcPct val="80000"/>
              </a:lnSpc>
            </a:pPr>
            <a:endParaRPr lang="en-US" sz="2200">
              <a:latin typeface="Garamond" charset="0"/>
            </a:endParaRPr>
          </a:p>
        </p:txBody>
      </p:sp>
    </p:spTree>
    <p:extLst>
      <p:ext uri="{BB962C8B-B14F-4D97-AF65-F5344CB8AC3E}">
        <p14:creationId xmlns:p14="http://schemas.microsoft.com/office/powerpoint/2010/main" val="1045239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noChangeArrowheads="1"/>
          </p:cNvSpPr>
          <p:nvPr>
            <p:ph type="title"/>
          </p:nvPr>
        </p:nvSpPr>
        <p:spPr/>
        <p:txBody>
          <a:bodyPr rtlCol="0">
            <a:normAutofit fontScale="90000"/>
          </a:bodyPr>
          <a:lstStyle/>
          <a:p>
            <a:pPr eaLnBrk="1" fontAlgn="auto" hangingPunct="1">
              <a:spcAft>
                <a:spcPts val="0"/>
              </a:spcAft>
              <a:defRPr/>
            </a:pPr>
            <a:r>
              <a:rPr lang="en-US" dirty="0">
                <a:solidFill>
                  <a:srgbClr val="000000"/>
                </a:solidFill>
                <a:ea typeface="+mj-ea"/>
              </a:rPr>
              <a:t>Introduction: </a:t>
            </a:r>
            <a:br>
              <a:rPr lang="en-US" dirty="0">
                <a:solidFill>
                  <a:srgbClr val="000000"/>
                </a:solidFill>
                <a:ea typeface="+mj-ea"/>
              </a:rPr>
            </a:br>
            <a:r>
              <a:rPr lang="en-US" dirty="0">
                <a:solidFill>
                  <a:srgbClr val="000000"/>
                </a:solidFill>
                <a:ea typeface="+mj-ea"/>
              </a:rPr>
              <a:t>Change and Challenge</a:t>
            </a:r>
          </a:p>
        </p:txBody>
      </p:sp>
      <p:sp>
        <p:nvSpPr>
          <p:cNvPr id="51203" name="Rectangle 3"/>
          <p:cNvSpPr>
            <a:spLocks noGrp="1" noChangeArrowheads="1"/>
          </p:cNvSpPr>
          <p:nvPr>
            <p:ph idx="1"/>
          </p:nvPr>
        </p:nvSpPr>
        <p:spPr/>
        <p:txBody>
          <a:bodyPr rtlCol="0">
            <a:normAutofit fontScale="92500" lnSpcReduction="10000"/>
          </a:bodyPr>
          <a:lstStyle/>
          <a:p>
            <a:pPr eaLnBrk="1" fontAlgn="auto" hangingPunct="1">
              <a:spcAft>
                <a:spcPts val="0"/>
              </a:spcAft>
              <a:buFont typeface="Arial" panose="020B0604020202020204" pitchFamily="34" charset="0"/>
              <a:buChar char="•"/>
              <a:defRPr/>
            </a:pPr>
            <a:r>
              <a:rPr lang="en-CA" dirty="0">
                <a:ea typeface="+mn-ea"/>
              </a:rPr>
              <a:t>We are facing unprecedented concern regarding environmental changes and challenges.</a:t>
            </a:r>
          </a:p>
          <a:p>
            <a:pPr marL="0" indent="0" eaLnBrk="1" fontAlgn="auto" hangingPunct="1">
              <a:spcAft>
                <a:spcPts val="0"/>
              </a:spcAft>
              <a:buFont typeface="Arial" panose="020B0604020202020204" pitchFamily="34" charset="0"/>
              <a:buNone/>
              <a:defRPr/>
            </a:pPr>
            <a:endParaRPr lang="en-CA" dirty="0">
              <a:ea typeface="+mn-ea"/>
            </a:endParaRPr>
          </a:p>
          <a:p>
            <a:pPr eaLnBrk="1" fontAlgn="auto" hangingPunct="1">
              <a:spcAft>
                <a:spcPts val="0"/>
              </a:spcAft>
              <a:buFont typeface="Arial" panose="020B0604020202020204" pitchFamily="34" charset="0"/>
              <a:buChar char="•"/>
              <a:defRPr/>
            </a:pPr>
            <a:r>
              <a:rPr lang="en-CA" dirty="0">
                <a:ea typeface="+mn-ea"/>
              </a:rPr>
              <a:t>However, some deny climate and other changes are occurring, and resist initiatives designed to slow down or reverse such trends.</a:t>
            </a:r>
          </a:p>
          <a:p>
            <a:pPr marL="0" indent="0" eaLnBrk="1" fontAlgn="auto" hangingPunct="1">
              <a:spcAft>
                <a:spcPts val="0"/>
              </a:spcAft>
              <a:buFont typeface="Arial" panose="020B0604020202020204" pitchFamily="34" charset="0"/>
              <a:buNone/>
              <a:defRPr/>
            </a:pPr>
            <a:endParaRPr lang="en-CA" dirty="0">
              <a:ea typeface="+mn-ea"/>
            </a:endParaRPr>
          </a:p>
          <a:p>
            <a:pPr eaLnBrk="1" fontAlgn="auto" hangingPunct="1">
              <a:spcAft>
                <a:spcPts val="0"/>
              </a:spcAft>
              <a:buFont typeface="Arial" panose="020B0604020202020204" pitchFamily="34" charset="0"/>
              <a:buChar char="•"/>
              <a:defRPr/>
            </a:pPr>
            <a:r>
              <a:rPr lang="en-CA" dirty="0">
                <a:ea typeface="+mn-ea"/>
              </a:rPr>
              <a:t>Many of the environmental changes and challenges we face also offer opportunities.</a:t>
            </a:r>
          </a:p>
        </p:txBody>
      </p:sp>
    </p:spTree>
    <p:extLst>
      <p:ext uri="{BB962C8B-B14F-4D97-AF65-F5344CB8AC3E}">
        <p14:creationId xmlns:p14="http://schemas.microsoft.com/office/powerpoint/2010/main" val="598139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noChangeArrowheads="1"/>
          </p:cNvSpPr>
          <p:nvPr>
            <p:ph type="title"/>
          </p:nvPr>
        </p:nvSpPr>
        <p:spPr/>
        <p:txBody>
          <a:bodyPr>
            <a:normAutofit fontScale="90000"/>
          </a:bodyPr>
          <a:lstStyle/>
          <a:p>
            <a:pPr eaLnBrk="1" hangingPunct="1"/>
            <a:r>
              <a:rPr lang="en-US" sz="4000" dirty="0">
                <a:solidFill>
                  <a:srgbClr val="000000"/>
                </a:solidFill>
                <a:latin typeface="Palatino Linotype" charset="0"/>
              </a:rPr>
              <a:t>Introduction: </a:t>
            </a:r>
            <a:br>
              <a:rPr lang="en-US" sz="4000" dirty="0">
                <a:solidFill>
                  <a:srgbClr val="000000"/>
                </a:solidFill>
                <a:latin typeface="Palatino Linotype" charset="0"/>
              </a:rPr>
            </a:br>
            <a:r>
              <a:rPr lang="en-US" sz="4000" dirty="0">
                <a:solidFill>
                  <a:srgbClr val="000000"/>
                </a:solidFill>
                <a:latin typeface="Palatino Linotype" charset="0"/>
              </a:rPr>
              <a:t>Change and Challenge,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51203" name="Rectangle 3"/>
          <p:cNvSpPr>
            <a:spLocks noGrp="1" noChangeArrowheads="1"/>
          </p:cNvSpPr>
          <p:nvPr>
            <p:ph idx="1"/>
          </p:nvPr>
        </p:nvSpPr>
        <p:spPr/>
        <p:txBody>
          <a:bodyPr rtlCol="0">
            <a:normAutofit lnSpcReduction="10000"/>
          </a:bodyPr>
          <a:lstStyle/>
          <a:p>
            <a:pPr eaLnBrk="1" fontAlgn="auto" hangingPunct="1">
              <a:spcAft>
                <a:spcPts val="0"/>
              </a:spcAft>
              <a:buFont typeface="Arial" panose="020B0604020202020204" pitchFamily="34" charset="0"/>
              <a:buChar char="•"/>
              <a:defRPr/>
            </a:pPr>
            <a:r>
              <a:rPr lang="en-CA" dirty="0">
                <a:ea typeface="+mn-ea"/>
              </a:rPr>
              <a:t>For example: </a:t>
            </a:r>
          </a:p>
          <a:p>
            <a:pPr lvl="1" eaLnBrk="1" fontAlgn="auto" hangingPunct="1">
              <a:spcAft>
                <a:spcPts val="0"/>
              </a:spcAft>
              <a:defRPr/>
            </a:pPr>
            <a:r>
              <a:rPr lang="en-CA" dirty="0">
                <a:ea typeface="+mn-ea"/>
              </a:rPr>
              <a:t>reducing use of plastics in Britain, Canada, and elsewhere</a:t>
            </a:r>
          </a:p>
          <a:p>
            <a:pPr lvl="1" eaLnBrk="1" fontAlgn="auto" hangingPunct="1">
              <a:spcAft>
                <a:spcPts val="0"/>
              </a:spcAft>
              <a:defRPr/>
            </a:pPr>
            <a:r>
              <a:rPr lang="en-CA" dirty="0">
                <a:ea typeface="+mn-ea"/>
              </a:rPr>
              <a:t>decision by China to stop accepting discarded plastic</a:t>
            </a:r>
          </a:p>
          <a:p>
            <a:pPr lvl="1" eaLnBrk="1" fontAlgn="auto" hangingPunct="1">
              <a:spcAft>
                <a:spcPts val="0"/>
              </a:spcAft>
              <a:defRPr/>
            </a:pPr>
            <a:r>
              <a:rPr lang="en-CA" dirty="0">
                <a:ea typeface="+mn-ea"/>
              </a:rPr>
              <a:t>consumption of water in South Africa</a:t>
            </a:r>
          </a:p>
          <a:p>
            <a:pPr lvl="1" eaLnBrk="1" fontAlgn="auto" hangingPunct="1">
              <a:spcAft>
                <a:spcPts val="0"/>
              </a:spcAft>
              <a:defRPr/>
            </a:pPr>
            <a:endParaRPr lang="en-CA" dirty="0">
              <a:ea typeface="+mn-ea"/>
            </a:endParaRPr>
          </a:p>
          <a:p>
            <a:pPr eaLnBrk="1" fontAlgn="auto" hangingPunct="1">
              <a:spcAft>
                <a:spcPts val="0"/>
              </a:spcAft>
              <a:buFont typeface="Arial" panose="020B0604020202020204" pitchFamily="34" charset="0"/>
              <a:buChar char="•"/>
              <a:defRPr/>
            </a:pPr>
            <a:r>
              <a:rPr lang="en-CA" dirty="0">
                <a:ea typeface="+mn-ea"/>
              </a:rPr>
              <a:t>These show that changes in individual behaviour can have an impact, but initiatives in the private and public sectors are also often needed</a:t>
            </a:r>
            <a:endParaRPr lang="en-US" dirty="0">
              <a:ea typeface="+mn-ea"/>
            </a:endParaRPr>
          </a:p>
        </p:txBody>
      </p:sp>
    </p:spTree>
    <p:extLst>
      <p:ext uri="{BB962C8B-B14F-4D97-AF65-F5344CB8AC3E}">
        <p14:creationId xmlns:p14="http://schemas.microsoft.com/office/powerpoint/2010/main" val="2151002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noChangeArrowheads="1"/>
          </p:cNvSpPr>
          <p:nvPr>
            <p:ph type="title"/>
          </p:nvPr>
        </p:nvSpPr>
        <p:spPr/>
        <p:txBody>
          <a:bodyPr>
            <a:normAutofit fontScale="90000"/>
          </a:bodyPr>
          <a:lstStyle/>
          <a:p>
            <a:pPr eaLnBrk="1" hangingPunct="1"/>
            <a:r>
              <a:rPr lang="en-US" sz="4000" dirty="0">
                <a:solidFill>
                  <a:srgbClr val="000000"/>
                </a:solidFill>
                <a:latin typeface="Palatino Linotype" charset="0"/>
              </a:rPr>
              <a:t>Introduction: </a:t>
            </a:r>
            <a:br>
              <a:rPr lang="en-US" sz="4000" dirty="0">
                <a:solidFill>
                  <a:srgbClr val="000000"/>
                </a:solidFill>
                <a:latin typeface="Palatino Linotype" charset="0"/>
              </a:rPr>
            </a:br>
            <a:r>
              <a:rPr lang="en-US" sz="4000" dirty="0">
                <a:solidFill>
                  <a:srgbClr val="000000"/>
                </a:solidFill>
                <a:latin typeface="Palatino Linotype" charset="0"/>
              </a:rPr>
              <a:t>Change and Challenge,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51203" name="Rectangle 3"/>
          <p:cNvSpPr>
            <a:spLocks noGrp="1" noChangeArrowheads="1"/>
          </p:cNvSpPr>
          <p:nvPr>
            <p:ph idx="1"/>
          </p:nvPr>
        </p:nvSpPr>
        <p:spPr/>
        <p:txBody>
          <a:bodyPr>
            <a:normAutofit/>
          </a:bodyPr>
          <a:lstStyle/>
          <a:p>
            <a:pPr eaLnBrk="1" hangingPunct="1">
              <a:lnSpc>
                <a:spcPct val="80000"/>
              </a:lnSpc>
            </a:pPr>
            <a:r>
              <a:rPr lang="en-CA" sz="3000" dirty="0">
                <a:latin typeface="Garamond" charset="0"/>
              </a:rPr>
              <a:t>Natural systems can and do change.</a:t>
            </a:r>
          </a:p>
          <a:p>
            <a:pPr eaLnBrk="1" hangingPunct="1">
              <a:lnSpc>
                <a:spcPct val="80000"/>
              </a:lnSpc>
            </a:pPr>
            <a:endParaRPr lang="en-CA" sz="3000" dirty="0">
              <a:latin typeface="Garamond" charset="0"/>
            </a:endParaRPr>
          </a:p>
          <a:p>
            <a:pPr>
              <a:lnSpc>
                <a:spcPct val="80000"/>
              </a:lnSpc>
            </a:pPr>
            <a:r>
              <a:rPr lang="en-CA" sz="3000" dirty="0">
                <a:latin typeface="Garamond" charset="0"/>
              </a:rPr>
              <a:t>Human activities are often a main driving force behind environmental change.</a:t>
            </a:r>
          </a:p>
          <a:p>
            <a:pPr>
              <a:lnSpc>
                <a:spcPct val="80000"/>
              </a:lnSpc>
              <a:buFont typeface="Arial" charset="0"/>
              <a:buNone/>
            </a:pPr>
            <a:endParaRPr lang="en-CA" sz="3000" dirty="0">
              <a:latin typeface="Garamond" charset="0"/>
            </a:endParaRPr>
          </a:p>
          <a:p>
            <a:pPr>
              <a:lnSpc>
                <a:spcPct val="80000"/>
              </a:lnSpc>
            </a:pPr>
            <a:r>
              <a:rPr lang="en-CA" sz="3000" dirty="0">
                <a:latin typeface="Garamond" charset="0"/>
              </a:rPr>
              <a:t>Many changes are happening more abruptly and with greater magnitude than previously.</a:t>
            </a:r>
          </a:p>
          <a:p>
            <a:pPr eaLnBrk="1" hangingPunct="1">
              <a:lnSpc>
                <a:spcPct val="80000"/>
              </a:lnSpc>
              <a:buFont typeface="Arial" charset="0"/>
              <a:buNone/>
            </a:pPr>
            <a:endParaRPr lang="en-US" sz="3000" dirty="0">
              <a:latin typeface="Garamond" charset="0"/>
            </a:endParaRPr>
          </a:p>
          <a:p>
            <a:pPr eaLnBrk="1" hangingPunct="1">
              <a:lnSpc>
                <a:spcPct val="80000"/>
              </a:lnSpc>
            </a:pPr>
            <a:r>
              <a:rPr lang="en-US" sz="3000" dirty="0">
                <a:latin typeface="Garamond" charset="0"/>
              </a:rPr>
              <a:t>These changes threaten societal well-being—society must respond thoughtfully and deliberately.</a:t>
            </a:r>
          </a:p>
          <a:p>
            <a:pPr eaLnBrk="1" hangingPunct="1">
              <a:lnSpc>
                <a:spcPct val="80000"/>
              </a:lnSpc>
            </a:pPr>
            <a:endParaRPr lang="en-US" sz="3000" dirty="0">
              <a:latin typeface="Garamond" charset="0"/>
            </a:endParaRPr>
          </a:p>
          <a:p>
            <a:pPr eaLnBrk="1" hangingPunct="1">
              <a:lnSpc>
                <a:spcPct val="80000"/>
              </a:lnSpc>
              <a:buFont typeface="Arial" charset="0"/>
              <a:buNone/>
            </a:pPr>
            <a:endParaRPr lang="en-US" sz="3000" dirty="0">
              <a:latin typeface="Garamond" charset="0"/>
            </a:endParaRPr>
          </a:p>
          <a:p>
            <a:pPr eaLnBrk="1" hangingPunct="1">
              <a:lnSpc>
                <a:spcPct val="80000"/>
              </a:lnSpc>
              <a:buFont typeface="Arial" charset="0"/>
              <a:buNone/>
            </a:pPr>
            <a:endParaRPr lang="en-US" sz="3000" dirty="0">
              <a:latin typeface="Garamond" charset="0"/>
            </a:endParaRPr>
          </a:p>
        </p:txBody>
      </p:sp>
    </p:spTree>
    <p:extLst>
      <p:ext uri="{BB962C8B-B14F-4D97-AF65-F5344CB8AC3E}">
        <p14:creationId xmlns:p14="http://schemas.microsoft.com/office/powerpoint/2010/main" val="2717371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noChangeArrowheads="1"/>
          </p:cNvSpPr>
          <p:nvPr>
            <p:ph type="title"/>
          </p:nvPr>
        </p:nvSpPr>
        <p:spPr/>
        <p:txBody>
          <a:bodyPr>
            <a:normAutofit fontScale="90000"/>
          </a:bodyPr>
          <a:lstStyle/>
          <a:p>
            <a:pPr eaLnBrk="1" hangingPunct="1"/>
            <a:r>
              <a:rPr lang="en-US" sz="4000" dirty="0">
                <a:solidFill>
                  <a:srgbClr val="000000"/>
                </a:solidFill>
                <a:latin typeface="Palatino Linotype" charset="0"/>
              </a:rPr>
              <a:t>Introduction: </a:t>
            </a:r>
            <a:br>
              <a:rPr lang="en-US" sz="4000" dirty="0">
                <a:solidFill>
                  <a:srgbClr val="000000"/>
                </a:solidFill>
                <a:latin typeface="Palatino Linotype" charset="0"/>
              </a:rPr>
            </a:br>
            <a:r>
              <a:rPr lang="en-US" sz="4000" dirty="0">
                <a:solidFill>
                  <a:srgbClr val="000000"/>
                </a:solidFill>
                <a:latin typeface="Palatino Linotype" charset="0"/>
              </a:rPr>
              <a:t>Change and Challenge, </a:t>
            </a:r>
            <a:r>
              <a:rPr lang="en-US" sz="4000" dirty="0" err="1">
                <a:solidFill>
                  <a:srgbClr val="000000"/>
                </a:solidFill>
                <a:latin typeface="Palatino Linotype" charset="0"/>
              </a:rPr>
              <a:t>cont</a:t>
            </a:r>
            <a:r>
              <a:rPr lang="en-CA" sz="4000" dirty="0">
                <a:solidFill>
                  <a:srgbClr val="000000"/>
                </a:solidFill>
                <a:latin typeface="Palatino Linotype" charset="0"/>
              </a:rPr>
              <a:t>’</a:t>
            </a:r>
            <a:r>
              <a:rPr lang="en-US" sz="4000" dirty="0">
                <a:solidFill>
                  <a:srgbClr val="000000"/>
                </a:solidFill>
                <a:latin typeface="Palatino Linotype" charset="0"/>
              </a:rPr>
              <a:t>d</a:t>
            </a:r>
          </a:p>
        </p:txBody>
      </p:sp>
      <p:sp>
        <p:nvSpPr>
          <p:cNvPr id="51203" name="Rectangle 3"/>
          <p:cNvSpPr>
            <a:spLocks noGrp="1" noChangeArrowheads="1"/>
          </p:cNvSpPr>
          <p:nvPr>
            <p:ph idx="1"/>
          </p:nvPr>
        </p:nvSpPr>
        <p:spPr/>
        <p:txBody>
          <a:bodyPr>
            <a:normAutofit/>
          </a:bodyPr>
          <a:lstStyle/>
          <a:p>
            <a:pPr eaLnBrk="1" hangingPunct="1"/>
            <a:r>
              <a:rPr lang="en-CA" sz="3000" dirty="0">
                <a:latin typeface="Garamond" charset="0"/>
              </a:rPr>
              <a:t>Changes also occur as a result of shifts in human values, expectations, perceptions, and attitudes.</a:t>
            </a:r>
          </a:p>
          <a:p>
            <a:pPr lvl="1" eaLnBrk="1" hangingPunct="1">
              <a:buFont typeface="Courier New" charset="0"/>
              <a:buChar char="o"/>
            </a:pPr>
            <a:r>
              <a:rPr lang="en-CA" sz="2600" dirty="0">
                <a:latin typeface="Garamond" charset="0"/>
              </a:rPr>
              <a:t>E.g. increased value of world economy due to increased consumption – changed expectations</a:t>
            </a:r>
          </a:p>
          <a:p>
            <a:pPr eaLnBrk="1" hangingPunct="1">
              <a:buFont typeface="Arial" charset="0"/>
              <a:buNone/>
            </a:pPr>
            <a:endParaRPr lang="en-US" sz="3000" dirty="0">
              <a:latin typeface="Garamond" charset="0"/>
            </a:endParaRPr>
          </a:p>
          <a:p>
            <a:pPr eaLnBrk="1" hangingPunct="1"/>
            <a:r>
              <a:rPr lang="en-US" sz="3000" dirty="0">
                <a:latin typeface="Garamond" charset="0"/>
              </a:rPr>
              <a:t>How do we meet basic human needs and protect the integrity of biophysical systems?</a:t>
            </a:r>
          </a:p>
          <a:p>
            <a:pPr lvl="1" eaLnBrk="1" hangingPunct="1">
              <a:buFont typeface="Courier New" charset="0"/>
              <a:buChar char="o"/>
            </a:pPr>
            <a:r>
              <a:rPr lang="en-CA" sz="2600" dirty="0">
                <a:latin typeface="Garamond" charset="0"/>
              </a:rPr>
              <a:t>Think about conditions both today and in the future – the need for both natural and social science</a:t>
            </a:r>
            <a:endParaRPr lang="en-US" sz="2600" dirty="0">
              <a:latin typeface="Garamond" charset="0"/>
            </a:endParaRPr>
          </a:p>
          <a:p>
            <a:pPr eaLnBrk="1" hangingPunct="1"/>
            <a:endParaRPr lang="en-US" sz="3000" dirty="0">
              <a:latin typeface="Garamond" charset="0"/>
            </a:endParaRPr>
          </a:p>
        </p:txBody>
      </p:sp>
    </p:spTree>
    <p:extLst>
      <p:ext uri="{BB962C8B-B14F-4D97-AF65-F5344CB8AC3E}">
        <p14:creationId xmlns:p14="http://schemas.microsoft.com/office/powerpoint/2010/main" val="4178078611"/>
      </p:ext>
    </p:extLst>
  </p:cSld>
  <p:clrMapOvr>
    <a:masterClrMapping/>
  </p:clrMapOvr>
</p:sld>
</file>

<file path=ppt/theme/theme1.xml><?xml version="1.0" encoding="utf-8"?>
<a:theme xmlns:a="http://schemas.openxmlformats.org/drawingml/2006/main" name="OUP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xford template (TH)_2.potx  -  Read-Only" id="{8D574FD2-D363-4ABE-AE09-0FD09556BD74}" vid="{328F76B4-8B4B-4449-B6D0-89D9E684447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57D5FB25-C71A-4FA0-B2CB-224F648BF6A8}"/>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0E03ACEF-5A19-4B88-B2E6-625A1FE4D0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OUPTHEME.thmx</Template>
  <TotalTime>14</TotalTime>
  <Words>3005</Words>
  <Application>Microsoft Office PowerPoint</Application>
  <PresentationFormat>On-screen Show (4:3)</PresentationFormat>
  <Paragraphs>332</Paragraphs>
  <Slides>49</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49</vt:i4>
      </vt:variant>
    </vt:vector>
  </HeadingPairs>
  <TitlesOfParts>
    <vt:vector size="59" baseType="lpstr">
      <vt:lpstr>ＭＳ Ｐゴシック</vt:lpstr>
      <vt:lpstr>Arial</vt:lpstr>
      <vt:lpstr>Calibri</vt:lpstr>
      <vt:lpstr>Courier New</vt:lpstr>
      <vt:lpstr>Garamond</vt:lpstr>
      <vt:lpstr>Palatino Linotype</vt:lpstr>
      <vt:lpstr>Wingdings</vt:lpstr>
      <vt:lpstr>OUPTHEME</vt:lpstr>
      <vt:lpstr>Custom Design</vt:lpstr>
      <vt:lpstr>1_Custom Design</vt:lpstr>
      <vt:lpstr>PART A</vt:lpstr>
      <vt:lpstr>Introduction</vt:lpstr>
      <vt:lpstr>Chapter 1</vt:lpstr>
      <vt:lpstr>Learning Objectives</vt:lpstr>
      <vt:lpstr>Learning Objectives, cont’d</vt:lpstr>
      <vt:lpstr>Introduction:  Change and Challenge</vt:lpstr>
      <vt:lpstr>Introduction:  Change and Challenge, cont’d</vt:lpstr>
      <vt:lpstr>Introduction:  Change and Challenge, cont’d</vt:lpstr>
      <vt:lpstr>Introduction:  Change and Challenge, cont’d</vt:lpstr>
      <vt:lpstr>Introduction:  Change and Challenge, cont’d</vt:lpstr>
      <vt:lpstr>Case Study:  Trans Mountain Pipeline</vt:lpstr>
      <vt:lpstr>Case Study:  Trans Mountain Pipeline, cont’d</vt:lpstr>
      <vt:lpstr>Case Study:  Trans Mountain Pipeline, cont’d</vt:lpstr>
      <vt:lpstr>Case Study:  Trans Mountain Pipeline, cont’d</vt:lpstr>
      <vt:lpstr>Case Study:  Trans Mountain Pipeline, cont’d</vt:lpstr>
      <vt:lpstr>Case Study:  Trans Mountain Pipeline, cont’d</vt:lpstr>
      <vt:lpstr>Case Study:  Trans Mountain Pipeline, cont’d</vt:lpstr>
      <vt:lpstr>Case Study:  Trans Mountain Pipeline, cont’d</vt:lpstr>
      <vt:lpstr>Wicked Problems</vt:lpstr>
      <vt:lpstr>The Global Picture</vt:lpstr>
      <vt:lpstr>The Global Picture, cont’d</vt:lpstr>
      <vt:lpstr>The Global Picture, cont’d</vt:lpstr>
      <vt:lpstr>PowerPoint Presentation</vt:lpstr>
      <vt:lpstr>The Global Picture, cont’d</vt:lpstr>
      <vt:lpstr>The Global Picture, cont’d</vt:lpstr>
      <vt:lpstr>The Global Picture, cont’d</vt:lpstr>
      <vt:lpstr>The Global Picture, cont’d</vt:lpstr>
      <vt:lpstr>The Global Picture, cont’d</vt:lpstr>
      <vt:lpstr>The Global Picture, cont’d</vt:lpstr>
      <vt:lpstr>The Global Picture, cont’d</vt:lpstr>
      <vt:lpstr>The Global Picture, cont’d</vt:lpstr>
      <vt:lpstr>The Global Picture, cont’d</vt:lpstr>
      <vt:lpstr>PowerPoint Presentation</vt:lpstr>
      <vt:lpstr>The Global Picture, cont’d</vt:lpstr>
      <vt:lpstr>The Global Picture, cont’d</vt:lpstr>
      <vt:lpstr>The Global Picture, cont’d</vt:lpstr>
      <vt:lpstr>Defining Environment  and Resources</vt:lpstr>
      <vt:lpstr>Defining Environment and Resources, cont’d</vt:lpstr>
      <vt:lpstr>Three Waves Regarding Approaches to  Environmental Management</vt:lpstr>
      <vt:lpstr>Alternative Approaches to Understanding Complex Natural and Socio-economic Systems</vt:lpstr>
      <vt:lpstr>Alternative Approaches to Understanding Complex Natural and Socio-economic Systems, cont’d</vt:lpstr>
      <vt:lpstr>Alternative Approaches to Understanding Complex Natural and Socio-economic Systems, cont’d</vt:lpstr>
      <vt:lpstr>Science-Based Management of Resources and Environment</vt:lpstr>
      <vt:lpstr>Sustainable Development  and Resilience</vt:lpstr>
      <vt:lpstr>Sustainable Development  and Resilience, cont’d</vt:lpstr>
      <vt:lpstr>Sustainable Development  and Resilience, cont’d</vt:lpstr>
      <vt:lpstr>Implications</vt:lpstr>
      <vt:lpstr>Implications, cont’d</vt:lpstr>
      <vt:lpstr>Implications,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A</dc:title>
  <dc:creator>Elizabeth</dc:creator>
  <cp:lastModifiedBy>DUENAS, Lauren</cp:lastModifiedBy>
  <cp:revision>3</cp:revision>
  <dcterms:created xsi:type="dcterms:W3CDTF">2020-07-08T23:49:18Z</dcterms:created>
  <dcterms:modified xsi:type="dcterms:W3CDTF">2020-07-14T01:29:02Z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9f61502-7731-4690-a118-333634878cc9_Enabled">
    <vt:lpwstr>true</vt:lpwstr>
  </property>
  <property fmtid="{D5CDD505-2E9C-101B-9397-08002B2CF9AE}" pid="3" name="MSIP_Label_89f61502-7731-4690-a118-333634878cc9_SetDate">
    <vt:lpwstr>2020-07-09T14:00:19Z</vt:lpwstr>
  </property>
  <property fmtid="{D5CDD505-2E9C-101B-9397-08002B2CF9AE}" pid="4" name="MSIP_Label_89f61502-7731-4690-a118-333634878cc9_Method">
    <vt:lpwstr>Standard</vt:lpwstr>
  </property>
  <property fmtid="{D5CDD505-2E9C-101B-9397-08002B2CF9AE}" pid="5" name="MSIP_Label_89f61502-7731-4690-a118-333634878cc9_Name">
    <vt:lpwstr>Internal</vt:lpwstr>
  </property>
  <property fmtid="{D5CDD505-2E9C-101B-9397-08002B2CF9AE}" pid="6" name="MSIP_Label_89f61502-7731-4690-a118-333634878cc9_SiteId">
    <vt:lpwstr>91761b62-4c45-43f5-9f0e-be8ad9b551ff</vt:lpwstr>
  </property>
  <property fmtid="{D5CDD505-2E9C-101B-9397-08002B2CF9AE}" pid="7" name="MSIP_Label_89f61502-7731-4690-a118-333634878cc9_ActionId">
    <vt:lpwstr>1a58ed8d-9175-41f0-b7f1-0000ba564bf9</vt:lpwstr>
  </property>
  <property fmtid="{D5CDD505-2E9C-101B-9397-08002B2CF9AE}" pid="8" name="MSIP_Label_89f61502-7731-4690-a118-333634878cc9_ContentBits">
    <vt:lpwstr>0</vt:lpwstr>
  </property>
</Properties>
</file>