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 id="2147483661" r:id="rId3"/>
  </p:sldMasterIdLst>
  <p:notesMasterIdLst>
    <p:notesMasterId r:id="rId23"/>
  </p:notesMasterIdLst>
  <p:handoutMasterIdLst>
    <p:handoutMasterId r:id="rId24"/>
  </p:handoutMasterIdLst>
  <p:sldIdLst>
    <p:sldId id="273" r:id="rId4"/>
    <p:sldId id="274" r:id="rId5"/>
    <p:sldId id="275" r:id="rId6"/>
    <p:sldId id="276" r:id="rId7"/>
    <p:sldId id="277" r:id="rId8"/>
    <p:sldId id="278" r:id="rId9"/>
    <p:sldId id="279" r:id="rId10"/>
    <p:sldId id="280" r:id="rId11"/>
    <p:sldId id="281" r:id="rId12"/>
    <p:sldId id="282" r:id="rId13"/>
    <p:sldId id="283" r:id="rId14"/>
    <p:sldId id="284" r:id="rId15"/>
    <p:sldId id="285" r:id="rId16"/>
    <p:sldId id="286" r:id="rId17"/>
    <p:sldId id="287" r:id="rId18"/>
    <p:sldId id="288" r:id="rId19"/>
    <p:sldId id="289" r:id="rId20"/>
    <p:sldId id="290" r:id="rId21"/>
    <p:sldId id="291"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6EA7"/>
    <a:srgbClr val="4070AA"/>
    <a:srgbClr val="4172AD"/>
    <a:srgbClr val="3D6AA1"/>
    <a:srgbClr val="4478B2"/>
    <a:srgbClr val="497DBB"/>
    <a:srgbClr val="405EA2"/>
    <a:srgbClr val="3A6598"/>
    <a:srgbClr val="386294"/>
    <a:srgbClr val="2D4E7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44" autoAdjust="0"/>
    <p:restoredTop sz="94602" autoAdjust="0"/>
  </p:normalViewPr>
  <p:slideViewPr>
    <p:cSldViewPr snapToGrid="0" snapToObjects="1">
      <p:cViewPr>
        <p:scale>
          <a:sx n="99" d="100"/>
          <a:sy n="99" d="100"/>
        </p:scale>
        <p:origin x="-47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56" d="100"/>
          <a:sy n="56" d="100"/>
        </p:scale>
        <p:origin x="-2886"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939B91D-81E3-4C7D-B79D-C1A41B492D79}" type="datetimeFigureOut">
              <a:rPr lang="en-GB" smtClean="0"/>
              <a:t>04/08/2020</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9809B65-452D-48DD-B437-63E56D289B0A}" type="slidenum">
              <a:rPr lang="en-GB" smtClean="0"/>
              <a:t>‹#›</a:t>
            </a:fld>
            <a:endParaRPr lang="en-GB"/>
          </a:p>
        </p:txBody>
      </p:sp>
    </p:spTree>
    <p:extLst>
      <p:ext uri="{BB962C8B-B14F-4D97-AF65-F5344CB8AC3E}">
        <p14:creationId xmlns:p14="http://schemas.microsoft.com/office/powerpoint/2010/main" val="2446713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1F5199-F7F4-4FB2-A2CD-22A2CFC87608}" type="datetimeFigureOut">
              <a:rPr lang="en-US" smtClean="0"/>
              <a:t>8/4/2020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6C0744-2FEF-4441-821D-70180A370937}" type="slidenum">
              <a:rPr lang="en-US" smtClean="0"/>
              <a:t>‹#›</a:t>
            </a:fld>
            <a:endParaRPr lang="en-US"/>
          </a:p>
        </p:txBody>
      </p:sp>
    </p:spTree>
    <p:extLst>
      <p:ext uri="{BB962C8B-B14F-4D97-AF65-F5344CB8AC3E}">
        <p14:creationId xmlns:p14="http://schemas.microsoft.com/office/powerpoint/2010/main" val="1271703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6C0744-2FEF-4441-821D-70180A370937}" type="slidenum">
              <a:rPr lang="en-US" smtClean="0"/>
              <a:t>1</a:t>
            </a:fld>
            <a:endParaRPr lang="en-US"/>
          </a:p>
        </p:txBody>
      </p:sp>
    </p:spTree>
    <p:extLst>
      <p:ext uri="{BB962C8B-B14F-4D97-AF65-F5344CB8AC3E}">
        <p14:creationId xmlns:p14="http://schemas.microsoft.com/office/powerpoint/2010/main" val="4862791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337931" y="586409"/>
            <a:ext cx="8488017" cy="566530"/>
          </a:xfrm>
          <a:prstGeom prst="rect">
            <a:avLst/>
          </a:prstGeom>
        </p:spPr>
        <p:txBody>
          <a:bodyPr vert="horz" lIns="91440" tIns="45720" rIns="91440" bIns="45720" rtlCol="0" anchor="t">
            <a:normAutofit/>
          </a:bodyPr>
          <a:lstStyle>
            <a:lvl1pPr algn="ctr">
              <a:defRPr sz="3600" i="1"/>
            </a:lvl1pPr>
          </a:lstStyle>
          <a:p>
            <a:r>
              <a:rPr lang="en-US" dirty="0"/>
              <a:t>Title</a:t>
            </a:r>
          </a:p>
        </p:txBody>
      </p:sp>
      <p:sp>
        <p:nvSpPr>
          <p:cNvPr id="6" name="Picture Placeholder 5"/>
          <p:cNvSpPr>
            <a:spLocks noGrp="1"/>
          </p:cNvSpPr>
          <p:nvPr>
            <p:ph type="pic" sz="quarter" idx="10"/>
          </p:nvPr>
        </p:nvSpPr>
        <p:spPr>
          <a:xfrm>
            <a:off x="2782957" y="1808921"/>
            <a:ext cx="3578088" cy="4283766"/>
          </a:xfrm>
          <a:prstGeom prst="rect">
            <a:avLst/>
          </a:prstGeom>
        </p:spPr>
        <p:txBody>
          <a:bodyPr/>
          <a:lstStyle/>
          <a:p>
            <a:r>
              <a:rPr lang="en-US" smtClean="0"/>
              <a:t>Click icon to add picture</a:t>
            </a:r>
            <a:endParaRPr lang="en-US" dirty="0"/>
          </a:p>
        </p:txBody>
      </p:sp>
      <p:sp>
        <p:nvSpPr>
          <p:cNvPr id="11" name="Text Placeholder 10"/>
          <p:cNvSpPr>
            <a:spLocks noGrp="1"/>
          </p:cNvSpPr>
          <p:nvPr>
            <p:ph type="body" sz="quarter" idx="11"/>
          </p:nvPr>
        </p:nvSpPr>
        <p:spPr>
          <a:xfrm>
            <a:off x="338138" y="1152525"/>
            <a:ext cx="8488362" cy="477838"/>
          </a:xfrm>
          <a:prstGeom prst="rect">
            <a:avLst/>
          </a:prstGeom>
        </p:spPr>
        <p:txBody>
          <a:bodyPr/>
          <a:lstStyle>
            <a:lvl1pPr marL="0" indent="0" algn="ctr">
              <a:buNone/>
              <a:defRPr sz="2400">
                <a:solidFill>
                  <a:srgbClr val="3A6598"/>
                </a:solidFill>
              </a:defRPr>
            </a:lvl1pPr>
          </a:lstStyle>
          <a:p>
            <a:pPr lvl="0"/>
            <a:r>
              <a:rPr lang="en-US" smtClean="0"/>
              <a:t>Click to edit Master text styles</a:t>
            </a:r>
          </a:p>
        </p:txBody>
      </p:sp>
      <p:pic>
        <p:nvPicPr>
          <p:cNvPr id="7" name="Picture 6">
            <a:extLst>
              <a:ext uri="{FF2B5EF4-FFF2-40B4-BE49-F238E27FC236}">
                <a16:creationId xmlns:a16="http://schemas.microsoft.com/office/drawing/2014/main" xmlns="" id="{1F133E3D-6990-4EF3-A6C3-94D9092AF81F}"/>
              </a:ext>
            </a:extLst>
          </p:cNvPr>
          <p:cNvPicPr>
            <a:picLocks noChangeAspect="1"/>
          </p:cNvPicPr>
          <p:nvPr userDrawn="1"/>
        </p:nvPicPr>
        <p:blipFill>
          <a:blip r:embed="rId2"/>
          <a:stretch>
            <a:fillRect/>
          </a:stretch>
        </p:blipFill>
        <p:spPr>
          <a:xfrm>
            <a:off x="0" y="6331318"/>
            <a:ext cx="1163782" cy="526682"/>
          </a:xfrm>
          <a:prstGeom prst="rect">
            <a:avLst/>
          </a:prstGeom>
        </p:spPr>
      </p:pic>
    </p:spTree>
    <p:extLst>
      <p:ext uri="{BB962C8B-B14F-4D97-AF65-F5344CB8AC3E}">
        <p14:creationId xmlns:p14="http://schemas.microsoft.com/office/powerpoint/2010/main" val="375106678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1274ED4-9F4B-419D-860C-1298080DDD50}" type="datetimeFigureOut">
              <a:rPr lang="en-US" smtClean="0"/>
              <a:t>8/4/2020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AD481-5BB6-4F80-BDB5-1CA862C1E2D4}" type="slidenum">
              <a:rPr lang="en-US" smtClean="0"/>
              <a:t>‹#›</a:t>
            </a:fld>
            <a:endParaRPr lang="en-US"/>
          </a:p>
        </p:txBody>
      </p:sp>
    </p:spTree>
    <p:extLst>
      <p:ext uri="{BB962C8B-B14F-4D97-AF65-F5344CB8AC3E}">
        <p14:creationId xmlns:p14="http://schemas.microsoft.com/office/powerpoint/2010/main" val="1230662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274ED4-9F4B-419D-860C-1298080DDD50}" type="datetimeFigureOut">
              <a:rPr lang="en-US" smtClean="0"/>
              <a:t>8/4/2020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AD481-5BB6-4F80-BDB5-1CA862C1E2D4}" type="slidenum">
              <a:rPr lang="en-US" smtClean="0"/>
              <a:t>‹#›</a:t>
            </a:fld>
            <a:endParaRPr lang="en-US"/>
          </a:p>
        </p:txBody>
      </p:sp>
    </p:spTree>
    <p:extLst>
      <p:ext uri="{BB962C8B-B14F-4D97-AF65-F5344CB8AC3E}">
        <p14:creationId xmlns:p14="http://schemas.microsoft.com/office/powerpoint/2010/main" val="97660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274ED4-9F4B-419D-860C-1298080DDD50}" type="datetimeFigureOut">
              <a:rPr lang="en-US" smtClean="0"/>
              <a:t>8/4/2020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AD481-5BB6-4F80-BDB5-1CA862C1E2D4}" type="slidenum">
              <a:rPr lang="en-US" smtClean="0"/>
              <a:t>‹#›</a:t>
            </a:fld>
            <a:endParaRPr lang="en-US"/>
          </a:p>
        </p:txBody>
      </p:sp>
    </p:spTree>
    <p:extLst>
      <p:ext uri="{BB962C8B-B14F-4D97-AF65-F5344CB8AC3E}">
        <p14:creationId xmlns:p14="http://schemas.microsoft.com/office/powerpoint/2010/main" val="32557067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1274ED4-9F4B-419D-860C-1298080DDD50}" type="datetimeFigureOut">
              <a:rPr lang="en-US" smtClean="0"/>
              <a:t>8/4/2020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2AD481-5BB6-4F80-BDB5-1CA862C1E2D4}" type="slidenum">
              <a:rPr lang="en-US" smtClean="0"/>
              <a:t>‹#›</a:t>
            </a:fld>
            <a:endParaRPr lang="en-US"/>
          </a:p>
        </p:txBody>
      </p:sp>
    </p:spTree>
    <p:extLst>
      <p:ext uri="{BB962C8B-B14F-4D97-AF65-F5344CB8AC3E}">
        <p14:creationId xmlns:p14="http://schemas.microsoft.com/office/powerpoint/2010/main" val="5728672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274ED4-9F4B-419D-860C-1298080DDD50}" type="datetimeFigureOut">
              <a:rPr lang="en-US" smtClean="0"/>
              <a:t>8/4/2020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2AD481-5BB6-4F80-BDB5-1CA862C1E2D4}" type="slidenum">
              <a:rPr lang="en-US" smtClean="0"/>
              <a:t>‹#›</a:t>
            </a:fld>
            <a:endParaRPr lang="en-US"/>
          </a:p>
        </p:txBody>
      </p:sp>
    </p:spTree>
    <p:extLst>
      <p:ext uri="{BB962C8B-B14F-4D97-AF65-F5344CB8AC3E}">
        <p14:creationId xmlns:p14="http://schemas.microsoft.com/office/powerpoint/2010/main" val="23833737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1274ED4-9F4B-419D-860C-1298080DDD50}" type="datetimeFigureOut">
              <a:rPr lang="en-US" smtClean="0"/>
              <a:t>8/4/2020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2AD481-5BB6-4F80-BDB5-1CA862C1E2D4}" type="slidenum">
              <a:rPr lang="en-US" smtClean="0"/>
              <a:t>‹#›</a:t>
            </a:fld>
            <a:endParaRPr lang="en-US"/>
          </a:p>
        </p:txBody>
      </p:sp>
    </p:spTree>
    <p:extLst>
      <p:ext uri="{BB962C8B-B14F-4D97-AF65-F5344CB8AC3E}">
        <p14:creationId xmlns:p14="http://schemas.microsoft.com/office/powerpoint/2010/main" val="5136333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274ED4-9F4B-419D-860C-1298080DDD50}" type="datetimeFigureOut">
              <a:rPr lang="en-US" smtClean="0"/>
              <a:t>8/4/2020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2AD481-5BB6-4F80-BDB5-1CA862C1E2D4}" type="slidenum">
              <a:rPr lang="en-US" smtClean="0"/>
              <a:t>‹#›</a:t>
            </a:fld>
            <a:endParaRPr lang="en-US"/>
          </a:p>
        </p:txBody>
      </p:sp>
    </p:spTree>
    <p:extLst>
      <p:ext uri="{BB962C8B-B14F-4D97-AF65-F5344CB8AC3E}">
        <p14:creationId xmlns:p14="http://schemas.microsoft.com/office/powerpoint/2010/main" val="37822764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274ED4-9F4B-419D-860C-1298080DDD50}" type="datetimeFigureOut">
              <a:rPr lang="en-US" smtClean="0"/>
              <a:t>8/4/2020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2AD481-5BB6-4F80-BDB5-1CA862C1E2D4}" type="slidenum">
              <a:rPr lang="en-US" smtClean="0"/>
              <a:t>‹#›</a:t>
            </a:fld>
            <a:endParaRPr lang="en-US"/>
          </a:p>
        </p:txBody>
      </p:sp>
    </p:spTree>
    <p:extLst>
      <p:ext uri="{BB962C8B-B14F-4D97-AF65-F5344CB8AC3E}">
        <p14:creationId xmlns:p14="http://schemas.microsoft.com/office/powerpoint/2010/main" val="17490280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274ED4-9F4B-419D-860C-1298080DDD50}" type="datetimeFigureOut">
              <a:rPr lang="en-US" smtClean="0"/>
              <a:t>8/4/2020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2AD481-5BB6-4F80-BDB5-1CA862C1E2D4}" type="slidenum">
              <a:rPr lang="en-US" smtClean="0"/>
              <a:t>‹#›</a:t>
            </a:fld>
            <a:endParaRPr lang="en-US"/>
          </a:p>
        </p:txBody>
      </p:sp>
    </p:spTree>
    <p:extLst>
      <p:ext uri="{BB962C8B-B14F-4D97-AF65-F5344CB8AC3E}">
        <p14:creationId xmlns:p14="http://schemas.microsoft.com/office/powerpoint/2010/main" val="17471187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274ED4-9F4B-419D-860C-1298080DDD50}" type="datetimeFigureOut">
              <a:rPr lang="en-US" smtClean="0"/>
              <a:t>8/4/2020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AD481-5BB6-4F80-BDB5-1CA862C1E2D4}" type="slidenum">
              <a:rPr lang="en-US" smtClean="0"/>
              <a:t>‹#›</a:t>
            </a:fld>
            <a:endParaRPr lang="en-US"/>
          </a:p>
        </p:txBody>
      </p:sp>
    </p:spTree>
    <p:extLst>
      <p:ext uri="{BB962C8B-B14F-4D97-AF65-F5344CB8AC3E}">
        <p14:creationId xmlns:p14="http://schemas.microsoft.com/office/powerpoint/2010/main" val="1548602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lvl1pPr>
              <a:defRPr>
                <a:solidFill>
                  <a:schemeClr val="tx2">
                    <a:lumMod val="75000"/>
                  </a:schemeClr>
                </a:solidFill>
              </a:defRPr>
            </a:lvl1pPr>
          </a:lstStyle>
          <a:p>
            <a:r>
              <a:rPr lang="en-US" dirty="0"/>
              <a:t>Click to edit Master title style</a:t>
            </a:r>
          </a:p>
        </p:txBody>
      </p:sp>
      <p:sp>
        <p:nvSpPr>
          <p:cNvPr id="6" name="Text Placeholder 2"/>
          <p:cNvSpPr>
            <a:spLocks noGrp="1"/>
          </p:cNvSpPr>
          <p:nvPr>
            <p:ph idx="1"/>
          </p:nvPr>
        </p:nvSpPr>
        <p:spPr>
          <a:xfrm>
            <a:off x="457200" y="1600200"/>
            <a:ext cx="8229600" cy="4525963"/>
          </a:xfrm>
          <a:prstGeom prst="rect">
            <a:avLst/>
          </a:prstGeom>
        </p:spPr>
        <p:txBody>
          <a:bodyPr vert="horz" lIns="91440" tIns="45720" rIns="91440" bIns="45720" rtlCol="0">
            <a:normAutofit/>
          </a:bodyPr>
          <a:lstStyle>
            <a:lvl1pPr>
              <a:defRPr>
                <a:solidFill>
                  <a:schemeClr val="accent1">
                    <a:lumMod val="75000"/>
                  </a:schemeClr>
                </a:solidFill>
              </a:defRPr>
            </a:lvl1pPr>
          </a:lstStyle>
          <a:p>
            <a:pPr lvl="0"/>
            <a:r>
              <a:rPr lang="en-US" dirty="0"/>
              <a:t>Click to edit Master text styles</a:t>
            </a:r>
          </a:p>
          <a:p>
            <a:pPr lvl="0"/>
            <a:r>
              <a:rPr lang="en-US" dirty="0"/>
              <a:t>Click to edit Master text styles</a:t>
            </a:r>
          </a:p>
        </p:txBody>
      </p:sp>
      <p:pic>
        <p:nvPicPr>
          <p:cNvPr id="4" name="Picture 3">
            <a:extLst>
              <a:ext uri="{FF2B5EF4-FFF2-40B4-BE49-F238E27FC236}">
                <a16:creationId xmlns:a16="http://schemas.microsoft.com/office/drawing/2014/main" xmlns="" id="{BB270461-5061-4414-803B-C583AB6622A7}"/>
              </a:ext>
            </a:extLst>
          </p:cNvPr>
          <p:cNvPicPr>
            <a:picLocks noChangeAspect="1"/>
          </p:cNvPicPr>
          <p:nvPr userDrawn="1"/>
        </p:nvPicPr>
        <p:blipFill>
          <a:blip r:embed="rId2"/>
          <a:stretch>
            <a:fillRect/>
          </a:stretch>
        </p:blipFill>
        <p:spPr>
          <a:xfrm>
            <a:off x="0" y="6331318"/>
            <a:ext cx="1163782" cy="526682"/>
          </a:xfrm>
          <a:prstGeom prst="rect">
            <a:avLst/>
          </a:prstGeom>
        </p:spPr>
      </p:pic>
    </p:spTree>
    <p:extLst>
      <p:ext uri="{BB962C8B-B14F-4D97-AF65-F5344CB8AC3E}">
        <p14:creationId xmlns:p14="http://schemas.microsoft.com/office/powerpoint/2010/main" val="60036524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274ED4-9F4B-419D-860C-1298080DDD50}" type="datetimeFigureOut">
              <a:rPr lang="en-US" smtClean="0"/>
              <a:t>8/4/2020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AD481-5BB6-4F80-BDB5-1CA862C1E2D4}" type="slidenum">
              <a:rPr lang="en-US" smtClean="0"/>
              <a:t>‹#›</a:t>
            </a:fld>
            <a:endParaRPr lang="en-US"/>
          </a:p>
        </p:txBody>
      </p:sp>
    </p:spTree>
    <p:extLst>
      <p:ext uri="{BB962C8B-B14F-4D97-AF65-F5344CB8AC3E}">
        <p14:creationId xmlns:p14="http://schemas.microsoft.com/office/powerpoint/2010/main" val="3338769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xmlns="" id="{8C21ADE0-5C6C-4D2E-BA8D-9FAB5A6E626E}"/>
              </a:ext>
            </a:extLst>
          </p:cNvPr>
          <p:cNvPicPr>
            <a:picLocks noChangeAspect="1"/>
          </p:cNvPicPr>
          <p:nvPr userDrawn="1"/>
        </p:nvPicPr>
        <p:blipFill>
          <a:blip r:embed="rId2"/>
          <a:stretch>
            <a:fillRect/>
          </a:stretch>
        </p:blipFill>
        <p:spPr>
          <a:xfrm>
            <a:off x="0" y="6331318"/>
            <a:ext cx="1163782" cy="526682"/>
          </a:xfrm>
          <a:prstGeom prst="rect">
            <a:avLst/>
          </a:prstGeom>
        </p:spPr>
      </p:pic>
    </p:spTree>
    <p:extLst>
      <p:ext uri="{BB962C8B-B14F-4D97-AF65-F5344CB8AC3E}">
        <p14:creationId xmlns:p14="http://schemas.microsoft.com/office/powerpoint/2010/main" val="4288875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Tree>
    <p:extLst>
      <p:ext uri="{BB962C8B-B14F-4D97-AF65-F5344CB8AC3E}">
        <p14:creationId xmlns:p14="http://schemas.microsoft.com/office/powerpoint/2010/main" val="438668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6CEAED55-5527-4FC3-B0D9-1BC4E0FB944D}" type="datetimeFigureOut">
              <a:rPr lang="en-US" smtClean="0"/>
              <a:t>8/4/2020</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036372" y="6356350"/>
            <a:ext cx="2133600" cy="365125"/>
          </a:xfrm>
          <a:prstGeom prst="rect">
            <a:avLst/>
          </a:prstGeom>
        </p:spPr>
        <p:txBody>
          <a:bodyPr/>
          <a:lstStyle/>
          <a:p>
            <a:fld id="{C695C86C-B749-4A3B-89DA-65173622BE54}" type="slidenum">
              <a:rPr lang="en-US" smtClean="0"/>
              <a:t>‹#›</a:t>
            </a:fld>
            <a:endParaRPr lang="en-US"/>
          </a:p>
        </p:txBody>
      </p:sp>
    </p:spTree>
    <p:extLst>
      <p:ext uri="{BB962C8B-B14F-4D97-AF65-F5344CB8AC3E}">
        <p14:creationId xmlns:p14="http://schemas.microsoft.com/office/powerpoint/2010/main" val="4101486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6CEAED55-5527-4FC3-B0D9-1BC4E0FB944D}" type="datetimeFigureOut">
              <a:rPr lang="en-US" smtClean="0"/>
              <a:t>8/4/2020</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036372" y="6356350"/>
            <a:ext cx="2133600" cy="365125"/>
          </a:xfrm>
          <a:prstGeom prst="rect">
            <a:avLst/>
          </a:prstGeom>
        </p:spPr>
        <p:txBody>
          <a:bodyPr/>
          <a:lstStyle/>
          <a:p>
            <a:fld id="{C695C86C-B749-4A3B-89DA-65173622BE54}" type="slidenum">
              <a:rPr lang="en-US" smtClean="0"/>
              <a:t>‹#›</a:t>
            </a:fld>
            <a:endParaRPr lang="en-US"/>
          </a:p>
        </p:txBody>
      </p:sp>
    </p:spTree>
    <p:extLst>
      <p:ext uri="{BB962C8B-B14F-4D97-AF65-F5344CB8AC3E}">
        <p14:creationId xmlns:p14="http://schemas.microsoft.com/office/powerpoint/2010/main" val="248111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CEAED55-5527-4FC3-B0D9-1BC4E0FB944D}" type="datetimeFigureOut">
              <a:rPr lang="en-US" smtClean="0"/>
              <a:t>8/4/2020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036372" y="6356350"/>
            <a:ext cx="2133600" cy="365125"/>
          </a:xfrm>
          <a:prstGeom prst="rect">
            <a:avLst/>
          </a:prstGeom>
        </p:spPr>
        <p:txBody>
          <a:bodyPr/>
          <a:lstStyle/>
          <a:p>
            <a:fld id="{C695C86C-B749-4A3B-89DA-65173622BE54}" type="slidenum">
              <a:rPr lang="en-US" smtClean="0"/>
              <a:t>‹#›</a:t>
            </a:fld>
            <a:endParaRPr lang="en-US"/>
          </a:p>
        </p:txBody>
      </p:sp>
    </p:spTree>
    <p:extLst>
      <p:ext uri="{BB962C8B-B14F-4D97-AF65-F5344CB8AC3E}">
        <p14:creationId xmlns:p14="http://schemas.microsoft.com/office/powerpoint/2010/main" val="1744394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CEAED55-5527-4FC3-B0D9-1BC4E0FB944D}" type="datetimeFigureOut">
              <a:rPr lang="en-US" smtClean="0"/>
              <a:t>8/4/2020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036372" y="6356350"/>
            <a:ext cx="2133600" cy="365125"/>
          </a:xfrm>
          <a:prstGeom prst="rect">
            <a:avLst/>
          </a:prstGeom>
        </p:spPr>
        <p:txBody>
          <a:bodyPr/>
          <a:lstStyle/>
          <a:p>
            <a:fld id="{C695C86C-B749-4A3B-89DA-65173622BE54}" type="slidenum">
              <a:rPr lang="en-US" smtClean="0"/>
              <a:t>‹#›</a:t>
            </a:fld>
            <a:endParaRPr lang="en-US"/>
          </a:p>
        </p:txBody>
      </p:sp>
    </p:spTree>
    <p:extLst>
      <p:ext uri="{BB962C8B-B14F-4D97-AF65-F5344CB8AC3E}">
        <p14:creationId xmlns:p14="http://schemas.microsoft.com/office/powerpoint/2010/main" val="379351264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dirty="0"/>
              <a:t>Click to edit Master title style</a:t>
            </a:r>
          </a:p>
        </p:txBody>
      </p:sp>
      <p:sp>
        <p:nvSpPr>
          <p:cNvPr id="4" name="Text Placeholder 3"/>
          <p:cNvSpPr>
            <a:spLocks noGrp="1"/>
          </p:cNvSpPr>
          <p:nvPr>
            <p:ph type="body" sz="quarter" idx="10"/>
          </p:nvPr>
        </p:nvSpPr>
        <p:spPr>
          <a:xfrm>
            <a:off x="457200" y="1600200"/>
            <a:ext cx="8229600" cy="4175125"/>
          </a:xfrm>
        </p:spPr>
        <p:txBody>
          <a:bodyPr/>
          <a:lstStyle>
            <a:lvl1pPr>
              <a:defRPr>
                <a:solidFill>
                  <a:schemeClr val="accent1">
                    <a:lumMod val="75000"/>
                  </a:schemeClr>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5043460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2.png"/><Relationship Id="rId5" Type="http://schemas.openxmlformats.org/officeDocument/2006/relationships/slideLayout" Target="../slideLayouts/slideLayout6.xml"/><Relationship Id="rId10" Type="http://schemas.openxmlformats.org/officeDocument/2006/relationships/image" Target="../media/image3.png"/><Relationship Id="rId4" Type="http://schemas.openxmlformats.org/officeDocument/2006/relationships/slideLayout" Target="../slideLayouts/slideLayout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987786"/>
      </p:ext>
    </p:extLst>
  </p:cSld>
  <p:clrMap bg1="lt1" tx1="dk1" bg2="lt2" tx2="dk2" accent1="accent1" accent2="accent2" accent3="accent3" accent4="accent4" accent5="accent5" accent6="accent6" hlink="hlink" folHlink="folHlink"/>
  <p:sldLayoutIdLst>
    <p:sldLayoutId id="214748364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139" t="208" r="79" b="371"/>
          <a:stretch/>
        </p:blipFill>
        <p:spPr bwMode="auto">
          <a:xfrm>
            <a:off x="5030" y="1063"/>
            <a:ext cx="9154872" cy="6848986"/>
          </a:xfrm>
          <a:prstGeom prst="rect">
            <a:avLst/>
          </a:prstGeom>
          <a:noFill/>
          <a:ln w="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0"/>
            <a:r>
              <a:rPr lang="en-US" dirty="0"/>
              <a:t>Click to edit Master text styles</a:t>
            </a:r>
          </a:p>
        </p:txBody>
      </p:sp>
      <p:sp>
        <p:nvSpPr>
          <p:cNvPr id="7" name="Footer Placeholder 3"/>
          <p:cNvSpPr txBox="1">
            <a:spLocks/>
          </p:cNvSpPr>
          <p:nvPr/>
        </p:nvSpPr>
        <p:spPr>
          <a:xfrm>
            <a:off x="1163782" y="6423727"/>
            <a:ext cx="2767054"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chemeClr val="bg1"/>
                </a:solidFill>
              </a:rPr>
              <a:t>© [Oxford</a:t>
            </a:r>
            <a:r>
              <a:rPr lang="en-US" baseline="0" dirty="0" smtClean="0">
                <a:solidFill>
                  <a:schemeClr val="bg1"/>
                </a:solidFill>
              </a:rPr>
              <a:t> University Press or author name],</a:t>
            </a:r>
            <a:r>
              <a:rPr lang="en-US" dirty="0" smtClean="0">
                <a:solidFill>
                  <a:schemeClr val="bg1"/>
                </a:solidFill>
              </a:rPr>
              <a:t> 2020</a:t>
            </a:r>
            <a:endParaRPr lang="en-US" dirty="0">
              <a:solidFill>
                <a:schemeClr val="bg1"/>
              </a:solidFill>
            </a:endParaRPr>
          </a:p>
        </p:txBody>
      </p:sp>
      <p:sp>
        <p:nvSpPr>
          <p:cNvPr id="8" name="Slide Number Placeholder 4"/>
          <p:cNvSpPr txBox="1">
            <a:spLocks/>
          </p:cNvSpPr>
          <p:nvPr/>
        </p:nvSpPr>
        <p:spPr>
          <a:xfrm>
            <a:off x="8686800" y="6423727"/>
            <a:ext cx="38982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03EA47-653C-4D08-BE86-5931AF95F427}" type="slidenum">
              <a:rPr lang="en-US" smtClean="0">
                <a:solidFill>
                  <a:schemeClr val="bg1"/>
                </a:solidFill>
              </a:rPr>
              <a:pPr/>
              <a:t>‹#›</a:t>
            </a:fld>
            <a:endParaRPr lang="en-US" dirty="0">
              <a:solidFill>
                <a:schemeClr val="bg1"/>
              </a:solidFill>
            </a:endParaRPr>
          </a:p>
        </p:txBody>
      </p:sp>
      <p:pic>
        <p:nvPicPr>
          <p:cNvPr id="9" name="Picture 8">
            <a:extLst>
              <a:ext uri="{FF2B5EF4-FFF2-40B4-BE49-F238E27FC236}">
                <a16:creationId xmlns:a16="http://schemas.microsoft.com/office/drawing/2014/main" xmlns="" id="{DB11EB2B-0846-4623-8B27-CF24A81847A5}"/>
              </a:ext>
            </a:extLst>
          </p:cNvPr>
          <p:cNvPicPr>
            <a:picLocks noChangeAspect="1"/>
          </p:cNvPicPr>
          <p:nvPr/>
        </p:nvPicPr>
        <p:blipFill>
          <a:blip r:embed="rId11"/>
          <a:stretch>
            <a:fillRect/>
          </a:stretch>
        </p:blipFill>
        <p:spPr>
          <a:xfrm>
            <a:off x="0" y="6331318"/>
            <a:ext cx="1163782" cy="526682"/>
          </a:xfrm>
          <a:prstGeom prst="rect">
            <a:avLst/>
          </a:prstGeom>
        </p:spPr>
      </p:pic>
    </p:spTree>
    <p:extLst>
      <p:ext uri="{BB962C8B-B14F-4D97-AF65-F5344CB8AC3E}">
        <p14:creationId xmlns:p14="http://schemas.microsoft.com/office/powerpoint/2010/main" val="839490661"/>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4" r:id="rId3"/>
    <p:sldLayoutId id="2147483656" r:id="rId4"/>
    <p:sldLayoutId id="2147483657" r:id="rId5"/>
    <p:sldLayoutId id="2147483658" r:id="rId6"/>
    <p:sldLayoutId id="2147483659" r:id="rId7"/>
    <p:sldLayoutId id="2147483660" r:id="rId8"/>
  </p:sldLayoutIdLst>
  <p:timing>
    <p:tnLst>
      <p:par>
        <p:cTn id="1" dur="indefinite" restart="never" nodeType="tmRoot"/>
      </p:par>
    </p:tnLst>
  </p:timing>
  <p:txStyles>
    <p:titleStyle>
      <a:lvl1pPr algn="ctr" defTabSz="914400" rtl="0" eaLnBrk="1" latinLnBrk="0" hangingPunct="1">
        <a:spcBef>
          <a:spcPct val="0"/>
        </a:spcBef>
        <a:buNone/>
        <a:defRPr sz="3600" kern="1200">
          <a:solidFill>
            <a:schemeClr val="tx2">
              <a:lumMod val="7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accent1">
              <a:lumMod val="7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274ED4-9F4B-419D-860C-1298080DDD50}" type="datetimeFigureOut">
              <a:rPr lang="en-US" smtClean="0"/>
              <a:t>8/4/2020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2AD481-5BB6-4F80-BDB5-1CA862C1E2D4}" type="slidenum">
              <a:rPr lang="en-US" smtClean="0"/>
              <a:t>‹#›</a:t>
            </a:fld>
            <a:endParaRPr lang="en-US"/>
          </a:p>
        </p:txBody>
      </p:sp>
    </p:spTree>
    <p:extLst>
      <p:ext uri="{BB962C8B-B14F-4D97-AF65-F5344CB8AC3E}">
        <p14:creationId xmlns:p14="http://schemas.microsoft.com/office/powerpoint/2010/main" val="183276268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Introduction to Global Politics, 6e</a:t>
            </a:r>
          </a:p>
        </p:txBody>
      </p:sp>
      <p:sp>
        <p:nvSpPr>
          <p:cNvPr id="4" name="Text Placeholder 3"/>
          <p:cNvSpPr>
            <a:spLocks noGrp="1"/>
          </p:cNvSpPr>
          <p:nvPr>
            <p:ph type="body" sz="quarter" idx="11"/>
          </p:nvPr>
        </p:nvSpPr>
        <p:spPr/>
        <p:txBody>
          <a:bodyPr/>
          <a:lstStyle/>
          <a:p>
            <a:r>
              <a:rPr lang="en-US" sz="2000" dirty="0"/>
              <a:t>Chapter </a:t>
            </a:r>
            <a:r>
              <a:rPr lang="en-US" sz="2000" dirty="0" smtClean="0"/>
              <a:t>6: Global Security, Military Power, and Terrorism Image </a:t>
            </a:r>
            <a:r>
              <a:rPr lang="en-US" sz="2000" dirty="0"/>
              <a:t>Bank </a:t>
            </a:r>
          </a:p>
        </p:txBody>
      </p:sp>
      <p:pic>
        <p:nvPicPr>
          <p:cNvPr id="13" name="Picture Placeholder 12">
            <a:extLst>
              <a:ext uri="{FF2B5EF4-FFF2-40B4-BE49-F238E27FC236}">
                <a16:creationId xmlns="" xmlns:a16="http://schemas.microsoft.com/office/drawing/2014/main" id="{C08201BE-089B-B048-AEA8-6498938D5633}"/>
              </a:ext>
            </a:extLst>
          </p:cNvPr>
          <p:cNvPicPr>
            <a:picLocks noGrp="1" noChangeAspect="1"/>
          </p:cNvPicPr>
          <p:nvPr>
            <p:ph type="pic" sz="quarter" idx="10"/>
          </p:nvPr>
        </p:nvPicPr>
        <p:blipFill>
          <a:blip r:embed="rId3"/>
          <a:srcRect l="1740" r="1740"/>
          <a:stretch>
            <a:fillRect/>
          </a:stretch>
        </p:blipFill>
        <p:spPr>
          <a:xfrm>
            <a:off x="3037601" y="1719055"/>
            <a:ext cx="3397924" cy="4068070"/>
          </a:xfrm>
        </p:spPr>
      </p:pic>
    </p:spTree>
    <p:extLst>
      <p:ext uri="{BB962C8B-B14F-4D97-AF65-F5344CB8AC3E}">
        <p14:creationId xmlns:p14="http://schemas.microsoft.com/office/powerpoint/2010/main" val="13034365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Y:\Higher Ed EDP Transmittal\Lamy, Introduction to Global Politics, 6e\FINAL_LamyArt\Ch06\Photo_0607.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0832" y="413886"/>
            <a:ext cx="6071134" cy="35414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40832" y="4302493"/>
            <a:ext cx="6071134" cy="1600438"/>
          </a:xfrm>
          <a:prstGeom prst="rect">
            <a:avLst/>
          </a:prstGeom>
          <a:noFill/>
        </p:spPr>
        <p:txBody>
          <a:bodyPr wrap="square" rtlCol="0">
            <a:spAutoFit/>
          </a:bodyPr>
          <a:lstStyle/>
          <a:p>
            <a:pPr lvl="0"/>
            <a:r>
              <a:rPr lang="en-US" sz="1400" b="1" dirty="0"/>
              <a:t>Photo 6.7 </a:t>
            </a:r>
            <a:r>
              <a:rPr lang="en-US" sz="1400" dirty="0"/>
              <a:t>The TV screens showing a photo of North Korea's weapon systems and a meeting between South Korea's Foreign Minister Kang Kyung-</a:t>
            </a:r>
            <a:r>
              <a:rPr lang="en-US" sz="1400" dirty="0" err="1"/>
              <a:t>wha</a:t>
            </a:r>
            <a:r>
              <a:rPr lang="en-US" sz="1400" dirty="0"/>
              <a:t> and the U.S. Special Representative for North Korea Stephen </a:t>
            </a:r>
            <a:r>
              <a:rPr lang="en-US" sz="1400" dirty="0" err="1"/>
              <a:t>Biegun</a:t>
            </a:r>
            <a:r>
              <a:rPr lang="en-US" sz="1400" dirty="0"/>
              <a:t>. The U.S. and South Korean militaries evaluated the two projectiles North Korea flew Thursday as short-range missiles" All of the talks of peace and halting nuclear weapons development in North Korea appear to have resulted in no positive results. What about the US efforts to create peace in the region?</a:t>
            </a:r>
          </a:p>
        </p:txBody>
      </p:sp>
    </p:spTree>
    <p:extLst>
      <p:ext uri="{BB962C8B-B14F-4D97-AF65-F5344CB8AC3E}">
        <p14:creationId xmlns:p14="http://schemas.microsoft.com/office/powerpoint/2010/main" val="373433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Y:\Higher Ed EDP Transmittal\Lamy, Introduction to Global Politics, 6e\FINAL_LamyArt\Ch06\Photo_0608.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9878" y="441960"/>
            <a:ext cx="5623961" cy="374930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28800" y="4408371"/>
            <a:ext cx="6169794" cy="2092881"/>
          </a:xfrm>
          <a:prstGeom prst="rect">
            <a:avLst/>
          </a:prstGeom>
          <a:noFill/>
        </p:spPr>
        <p:txBody>
          <a:bodyPr wrap="square" rtlCol="0">
            <a:spAutoFit/>
          </a:bodyPr>
          <a:lstStyle/>
          <a:p>
            <a:pPr lvl="0"/>
            <a:r>
              <a:rPr lang="en-US" sz="1600" b="1" dirty="0"/>
              <a:t>Photo 6.8 </a:t>
            </a:r>
            <a:r>
              <a:rPr lang="en-US" sz="1600" dirty="0"/>
              <a:t>The global war on terrorism has created a great need for counter terrorism exercises by police and members of the military. In this photo German Armed Forces are standing during an exercise with police on the military training area in Brandenburg, Germany. These kinds of cooperative projects are happening across the world as the terrorists are seen as both a law enforcement and national security problem.</a:t>
            </a:r>
          </a:p>
          <a:p>
            <a:endParaRPr lang="en-US" sz="1600" dirty="0"/>
          </a:p>
        </p:txBody>
      </p:sp>
    </p:spTree>
    <p:extLst>
      <p:ext uri="{BB962C8B-B14F-4D97-AF65-F5344CB8AC3E}">
        <p14:creationId xmlns:p14="http://schemas.microsoft.com/office/powerpoint/2010/main" val="3734335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4185" y="5399773"/>
            <a:ext cx="5563402" cy="646331"/>
          </a:xfrm>
          <a:prstGeom prst="rect">
            <a:avLst/>
          </a:prstGeom>
          <a:noFill/>
        </p:spPr>
        <p:txBody>
          <a:bodyPr wrap="square" rtlCol="0">
            <a:spAutoFit/>
          </a:bodyPr>
          <a:lstStyle/>
          <a:p>
            <a:pPr lvl="0"/>
            <a:r>
              <a:rPr lang="en-US" b="1" dirty="0"/>
              <a:t>Figure 6.1 Significant Cyber Incidents </a:t>
            </a:r>
            <a:endParaRPr lang="en-US" dirty="0"/>
          </a:p>
          <a:p>
            <a:endParaRPr lang="en-US" dirty="0"/>
          </a:p>
        </p:txBody>
      </p:sp>
      <p:pic>
        <p:nvPicPr>
          <p:cNvPr id="11266" name="Picture 2" descr="Y:\Higher Ed EDP Transmittal\Lamy, Introduction to Global Politics, 6e\FINAL_LamyArt\ArtFilesConvertedtoJPEG\figure_06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459" y="1491917"/>
            <a:ext cx="7811784" cy="3086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33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Y:\Higher Ed EDP Transmittal\Lamy, Introduction to Global Politics, 6e\FINAL_LamyArt\ArtFilesConvertedtoJPEG\map_06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5220" y="577516"/>
            <a:ext cx="5831498" cy="37455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63554" y="4735629"/>
            <a:ext cx="5861785" cy="1200329"/>
          </a:xfrm>
          <a:prstGeom prst="rect">
            <a:avLst/>
          </a:prstGeom>
          <a:noFill/>
        </p:spPr>
        <p:txBody>
          <a:bodyPr wrap="square" rtlCol="0">
            <a:spAutoFit/>
          </a:bodyPr>
          <a:lstStyle/>
          <a:p>
            <a:pPr lvl="0"/>
            <a:r>
              <a:rPr lang="en-US" b="1" dirty="0"/>
              <a:t>Map 6.1 Global Map of Nuclear Arsenals.</a:t>
            </a:r>
            <a:r>
              <a:rPr lang="en-US" dirty="0"/>
              <a:t> All numbers are estimates because exact numbers are top secret. Size of circle proportional to number of warheads.</a:t>
            </a:r>
          </a:p>
          <a:p>
            <a:endParaRPr lang="en-US" dirty="0"/>
          </a:p>
        </p:txBody>
      </p:sp>
    </p:spTree>
    <p:extLst>
      <p:ext uri="{BB962C8B-B14F-4D97-AF65-F5344CB8AC3E}">
        <p14:creationId xmlns:p14="http://schemas.microsoft.com/office/powerpoint/2010/main" val="3734335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56636" y="4562896"/>
            <a:ext cx="5082139" cy="1384995"/>
          </a:xfrm>
          <a:prstGeom prst="rect">
            <a:avLst/>
          </a:prstGeom>
          <a:noFill/>
        </p:spPr>
        <p:txBody>
          <a:bodyPr wrap="square" rtlCol="0">
            <a:spAutoFit/>
          </a:bodyPr>
          <a:lstStyle/>
          <a:p>
            <a:pPr lvl="0"/>
            <a:r>
              <a:rPr lang="en-US" sz="1400" b="1" dirty="0"/>
              <a:t>Photo 6.9 </a:t>
            </a:r>
            <a:r>
              <a:rPr lang="en-US" sz="1400" dirty="0"/>
              <a:t>While John Bolton was President Trump’s national security advisor he was an opponent of the President’s North Korea policy but he did convince the President to take a hardline on Iran. With Bolton’s departure from office is it possible that the US will rejoin the Iran nuclear deal?</a:t>
            </a:r>
          </a:p>
          <a:p>
            <a:endParaRPr lang="en-US" sz="1400" dirty="0"/>
          </a:p>
        </p:txBody>
      </p:sp>
      <p:pic>
        <p:nvPicPr>
          <p:cNvPr id="13314" name="Picture 2" descr="Y:\Higher Ed EDP Transmittal\Lamy, Introduction to Global Politics, 6e\FINAL_LamyArt\Ch06\Photo_0609.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0822" y="481263"/>
            <a:ext cx="4573768" cy="3658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335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Y:\Higher Ed EDP Transmittal\Lamy, Introduction to Global Politics, 6e\FINAL_LamyArt\Ch06\Photo_0610.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8498" y="548640"/>
            <a:ext cx="5797216" cy="41328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07933" y="4957011"/>
            <a:ext cx="5707781" cy="1600438"/>
          </a:xfrm>
          <a:prstGeom prst="rect">
            <a:avLst/>
          </a:prstGeom>
          <a:noFill/>
        </p:spPr>
        <p:txBody>
          <a:bodyPr wrap="square" rtlCol="0">
            <a:spAutoFit/>
          </a:bodyPr>
          <a:lstStyle/>
          <a:p>
            <a:pPr lvl="0"/>
            <a:r>
              <a:rPr lang="en-US" sz="1400" b="1" dirty="0"/>
              <a:t>Photo 6.10 </a:t>
            </a:r>
            <a:r>
              <a:rPr lang="en-US" sz="1400" dirty="0"/>
              <a:t>A military officer patrols outside the bombed St Anthony's Church, now currently under reconstruction in Colombo, Sri Lanka a one month after Islamist militants killed more than 250 people in a suicide terror attack. Terrorist attacks continue across the world and authorities seem to be unable to anticipate or prevent these attacks. What are some reasons this extremism continues?</a:t>
            </a:r>
          </a:p>
          <a:p>
            <a:endParaRPr lang="en-US" sz="1400" dirty="0"/>
          </a:p>
        </p:txBody>
      </p:sp>
    </p:spTree>
    <p:extLst>
      <p:ext uri="{BB962C8B-B14F-4D97-AF65-F5344CB8AC3E}">
        <p14:creationId xmlns:p14="http://schemas.microsoft.com/office/powerpoint/2010/main" val="373433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Y:\Higher Ed EDP Transmittal\Lamy, Introduction to Global Politics, 6e\FINAL_LamyArt\Ch06\Photo_0611.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7727" y="519763"/>
            <a:ext cx="6826911" cy="380197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14914" y="4668253"/>
            <a:ext cx="6497052" cy="1477328"/>
          </a:xfrm>
          <a:prstGeom prst="rect">
            <a:avLst/>
          </a:prstGeom>
          <a:noFill/>
        </p:spPr>
        <p:txBody>
          <a:bodyPr wrap="square" rtlCol="0">
            <a:spAutoFit/>
          </a:bodyPr>
          <a:lstStyle/>
          <a:p>
            <a:pPr lvl="0"/>
            <a:r>
              <a:rPr lang="en-US" b="1" dirty="0"/>
              <a:t>Photo 6.11 </a:t>
            </a:r>
            <a:r>
              <a:rPr lang="en-US" dirty="0"/>
              <a:t>With the death of Abu-</a:t>
            </a:r>
            <a:r>
              <a:rPr lang="en-US" dirty="0" err="1"/>
              <a:t>Bakar</a:t>
            </a:r>
            <a:r>
              <a:rPr lang="en-US" dirty="0"/>
              <a:t>-Al-Baghdadi, the leader of ISIS, and their defeat in Syria, will their terrorist activities likely subside in the Middle East or will another extremist group simply assume their activities?</a:t>
            </a:r>
          </a:p>
          <a:p>
            <a:endParaRPr lang="en-US" dirty="0"/>
          </a:p>
        </p:txBody>
      </p:sp>
    </p:spTree>
    <p:extLst>
      <p:ext uri="{BB962C8B-B14F-4D97-AF65-F5344CB8AC3E}">
        <p14:creationId xmlns:p14="http://schemas.microsoft.com/office/powerpoint/2010/main" val="373433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Y:\Higher Ed EDP Transmittal\Lamy, Introduction to Global Politics, 6e\FINAL_LamyArt\Ch06\Photo_0612.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3250" y="587142"/>
            <a:ext cx="5549801" cy="35532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53250" y="4523874"/>
            <a:ext cx="5549801" cy="1754326"/>
          </a:xfrm>
          <a:prstGeom prst="rect">
            <a:avLst/>
          </a:prstGeom>
          <a:noFill/>
        </p:spPr>
        <p:txBody>
          <a:bodyPr wrap="square" rtlCol="0">
            <a:spAutoFit/>
          </a:bodyPr>
          <a:lstStyle/>
          <a:p>
            <a:pPr lvl="0"/>
            <a:r>
              <a:rPr lang="en-US" b="1" dirty="0"/>
              <a:t>Photo 6.12 </a:t>
            </a:r>
            <a:r>
              <a:rPr lang="en-US" dirty="0"/>
              <a:t>Anti-government political forces in Afghanistan protest the US government after the military tested a massive new weapon-“the mother of all bombs”-on an empty village in eastern Afghanistan. To many in this country, the US is the terrorist not the Taliban.</a:t>
            </a:r>
          </a:p>
        </p:txBody>
      </p:sp>
    </p:spTree>
    <p:extLst>
      <p:ext uri="{BB962C8B-B14F-4D97-AF65-F5344CB8AC3E}">
        <p14:creationId xmlns:p14="http://schemas.microsoft.com/office/powerpoint/2010/main" val="373433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Y:\Higher Ed EDP Transmittal\Lamy, Introduction to Global Politics, 6e\FINAL_LamyArt\ArtFilesConvertedtoJPEG\table_06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920" y="885522"/>
            <a:ext cx="8839927" cy="32725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03066" y="4504623"/>
            <a:ext cx="4889633" cy="923330"/>
          </a:xfrm>
          <a:prstGeom prst="rect">
            <a:avLst/>
          </a:prstGeom>
          <a:noFill/>
        </p:spPr>
        <p:txBody>
          <a:bodyPr wrap="square" rtlCol="0">
            <a:spAutoFit/>
          </a:bodyPr>
          <a:lstStyle/>
          <a:p>
            <a:pPr lvl="0"/>
            <a:r>
              <a:rPr lang="en-US" b="1" dirty="0"/>
              <a:t>Map 6.2 </a:t>
            </a:r>
            <a:r>
              <a:rPr lang="en-US" dirty="0"/>
              <a:t>Where ISIS Has Directed and Inspired Attacks. Can a nation-state respond to networks like this without global cooperation?</a:t>
            </a:r>
          </a:p>
        </p:txBody>
      </p:sp>
    </p:spTree>
    <p:extLst>
      <p:ext uri="{BB962C8B-B14F-4D97-AF65-F5344CB8AC3E}">
        <p14:creationId xmlns:p14="http://schemas.microsoft.com/office/powerpoint/2010/main" val="3734335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Y:\Higher Ed EDP Transmittal\Lamy, Introduction to Global Politics, 6e\FINAL_LamyArt\Ch06\Photo_0613.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5992" y="630067"/>
            <a:ext cx="5595085" cy="39887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51798" y="5043638"/>
            <a:ext cx="5784783" cy="1169551"/>
          </a:xfrm>
          <a:prstGeom prst="rect">
            <a:avLst/>
          </a:prstGeom>
          <a:noFill/>
        </p:spPr>
        <p:txBody>
          <a:bodyPr wrap="square" rtlCol="0">
            <a:spAutoFit/>
          </a:bodyPr>
          <a:lstStyle/>
          <a:p>
            <a:pPr lvl="0"/>
            <a:r>
              <a:rPr lang="en-US" sz="1400" b="1" dirty="0"/>
              <a:t>Photo 6.13 </a:t>
            </a:r>
            <a:r>
              <a:rPr lang="en-US" sz="1400" dirty="0"/>
              <a:t>Most global sports and cultural events are potential targets for terrorists and governments spend a great deal of money trying to prevent these attacks. In this photo, Japanese security officials practice responding to chemical attacks that might disrupt the 2019 Rugby World Cup.</a:t>
            </a:r>
          </a:p>
          <a:p>
            <a:endParaRPr lang="en-US" sz="1400" dirty="0"/>
          </a:p>
        </p:txBody>
      </p:sp>
    </p:spTree>
    <p:extLst>
      <p:ext uri="{BB962C8B-B14F-4D97-AF65-F5344CB8AC3E}">
        <p14:creationId xmlns:p14="http://schemas.microsoft.com/office/powerpoint/2010/main" val="2840143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Y:\Higher Ed EDP Transmittal\Lamy, Introduction to Global Politics, 6e\FINAL_LamyArt\Ch06\Photo_0601.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615" y="415362"/>
            <a:ext cx="6295724" cy="419807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9615" y="4995512"/>
            <a:ext cx="6430478" cy="1169551"/>
          </a:xfrm>
          <a:prstGeom prst="rect">
            <a:avLst/>
          </a:prstGeom>
          <a:noFill/>
        </p:spPr>
        <p:txBody>
          <a:bodyPr wrap="square" rtlCol="0">
            <a:spAutoFit/>
          </a:bodyPr>
          <a:lstStyle/>
          <a:p>
            <a:pPr lvl="0"/>
            <a:r>
              <a:rPr lang="en-US" sz="1400" b="1" dirty="0"/>
              <a:t>Photo 6.1 </a:t>
            </a:r>
            <a:r>
              <a:rPr lang="en-US" sz="1400" dirty="0"/>
              <a:t>The Middle East remains a region of conflict and war and the US maintains a military presence in several areas. Here the aircraft carrier USS Abraham Lincoln transits the Suez Canal in Egypt. The US sent naval vessels to the region to protect oil tankers being attacked by Iranian forces. US military dominance in this region is being challenged by new technologies an a new round of great power competition.</a:t>
            </a:r>
          </a:p>
        </p:txBody>
      </p:sp>
    </p:spTree>
    <p:extLst>
      <p:ext uri="{BB962C8B-B14F-4D97-AF65-F5344CB8AC3E}">
        <p14:creationId xmlns:p14="http://schemas.microsoft.com/office/powerpoint/2010/main" val="1435704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Y:\Higher Ed EDP Transmittal\Lamy, Introduction to Global Politics, 6e\FINAL_LamyArt\Ch06\Photo_0602.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418" y="459699"/>
            <a:ext cx="5048032" cy="378474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418" y="4494998"/>
            <a:ext cx="5048032" cy="1846659"/>
          </a:xfrm>
          <a:prstGeom prst="rect">
            <a:avLst/>
          </a:prstGeom>
          <a:noFill/>
        </p:spPr>
        <p:txBody>
          <a:bodyPr wrap="square" rtlCol="0">
            <a:spAutoFit/>
          </a:bodyPr>
          <a:lstStyle/>
          <a:p>
            <a:pPr lvl="0"/>
            <a:r>
              <a:rPr lang="en-US" sz="1600" b="1" dirty="0"/>
              <a:t>Photo 6.2 </a:t>
            </a:r>
            <a:r>
              <a:rPr lang="en-US" sz="1600" dirty="0"/>
              <a:t>Innocent civilians are often the target of extremist groups. In this photo, school girls abducted by </a:t>
            </a:r>
            <a:r>
              <a:rPr lang="en-US" sz="1600" dirty="0" err="1"/>
              <a:t>Boko</a:t>
            </a:r>
            <a:r>
              <a:rPr lang="en-US" sz="1600" dirty="0"/>
              <a:t> Haram are being released. Nigerian security forces have not been very effective in stopping such criminal acts by extremists. How do armed forces protect citizens in ungoverned territories?</a:t>
            </a:r>
          </a:p>
          <a:p>
            <a:endParaRPr lang="en-US" sz="1600" dirty="0"/>
          </a:p>
        </p:txBody>
      </p:sp>
    </p:spTree>
    <p:extLst>
      <p:ext uri="{BB962C8B-B14F-4D97-AF65-F5344CB8AC3E}">
        <p14:creationId xmlns:p14="http://schemas.microsoft.com/office/powerpoint/2010/main" val="373433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Y:\Higher Ed EDP Transmittal\Lamy, Introduction to Global Politics, 6e\FINAL_LamyArt\Ch06\Photo_0603.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0511" y="473322"/>
            <a:ext cx="5161948" cy="35619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480511" y="4321743"/>
            <a:ext cx="5161948" cy="2092881"/>
          </a:xfrm>
          <a:prstGeom prst="rect">
            <a:avLst/>
          </a:prstGeom>
          <a:noFill/>
        </p:spPr>
        <p:txBody>
          <a:bodyPr wrap="square" rtlCol="0">
            <a:spAutoFit/>
          </a:bodyPr>
          <a:lstStyle/>
          <a:p>
            <a:pPr lvl="0"/>
            <a:r>
              <a:rPr lang="en-US" sz="1600" b="1" dirty="0"/>
              <a:t>Photo 6.3 </a:t>
            </a:r>
            <a:r>
              <a:rPr lang="en-US" sz="1600" dirty="0"/>
              <a:t>Failed or fragile states present many security challenges. In this photo, UN Peacekeepers in Kinshasa, Democratic Republic of Congo(DRC) patrol during an election campaign with a campaign poster for Joseph Kabila in the background. The government of the DRC is corrupt and failing most of its citizens-no economic, political or human security provided.</a:t>
            </a:r>
          </a:p>
          <a:p>
            <a:endParaRPr lang="en-US" sz="1600" dirty="0"/>
          </a:p>
        </p:txBody>
      </p:sp>
    </p:spTree>
    <p:extLst>
      <p:ext uri="{BB962C8B-B14F-4D97-AF65-F5344CB8AC3E}">
        <p14:creationId xmlns:p14="http://schemas.microsoft.com/office/powerpoint/2010/main" val="373433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Y:\Higher Ed EDP Transmittal\Lamy, Introduction to Global Politics, 6e\FINAL_LamyArt\Ch06\Photo_0604.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8124" y="389824"/>
            <a:ext cx="5508458" cy="36779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28124" y="4379495"/>
            <a:ext cx="5508458" cy="1754326"/>
          </a:xfrm>
          <a:prstGeom prst="rect">
            <a:avLst/>
          </a:prstGeom>
          <a:noFill/>
        </p:spPr>
        <p:txBody>
          <a:bodyPr wrap="square" rtlCol="0">
            <a:spAutoFit/>
          </a:bodyPr>
          <a:lstStyle/>
          <a:p>
            <a:pPr lvl="0"/>
            <a:r>
              <a:rPr lang="en-US" b="1" dirty="0"/>
              <a:t>Photo 6.4 </a:t>
            </a:r>
            <a:r>
              <a:rPr lang="en-US" dirty="0"/>
              <a:t>Russia has used “grey zone” tactics in its war with Ukraine. Grey zone tactics include </a:t>
            </a:r>
            <a:r>
              <a:rPr lang="en-US" dirty="0" err="1"/>
              <a:t>cyberattacks</a:t>
            </a:r>
            <a:r>
              <a:rPr lang="en-US" dirty="0"/>
              <a:t>, sabotage, subversion, sponsoring proxy wars and even military interventions. In this photo Ukrainian soldiers dig trenches as they fight Russian proxy troops.</a:t>
            </a:r>
          </a:p>
          <a:p>
            <a:endParaRPr lang="en-US" dirty="0"/>
          </a:p>
        </p:txBody>
      </p:sp>
    </p:spTree>
    <p:extLst>
      <p:ext uri="{BB962C8B-B14F-4D97-AF65-F5344CB8AC3E}">
        <p14:creationId xmlns:p14="http://schemas.microsoft.com/office/powerpoint/2010/main" val="373433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Y:\Higher Ed EDP Transmittal\Lamy, Introduction to Global Politics, 6e\FINAL_LamyArt\Ch06\Photo_0605.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1003" y="596766"/>
            <a:ext cx="5666060" cy="34174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11003" y="4331368"/>
            <a:ext cx="5666060" cy="2092881"/>
          </a:xfrm>
          <a:prstGeom prst="rect">
            <a:avLst/>
          </a:prstGeom>
          <a:noFill/>
        </p:spPr>
        <p:txBody>
          <a:bodyPr wrap="square" rtlCol="0">
            <a:spAutoFit/>
          </a:bodyPr>
          <a:lstStyle/>
          <a:p>
            <a:pPr lvl="0"/>
            <a:r>
              <a:rPr lang="en-US" sz="1600" b="1" dirty="0"/>
              <a:t>Photo 6.5 </a:t>
            </a:r>
            <a:r>
              <a:rPr lang="en-US" sz="1600" dirty="0"/>
              <a:t>Feminist views on security strive to reframe the focus of war and conflict from states and sovereignty to the individuals affected by these wars and to human security. In this photo, a severely malnourished girl is weighed at the </a:t>
            </a:r>
            <a:r>
              <a:rPr lang="en-US" sz="1600" dirty="0" err="1"/>
              <a:t>Aslam</a:t>
            </a:r>
            <a:r>
              <a:rPr lang="en-US" sz="1600" dirty="0"/>
              <a:t> Health Center in Yemen.  She is one of the millions dying of starvation in a civil war that involves Saudi Arabia, Iran and indirectly the US. Rivals in these wars often block and form of international aid</a:t>
            </a:r>
          </a:p>
          <a:p>
            <a:endParaRPr lang="en-US" sz="1600" dirty="0"/>
          </a:p>
        </p:txBody>
      </p:sp>
    </p:spTree>
    <p:extLst>
      <p:ext uri="{BB962C8B-B14F-4D97-AF65-F5344CB8AC3E}">
        <p14:creationId xmlns:p14="http://schemas.microsoft.com/office/powerpoint/2010/main" val="373433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Y:\Higher Ed EDP Transmittal\Lamy, Introduction to Global Politics, 6e\FINAL_LamyArt\ArtFilesConvertedtoJPEG\unfigure_06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5465" y="741145"/>
            <a:ext cx="4303880" cy="303765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34088" y="4398745"/>
            <a:ext cx="3755257" cy="2092881"/>
          </a:xfrm>
          <a:prstGeom prst="rect">
            <a:avLst/>
          </a:prstGeom>
          <a:noFill/>
        </p:spPr>
        <p:txBody>
          <a:bodyPr wrap="square" rtlCol="0">
            <a:spAutoFit/>
          </a:bodyPr>
          <a:lstStyle/>
          <a:p>
            <a:pPr lvl="0"/>
            <a:r>
              <a:rPr lang="en-US" sz="1600" b="1" dirty="0"/>
              <a:t>Margin Graphic 6.1 Arms Deliveries Worldwide (in Millions of Dollars). </a:t>
            </a:r>
            <a:r>
              <a:rPr lang="en-US" sz="1600" dirty="0"/>
              <a:t>Which region accounts for the most arms delivery—the North or the South? Based on what you have studied so far in this course, how would you explain the trends you see in this graph?</a:t>
            </a:r>
          </a:p>
          <a:p>
            <a:endParaRPr lang="en-US" sz="1600" dirty="0"/>
          </a:p>
        </p:txBody>
      </p:sp>
    </p:spTree>
    <p:extLst>
      <p:ext uri="{BB962C8B-B14F-4D97-AF65-F5344CB8AC3E}">
        <p14:creationId xmlns:p14="http://schemas.microsoft.com/office/powerpoint/2010/main" val="373433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Y:\Higher Ed EDP Transmittal\Lamy, Introduction to Global Politics, 6e\FINAL_LamyArt\Ch06\Photo_0606.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2103" y="1039529"/>
            <a:ext cx="7044073" cy="27915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52103" y="4186989"/>
            <a:ext cx="7044073" cy="2031325"/>
          </a:xfrm>
          <a:prstGeom prst="rect">
            <a:avLst/>
          </a:prstGeom>
          <a:noFill/>
        </p:spPr>
        <p:txBody>
          <a:bodyPr wrap="square" rtlCol="0">
            <a:spAutoFit/>
          </a:bodyPr>
          <a:lstStyle/>
          <a:p>
            <a:pPr lvl="0"/>
            <a:r>
              <a:rPr lang="en-US" b="1" dirty="0"/>
              <a:t>Photo 6.6 </a:t>
            </a:r>
            <a:r>
              <a:rPr lang="en-US" dirty="0"/>
              <a:t>Cooperative security can help keep the costs of war down and may even deter some aggressive states.  NATO members provide security for Iceland. Here Czech JAS-39 </a:t>
            </a:r>
            <a:r>
              <a:rPr lang="en-US" dirty="0" err="1"/>
              <a:t>Gripen</a:t>
            </a:r>
            <a:r>
              <a:rPr lang="en-US" dirty="0"/>
              <a:t> fighter at the air base in Keflavik, Iceland. The Czech mission to protect the Icelandic airspace since Iceland has no military but provides an excellent space for watching Russian military activities.</a:t>
            </a:r>
          </a:p>
          <a:p>
            <a:endParaRPr lang="en-US" dirty="0"/>
          </a:p>
        </p:txBody>
      </p:sp>
    </p:spTree>
    <p:extLst>
      <p:ext uri="{BB962C8B-B14F-4D97-AF65-F5344CB8AC3E}">
        <p14:creationId xmlns:p14="http://schemas.microsoft.com/office/powerpoint/2010/main" val="373433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Y:\Higher Ed EDP Transmittal\Lamy, Introduction to Global Politics, 6e\FINAL_LamyArt\ArtFilesConvertedtoJPEG\unfigure_06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2332" y="433136"/>
            <a:ext cx="1409920" cy="566642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745255" y="1915427"/>
            <a:ext cx="3744227" cy="923330"/>
          </a:xfrm>
          <a:prstGeom prst="rect">
            <a:avLst/>
          </a:prstGeom>
          <a:noFill/>
        </p:spPr>
        <p:txBody>
          <a:bodyPr wrap="square" rtlCol="0">
            <a:spAutoFit/>
          </a:bodyPr>
          <a:lstStyle/>
          <a:p>
            <a:pPr lvl="0"/>
            <a:r>
              <a:rPr lang="en-US" b="1" dirty="0"/>
              <a:t>Margin Graphic 6.2 Arms transfer agreements worldwide</a:t>
            </a:r>
            <a:endParaRPr lang="en-US" dirty="0"/>
          </a:p>
          <a:p>
            <a:endParaRPr lang="en-US" dirty="0"/>
          </a:p>
        </p:txBody>
      </p:sp>
    </p:spTree>
    <p:extLst>
      <p:ext uri="{BB962C8B-B14F-4D97-AF65-F5344CB8AC3E}">
        <p14:creationId xmlns:p14="http://schemas.microsoft.com/office/powerpoint/2010/main" val="373433508"/>
      </p:ext>
    </p:extLst>
  </p:cSld>
  <p:clrMapOvr>
    <a:masterClrMapping/>
  </p:clrMapOvr>
</p:sld>
</file>

<file path=ppt/theme/theme1.xml><?xml version="1.0" encoding="utf-8"?>
<a:theme xmlns:a="http://schemas.openxmlformats.org/drawingml/2006/main" name="Oxford template (TH)_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xford template (TH)_2.potx  -  Read-Only" id="{8D574FD2-D363-4ABE-AE09-0FD09556BD74}" vid="{328F76B4-8B4B-4449-B6D0-89D9E6844475}"/>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xford template (TH)_2.potx  -  Read-Only" id="{8D574FD2-D363-4ABE-AE09-0FD09556BD74}" vid="{57D5FB25-C71A-4FA0-B2CB-224F648BF6A8}"/>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xford template (TH)_2.potx  -  Read-Only" id="{8D574FD2-D363-4ABE-AE09-0FD09556BD74}" vid="{0E03ACEF-5A19-4B88-B2E6-625A1FE4D0E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Oxford template (TH)_3</Template>
  <TotalTime>51</TotalTime>
  <Words>933</Words>
  <Application>Microsoft Office PowerPoint</Application>
  <PresentationFormat>On-screen Show (4:3)</PresentationFormat>
  <Paragraphs>21</Paragraphs>
  <Slides>19</Slides>
  <Notes>1</Notes>
  <HiddenSlides>0</HiddenSlides>
  <MMClips>0</MMClips>
  <ScaleCrop>false</ScaleCrop>
  <HeadingPairs>
    <vt:vector size="4" baseType="variant">
      <vt:variant>
        <vt:lpstr>Theme</vt:lpstr>
      </vt:variant>
      <vt:variant>
        <vt:i4>3</vt:i4>
      </vt:variant>
      <vt:variant>
        <vt:lpstr>Slide Titles</vt:lpstr>
      </vt:variant>
      <vt:variant>
        <vt:i4>19</vt:i4>
      </vt:variant>
    </vt:vector>
  </HeadingPairs>
  <TitlesOfParts>
    <vt:vector size="22" baseType="lpstr">
      <vt:lpstr>Oxford template (TH)_3</vt:lpstr>
      <vt:lpstr>Custom Design</vt:lpstr>
      <vt:lpstr>1_Custom Design</vt:lpstr>
      <vt:lpstr>Introduction to Global Politics, 6e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Oxford University Press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Interplay</dc:title>
  <dc:creator>CUNNINGHAM, Emily</dc:creator>
  <cp:lastModifiedBy>DESAI-GELLER, Ishan</cp:lastModifiedBy>
  <cp:revision>12</cp:revision>
  <dcterms:created xsi:type="dcterms:W3CDTF">2019-06-11T10:29:49Z</dcterms:created>
  <dcterms:modified xsi:type="dcterms:W3CDTF">2020-08-04T20:36:43Z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-146020371</vt:i4>
  </property>
  <property fmtid="{D5CDD505-2E9C-101B-9397-08002B2CF9AE}" pid="3" name="_NewReviewCycle">
    <vt:lpwstr/>
  </property>
  <property fmtid="{D5CDD505-2E9C-101B-9397-08002B2CF9AE}" pid="4" name="_EmailSubject">
    <vt:lpwstr>ARC PowerPoint Template</vt:lpwstr>
  </property>
  <property fmtid="{D5CDD505-2E9C-101B-9397-08002B2CF9AE}" pid="5" name="_AuthorEmail">
    <vt:lpwstr>Emily.Cunningham2@oup.com</vt:lpwstr>
  </property>
  <property fmtid="{D5CDD505-2E9C-101B-9397-08002B2CF9AE}" pid="6" name="_AuthorEmailDisplayName">
    <vt:lpwstr>CUNNINGHAM, Emily</vt:lpwstr>
  </property>
</Properties>
</file>