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  <p:sldMasterId id="2147483661" r:id="rId2"/>
    <p:sldMasterId id="2147483673" r:id="rId3"/>
  </p:sldMasterIdLst>
  <p:notesMasterIdLst>
    <p:notesMasterId r:id="rId47"/>
  </p:notesMasterIdLst>
  <p:sldIdLst>
    <p:sldId id="301" r:id="rId4"/>
    <p:sldId id="256" r:id="rId5"/>
    <p:sldId id="257" r:id="rId6"/>
    <p:sldId id="258" r:id="rId7"/>
    <p:sldId id="259" r:id="rId8"/>
    <p:sldId id="260" r:id="rId9"/>
    <p:sldId id="262" r:id="rId10"/>
    <p:sldId id="278" r:id="rId11"/>
    <p:sldId id="302" r:id="rId12"/>
    <p:sldId id="263" r:id="rId13"/>
    <p:sldId id="264" r:id="rId14"/>
    <p:sldId id="265" r:id="rId15"/>
    <p:sldId id="266" r:id="rId16"/>
    <p:sldId id="303" r:id="rId17"/>
    <p:sldId id="304" r:id="rId18"/>
    <p:sldId id="305" r:id="rId19"/>
    <p:sldId id="267" r:id="rId20"/>
    <p:sldId id="268" r:id="rId21"/>
    <p:sldId id="269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306" r:id="rId41"/>
    <p:sldId id="307" r:id="rId42"/>
    <p:sldId id="297" r:id="rId43"/>
    <p:sldId id="298" r:id="rId44"/>
    <p:sldId id="299" r:id="rId45"/>
    <p:sldId id="300" r:id="rId4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0021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43" autoAdjust="0"/>
  </p:normalViewPr>
  <p:slideViewPr>
    <p:cSldViewPr snapToGrid="0" snapToObjects="1">
      <p:cViewPr varScale="1">
        <p:scale>
          <a:sx n="114" d="100"/>
          <a:sy n="114" d="100"/>
        </p:scale>
        <p:origin x="150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presProps" Target="presProps.xml"/><Relationship Id="rId8" Type="http://schemas.openxmlformats.org/officeDocument/2006/relationships/slide" Target="slides/slide5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1F5199-F7F4-4FB2-A2CD-22A2CFC87608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C0744-2FEF-4441-821D-70180A370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03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C0744-2FEF-4441-821D-70180A370937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279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00365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0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06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67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737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33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764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280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1187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027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69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88875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37931" y="586409"/>
            <a:ext cx="8488017" cy="5665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>
              <a:defRPr sz="3600" i="1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2782957" y="1808921"/>
            <a:ext cx="3578088" cy="428376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338138" y="1152525"/>
            <a:ext cx="8488362" cy="4778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7245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8668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EAED55-5527-4FC3-B0D9-1BC4E0FB944D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03637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95C86C-B749-4A3B-89DA-65173622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486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EAED55-5527-4FC3-B0D9-1BC4E0FB944D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03637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95C86C-B749-4A3B-89DA-65173622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11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EAED55-5527-4FC3-B0D9-1BC4E0FB944D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3637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95C86C-B749-4A3B-89DA-65173622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94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EAED55-5527-4FC3-B0D9-1BC4E0FB944D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3637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95C86C-B749-4A3B-89DA-65173622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12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1600200"/>
            <a:ext cx="8229600" cy="4175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0434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62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0" y="0"/>
            <a:ext cx="9139050" cy="6861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7117882" y="6423727"/>
            <a:ext cx="15689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© 2018</a:t>
            </a:r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>
          <a:xfrm>
            <a:off x="8686800" y="6423727"/>
            <a:ext cx="3898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03EA47-653C-4D08-BE86-5931AF95F427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490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4" r:id="rId3"/>
    <p:sldLayoutId id="2147483656" r:id="rId4"/>
    <p:sldLayoutId id="2147483657" r:id="rId5"/>
    <p:sldLayoutId id="2147483658" r:id="rId6"/>
    <p:sldLayoutId id="2147483659" r:id="rId7"/>
    <p:sldLayoutId id="2147483660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74ED4-9F4B-419D-860C-1298080DDD50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762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8486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Introduction to Global Politics</a:t>
            </a:r>
            <a:br>
              <a:rPr lang="en-US" dirty="0"/>
            </a:br>
            <a:r>
              <a:rPr lang="en-US" sz="2700" i="0" dirty="0"/>
              <a:t>Sixth Edition</a:t>
            </a:r>
            <a:endParaRPr lang="en-US" i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38138" y="1439616"/>
            <a:ext cx="8488362" cy="477838"/>
          </a:xfrm>
        </p:spPr>
        <p:txBody>
          <a:bodyPr/>
          <a:lstStyle/>
          <a:p>
            <a:r>
              <a:rPr lang="en-US" dirty="0">
                <a:solidFill>
                  <a:srgbClr val="CC6600"/>
                </a:solidFill>
              </a:rPr>
              <a:t>by Steven </a:t>
            </a:r>
            <a:r>
              <a:rPr lang="en-US" dirty="0" err="1">
                <a:solidFill>
                  <a:srgbClr val="CC6600"/>
                </a:solidFill>
              </a:rPr>
              <a:t>Lamy</a:t>
            </a:r>
            <a:r>
              <a:rPr lang="en-US" dirty="0">
                <a:solidFill>
                  <a:srgbClr val="CC6600"/>
                </a:solidFill>
              </a:rPr>
              <a:t> and John Masker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/>
        </p:blipFill>
        <p:spPr bwMode="auto">
          <a:xfrm>
            <a:off x="3186074" y="2104646"/>
            <a:ext cx="2933259" cy="3625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8264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Rectangle 2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sz="3600" dirty="0">
                <a:solidFill>
                  <a:srgbClr val="CC6600"/>
                </a:solidFill>
              </a:rPr>
              <a:t>Changing Character of War</a:t>
            </a:r>
          </a:p>
        </p:txBody>
      </p:sp>
      <p:sp>
        <p:nvSpPr>
          <p:cNvPr id="342" name="Rectangle 3"/>
          <p:cNvSpPr txBox="1">
            <a:spLocks noGrp="1"/>
          </p:cNvSpPr>
          <p:nvPr>
            <p:ph type="body" idx="1"/>
          </p:nvPr>
        </p:nvSpPr>
        <p:spPr>
          <a:xfrm>
            <a:off x="762000" y="1447800"/>
            <a:ext cx="7696200" cy="42672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1000"/>
              </a:spcBef>
              <a:buClr>
                <a:srgbClr val="00B0F0"/>
              </a:buClr>
              <a:buSzPct val="75000"/>
              <a:buFont typeface="Wingdings" panose="05000000000000000000" pitchFamily="2" charset="2"/>
              <a:buChar char="§"/>
              <a:defRPr sz="2400"/>
            </a:pPr>
            <a:r>
              <a:rPr dirty="0"/>
              <a:t>War is no longer the only instrument of state policy: </a:t>
            </a:r>
            <a:r>
              <a:rPr b="0" dirty="0"/>
              <a:t>Today war and security have been altered due to more amorphous threats such as terrorism</a:t>
            </a:r>
          </a:p>
          <a:p>
            <a:pPr>
              <a:lnSpc>
                <a:spcPct val="80000"/>
              </a:lnSpc>
              <a:spcBef>
                <a:spcPts val="1000"/>
              </a:spcBef>
              <a:buClr>
                <a:srgbClr val="00B0F0"/>
              </a:buClr>
              <a:buSzPct val="75000"/>
              <a:buFont typeface="Wingdings" panose="05000000000000000000" pitchFamily="2" charset="2"/>
              <a:buChar char="§"/>
              <a:defRPr sz="2400"/>
            </a:pPr>
            <a:r>
              <a:rPr dirty="0"/>
              <a:t>Asymmetrical warfare: </a:t>
            </a:r>
            <a:r>
              <a:rPr b="0" dirty="0"/>
              <a:t>States fighting nonstate actors</a:t>
            </a:r>
          </a:p>
          <a:p>
            <a:pPr marL="457200" lvl="1" indent="-173038">
              <a:lnSpc>
                <a:spcPct val="80000"/>
              </a:lnSpc>
              <a:spcBef>
                <a:spcPts val="1000"/>
              </a:spcBef>
              <a:buClr>
                <a:srgbClr val="FF0000"/>
              </a:buClr>
              <a:defRPr sz="2400" b="0"/>
            </a:pPr>
            <a:r>
              <a:rPr dirty="0">
                <a:solidFill>
                  <a:schemeClr val="accent1"/>
                </a:solidFill>
              </a:rPr>
              <a:t>Conflicts usually occur in urban or remote rural settings</a:t>
            </a:r>
          </a:p>
          <a:p>
            <a:pPr marL="457200" lvl="1" indent="-173038">
              <a:lnSpc>
                <a:spcPct val="80000"/>
              </a:lnSpc>
              <a:spcBef>
                <a:spcPts val="1000"/>
              </a:spcBef>
              <a:buClr>
                <a:srgbClr val="FF0000"/>
              </a:buClr>
              <a:defRPr sz="2400" b="0"/>
            </a:pPr>
            <a:r>
              <a:rPr dirty="0">
                <a:solidFill>
                  <a:schemeClr val="accent1"/>
                </a:solidFill>
              </a:rPr>
              <a:t>Major difference in weapon capacity and technology between state and nonstate actors in conflicts</a:t>
            </a:r>
          </a:p>
          <a:p>
            <a:pPr marL="457200" lvl="1" indent="-173038">
              <a:lnSpc>
                <a:spcPct val="80000"/>
              </a:lnSpc>
              <a:spcBef>
                <a:spcPts val="1000"/>
              </a:spcBef>
              <a:buClr>
                <a:srgbClr val="FF0000"/>
              </a:buClr>
              <a:defRPr sz="2400" b="0"/>
            </a:pPr>
            <a:r>
              <a:rPr dirty="0">
                <a:solidFill>
                  <a:schemeClr val="accent1"/>
                </a:solidFill>
              </a:rPr>
              <a:t>Multidimensional battlefield: Soldier on the ground, cyberspace, satellites, drones</a:t>
            </a:r>
          </a:p>
        </p:txBody>
      </p:sp>
    </p:spTree>
    <p:extLst>
      <p:ext uri="{BB962C8B-B14F-4D97-AF65-F5344CB8AC3E}">
        <p14:creationId xmlns:p14="http://schemas.microsoft.com/office/powerpoint/2010/main" val="3879849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Rectangle 2"/>
          <p:cNvSpPr txBox="1">
            <a:spLocks noGrp="1"/>
          </p:cNvSpPr>
          <p:nvPr>
            <p:ph type="title"/>
          </p:nvPr>
        </p:nvSpPr>
        <p:spPr>
          <a:xfrm>
            <a:off x="737766" y="0"/>
            <a:ext cx="7772401" cy="11430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dirty="0">
                <a:solidFill>
                  <a:srgbClr val="CC6600"/>
                </a:solidFill>
              </a:rPr>
              <a:t>The Nature of War</a:t>
            </a:r>
          </a:p>
        </p:txBody>
      </p:sp>
      <p:sp>
        <p:nvSpPr>
          <p:cNvPr id="347" name="Rectangle 3"/>
          <p:cNvSpPr txBox="1">
            <a:spLocks noGrp="1"/>
          </p:cNvSpPr>
          <p:nvPr>
            <p:ph type="body" idx="1"/>
          </p:nvPr>
        </p:nvSpPr>
        <p:spPr>
          <a:xfrm>
            <a:off x="737766" y="1041063"/>
            <a:ext cx="7772401" cy="4512244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886968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§"/>
              <a:defRPr sz="2134"/>
            </a:pPr>
            <a:r>
              <a:rPr sz="2400" dirty="0"/>
              <a:t>Clausewitz: War as a means to an end</a:t>
            </a:r>
          </a:p>
          <a:p>
            <a:pPr marL="568573" lvl="2" indent="-168523" defTabSz="886968">
              <a:lnSpc>
                <a:spcPct val="90000"/>
              </a:lnSpc>
              <a:spcBef>
                <a:spcPts val="0"/>
              </a:spcBef>
              <a:buClr>
                <a:srgbClr val="00B0F0"/>
              </a:buClr>
              <a:defRPr sz="2134" b="0"/>
            </a:pPr>
            <a:r>
              <a:rPr sz="2000" dirty="0">
                <a:solidFill>
                  <a:schemeClr val="accent1"/>
                </a:solidFill>
              </a:rPr>
              <a:t>War is not random violence but a rational political decision</a:t>
            </a:r>
          </a:p>
          <a:p>
            <a:pPr marL="568573" lvl="2" indent="-168523" defTabSz="886968">
              <a:lnSpc>
                <a:spcPct val="90000"/>
              </a:lnSpc>
              <a:spcBef>
                <a:spcPts val="0"/>
              </a:spcBef>
              <a:buClr>
                <a:srgbClr val="00B0F0"/>
              </a:buClr>
              <a:defRPr sz="2134" b="0"/>
            </a:pPr>
            <a:r>
              <a:rPr sz="2000" dirty="0">
                <a:solidFill>
                  <a:schemeClr val="accent1"/>
                </a:solidFill>
              </a:rPr>
              <a:t>War is an act of violence to compel ones opponent to fulfill one’s will</a:t>
            </a:r>
          </a:p>
          <a:p>
            <a:pPr marL="342900" lvl="1" indent="-342900" defTabSz="886968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§"/>
              <a:defRPr sz="2134"/>
            </a:pPr>
            <a:r>
              <a:rPr sz="2400" dirty="0">
                <a:solidFill>
                  <a:schemeClr val="accent1"/>
                </a:solidFill>
              </a:rPr>
              <a:t>Development of war</a:t>
            </a:r>
            <a:endParaRPr sz="2400" b="0" dirty="0">
              <a:solidFill>
                <a:schemeClr val="accent1"/>
              </a:solidFill>
            </a:endParaRPr>
          </a:p>
          <a:p>
            <a:pPr marL="568573" lvl="2" indent="-168523" defTabSz="886968">
              <a:lnSpc>
                <a:spcPct val="90000"/>
              </a:lnSpc>
              <a:spcBef>
                <a:spcPts val="0"/>
              </a:spcBef>
              <a:buClr>
                <a:srgbClr val="00B0F0"/>
              </a:buClr>
              <a:defRPr sz="2134" b="0"/>
            </a:pPr>
            <a:r>
              <a:rPr sz="2000" dirty="0">
                <a:solidFill>
                  <a:schemeClr val="accent1"/>
                </a:solidFill>
              </a:rPr>
              <a:t>If war is a political decision it develops as our understanding of politics develops</a:t>
            </a:r>
          </a:p>
          <a:p>
            <a:pPr marL="568573" lvl="2" indent="-168523" defTabSz="886968">
              <a:lnSpc>
                <a:spcPct val="90000"/>
              </a:lnSpc>
              <a:spcBef>
                <a:spcPts val="0"/>
              </a:spcBef>
              <a:buClr>
                <a:srgbClr val="00B0F0"/>
              </a:buClr>
              <a:defRPr sz="2134" b="0"/>
            </a:pPr>
            <a:r>
              <a:rPr sz="2000" dirty="0">
                <a:solidFill>
                  <a:schemeClr val="accent1"/>
                </a:solidFill>
              </a:rPr>
              <a:t>Contemporary wars are local wars fought on a wider field </a:t>
            </a:r>
          </a:p>
          <a:p>
            <a:pPr marL="847465" lvl="3" indent="-159654" defTabSz="886968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defRPr sz="2134" b="0"/>
            </a:pPr>
            <a:r>
              <a:rPr dirty="0">
                <a:solidFill>
                  <a:schemeClr val="accent1"/>
                </a:solidFill>
              </a:rPr>
              <a:t>Television, Internet, </a:t>
            </a:r>
            <a:r>
              <a:rPr dirty="0" err="1">
                <a:solidFill>
                  <a:schemeClr val="accent1"/>
                </a:solidFill>
              </a:rPr>
              <a:t>IGOs</a:t>
            </a:r>
            <a:r>
              <a:rPr dirty="0">
                <a:solidFill>
                  <a:schemeClr val="accent1"/>
                </a:solidFill>
              </a:rPr>
              <a:t>, and NGOs have influenced the nature of war</a:t>
            </a:r>
          </a:p>
          <a:p>
            <a:pPr marL="847465" lvl="3" indent="-159654" defTabSz="886968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defRPr sz="2134" b="0"/>
            </a:pPr>
            <a:r>
              <a:rPr dirty="0">
                <a:solidFill>
                  <a:schemeClr val="accent1"/>
                </a:solidFill>
              </a:rPr>
              <a:t>Global media helping to induce “war fatigue”</a:t>
            </a:r>
          </a:p>
          <a:p>
            <a:pPr marL="568573" lvl="2" indent="-168523" defTabSz="886968">
              <a:lnSpc>
                <a:spcPct val="90000"/>
              </a:lnSpc>
              <a:spcBef>
                <a:spcPts val="0"/>
              </a:spcBef>
              <a:buClr>
                <a:srgbClr val="00B0F0"/>
              </a:buClr>
              <a:defRPr sz="2134" b="0" i="1"/>
            </a:pPr>
            <a:r>
              <a:rPr sz="2000" dirty="0">
                <a:solidFill>
                  <a:schemeClr val="accent1"/>
                </a:solidFill>
              </a:rPr>
              <a:t>Nature </a:t>
            </a:r>
            <a:r>
              <a:rPr sz="2000" i="0" dirty="0">
                <a:solidFill>
                  <a:schemeClr val="accent1"/>
                </a:solidFill>
              </a:rPr>
              <a:t>vs. </a:t>
            </a:r>
            <a:r>
              <a:rPr sz="2000" dirty="0">
                <a:solidFill>
                  <a:schemeClr val="accent1"/>
                </a:solidFill>
              </a:rPr>
              <a:t>character </a:t>
            </a:r>
            <a:r>
              <a:rPr sz="2000" i="0" dirty="0">
                <a:solidFill>
                  <a:schemeClr val="accent1"/>
                </a:solidFill>
              </a:rPr>
              <a:t>of war as described by Clausewitz and Gary</a:t>
            </a:r>
          </a:p>
        </p:txBody>
      </p:sp>
    </p:spTree>
    <p:extLst>
      <p:ext uri="{BB962C8B-B14F-4D97-AF65-F5344CB8AC3E}">
        <p14:creationId xmlns:p14="http://schemas.microsoft.com/office/powerpoint/2010/main" val="1410110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Rectangle 2"/>
          <p:cNvSpPr txBox="1">
            <a:spLocks noGrp="1"/>
          </p:cNvSpPr>
          <p:nvPr>
            <p:ph type="title"/>
          </p:nvPr>
        </p:nvSpPr>
        <p:spPr>
          <a:xfrm>
            <a:off x="685800" y="381000"/>
            <a:ext cx="8229600" cy="81991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dirty="0">
                <a:solidFill>
                  <a:srgbClr val="CC6600"/>
                </a:solidFill>
              </a:rPr>
              <a:t>The Revolution in Military Affairs</a:t>
            </a:r>
          </a:p>
        </p:txBody>
      </p:sp>
      <p:sp>
        <p:nvSpPr>
          <p:cNvPr id="352" name="Rectangle 3"/>
          <p:cNvSpPr txBox="1">
            <a:spLocks noGrp="1"/>
          </p:cNvSpPr>
          <p:nvPr>
            <p:ph type="body" idx="1"/>
          </p:nvPr>
        </p:nvSpPr>
        <p:spPr>
          <a:xfrm>
            <a:off x="737766" y="1295400"/>
            <a:ext cx="7772401" cy="4114800"/>
          </a:xfrm>
          <a:prstGeom prst="rect">
            <a:avLst/>
          </a:prstGeom>
        </p:spPr>
        <p:txBody>
          <a:bodyPr/>
          <a:lstStyle/>
          <a:p>
            <a:pPr marL="352425" indent="-352425">
              <a:spcBef>
                <a:spcPts val="1000"/>
              </a:spcBef>
              <a:defRPr sz="2400"/>
            </a:pPr>
            <a:r>
              <a:rPr dirty="0"/>
              <a:t>Technology: </a:t>
            </a:r>
            <a:r>
              <a:rPr b="0" dirty="0"/>
              <a:t>advances reduce uncertainty and increase efficiencies of a fighting force</a:t>
            </a:r>
          </a:p>
          <a:p>
            <a:pPr>
              <a:spcBef>
                <a:spcPts val="1000"/>
              </a:spcBef>
              <a:buClr>
                <a:srgbClr val="00B0F0"/>
              </a:buClr>
              <a:defRPr sz="2400" b="0"/>
            </a:pPr>
            <a:r>
              <a:rPr dirty="0">
                <a:solidFill>
                  <a:schemeClr val="accent1"/>
                </a:solidFill>
              </a:rPr>
              <a:t>Idea introduced after “effortless” victory in the 1991 Gulf War </a:t>
            </a:r>
          </a:p>
          <a:p>
            <a:pPr>
              <a:spcBef>
                <a:spcPts val="1000"/>
              </a:spcBef>
              <a:buClr>
                <a:srgbClr val="00B0F0"/>
              </a:buClr>
              <a:defRPr sz="2400" b="0"/>
            </a:pPr>
            <a:r>
              <a:rPr dirty="0">
                <a:solidFill>
                  <a:schemeClr val="accent1"/>
                </a:solidFill>
              </a:rPr>
              <a:t>Overlooks nontechnological factors and creates oversimplified picture of a more complex phenomenon</a:t>
            </a:r>
          </a:p>
        </p:txBody>
      </p:sp>
    </p:spTree>
    <p:extLst>
      <p:ext uri="{BB962C8B-B14F-4D97-AF65-F5344CB8AC3E}">
        <p14:creationId xmlns:p14="http://schemas.microsoft.com/office/powerpoint/2010/main" val="602212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Rectangle 2"/>
          <p:cNvSpPr txBox="1">
            <a:spLocks noGrp="1"/>
          </p:cNvSpPr>
          <p:nvPr>
            <p:ph type="title"/>
          </p:nvPr>
        </p:nvSpPr>
        <p:spPr>
          <a:xfrm>
            <a:off x="728531" y="228600"/>
            <a:ext cx="7772401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sz="3600" dirty="0">
                <a:solidFill>
                  <a:srgbClr val="CC6600"/>
                </a:solidFill>
              </a:rPr>
              <a:t>Postmodern War</a:t>
            </a:r>
          </a:p>
        </p:txBody>
      </p:sp>
      <p:sp>
        <p:nvSpPr>
          <p:cNvPr id="357" name="Rectangle 3"/>
          <p:cNvSpPr txBox="1">
            <a:spLocks noGrp="1"/>
          </p:cNvSpPr>
          <p:nvPr>
            <p:ph type="body" idx="1"/>
          </p:nvPr>
        </p:nvSpPr>
        <p:spPr>
          <a:xfrm>
            <a:off x="838200" y="1143000"/>
            <a:ext cx="7772400" cy="3962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39470" indent="-339470" defTabSz="905255">
              <a:spcBef>
                <a:spcPts val="0"/>
              </a:spcBef>
              <a:buClr>
                <a:srgbClr val="00B0F0"/>
              </a:buClr>
              <a:buSzPct val="100000"/>
              <a:buChar char="▪"/>
              <a:defRPr sz="2376" b="0"/>
            </a:pPr>
            <a:r>
              <a:rPr sz="2400" dirty="0"/>
              <a:t>Changing modes of production and eventual outputs in advanced societies are altering the character of war</a:t>
            </a:r>
          </a:p>
          <a:p>
            <a:pPr marL="339470" indent="-339470" defTabSz="905255">
              <a:spcBef>
                <a:spcPts val="0"/>
              </a:spcBef>
              <a:buClr>
                <a:srgbClr val="00B0F0"/>
              </a:buClr>
              <a:buSzPct val="100000"/>
              <a:buChar char="▪"/>
              <a:defRPr sz="2376" b="0"/>
            </a:pPr>
            <a:r>
              <a:rPr sz="2400" dirty="0"/>
              <a:t>Globalization has weakened normal forms of identity (nationalism) and at the same time a resurgence of older forms of identity taken place (ethnic, clan, religious)</a:t>
            </a:r>
          </a:p>
          <a:p>
            <a:pPr marL="339470" indent="-339470" defTabSz="905255">
              <a:spcBef>
                <a:spcPts val="0"/>
              </a:spcBef>
              <a:buClr>
                <a:srgbClr val="00B0F0"/>
              </a:buClr>
              <a:buSzPct val="100000"/>
              <a:buChar char="▪"/>
              <a:defRPr sz="2376" b="0"/>
            </a:pPr>
            <a:r>
              <a:rPr sz="2400" dirty="0"/>
              <a:t>Changing “modes of information”</a:t>
            </a:r>
          </a:p>
          <a:p>
            <a:pPr marL="624626" lvl="3" indent="-162946" defTabSz="905255">
              <a:spcBef>
                <a:spcPts val="0"/>
              </a:spcBef>
              <a:buClr>
                <a:srgbClr val="FF0000"/>
              </a:buClr>
              <a:defRPr sz="2376" b="0"/>
            </a:pPr>
            <a:r>
              <a:rPr sz="2400" dirty="0">
                <a:solidFill>
                  <a:schemeClr val="accent1"/>
                </a:solidFill>
              </a:rPr>
              <a:t>The role of broadcasting and journalists in conflicts</a:t>
            </a:r>
          </a:p>
          <a:p>
            <a:pPr marL="624626" lvl="3" indent="-162946" defTabSz="905255">
              <a:spcBef>
                <a:spcPts val="0"/>
              </a:spcBef>
              <a:buClr>
                <a:srgbClr val="FF0000"/>
              </a:buClr>
              <a:defRPr sz="2376" b="0"/>
            </a:pPr>
            <a:r>
              <a:rPr sz="2400" dirty="0">
                <a:solidFill>
                  <a:schemeClr val="accent1"/>
                </a:solidFill>
              </a:rPr>
              <a:t>Journalists are no longer observers but active participants</a:t>
            </a:r>
          </a:p>
        </p:txBody>
      </p:sp>
    </p:spTree>
    <p:extLst>
      <p:ext uri="{BB962C8B-B14F-4D97-AF65-F5344CB8AC3E}">
        <p14:creationId xmlns:p14="http://schemas.microsoft.com/office/powerpoint/2010/main" val="3164837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Rectangle 2"/>
          <p:cNvSpPr txBox="1">
            <a:spLocks noGrp="1"/>
          </p:cNvSpPr>
          <p:nvPr>
            <p:ph type="title"/>
          </p:nvPr>
        </p:nvSpPr>
        <p:spPr>
          <a:xfrm>
            <a:off x="728531" y="228600"/>
            <a:ext cx="7772401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z="3600" dirty="0">
                <a:solidFill>
                  <a:srgbClr val="CC6600"/>
                </a:solidFill>
              </a:rPr>
              <a:t>Rise of Asymmetric Warfare</a:t>
            </a:r>
            <a:endParaRPr sz="3600" dirty="0">
              <a:solidFill>
                <a:srgbClr val="CC6600"/>
              </a:solidFill>
            </a:endParaRPr>
          </a:p>
        </p:txBody>
      </p:sp>
      <p:sp>
        <p:nvSpPr>
          <p:cNvPr id="357" name="Rectangle 3"/>
          <p:cNvSpPr txBox="1">
            <a:spLocks noGrp="1"/>
          </p:cNvSpPr>
          <p:nvPr>
            <p:ph type="body" idx="1"/>
          </p:nvPr>
        </p:nvSpPr>
        <p:spPr>
          <a:xfrm>
            <a:off x="838200" y="1143000"/>
            <a:ext cx="7772400" cy="3962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39470" indent="-339470" defTabSz="905255">
              <a:spcBef>
                <a:spcPts val="0"/>
              </a:spcBef>
              <a:buClr>
                <a:srgbClr val="00B0F0"/>
              </a:buClr>
              <a:buSzPct val="100000"/>
              <a:buChar char="▪"/>
              <a:defRPr sz="2376" b="0"/>
            </a:pPr>
            <a:r>
              <a:rPr lang="en-US" sz="2000" dirty="0"/>
              <a:t>Insurgency and guerilla tactics to mitigate military imbalance</a:t>
            </a:r>
          </a:p>
          <a:p>
            <a:pPr marL="339470" indent="-339470" defTabSz="905255">
              <a:spcBef>
                <a:spcPts val="0"/>
              </a:spcBef>
              <a:buClr>
                <a:srgbClr val="00B0F0"/>
              </a:buClr>
              <a:buSzPct val="100000"/>
              <a:buChar char="▪"/>
              <a:defRPr sz="2376" b="0"/>
            </a:pPr>
            <a:r>
              <a:rPr lang="en-US" sz="2000" dirty="0"/>
              <a:t>Met with </a:t>
            </a:r>
            <a:r>
              <a:rPr lang="en-US" sz="2000" dirty="0">
                <a:solidFill>
                  <a:srgbClr val="0070C0"/>
                </a:solidFill>
              </a:rPr>
              <a:t>a counterinsurgency (COIN) response with mixed results</a:t>
            </a:r>
          </a:p>
          <a:p>
            <a:pPr marL="739520" lvl="1" indent="-339470" defTabSz="905255">
              <a:spcBef>
                <a:spcPts val="0"/>
              </a:spcBef>
              <a:buClr>
                <a:srgbClr val="FF0000"/>
              </a:buClr>
              <a:buSzPct val="100000"/>
              <a:buChar char="▪"/>
              <a:defRPr sz="2376" b="0"/>
            </a:pPr>
            <a:r>
              <a:rPr lang="en-US" sz="2000" dirty="0">
                <a:solidFill>
                  <a:srgbClr val="0070C0"/>
                </a:solidFill>
              </a:rPr>
              <a:t>Providing security for the local population, preventing attacks against civilians, protecting infrastructure, providing safe regions for civilians</a:t>
            </a:r>
          </a:p>
          <a:p>
            <a:pPr marL="739520" lvl="1" indent="-339470" defTabSz="905255">
              <a:spcBef>
                <a:spcPts val="0"/>
              </a:spcBef>
              <a:buClr>
                <a:srgbClr val="FF0000"/>
              </a:buClr>
              <a:buSzPct val="100000"/>
              <a:buChar char="▪"/>
              <a:defRPr sz="2376" b="0"/>
            </a:pPr>
            <a:r>
              <a:rPr lang="en-US" sz="2000" dirty="0">
                <a:solidFill>
                  <a:srgbClr val="0070C0"/>
                </a:solidFill>
              </a:rPr>
              <a:t>Helping local government provide basic services shift loyalties from insurgents to local authorities</a:t>
            </a:r>
          </a:p>
        </p:txBody>
      </p:sp>
    </p:spTree>
    <p:extLst>
      <p:ext uri="{BB962C8B-B14F-4D97-AF65-F5344CB8AC3E}">
        <p14:creationId xmlns:p14="http://schemas.microsoft.com/office/powerpoint/2010/main" val="5751284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Rectangle 2"/>
          <p:cNvSpPr txBox="1">
            <a:spLocks noGrp="1"/>
          </p:cNvSpPr>
          <p:nvPr>
            <p:ph type="title"/>
          </p:nvPr>
        </p:nvSpPr>
        <p:spPr>
          <a:xfrm>
            <a:off x="728531" y="228600"/>
            <a:ext cx="7772401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z="3600" dirty="0">
                <a:solidFill>
                  <a:srgbClr val="CC6600"/>
                </a:solidFill>
              </a:rPr>
              <a:t>Rise of Asymmetric Warfare</a:t>
            </a:r>
            <a:endParaRPr sz="3600" dirty="0">
              <a:solidFill>
                <a:srgbClr val="CC6600"/>
              </a:solidFill>
            </a:endParaRPr>
          </a:p>
        </p:txBody>
      </p:sp>
      <p:sp>
        <p:nvSpPr>
          <p:cNvPr id="357" name="Rectangle 3"/>
          <p:cNvSpPr txBox="1">
            <a:spLocks noGrp="1"/>
          </p:cNvSpPr>
          <p:nvPr>
            <p:ph type="body" idx="1"/>
          </p:nvPr>
        </p:nvSpPr>
        <p:spPr>
          <a:xfrm>
            <a:off x="838200" y="1143000"/>
            <a:ext cx="7772400" cy="3962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39470" lvl="0" indent="-339470" defTabSz="905255">
              <a:spcBef>
                <a:spcPts val="0"/>
              </a:spcBef>
              <a:buClr>
                <a:srgbClr val="00B0F0"/>
              </a:buClr>
              <a:buSzPct val="100000"/>
              <a:buFont typeface="Arial" pitchFamily="34" charset="0"/>
              <a:buChar char="▪"/>
              <a:defRPr sz="2376" b="0"/>
            </a:pPr>
            <a:r>
              <a:rPr lang="en-US" sz="2000" dirty="0">
                <a:solidFill>
                  <a:srgbClr val="4F81BD"/>
                </a:solidFill>
              </a:rPr>
              <a:t>Alternative to COIN is counterterrorism</a:t>
            </a:r>
          </a:p>
          <a:p>
            <a:pPr marL="739520" lvl="1" indent="-339470" defTabSz="905255">
              <a:spcBef>
                <a:spcPts val="0"/>
              </a:spcBef>
              <a:buClr>
                <a:srgbClr val="FF0000"/>
              </a:buClr>
              <a:buSzPct val="100000"/>
              <a:buFont typeface="Arial" pitchFamily="34" charset="0"/>
              <a:buChar char="▪"/>
              <a:defRPr sz="2376" b="0"/>
            </a:pPr>
            <a:r>
              <a:rPr lang="en-US" sz="2000" dirty="0">
                <a:solidFill>
                  <a:srgbClr val="0070C0"/>
                </a:solidFill>
              </a:rPr>
              <a:t>Less expensive, less direct, and requires less commitment</a:t>
            </a:r>
          </a:p>
          <a:p>
            <a:pPr marL="739520" lvl="1" indent="-339470" defTabSz="905255">
              <a:spcBef>
                <a:spcPts val="0"/>
              </a:spcBef>
              <a:buClr>
                <a:srgbClr val="FF0000"/>
              </a:buClr>
              <a:buSzPct val="100000"/>
              <a:buFont typeface="Arial" pitchFamily="34" charset="0"/>
              <a:buChar char="▪"/>
              <a:defRPr sz="2376" b="0"/>
            </a:pPr>
            <a:r>
              <a:rPr lang="en-US" sz="2000" dirty="0">
                <a:solidFill>
                  <a:srgbClr val="0070C0"/>
                </a:solidFill>
              </a:rPr>
              <a:t>Identification, tracking, and elimination of terrorist networks</a:t>
            </a:r>
          </a:p>
          <a:p>
            <a:pPr marL="739520" lvl="1" indent="-339470" defTabSz="905255">
              <a:spcBef>
                <a:spcPts val="0"/>
              </a:spcBef>
              <a:buClr>
                <a:srgbClr val="FF0000"/>
              </a:buClr>
              <a:buSzPct val="100000"/>
              <a:buFont typeface="Arial" pitchFamily="34" charset="0"/>
              <a:buChar char="▪"/>
              <a:defRPr sz="2376" b="0"/>
            </a:pPr>
            <a:r>
              <a:rPr lang="en-US" sz="2000" dirty="0">
                <a:solidFill>
                  <a:srgbClr val="0070C0"/>
                </a:solidFill>
              </a:rPr>
              <a:t>Using technology to hunt and track the enemy </a:t>
            </a:r>
          </a:p>
          <a:p>
            <a:pPr marL="739520" lvl="1" indent="-339470" defTabSz="905255">
              <a:spcBef>
                <a:spcPts val="0"/>
              </a:spcBef>
              <a:buClr>
                <a:srgbClr val="FF0000"/>
              </a:buClr>
              <a:buSzPct val="100000"/>
              <a:buFont typeface="Arial" pitchFamily="34" charset="0"/>
              <a:buChar char="▪"/>
              <a:defRPr sz="2376" b="0"/>
            </a:pPr>
            <a:r>
              <a:rPr lang="en-US" sz="2000" dirty="0">
                <a:solidFill>
                  <a:srgbClr val="0070C0"/>
                </a:solidFill>
              </a:rPr>
              <a:t>Sharing intelligence with other states</a:t>
            </a:r>
          </a:p>
          <a:p>
            <a:pPr marL="739520" lvl="1" indent="-339470" defTabSz="905255">
              <a:spcBef>
                <a:spcPts val="0"/>
              </a:spcBef>
              <a:buClr>
                <a:srgbClr val="FF0000"/>
              </a:buClr>
              <a:buSzPct val="100000"/>
              <a:buFont typeface="Arial" pitchFamily="34" charset="0"/>
              <a:buChar char="▪"/>
              <a:defRPr sz="2376" b="0"/>
            </a:pPr>
            <a:r>
              <a:rPr lang="en-US" sz="2000" dirty="0">
                <a:solidFill>
                  <a:srgbClr val="0070C0"/>
                </a:solidFill>
              </a:rPr>
              <a:t>Targeting insurgent leadership with unmanned drones and covert operations</a:t>
            </a:r>
          </a:p>
          <a:p>
            <a:pPr marL="339470" lvl="0" indent="-339470" defTabSz="905255">
              <a:spcBef>
                <a:spcPts val="0"/>
              </a:spcBef>
              <a:buClr>
                <a:srgbClr val="00B0F0"/>
              </a:buClr>
              <a:buSzPct val="100000"/>
              <a:buFont typeface="Arial" pitchFamily="34" charset="0"/>
              <a:buChar char="▪"/>
              <a:defRPr sz="2376" b="0"/>
            </a:pPr>
            <a:r>
              <a:rPr lang="en-US" sz="2000" dirty="0">
                <a:solidFill>
                  <a:srgbClr val="4F81BD"/>
                </a:solidFill>
              </a:rPr>
              <a:t>Bacevich: US strategy relies on two assumptions that may actually increase the amount of time wars will require</a:t>
            </a:r>
          </a:p>
          <a:p>
            <a:pPr marL="739520" lvl="1" indent="-339470" defTabSz="905255">
              <a:spcBef>
                <a:spcPts val="0"/>
              </a:spcBef>
              <a:buClr>
                <a:srgbClr val="FF0000"/>
              </a:buClr>
              <a:buSzPct val="100000"/>
              <a:buFont typeface="Arial" pitchFamily="34" charset="0"/>
              <a:buChar char="▪"/>
              <a:defRPr sz="2376" b="0"/>
            </a:pPr>
            <a:r>
              <a:rPr lang="en-US" sz="2000" dirty="0">
                <a:solidFill>
                  <a:srgbClr val="0070C0"/>
                </a:solidFill>
              </a:rPr>
              <a:t>Sustained US military action is the only way of defeating terrorism</a:t>
            </a:r>
          </a:p>
          <a:p>
            <a:pPr marL="739520" lvl="1" indent="-339470" defTabSz="905255">
              <a:spcBef>
                <a:spcPts val="0"/>
              </a:spcBef>
              <a:buClr>
                <a:srgbClr val="FF0000"/>
              </a:buClr>
              <a:buSzPct val="100000"/>
              <a:buFont typeface="Arial" pitchFamily="34" charset="0"/>
              <a:buChar char="▪"/>
              <a:defRPr sz="2376" b="0"/>
            </a:pPr>
            <a:r>
              <a:rPr lang="en-US" sz="2000" dirty="0">
                <a:solidFill>
                  <a:srgbClr val="0070C0"/>
                </a:solidFill>
              </a:rPr>
              <a:t>Physical presence of US troops in fragile Muslim-majority states makes them less hospitable to terrorist networks</a:t>
            </a:r>
          </a:p>
        </p:txBody>
      </p:sp>
    </p:spTree>
    <p:extLst>
      <p:ext uri="{BB962C8B-B14F-4D97-AF65-F5344CB8AC3E}">
        <p14:creationId xmlns:p14="http://schemas.microsoft.com/office/powerpoint/2010/main" val="3760941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Rectangle 2"/>
          <p:cNvSpPr txBox="1">
            <a:spLocks noGrp="1"/>
          </p:cNvSpPr>
          <p:nvPr>
            <p:ph type="title"/>
          </p:nvPr>
        </p:nvSpPr>
        <p:spPr>
          <a:xfrm>
            <a:off x="728531" y="228600"/>
            <a:ext cx="7772401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z="3600" dirty="0">
                <a:solidFill>
                  <a:srgbClr val="CC6600"/>
                </a:solidFill>
              </a:rPr>
              <a:t>Hybrid Warfare</a:t>
            </a:r>
            <a:endParaRPr sz="3600" dirty="0">
              <a:solidFill>
                <a:srgbClr val="CC6600"/>
              </a:solidFill>
            </a:endParaRPr>
          </a:p>
        </p:txBody>
      </p:sp>
      <p:sp>
        <p:nvSpPr>
          <p:cNvPr id="357" name="Rectangle 3"/>
          <p:cNvSpPr txBox="1">
            <a:spLocks noGrp="1"/>
          </p:cNvSpPr>
          <p:nvPr>
            <p:ph type="body" idx="1"/>
          </p:nvPr>
        </p:nvSpPr>
        <p:spPr>
          <a:xfrm>
            <a:off x="838200" y="1143000"/>
            <a:ext cx="7772400" cy="3962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39470" lvl="0" indent="-339470" defTabSz="905255">
              <a:spcBef>
                <a:spcPts val="0"/>
              </a:spcBef>
              <a:buClr>
                <a:srgbClr val="00B0F0"/>
              </a:buClr>
              <a:buSzPct val="100000"/>
              <a:buFont typeface="Arial" pitchFamily="34" charset="0"/>
              <a:buChar char="▪"/>
              <a:defRPr sz="2376" b="0"/>
            </a:pPr>
            <a:r>
              <a:rPr lang="en-US" sz="2000" dirty="0">
                <a:solidFill>
                  <a:srgbClr val="4F81BD"/>
                </a:solidFill>
              </a:rPr>
              <a:t>Gray zone tactics: cyberattacks, propaganda, subversion, economic blackmail, sabotage, sponsorship of proxy wars, and at times aggressive military expansion </a:t>
            </a:r>
          </a:p>
          <a:p>
            <a:pPr marL="339470" lvl="0" indent="-339470" defTabSz="905255">
              <a:spcBef>
                <a:spcPts val="0"/>
              </a:spcBef>
              <a:buClr>
                <a:srgbClr val="00B0F0"/>
              </a:buClr>
              <a:buSzPct val="100000"/>
              <a:buFont typeface="Arial" pitchFamily="34" charset="0"/>
              <a:buChar char="▪"/>
              <a:defRPr sz="2376" b="0"/>
            </a:pPr>
            <a:r>
              <a:rPr lang="en-US" sz="2000" dirty="0">
                <a:solidFill>
                  <a:srgbClr val="4F81BD"/>
                </a:solidFill>
              </a:rPr>
              <a:t>Used by nation-states, including Russia, China, and Iran to secure their interests</a:t>
            </a:r>
          </a:p>
          <a:p>
            <a:pPr marL="739520" lvl="1" indent="-339470" defTabSz="905255">
              <a:spcBef>
                <a:spcPts val="0"/>
              </a:spcBef>
              <a:buClr>
                <a:srgbClr val="00B0F0"/>
              </a:buClr>
              <a:buSzPct val="100000"/>
              <a:buFont typeface="Arial" pitchFamily="34" charset="0"/>
              <a:buChar char="▪"/>
              <a:defRPr sz="2376" b="0"/>
            </a:pPr>
            <a:r>
              <a:rPr lang="en-US" sz="2000" dirty="0">
                <a:solidFill>
                  <a:srgbClr val="4F81BD"/>
                </a:solidFill>
              </a:rPr>
              <a:t>Example: Russia in the Crimea</a:t>
            </a:r>
          </a:p>
          <a:p>
            <a:pPr marL="339470" lvl="0" indent="-339470" defTabSz="905255">
              <a:spcBef>
                <a:spcPts val="0"/>
              </a:spcBef>
              <a:buClr>
                <a:srgbClr val="00B0F0"/>
              </a:buClr>
              <a:buSzPct val="100000"/>
              <a:buFont typeface="Arial" pitchFamily="34" charset="0"/>
              <a:buChar char="▪"/>
              <a:defRPr sz="2376" b="0"/>
            </a:pPr>
            <a:r>
              <a:rPr lang="en-US" sz="2000" dirty="0">
                <a:solidFill>
                  <a:srgbClr val="4F81BD"/>
                </a:solidFill>
              </a:rPr>
              <a:t>Data breaches and malware attacks</a:t>
            </a:r>
          </a:p>
          <a:p>
            <a:pPr marL="339470" lvl="0" indent="-339470" defTabSz="905255">
              <a:spcBef>
                <a:spcPts val="0"/>
              </a:spcBef>
              <a:buClr>
                <a:srgbClr val="00B0F0"/>
              </a:buClr>
              <a:buSzPct val="100000"/>
              <a:buFont typeface="Arial" pitchFamily="34" charset="0"/>
              <a:buChar char="▪"/>
              <a:defRPr sz="2376" b="0"/>
            </a:pPr>
            <a:r>
              <a:rPr lang="en-US" sz="2000" dirty="0">
                <a:solidFill>
                  <a:srgbClr val="4F81BD"/>
                </a:solidFill>
              </a:rPr>
              <a:t>Hybrid warfare allows inferior militaries to deter superior ones</a:t>
            </a:r>
          </a:p>
        </p:txBody>
      </p:sp>
    </p:spTree>
    <p:extLst>
      <p:ext uri="{BB962C8B-B14F-4D97-AF65-F5344CB8AC3E}">
        <p14:creationId xmlns:p14="http://schemas.microsoft.com/office/powerpoint/2010/main" val="34636678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Rectangle 2"/>
          <p:cNvSpPr txBox="1">
            <a:spLocks noGrp="1"/>
          </p:cNvSpPr>
          <p:nvPr>
            <p:ph type="title"/>
          </p:nvPr>
        </p:nvSpPr>
        <p:spPr>
          <a:xfrm>
            <a:off x="914400" y="3048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sz="3600" dirty="0">
                <a:solidFill>
                  <a:srgbClr val="CC6600"/>
                </a:solidFill>
              </a:rPr>
              <a:t>Globalization and New Wars</a:t>
            </a:r>
          </a:p>
        </p:txBody>
      </p:sp>
      <p:sp>
        <p:nvSpPr>
          <p:cNvPr id="362" name="Rectangle 3"/>
          <p:cNvSpPr txBox="1">
            <a:spLocks noGrp="1"/>
          </p:cNvSpPr>
          <p:nvPr>
            <p:ph type="body" idx="1"/>
          </p:nvPr>
        </p:nvSpPr>
        <p:spPr>
          <a:xfrm>
            <a:off x="737766" y="1371600"/>
            <a:ext cx="7772401" cy="33528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buClr>
                <a:srgbClr val="00B0F0"/>
              </a:buClr>
              <a:buSzPct val="100000"/>
              <a:buChar char="▪"/>
              <a:defRPr sz="2400" b="0"/>
            </a:pPr>
            <a:r>
              <a:rPr dirty="0"/>
              <a:t>Emergence of “new” wars since the 1980s where the conflict is characterized by the disintegration of the state</a:t>
            </a:r>
          </a:p>
          <a:p>
            <a:pPr>
              <a:spcBef>
                <a:spcPts val="0"/>
              </a:spcBef>
              <a:buClr>
                <a:srgbClr val="00B0F0"/>
              </a:buClr>
              <a:buSzPct val="100000"/>
              <a:buChar char="▪"/>
              <a:defRPr sz="2400" b="0"/>
            </a:pPr>
            <a:r>
              <a:rPr dirty="0"/>
              <a:t>States loses control of various sectors of economy and areas of national territory</a:t>
            </a:r>
          </a:p>
          <a:p>
            <a:pPr>
              <a:spcBef>
                <a:spcPts val="0"/>
              </a:spcBef>
              <a:buClr>
                <a:srgbClr val="00B0F0"/>
              </a:buClr>
              <a:buSzPct val="100000"/>
              <a:buChar char="▪"/>
              <a:defRPr sz="2400" b="0"/>
            </a:pPr>
            <a:r>
              <a:rPr dirty="0"/>
              <a:t>Use of child soldiers</a:t>
            </a:r>
            <a:endParaRPr lang="en-US" dirty="0"/>
          </a:p>
          <a:p>
            <a:pPr>
              <a:spcBef>
                <a:spcPts val="0"/>
              </a:spcBef>
              <a:buClr>
                <a:srgbClr val="00B0F0"/>
              </a:buClr>
              <a:buSzPct val="100000"/>
              <a:buChar char="▪"/>
              <a:defRPr sz="2400" b="0"/>
            </a:pPr>
            <a:r>
              <a:rPr lang="en-US" dirty="0"/>
              <a:t>Use of privatized military firms (PMFs)</a:t>
            </a:r>
          </a:p>
          <a:p>
            <a:pPr>
              <a:spcBef>
                <a:spcPts val="0"/>
              </a:spcBef>
              <a:buClr>
                <a:srgbClr val="00B0F0"/>
              </a:buClr>
              <a:buSzPct val="100000"/>
              <a:buChar char="▪"/>
              <a:defRPr sz="2400" b="0"/>
            </a:pPr>
            <a:r>
              <a:rPr lang="en-US" dirty="0"/>
              <a:t>New roles for NATO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431526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Rectangle 2"/>
          <p:cNvSpPr txBox="1">
            <a:spLocks noGrp="1"/>
          </p:cNvSpPr>
          <p:nvPr>
            <p:ph type="title"/>
          </p:nvPr>
        </p:nvSpPr>
        <p:spPr>
          <a:xfrm>
            <a:off x="685800" y="2286000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dirty="0">
                <a:solidFill>
                  <a:srgbClr val="CC6600"/>
                </a:solidFill>
              </a:rPr>
              <a:t>Nuclear Issues</a:t>
            </a:r>
          </a:p>
        </p:txBody>
      </p:sp>
    </p:spTree>
    <p:extLst>
      <p:ext uri="{BB962C8B-B14F-4D97-AF65-F5344CB8AC3E}">
        <p14:creationId xmlns:p14="http://schemas.microsoft.com/office/powerpoint/2010/main" val="24968208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Rectangle 2"/>
          <p:cNvSpPr txBox="1">
            <a:spLocks noGrp="1"/>
          </p:cNvSpPr>
          <p:nvPr>
            <p:ph type="title"/>
          </p:nvPr>
        </p:nvSpPr>
        <p:spPr>
          <a:xfrm>
            <a:off x="838200" y="365240"/>
            <a:ext cx="8229601" cy="743713"/>
          </a:xfrm>
          <a:prstGeom prst="rect">
            <a:avLst/>
          </a:prstGeom>
        </p:spPr>
        <p:txBody>
          <a:bodyPr>
            <a:normAutofit/>
          </a:bodyPr>
          <a:lstStyle>
            <a:lvl1pPr defTabSz="850391">
              <a:defRPr sz="2976"/>
            </a:lvl1pPr>
          </a:lstStyle>
          <a:p>
            <a:r>
              <a:rPr sz="3600" dirty="0">
                <a:solidFill>
                  <a:srgbClr val="CC6600"/>
                </a:solidFill>
              </a:rPr>
              <a:t>Proliferation and Non-Proliferation</a:t>
            </a:r>
          </a:p>
        </p:txBody>
      </p:sp>
      <p:sp>
        <p:nvSpPr>
          <p:cNvPr id="371" name="Rectangle 3"/>
          <p:cNvSpPr txBox="1">
            <a:spLocks noGrp="1"/>
          </p:cNvSpPr>
          <p:nvPr>
            <p:ph type="body" idx="1"/>
          </p:nvPr>
        </p:nvSpPr>
        <p:spPr>
          <a:xfrm>
            <a:off x="838200" y="1143000"/>
            <a:ext cx="7772400" cy="41148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0"/>
              </a:spcBef>
              <a:buClr>
                <a:srgbClr val="00B0F0"/>
              </a:buClr>
              <a:buSzPct val="75000"/>
              <a:buFont typeface="Wingdings" panose="05000000000000000000" pitchFamily="2" charset="2"/>
              <a:buChar char="§"/>
              <a:defRPr sz="2000"/>
            </a:pPr>
            <a:r>
              <a:rPr sz="2400" dirty="0"/>
              <a:t>The collapse of the Soviet Union was the only instance in which a nuclear state disintegrated</a:t>
            </a:r>
          </a:p>
          <a:p>
            <a:pPr marL="574675" indent="-234950">
              <a:spcBef>
                <a:spcPts val="0"/>
              </a:spcBef>
              <a:buClr>
                <a:srgbClr val="FF0000"/>
              </a:buClr>
              <a:buSzPct val="100000"/>
              <a:buChar char="▪"/>
              <a:defRPr sz="2000" b="0"/>
            </a:pPr>
            <a:r>
              <a:rPr sz="2400" dirty="0"/>
              <a:t>The importance of cooperative threat reduction programs and agreements</a:t>
            </a:r>
          </a:p>
          <a:p>
            <a:pPr marL="574675" indent="-234950">
              <a:spcBef>
                <a:spcPts val="0"/>
              </a:spcBef>
              <a:buClr>
                <a:srgbClr val="FF0000"/>
              </a:buClr>
              <a:buSzPct val="100000"/>
              <a:buChar char="▪"/>
              <a:defRPr sz="2000" b="0"/>
            </a:pPr>
            <a:r>
              <a:rPr sz="2400" dirty="0"/>
              <a:t>Established framework for former Cold War adversaries to handle the disintegration of the Soviet Union and the implications for its nuclear weapons</a:t>
            </a:r>
          </a:p>
          <a:p>
            <a:pPr marL="282575" indent="-282575">
              <a:spcBef>
                <a:spcPts val="0"/>
              </a:spcBef>
              <a:buClr>
                <a:srgbClr val="00B0F0"/>
              </a:buClr>
              <a:buSzPct val="75000"/>
              <a:buFont typeface="Wingdings" panose="05000000000000000000" pitchFamily="2" charset="2"/>
              <a:buChar char="§"/>
              <a:defRPr sz="2000"/>
            </a:pPr>
            <a:r>
              <a:rPr sz="2400" dirty="0"/>
              <a:t>Proliferation optimism and pessimism</a:t>
            </a:r>
          </a:p>
          <a:p>
            <a:pPr marL="533400" indent="-250825">
              <a:spcBef>
                <a:spcPts val="0"/>
              </a:spcBef>
              <a:buClr>
                <a:srgbClr val="FF0000"/>
              </a:buClr>
              <a:buSzPct val="100000"/>
              <a:buChar char="▪"/>
              <a:defRPr sz="2000" b="0"/>
            </a:pPr>
            <a:r>
              <a:rPr sz="2400" dirty="0"/>
              <a:t>Nonproliferation regime: Product of first nuclear age (1950–1990)?</a:t>
            </a:r>
          </a:p>
          <a:p>
            <a:pPr marL="533400" indent="-250825">
              <a:spcBef>
                <a:spcPts val="0"/>
              </a:spcBef>
              <a:buClr>
                <a:srgbClr val="FF0000"/>
              </a:buClr>
              <a:buSzPct val="100000"/>
              <a:buChar char="▪"/>
              <a:defRPr sz="2000" b="0"/>
            </a:pPr>
            <a:r>
              <a:rPr sz="2400" dirty="0"/>
              <a:t>The NPT as a means of disarmament or a means of limiting new nuclear weapons states</a:t>
            </a:r>
          </a:p>
        </p:txBody>
      </p:sp>
    </p:spTree>
    <p:extLst>
      <p:ext uri="{BB962C8B-B14F-4D97-AF65-F5344CB8AC3E}">
        <p14:creationId xmlns:p14="http://schemas.microsoft.com/office/powerpoint/2010/main" val="3414964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Rectangle 2"/>
          <p:cNvSpPr txBox="1">
            <a:spLocks noGrp="1"/>
          </p:cNvSpPr>
          <p:nvPr>
            <p:ph type="title"/>
          </p:nvPr>
        </p:nvSpPr>
        <p:spPr>
          <a:xfrm>
            <a:off x="826677" y="1828800"/>
            <a:ext cx="7520942" cy="1310641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dirty="0">
                <a:solidFill>
                  <a:srgbClr val="CC6600"/>
                </a:solidFill>
              </a:rPr>
              <a:t>Global Security, Military Power, and Terrorism</a:t>
            </a:r>
          </a:p>
        </p:txBody>
      </p:sp>
      <p:sp>
        <p:nvSpPr>
          <p:cNvPr id="308" name="Rectangle 3"/>
          <p:cNvSpPr txBox="1">
            <a:spLocks noGrp="1"/>
          </p:cNvSpPr>
          <p:nvPr>
            <p:ph type="body" sz="quarter" idx="1"/>
          </p:nvPr>
        </p:nvSpPr>
        <p:spPr>
          <a:xfrm>
            <a:off x="3170670" y="3267309"/>
            <a:ext cx="2862142" cy="702527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spcBef>
                <a:spcPts val="900"/>
              </a:spcBef>
              <a:defRPr>
                <a:solidFill>
                  <a:srgbClr val="FF0000"/>
                </a:solidFill>
              </a:defRPr>
            </a:lvl1pPr>
          </a:lstStyle>
          <a:p>
            <a:pPr marL="0" indent="0" algn="ctr">
              <a:buNone/>
            </a:pPr>
            <a:r>
              <a:rPr sz="1800" dirty="0"/>
              <a:t>Chapter 6</a:t>
            </a:r>
          </a:p>
        </p:txBody>
      </p:sp>
    </p:spTree>
    <p:extLst>
      <p:ext uri="{BB962C8B-B14F-4D97-AF65-F5344CB8AC3E}">
        <p14:creationId xmlns:p14="http://schemas.microsoft.com/office/powerpoint/2010/main" val="30775431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Rectangle 2"/>
          <p:cNvSpPr txBox="1">
            <a:spLocks noGrp="1"/>
          </p:cNvSpPr>
          <p:nvPr>
            <p:ph type="title"/>
          </p:nvPr>
        </p:nvSpPr>
        <p:spPr>
          <a:xfrm>
            <a:off x="838200" y="152400"/>
            <a:ext cx="8229601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sz="3600" dirty="0">
                <a:solidFill>
                  <a:srgbClr val="CC6600"/>
                </a:solidFill>
              </a:rPr>
              <a:t>Nature of Nuclear Weapons</a:t>
            </a:r>
          </a:p>
        </p:txBody>
      </p:sp>
      <p:sp>
        <p:nvSpPr>
          <p:cNvPr id="376" name="Rectangle 3"/>
          <p:cNvSpPr txBox="1">
            <a:spLocks noGrp="1"/>
          </p:cNvSpPr>
          <p:nvPr>
            <p:ph type="body" idx="1"/>
          </p:nvPr>
        </p:nvSpPr>
        <p:spPr>
          <a:xfrm>
            <a:off x="838200" y="1295400"/>
            <a:ext cx="7772400" cy="3657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2575" indent="-282575" defTabSz="877823">
              <a:spcBef>
                <a:spcPts val="0"/>
              </a:spcBef>
              <a:buClr>
                <a:srgbClr val="00B0F0"/>
              </a:buClr>
              <a:buSzPct val="75000"/>
              <a:buFont typeface="Wingdings" panose="05000000000000000000" pitchFamily="2" charset="2"/>
              <a:buChar char="§"/>
              <a:defRPr sz="2112"/>
            </a:pPr>
            <a:r>
              <a:rPr sz="2400" dirty="0"/>
              <a:t>Difference between nuclear weapons production and nuclear power production</a:t>
            </a:r>
          </a:p>
          <a:p>
            <a:pPr marL="631825" lvl="1" indent="-292100" defTabSz="877823">
              <a:spcBef>
                <a:spcPts val="0"/>
              </a:spcBef>
              <a:buClr>
                <a:srgbClr val="FF0000"/>
              </a:buClr>
              <a:defRPr sz="2112" b="0"/>
            </a:pPr>
            <a:r>
              <a:rPr sz="2400" dirty="0">
                <a:solidFill>
                  <a:schemeClr val="accent1"/>
                </a:solidFill>
              </a:rPr>
              <a:t>For nuclear weapons a chain reaction is required, whereas for power generation a moderation of the reaction is required</a:t>
            </a:r>
          </a:p>
          <a:p>
            <a:pPr marL="631825" lvl="1" indent="-292100" defTabSz="877823">
              <a:spcBef>
                <a:spcPts val="0"/>
              </a:spcBef>
              <a:buClr>
                <a:srgbClr val="FF0000"/>
              </a:buClr>
              <a:defRPr sz="2112" b="0"/>
            </a:pPr>
            <a:r>
              <a:rPr sz="2400" dirty="0">
                <a:solidFill>
                  <a:schemeClr val="accent1"/>
                </a:solidFill>
              </a:rPr>
              <a:t>Separate processes are needed for each </a:t>
            </a:r>
          </a:p>
          <a:p>
            <a:pPr marL="282575" indent="-282575" defTabSz="877823">
              <a:spcBef>
                <a:spcPts val="0"/>
              </a:spcBef>
              <a:buClr>
                <a:srgbClr val="00B0F0"/>
              </a:buClr>
              <a:buSzPct val="75000"/>
              <a:buFont typeface="Wingdings" panose="05000000000000000000" pitchFamily="2" charset="2"/>
              <a:buChar char="§"/>
              <a:defRPr sz="2112"/>
            </a:pPr>
            <a:r>
              <a:rPr sz="2400" dirty="0"/>
              <a:t>Nuclear weapons effects</a:t>
            </a:r>
          </a:p>
          <a:p>
            <a:pPr marL="574675" lvl="1" indent="-234950" defTabSz="877823">
              <a:spcBef>
                <a:spcPts val="0"/>
              </a:spcBef>
              <a:buClr>
                <a:srgbClr val="FF0000"/>
              </a:buClr>
              <a:defRPr sz="2112" b="0"/>
            </a:pPr>
            <a:r>
              <a:rPr sz="2400" dirty="0" err="1">
                <a:solidFill>
                  <a:schemeClr val="accent1"/>
                </a:solidFill>
              </a:rPr>
              <a:t>WMD</a:t>
            </a:r>
            <a:r>
              <a:rPr sz="2400" dirty="0">
                <a:solidFill>
                  <a:schemeClr val="accent1"/>
                </a:solidFill>
              </a:rPr>
              <a:t>: Weapons of mass destruction</a:t>
            </a:r>
          </a:p>
          <a:p>
            <a:pPr marL="574675" lvl="1" indent="-234950" defTabSz="877823">
              <a:spcBef>
                <a:spcPts val="0"/>
              </a:spcBef>
              <a:buClr>
                <a:srgbClr val="FF0000"/>
              </a:buClr>
              <a:defRPr sz="2112" b="0"/>
            </a:pPr>
            <a:r>
              <a:rPr sz="2400" dirty="0">
                <a:solidFill>
                  <a:schemeClr val="accent1"/>
                </a:solidFill>
              </a:rPr>
              <a:t>CBRN: Chemical, biological, radiological, and nuclear</a:t>
            </a:r>
          </a:p>
          <a:p>
            <a:pPr marL="574675" lvl="1" indent="-234950" defTabSz="877823">
              <a:spcBef>
                <a:spcPts val="0"/>
              </a:spcBef>
              <a:buClr>
                <a:srgbClr val="FF0000"/>
              </a:buClr>
              <a:defRPr sz="2112" b="0"/>
            </a:pPr>
            <a:r>
              <a:rPr sz="2400" dirty="0">
                <a:solidFill>
                  <a:schemeClr val="accent1"/>
                </a:solidFill>
              </a:rPr>
              <a:t>Three forms of energy with a nuclear explosion: Blast, heat/thermal, and nuclear radiation</a:t>
            </a:r>
          </a:p>
        </p:txBody>
      </p:sp>
    </p:spTree>
    <p:extLst>
      <p:ext uri="{BB962C8B-B14F-4D97-AF65-F5344CB8AC3E}">
        <p14:creationId xmlns:p14="http://schemas.microsoft.com/office/powerpoint/2010/main" val="19707707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Rectangle 2"/>
          <p:cNvSpPr txBox="1">
            <a:spLocks noGrp="1"/>
          </p:cNvSpPr>
          <p:nvPr>
            <p:ph type="title"/>
          </p:nvPr>
        </p:nvSpPr>
        <p:spPr>
          <a:xfrm>
            <a:off x="737766" y="533400"/>
            <a:ext cx="8229601" cy="7437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sz="3600" dirty="0">
                <a:solidFill>
                  <a:srgbClr val="CC6600"/>
                </a:solidFill>
              </a:rPr>
              <a:t>Nuclear Defense</a:t>
            </a:r>
          </a:p>
        </p:txBody>
      </p:sp>
      <p:sp>
        <p:nvSpPr>
          <p:cNvPr id="381" name="Rectangle 3"/>
          <p:cNvSpPr txBox="1">
            <a:spLocks noGrp="1"/>
          </p:cNvSpPr>
          <p:nvPr>
            <p:ph type="body" sz="half" idx="1"/>
          </p:nvPr>
        </p:nvSpPr>
        <p:spPr>
          <a:xfrm>
            <a:off x="473931" y="1676400"/>
            <a:ext cx="8229600" cy="2667000"/>
          </a:xfrm>
          <a:prstGeom prst="rect">
            <a:avLst/>
          </a:prstGeom>
        </p:spPr>
        <p:txBody>
          <a:bodyPr/>
          <a:lstStyle/>
          <a:p>
            <a:pPr marL="352425">
              <a:spcBef>
                <a:spcPts val="0"/>
              </a:spcBef>
              <a:defRPr sz="2400"/>
            </a:pPr>
            <a:r>
              <a:rPr dirty="0"/>
              <a:t>U.S. National Missile Defense (</a:t>
            </a:r>
            <a:r>
              <a:rPr dirty="0" err="1"/>
              <a:t>NMD</a:t>
            </a:r>
            <a:r>
              <a:rPr dirty="0"/>
              <a:t>) Act of 1999</a:t>
            </a:r>
          </a:p>
          <a:p>
            <a:pPr marL="739775" lvl="2" indent="-339725">
              <a:spcBef>
                <a:spcPts val="0"/>
              </a:spcBef>
              <a:buClr>
                <a:srgbClr val="00B0F0"/>
              </a:buClr>
              <a:defRPr sz="2400" b="0"/>
            </a:pPr>
            <a:r>
              <a:rPr dirty="0">
                <a:solidFill>
                  <a:schemeClr val="accent1"/>
                </a:solidFill>
              </a:rPr>
              <a:t>Brought into question the ABM Treaty</a:t>
            </a:r>
          </a:p>
          <a:p>
            <a:pPr marL="739775" lvl="2" indent="-339725">
              <a:spcBef>
                <a:spcPts val="0"/>
              </a:spcBef>
              <a:buClr>
                <a:srgbClr val="00B0F0"/>
              </a:buClr>
              <a:defRPr sz="2400" b="0"/>
            </a:pPr>
            <a:r>
              <a:rPr dirty="0">
                <a:solidFill>
                  <a:schemeClr val="accent1"/>
                </a:solidFill>
              </a:rPr>
              <a:t>Debate in Europe over stationing of U.S. Ballistic Missile Defense in Poland and Czech Republic</a:t>
            </a:r>
          </a:p>
        </p:txBody>
      </p:sp>
    </p:spTree>
    <p:extLst>
      <p:ext uri="{BB962C8B-B14F-4D97-AF65-F5344CB8AC3E}">
        <p14:creationId xmlns:p14="http://schemas.microsoft.com/office/powerpoint/2010/main" val="3821992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Rectangle 2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sz="3200" dirty="0">
                <a:solidFill>
                  <a:srgbClr val="CC6600"/>
                </a:solidFill>
              </a:rPr>
              <a:t>Theorizing Nuclear Proliferation</a:t>
            </a:r>
          </a:p>
        </p:txBody>
      </p:sp>
      <p:sp>
        <p:nvSpPr>
          <p:cNvPr id="386" name="Rectangle 3"/>
          <p:cNvSpPr txBox="1">
            <a:spLocks noGrp="1"/>
          </p:cNvSpPr>
          <p:nvPr>
            <p:ph type="body" idx="1"/>
          </p:nvPr>
        </p:nvSpPr>
        <p:spPr>
          <a:xfrm>
            <a:off x="439780" y="1524000"/>
            <a:ext cx="8229601" cy="3352800"/>
          </a:xfrm>
          <a:prstGeom prst="rect">
            <a:avLst/>
          </a:prstGeom>
        </p:spPr>
        <p:txBody>
          <a:bodyPr/>
          <a:lstStyle/>
          <a:p>
            <a:pPr marL="463550" indent="-463550">
              <a:spcBef>
                <a:spcPts val="0"/>
              </a:spcBef>
              <a:defRPr sz="2400"/>
            </a:pPr>
            <a:r>
              <a:rPr dirty="0"/>
              <a:t>What is nuclear proliferation? </a:t>
            </a:r>
          </a:p>
          <a:p>
            <a:pPr marL="739775" lvl="2" indent="-339725">
              <a:spcBef>
                <a:spcPts val="0"/>
              </a:spcBef>
              <a:buClr>
                <a:srgbClr val="00B0F0"/>
              </a:buClr>
              <a:defRPr sz="2400" b="0"/>
            </a:pPr>
            <a:r>
              <a:rPr dirty="0">
                <a:solidFill>
                  <a:schemeClr val="accent1"/>
                </a:solidFill>
              </a:rPr>
              <a:t>Acquiring a nuclear weapon or the process of constructing a nuclear weapon</a:t>
            </a:r>
          </a:p>
          <a:p>
            <a:pPr marL="739775" lvl="2" indent="-339725">
              <a:spcBef>
                <a:spcPts val="0"/>
              </a:spcBef>
              <a:buClr>
                <a:srgbClr val="00B0F0"/>
              </a:buClr>
              <a:defRPr sz="2400" b="0"/>
            </a:pPr>
            <a:r>
              <a:rPr dirty="0">
                <a:solidFill>
                  <a:schemeClr val="accent1"/>
                </a:solidFill>
              </a:rPr>
              <a:t>Why haven’t nuclear weapons been used?</a:t>
            </a:r>
          </a:p>
          <a:p>
            <a:pPr marL="739775" lvl="2" indent="-339725">
              <a:spcBef>
                <a:spcPts val="0"/>
              </a:spcBef>
              <a:buClr>
                <a:srgbClr val="00B0F0"/>
              </a:buClr>
              <a:defRPr sz="2400" b="0"/>
            </a:pPr>
            <a:r>
              <a:rPr dirty="0">
                <a:solidFill>
                  <a:schemeClr val="accent1"/>
                </a:solidFill>
              </a:rPr>
              <a:t>Nuclear weapons only good in their nonuse (i.e., as a deterrent)</a:t>
            </a:r>
          </a:p>
        </p:txBody>
      </p:sp>
    </p:spTree>
    <p:extLst>
      <p:ext uri="{BB962C8B-B14F-4D97-AF65-F5344CB8AC3E}">
        <p14:creationId xmlns:p14="http://schemas.microsoft.com/office/powerpoint/2010/main" val="19719999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Rectangle 2"/>
          <p:cNvSpPr txBox="1">
            <a:spLocks noGrp="1"/>
          </p:cNvSpPr>
          <p:nvPr>
            <p:ph type="title"/>
          </p:nvPr>
        </p:nvSpPr>
        <p:spPr>
          <a:xfrm>
            <a:off x="827048" y="457200"/>
            <a:ext cx="7520942" cy="548641"/>
          </a:xfrm>
          <a:prstGeom prst="rect">
            <a:avLst/>
          </a:prstGeom>
        </p:spPr>
        <p:txBody>
          <a:bodyPr>
            <a:noAutofit/>
          </a:bodyPr>
          <a:lstStyle>
            <a:lvl1pPr defTabSz="868680">
              <a:defRPr sz="3040"/>
            </a:lvl1pPr>
          </a:lstStyle>
          <a:p>
            <a:r>
              <a:rPr sz="3600" dirty="0">
                <a:solidFill>
                  <a:srgbClr val="CC6600"/>
                </a:solidFill>
              </a:rPr>
              <a:t>Nuclear Motivations</a:t>
            </a:r>
          </a:p>
        </p:txBody>
      </p:sp>
      <p:sp>
        <p:nvSpPr>
          <p:cNvPr id="391" name="Rectangle 3"/>
          <p:cNvSpPr txBox="1">
            <a:spLocks noGrp="1"/>
          </p:cNvSpPr>
          <p:nvPr>
            <p:ph type="body" idx="1"/>
          </p:nvPr>
        </p:nvSpPr>
        <p:spPr>
          <a:xfrm>
            <a:off x="447840" y="1293540"/>
            <a:ext cx="8253832" cy="3659459"/>
          </a:xfrm>
          <a:prstGeom prst="rect">
            <a:avLst/>
          </a:prstGeom>
        </p:spPr>
        <p:txBody>
          <a:bodyPr/>
          <a:lstStyle/>
          <a:p>
            <a:pPr marL="339725" indent="-339725">
              <a:spcBef>
                <a:spcPts val="0"/>
              </a:spcBef>
              <a:buClr>
                <a:srgbClr val="00B0F0"/>
              </a:buClr>
              <a:buSzPct val="100000"/>
              <a:buChar char="▪"/>
              <a:defRPr sz="2400" b="0"/>
            </a:pPr>
            <a:r>
              <a:rPr dirty="0"/>
              <a:t>Shift from nuclear weapons being war-winning weapons to weapons of deterrence</a:t>
            </a:r>
          </a:p>
          <a:p>
            <a:pPr marL="339725" indent="-339725">
              <a:spcBef>
                <a:spcPts val="0"/>
              </a:spcBef>
              <a:buClr>
                <a:srgbClr val="00B0F0"/>
              </a:buClr>
              <a:buSzPct val="100000"/>
              <a:buChar char="▪"/>
              <a:defRPr sz="2400" b="0"/>
            </a:pPr>
            <a:r>
              <a:rPr dirty="0"/>
              <a:t>Transnational actors and the procurement of nuclear weapons</a:t>
            </a:r>
          </a:p>
          <a:p>
            <a:pPr marL="339725" indent="-339725">
              <a:spcBef>
                <a:spcPts val="0"/>
              </a:spcBef>
              <a:buClr>
                <a:srgbClr val="00B0F0"/>
              </a:buClr>
              <a:buSzPct val="100000"/>
              <a:buChar char="▪"/>
              <a:defRPr sz="2400" b="0"/>
            </a:pPr>
            <a:r>
              <a:rPr dirty="0"/>
              <a:t>Nuclear capabilities and intentions</a:t>
            </a:r>
          </a:p>
          <a:p>
            <a:pPr marL="631825" lvl="1" indent="-349250">
              <a:spcBef>
                <a:spcPts val="0"/>
              </a:spcBef>
              <a:buClr>
                <a:srgbClr val="FF0000"/>
              </a:buClr>
              <a:defRPr sz="2400" b="0"/>
            </a:pPr>
            <a:r>
              <a:rPr dirty="0">
                <a:solidFill>
                  <a:schemeClr val="accent1"/>
                </a:solidFill>
              </a:rPr>
              <a:t>Difficulty of reaching international consensus on noncompliance</a:t>
            </a:r>
          </a:p>
          <a:p>
            <a:pPr marL="631825" lvl="1" indent="-349250">
              <a:spcBef>
                <a:spcPts val="0"/>
              </a:spcBef>
              <a:buClr>
                <a:srgbClr val="FF0000"/>
              </a:buClr>
              <a:defRPr sz="2400" b="0"/>
            </a:pPr>
            <a:r>
              <a:rPr dirty="0">
                <a:solidFill>
                  <a:schemeClr val="accent1"/>
                </a:solidFill>
              </a:rPr>
              <a:t>Cases of Iraq and Iran highlight difficulty on both sides</a:t>
            </a:r>
          </a:p>
        </p:txBody>
      </p:sp>
    </p:spTree>
    <p:extLst>
      <p:ext uri="{BB962C8B-B14F-4D97-AF65-F5344CB8AC3E}">
        <p14:creationId xmlns:p14="http://schemas.microsoft.com/office/powerpoint/2010/main" val="10651414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Rectangle 2"/>
          <p:cNvSpPr txBox="1">
            <a:spLocks noGrp="1"/>
          </p:cNvSpPr>
          <p:nvPr>
            <p:ph type="title"/>
          </p:nvPr>
        </p:nvSpPr>
        <p:spPr>
          <a:xfrm>
            <a:off x="481289" y="457200"/>
            <a:ext cx="8229601" cy="1143000"/>
          </a:xfrm>
          <a:prstGeom prst="rect">
            <a:avLst/>
          </a:prstGeom>
        </p:spPr>
        <p:txBody>
          <a:bodyPr/>
          <a:lstStyle>
            <a:lvl1pPr>
              <a:defRPr sz="3100"/>
            </a:lvl1pPr>
          </a:lstStyle>
          <a:p>
            <a:r>
              <a:rPr lang="en-US" dirty="0">
                <a:solidFill>
                  <a:srgbClr val="CC6600"/>
                </a:solidFill>
              </a:rPr>
              <a:t>Counter-P</a:t>
            </a:r>
            <a:r>
              <a:rPr dirty="0">
                <a:solidFill>
                  <a:srgbClr val="CC6600"/>
                </a:solidFill>
              </a:rPr>
              <a:t>roliferation After Cold War</a:t>
            </a:r>
          </a:p>
        </p:txBody>
      </p:sp>
      <p:sp>
        <p:nvSpPr>
          <p:cNvPr id="396" name="Rectangle 3"/>
          <p:cNvSpPr txBox="1">
            <a:spLocks noGrp="1"/>
          </p:cNvSpPr>
          <p:nvPr>
            <p:ph type="body" sz="half" idx="1"/>
          </p:nvPr>
        </p:nvSpPr>
        <p:spPr>
          <a:xfrm>
            <a:off x="726294" y="1563542"/>
            <a:ext cx="7772400" cy="2819400"/>
          </a:xfrm>
          <a:prstGeom prst="rect">
            <a:avLst/>
          </a:prstGeom>
        </p:spPr>
        <p:txBody>
          <a:bodyPr/>
          <a:lstStyle/>
          <a:p>
            <a:pPr marL="339725" indent="-339725">
              <a:spcBef>
                <a:spcPts val="0"/>
              </a:spcBef>
              <a:buClr>
                <a:srgbClr val="00B0F0"/>
              </a:buClr>
              <a:buSzPct val="100000"/>
              <a:buChar char="▪"/>
              <a:defRPr sz="2400" b="0"/>
            </a:pPr>
            <a:r>
              <a:rPr dirty="0"/>
              <a:t>Missile Technology and Control Regime and the Hague Code of Conduct</a:t>
            </a:r>
          </a:p>
          <a:p>
            <a:pPr marL="339725" indent="-339725">
              <a:spcBef>
                <a:spcPts val="0"/>
              </a:spcBef>
              <a:buClr>
                <a:srgbClr val="00B0F0"/>
              </a:buClr>
              <a:buSzPct val="100000"/>
              <a:buChar char="▪"/>
              <a:defRPr sz="2400" b="0"/>
            </a:pPr>
            <a:r>
              <a:rPr dirty="0"/>
              <a:t>Comprehensive Test Ban Treaty and lack of consensus</a:t>
            </a:r>
            <a:endParaRPr lang="en-US" dirty="0"/>
          </a:p>
          <a:p>
            <a:pPr marL="339725" indent="-339725">
              <a:spcBef>
                <a:spcPts val="0"/>
              </a:spcBef>
              <a:buClr>
                <a:srgbClr val="00B0F0"/>
              </a:buClr>
              <a:buSzPct val="100000"/>
              <a:buChar char="▪"/>
              <a:defRPr sz="2400" b="0"/>
            </a:pPr>
            <a:r>
              <a:rPr lang="en-US" dirty="0"/>
              <a:t>Iran</a:t>
            </a:r>
          </a:p>
          <a:p>
            <a:pPr marL="339725" indent="-339725">
              <a:spcBef>
                <a:spcPts val="0"/>
              </a:spcBef>
              <a:buClr>
                <a:srgbClr val="00B0F0"/>
              </a:buClr>
              <a:buSzPct val="100000"/>
              <a:buChar char="▪"/>
              <a:defRPr sz="2400" b="0"/>
            </a:pPr>
            <a:r>
              <a:rPr lang="en-US" dirty="0"/>
              <a:t>DPRK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341365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Title 3"/>
          <p:cNvSpPr txBox="1">
            <a:spLocks noGrp="1"/>
          </p:cNvSpPr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dirty="0">
                <a:solidFill>
                  <a:srgbClr val="CC6600"/>
                </a:solidFill>
              </a:rPr>
              <a:t>Terrorism</a:t>
            </a:r>
            <a:r>
              <a:rPr lang="en-US" dirty="0">
                <a:solidFill>
                  <a:srgbClr val="CC6600"/>
                </a:solidFill>
              </a:rPr>
              <a:t> and Extremism</a:t>
            </a:r>
            <a:endParaRPr dirty="0">
              <a:solidFill>
                <a:srgbClr val="CC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4295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Rectangle 2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772400" cy="838200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sz="3600" dirty="0">
                <a:solidFill>
                  <a:srgbClr val="CC6600"/>
                </a:solidFill>
              </a:rPr>
              <a:t>Defining Terrorism</a:t>
            </a:r>
          </a:p>
        </p:txBody>
      </p:sp>
      <p:sp>
        <p:nvSpPr>
          <p:cNvPr id="405" name="Rectangle 3"/>
          <p:cNvSpPr txBox="1">
            <a:spLocks noGrp="1"/>
          </p:cNvSpPr>
          <p:nvPr>
            <p:ph type="body" idx="1"/>
          </p:nvPr>
        </p:nvSpPr>
        <p:spPr>
          <a:xfrm>
            <a:off x="774712" y="1371600"/>
            <a:ext cx="8229601" cy="35814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buClr>
                <a:srgbClr val="00B0F0"/>
              </a:buClr>
              <a:buSzPct val="100000"/>
              <a:buChar char="▪"/>
              <a:defRPr sz="2400" b="0"/>
            </a:pPr>
            <a:r>
              <a:rPr dirty="0"/>
              <a:t>Use of violence to achieve political goal </a:t>
            </a:r>
          </a:p>
          <a:p>
            <a:pPr>
              <a:spcBef>
                <a:spcPts val="0"/>
              </a:spcBef>
              <a:buClr>
                <a:srgbClr val="00B0F0"/>
              </a:buClr>
              <a:buSzPct val="100000"/>
              <a:buChar char="▪"/>
              <a:defRPr sz="2400" b="0"/>
            </a:pPr>
            <a:r>
              <a:rPr dirty="0"/>
              <a:t>Historically ambiguous term </a:t>
            </a:r>
          </a:p>
          <a:p>
            <a:pPr marL="515938" lvl="2" indent="-176213">
              <a:spcBef>
                <a:spcPts val="0"/>
              </a:spcBef>
              <a:buClr>
                <a:srgbClr val="FF0000"/>
              </a:buClr>
              <a:defRPr sz="2400" b="0"/>
            </a:pPr>
            <a:r>
              <a:rPr dirty="0">
                <a:solidFill>
                  <a:schemeClr val="accent1"/>
                </a:solidFill>
              </a:rPr>
              <a:t>Prior to the past half-century, terrorism was state violence against citizens </a:t>
            </a:r>
          </a:p>
          <a:p>
            <a:pPr marL="515938" lvl="2" indent="-176213">
              <a:spcBef>
                <a:spcPts val="0"/>
              </a:spcBef>
              <a:buClr>
                <a:srgbClr val="FF0000"/>
              </a:buClr>
              <a:defRPr sz="2400" b="0"/>
            </a:pPr>
            <a:r>
              <a:rPr dirty="0">
                <a:solidFill>
                  <a:schemeClr val="accent1"/>
                </a:solidFill>
              </a:rPr>
              <a:t>Over the past half-century, terrorism has described violence by small nonstate actors in an attempt to achieve political change</a:t>
            </a:r>
            <a:r>
              <a:rPr b="1" dirty="0">
                <a:solidFill>
                  <a:schemeClr val="accent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286699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Rectangle 2"/>
          <p:cNvSpPr txBox="1">
            <a:spLocks noGrp="1"/>
          </p:cNvSpPr>
          <p:nvPr>
            <p:ph type="title"/>
          </p:nvPr>
        </p:nvSpPr>
        <p:spPr>
          <a:xfrm>
            <a:off x="1600198" y="533400"/>
            <a:ext cx="5943600" cy="626327"/>
          </a:xfrm>
          <a:prstGeom prst="rect">
            <a:avLst/>
          </a:prstGeom>
        </p:spPr>
        <p:txBody>
          <a:bodyPr anchor="t"/>
          <a:lstStyle/>
          <a:p>
            <a:pPr>
              <a:defRPr sz="3200"/>
            </a:pPr>
            <a:r>
              <a:rPr dirty="0">
                <a:solidFill>
                  <a:srgbClr val="CC6600"/>
                </a:solidFill>
              </a:rPr>
              <a:t>What Is Terrorism?</a:t>
            </a:r>
          </a:p>
        </p:txBody>
      </p:sp>
      <p:sp>
        <p:nvSpPr>
          <p:cNvPr id="410" name="Rectangle 3"/>
          <p:cNvSpPr txBox="1">
            <a:spLocks noGrp="1"/>
          </p:cNvSpPr>
          <p:nvPr>
            <p:ph type="body" idx="1"/>
          </p:nvPr>
        </p:nvSpPr>
        <p:spPr>
          <a:xfrm>
            <a:off x="682085" y="1371600"/>
            <a:ext cx="7772400" cy="41148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buClr>
                <a:srgbClr val="00B0F0"/>
              </a:buClr>
              <a:buSzPct val="100000"/>
              <a:buChar char="▪"/>
              <a:defRPr sz="2400" b="0"/>
            </a:pPr>
            <a:r>
              <a:rPr dirty="0"/>
              <a:t>Terrorism only legitimate if it meets the criteria of the “just war” tradition </a:t>
            </a:r>
          </a:p>
          <a:p>
            <a:pPr>
              <a:spcBef>
                <a:spcPts val="0"/>
              </a:spcBef>
              <a:buClr>
                <a:srgbClr val="00B0F0"/>
              </a:buClr>
              <a:buSzPct val="100000"/>
              <a:buChar char="▪"/>
              <a:defRPr sz="2400" b="0"/>
            </a:pPr>
            <a:r>
              <a:rPr dirty="0"/>
              <a:t>Terrorist justifications and methods are not easily co-opted into international relations theory </a:t>
            </a:r>
          </a:p>
          <a:p>
            <a:pPr>
              <a:spcBef>
                <a:spcPts val="0"/>
              </a:spcBef>
              <a:buClr>
                <a:srgbClr val="00B0F0"/>
              </a:buClr>
              <a:buSzPct val="100000"/>
              <a:buChar char="▪"/>
              <a:defRPr sz="2400" b="0"/>
            </a:pPr>
            <a:r>
              <a:rPr dirty="0"/>
              <a:t>Determining the legitimate use of force </a:t>
            </a:r>
          </a:p>
          <a:p>
            <a:pPr lvl="2">
              <a:spcBef>
                <a:spcPts val="0"/>
              </a:spcBef>
              <a:buClr>
                <a:srgbClr val="FF0000"/>
              </a:buClr>
              <a:defRPr sz="2400" b="0"/>
            </a:pPr>
            <a:r>
              <a:rPr dirty="0">
                <a:solidFill>
                  <a:schemeClr val="accent1"/>
                </a:solidFill>
              </a:rPr>
              <a:t>Libya </a:t>
            </a:r>
          </a:p>
          <a:p>
            <a:pPr lvl="2">
              <a:spcBef>
                <a:spcPts val="0"/>
              </a:spcBef>
              <a:buClr>
                <a:srgbClr val="FF0000"/>
              </a:buClr>
              <a:defRPr sz="2400" b="0"/>
            </a:pPr>
            <a:r>
              <a:rPr dirty="0">
                <a:solidFill>
                  <a:schemeClr val="accent1"/>
                </a:solidFill>
              </a:rPr>
              <a:t>United States and Britain</a:t>
            </a:r>
            <a:r>
              <a:rPr b="1" dirty="0">
                <a:solidFill>
                  <a:schemeClr val="accent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053630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Rectangle 2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8382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>
              <a:defRPr sz="3200"/>
            </a:pPr>
            <a:r>
              <a:rPr dirty="0">
                <a:solidFill>
                  <a:srgbClr val="CC6600"/>
                </a:solidFill>
              </a:rPr>
              <a:t>Typology of Terror</a:t>
            </a:r>
          </a:p>
        </p:txBody>
      </p:sp>
      <p:sp>
        <p:nvSpPr>
          <p:cNvPr id="415" name="Rectangle 3"/>
          <p:cNvSpPr txBox="1">
            <a:spLocks noGrp="1"/>
          </p:cNvSpPr>
          <p:nvPr>
            <p:ph type="body" idx="1"/>
          </p:nvPr>
        </p:nvSpPr>
        <p:spPr>
          <a:xfrm>
            <a:off x="570501" y="1371600"/>
            <a:ext cx="8101432" cy="36576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buClr>
                <a:srgbClr val="00B0F0"/>
              </a:buClr>
              <a:buSzPct val="100000"/>
              <a:buChar char="▪"/>
              <a:defRPr sz="2400" b="0"/>
            </a:pPr>
            <a:r>
              <a:rPr dirty="0"/>
              <a:t>Left-wing terrorists </a:t>
            </a:r>
          </a:p>
          <a:p>
            <a:pPr>
              <a:spcBef>
                <a:spcPts val="0"/>
              </a:spcBef>
              <a:buClr>
                <a:srgbClr val="00B0F0"/>
              </a:buClr>
              <a:buSzPct val="100000"/>
              <a:buChar char="▪"/>
              <a:defRPr sz="2400" b="0"/>
            </a:pPr>
            <a:r>
              <a:rPr dirty="0"/>
              <a:t>Right-wing terrorists </a:t>
            </a:r>
          </a:p>
          <a:p>
            <a:pPr>
              <a:spcBef>
                <a:spcPts val="0"/>
              </a:spcBef>
              <a:buClr>
                <a:srgbClr val="00B0F0"/>
              </a:buClr>
              <a:buSzPct val="100000"/>
              <a:buChar char="▪"/>
              <a:defRPr sz="2400" b="0"/>
            </a:pPr>
            <a:r>
              <a:rPr dirty="0"/>
              <a:t>Ethno-nationalist or separatist terrorists </a:t>
            </a:r>
          </a:p>
          <a:p>
            <a:pPr>
              <a:spcBef>
                <a:spcPts val="0"/>
              </a:spcBef>
              <a:buClr>
                <a:srgbClr val="00B0F0"/>
              </a:buClr>
              <a:buSzPct val="100000"/>
              <a:buChar char="▪"/>
              <a:defRPr sz="2400" b="0"/>
            </a:pPr>
            <a:r>
              <a:rPr dirty="0"/>
              <a:t>Religious or “sacred” terrorists</a:t>
            </a:r>
            <a:r>
              <a:rPr b="1" dirty="0">
                <a:latin typeface="Arial Narrow"/>
                <a:ea typeface="Arial Narrow"/>
                <a:cs typeface="Arial Narrow"/>
                <a:sym typeface="Arial Narrow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776195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Rectangle 2"/>
          <p:cNvSpPr txBox="1">
            <a:spLocks noGrp="1"/>
          </p:cNvSpPr>
          <p:nvPr>
            <p:ph type="title"/>
          </p:nvPr>
        </p:nvSpPr>
        <p:spPr>
          <a:xfrm>
            <a:off x="470138" y="457200"/>
            <a:ext cx="8229601" cy="814039"/>
          </a:xfrm>
          <a:prstGeom prst="rect">
            <a:avLst/>
          </a:prstGeom>
        </p:spPr>
        <p:txBody>
          <a:bodyPr/>
          <a:lstStyle/>
          <a:p>
            <a:pPr>
              <a:defRPr sz="3200"/>
            </a:pPr>
            <a:r>
              <a:rPr dirty="0">
                <a:solidFill>
                  <a:srgbClr val="CC6600"/>
                </a:solidFill>
              </a:rPr>
              <a:t>Terrorism: To Achieve Political Change</a:t>
            </a:r>
          </a:p>
        </p:txBody>
      </p:sp>
      <p:sp>
        <p:nvSpPr>
          <p:cNvPr id="420" name="Rectangle 3"/>
          <p:cNvSpPr txBox="1">
            <a:spLocks noGrp="1"/>
          </p:cNvSpPr>
          <p:nvPr>
            <p:ph type="body" sz="half" idx="1"/>
          </p:nvPr>
        </p:nvSpPr>
        <p:spPr>
          <a:xfrm>
            <a:off x="659783" y="1447800"/>
            <a:ext cx="7924800" cy="30480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buClr>
                <a:srgbClr val="00B0F0"/>
              </a:buClr>
              <a:buSzPct val="100000"/>
              <a:buChar char="▪"/>
              <a:defRPr sz="2400" b="0"/>
            </a:pPr>
            <a:r>
              <a:rPr dirty="0"/>
              <a:t>Needs broad support of population </a:t>
            </a:r>
          </a:p>
          <a:p>
            <a:pPr>
              <a:spcBef>
                <a:spcPts val="0"/>
              </a:spcBef>
              <a:buClr>
                <a:srgbClr val="00B0F0"/>
              </a:buClr>
              <a:buSzPct val="100000"/>
              <a:buChar char="▪"/>
              <a:defRPr sz="2400" b="0"/>
            </a:pPr>
            <a:r>
              <a:rPr dirty="0"/>
              <a:t>Potentially alienate supporters </a:t>
            </a:r>
          </a:p>
          <a:p>
            <a:pPr>
              <a:spcBef>
                <a:spcPts val="0"/>
              </a:spcBef>
              <a:buClr>
                <a:srgbClr val="00B0F0"/>
              </a:buClr>
              <a:buSzPct val="100000"/>
              <a:buChar char="▪"/>
              <a:defRPr sz="2400" b="0"/>
            </a:pPr>
            <a:r>
              <a:rPr dirty="0"/>
              <a:t>Necessity of being in the headlines to achieve goals </a:t>
            </a:r>
          </a:p>
        </p:txBody>
      </p:sp>
    </p:spTree>
    <p:extLst>
      <p:ext uri="{BB962C8B-B14F-4D97-AF65-F5344CB8AC3E}">
        <p14:creationId xmlns:p14="http://schemas.microsoft.com/office/powerpoint/2010/main" val="327505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Rectangle 2"/>
          <p:cNvSpPr txBox="1">
            <a:spLocks noGrp="1"/>
          </p:cNvSpPr>
          <p:nvPr>
            <p:ph type="title"/>
          </p:nvPr>
        </p:nvSpPr>
        <p:spPr>
          <a:xfrm>
            <a:off x="704313" y="457200"/>
            <a:ext cx="7772401" cy="762000"/>
          </a:xfrm>
          <a:prstGeom prst="rect">
            <a:avLst/>
          </a:prstGeom>
        </p:spPr>
        <p:txBody>
          <a:bodyPr anchor="t"/>
          <a:lstStyle>
            <a:lvl1pPr>
              <a:defRPr sz="3200"/>
            </a:lvl1pPr>
          </a:lstStyle>
          <a:p>
            <a:r>
              <a:rPr dirty="0">
                <a:solidFill>
                  <a:srgbClr val="CC6600"/>
                </a:solidFill>
              </a:rPr>
              <a:t>What Is Security?</a:t>
            </a:r>
          </a:p>
        </p:txBody>
      </p:sp>
      <p:sp>
        <p:nvSpPr>
          <p:cNvPr id="313" name="Rectangle 3"/>
          <p:cNvSpPr txBox="1">
            <a:spLocks noGrp="1"/>
          </p:cNvSpPr>
          <p:nvPr>
            <p:ph type="body" idx="1"/>
          </p:nvPr>
        </p:nvSpPr>
        <p:spPr>
          <a:xfrm>
            <a:off x="737766" y="1447799"/>
            <a:ext cx="7772401" cy="3547946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233363" indent="-233363" defTabSz="886968">
              <a:spcBef>
                <a:spcPts val="0"/>
              </a:spcBef>
              <a:buClr>
                <a:srgbClr val="00B0F0"/>
              </a:buClr>
              <a:buSzPct val="75000"/>
              <a:buFont typeface="Wingdings" panose="05000000000000000000" pitchFamily="2" charset="2"/>
              <a:buChar char="§"/>
              <a:defRPr sz="2134"/>
            </a:pPr>
            <a:r>
              <a:rPr lang="en-US" dirty="0"/>
              <a:t>Can global security (a world without war and extremist violence) be achieved?</a:t>
            </a:r>
          </a:p>
          <a:p>
            <a:pPr marL="233363" indent="-233363" defTabSz="886968">
              <a:spcBef>
                <a:spcPts val="0"/>
              </a:spcBef>
              <a:buClr>
                <a:srgbClr val="00B0F0"/>
              </a:buClr>
              <a:buSzPct val="75000"/>
              <a:buFont typeface="Wingdings" panose="05000000000000000000" pitchFamily="2" charset="2"/>
              <a:buChar char="§"/>
              <a:defRPr sz="2134"/>
            </a:pPr>
            <a:r>
              <a:rPr dirty="0"/>
              <a:t>Level of analysis approach: </a:t>
            </a:r>
            <a:r>
              <a:rPr b="0" dirty="0"/>
              <a:t>Should security focus on individual, national, or international security?</a:t>
            </a:r>
          </a:p>
          <a:p>
            <a:pPr marL="233363" indent="-233363" defTabSz="886968">
              <a:spcBef>
                <a:spcPts val="0"/>
              </a:spcBef>
              <a:buClr>
                <a:srgbClr val="00B0F0"/>
              </a:buClr>
              <a:buSzPct val="75000"/>
              <a:buFont typeface="Wingdings" panose="05000000000000000000" pitchFamily="2" charset="2"/>
              <a:buChar char="§"/>
              <a:defRPr sz="2134"/>
            </a:pPr>
            <a:r>
              <a:rPr dirty="0"/>
              <a:t>During the Cold War “national security” meant “military security”</a:t>
            </a:r>
          </a:p>
          <a:p>
            <a:pPr marL="457200" lvl="1" indent="-168275" defTabSz="886968">
              <a:spcBef>
                <a:spcPts val="0"/>
              </a:spcBef>
              <a:buClr>
                <a:srgbClr val="FF0000"/>
              </a:buClr>
              <a:defRPr sz="2134" b="0"/>
            </a:pPr>
            <a:r>
              <a:rPr dirty="0">
                <a:solidFill>
                  <a:schemeClr val="accent1"/>
                </a:solidFill>
              </a:rPr>
              <a:t>Indication of dominance of realist academic perspective</a:t>
            </a:r>
          </a:p>
          <a:p>
            <a:pPr marL="233363" indent="-233363" defTabSz="886968">
              <a:spcBef>
                <a:spcPts val="0"/>
              </a:spcBef>
              <a:buClr>
                <a:srgbClr val="00B0F0"/>
              </a:buClr>
              <a:buSzPct val="75000"/>
              <a:buFont typeface="Wingdings" panose="05000000000000000000" pitchFamily="2" charset="2"/>
              <a:buChar char="§"/>
              <a:defRPr sz="2134"/>
            </a:pPr>
            <a:r>
              <a:rPr dirty="0"/>
              <a:t>Reactions to realist perspective</a:t>
            </a:r>
          </a:p>
          <a:p>
            <a:pPr marL="398463" lvl="1" indent="-168275" defTabSz="886968">
              <a:spcBef>
                <a:spcPts val="0"/>
              </a:spcBef>
              <a:buClr>
                <a:srgbClr val="FF0000"/>
              </a:buClr>
              <a:defRPr sz="2134" b="0"/>
            </a:pPr>
            <a:r>
              <a:rPr dirty="0">
                <a:solidFill>
                  <a:schemeClr val="accent1"/>
                </a:solidFill>
              </a:rPr>
              <a:t>From late 1980s “societal security” school</a:t>
            </a:r>
            <a:r>
              <a:rPr lang="en-US" dirty="0">
                <a:solidFill>
                  <a:schemeClr val="accent1"/>
                </a:solidFill>
              </a:rPr>
              <a:t>, or “widening school,”</a:t>
            </a:r>
            <a:r>
              <a:rPr dirty="0">
                <a:solidFill>
                  <a:schemeClr val="accent1"/>
                </a:solidFill>
              </a:rPr>
              <a:t> of thought developed</a:t>
            </a:r>
          </a:p>
          <a:p>
            <a:pPr marL="631825" lvl="2" indent="-158750" defTabSz="886968">
              <a:spcBef>
                <a:spcPts val="0"/>
              </a:spcBef>
              <a:buClr>
                <a:srgbClr val="FF0000"/>
              </a:buClr>
              <a:defRPr sz="2134" b="0"/>
            </a:pPr>
            <a:r>
              <a:rPr dirty="0">
                <a:solidFill>
                  <a:schemeClr val="accent1"/>
                </a:solidFill>
              </a:rPr>
              <a:t>Goal: Broaden the discourse on security to include economic, environmental, social, and political issues</a:t>
            </a:r>
          </a:p>
          <a:p>
            <a:pPr marL="457200" lvl="1" indent="-168275" defTabSz="886968">
              <a:spcBef>
                <a:spcPts val="0"/>
              </a:spcBef>
              <a:buClr>
                <a:srgbClr val="FF0000"/>
              </a:buClr>
              <a:defRPr sz="2134" b="0"/>
            </a:pPr>
            <a:r>
              <a:rPr dirty="0">
                <a:solidFill>
                  <a:schemeClr val="accent1"/>
                </a:solidFill>
              </a:rPr>
              <a:t>From </a:t>
            </a:r>
            <a:r>
              <a:rPr dirty="0" err="1">
                <a:solidFill>
                  <a:schemeClr val="accent1"/>
                </a:solidFill>
              </a:rPr>
              <a:t>1990s</a:t>
            </a:r>
            <a:r>
              <a:rPr dirty="0">
                <a:solidFill>
                  <a:schemeClr val="accent1"/>
                </a:solidFill>
              </a:rPr>
              <a:t>: Ethnonational security</a:t>
            </a:r>
          </a:p>
          <a:p>
            <a:pPr marL="574675" lvl="2" indent="-158750" defTabSz="886968">
              <a:spcBef>
                <a:spcPts val="0"/>
              </a:spcBef>
              <a:buClr>
                <a:srgbClr val="FF0000"/>
              </a:buClr>
              <a:defRPr sz="2134" b="0"/>
            </a:pPr>
            <a:r>
              <a:rPr dirty="0">
                <a:solidFill>
                  <a:schemeClr val="accent1"/>
                </a:solidFill>
              </a:rPr>
              <a:t>Reaction to genocides in several multiethnic countries</a:t>
            </a:r>
          </a:p>
        </p:txBody>
      </p:sp>
    </p:spTree>
    <p:extLst>
      <p:ext uri="{BB962C8B-B14F-4D97-AF65-F5344CB8AC3E}">
        <p14:creationId xmlns:p14="http://schemas.microsoft.com/office/powerpoint/2010/main" val="25333083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Rectangle 2"/>
          <p:cNvSpPr txBox="1">
            <a:spLocks noGrp="1"/>
          </p:cNvSpPr>
          <p:nvPr>
            <p:ph type="title"/>
          </p:nvPr>
        </p:nvSpPr>
        <p:spPr>
          <a:xfrm>
            <a:off x="280568" y="685800"/>
            <a:ext cx="8634833" cy="67203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>
              <a:defRPr sz="3200"/>
            </a:pPr>
            <a:r>
              <a:rPr dirty="0">
                <a:solidFill>
                  <a:srgbClr val="CC6600"/>
                </a:solidFill>
              </a:rPr>
              <a:t>Globalization, Technology, and Terrorism</a:t>
            </a:r>
          </a:p>
        </p:txBody>
      </p:sp>
      <p:sp>
        <p:nvSpPr>
          <p:cNvPr id="425" name="Rectangle 3"/>
          <p:cNvSpPr txBox="1">
            <a:spLocks noGrp="1"/>
          </p:cNvSpPr>
          <p:nvPr>
            <p:ph type="body" idx="1"/>
          </p:nvPr>
        </p:nvSpPr>
        <p:spPr>
          <a:xfrm>
            <a:off x="726615" y="1357830"/>
            <a:ext cx="7772400" cy="4114800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00B0F0"/>
              </a:buClr>
              <a:buSzPct val="100000"/>
              <a:buChar char="▪"/>
              <a:defRPr sz="2400"/>
            </a:pPr>
            <a:r>
              <a:rPr dirty="0"/>
              <a:t>Use of Internet for communication</a:t>
            </a:r>
          </a:p>
          <a:p>
            <a:pPr marL="630238" lvl="3" indent="-290513">
              <a:spcBef>
                <a:spcPts val="300"/>
              </a:spcBef>
              <a:buClr>
                <a:srgbClr val="FF0000"/>
              </a:buClr>
              <a:defRPr sz="2400" b="0"/>
            </a:pPr>
            <a:r>
              <a:rPr dirty="0">
                <a:solidFill>
                  <a:schemeClr val="accent1"/>
                </a:solidFill>
              </a:rPr>
              <a:t>Chat rooms</a:t>
            </a:r>
          </a:p>
          <a:p>
            <a:pPr marL="630238" lvl="3" indent="-290513">
              <a:spcBef>
                <a:spcPts val="300"/>
              </a:spcBef>
              <a:buClr>
                <a:srgbClr val="FF0000"/>
              </a:buClr>
              <a:defRPr sz="2400" b="0"/>
            </a:pPr>
            <a:r>
              <a:rPr dirty="0">
                <a:solidFill>
                  <a:schemeClr val="accent1"/>
                </a:solidFill>
              </a:rPr>
              <a:t>Saved draft messages</a:t>
            </a:r>
          </a:p>
          <a:p>
            <a:pPr marL="630238" lvl="3" indent="-290513">
              <a:spcBef>
                <a:spcPts val="300"/>
              </a:spcBef>
              <a:buClr>
                <a:srgbClr val="FF0000"/>
              </a:buClr>
              <a:defRPr sz="2400" b="0"/>
            </a:pPr>
            <a:r>
              <a:rPr dirty="0">
                <a:solidFill>
                  <a:schemeClr val="accent1"/>
                </a:solidFill>
              </a:rPr>
              <a:t>Prepaid cell telephones</a:t>
            </a:r>
          </a:p>
          <a:p>
            <a:pPr marL="630238" lvl="3" indent="-290513">
              <a:spcBef>
                <a:spcPts val="300"/>
              </a:spcBef>
              <a:buClr>
                <a:srgbClr val="FF0000"/>
              </a:buClr>
              <a:defRPr sz="2400" b="0"/>
            </a:pPr>
            <a:r>
              <a:rPr dirty="0">
                <a:solidFill>
                  <a:schemeClr val="accent1"/>
                </a:solidFill>
              </a:rPr>
              <a:t>Hacked USAF drone signals</a:t>
            </a:r>
          </a:p>
          <a:p>
            <a:pPr>
              <a:buClr>
                <a:srgbClr val="00B0F0"/>
              </a:buClr>
              <a:buSzPct val="100000"/>
              <a:buChar char="▪"/>
              <a:defRPr sz="2400"/>
            </a:pPr>
            <a:r>
              <a:rPr dirty="0"/>
              <a:t>Better training, methods, equipment</a:t>
            </a:r>
          </a:p>
        </p:txBody>
      </p:sp>
    </p:spTree>
    <p:extLst>
      <p:ext uri="{BB962C8B-B14F-4D97-AF65-F5344CB8AC3E}">
        <p14:creationId xmlns:p14="http://schemas.microsoft.com/office/powerpoint/2010/main" val="39407078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Rectangle 5"/>
          <p:cNvSpPr txBox="1"/>
          <p:nvPr/>
        </p:nvSpPr>
        <p:spPr>
          <a:xfrm>
            <a:off x="1351081" y="241604"/>
            <a:ext cx="6400800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3200" b="1">
                <a:solidFill>
                  <a:srgbClr val="434342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rPr dirty="0">
                <a:solidFill>
                  <a:srgbClr val="CC6600"/>
                </a:solidFill>
                <a:latin typeface="+mj-lt"/>
              </a:rPr>
              <a:t>The Global Reach of Al Qaeda</a:t>
            </a:r>
            <a:endParaRPr b="0" dirty="0">
              <a:solidFill>
                <a:srgbClr val="CC6600"/>
              </a:solidFill>
              <a:latin typeface="+mj-lt"/>
              <a:ea typeface="+mj-ea"/>
              <a:cs typeface="+mj-cs"/>
              <a:sym typeface="Arial"/>
            </a:endParaRPr>
          </a:p>
          <a:p>
            <a:pPr algn="ctr">
              <a:defRPr sz="2000">
                <a:latin typeface="Franklin Gothic Book"/>
                <a:ea typeface="Franklin Gothic Book"/>
                <a:cs typeface="Franklin Gothic Book"/>
                <a:sym typeface="Franklin Gothic Book"/>
              </a:defRPr>
            </a:pPr>
            <a:r>
              <a:rPr dirty="0">
                <a:solidFill>
                  <a:srgbClr val="0070C0"/>
                </a:solidFill>
                <a:latin typeface="+mj-lt"/>
              </a:rPr>
              <a:t>Can a nation-state respond to networks like this without global cooperation?</a:t>
            </a:r>
          </a:p>
        </p:txBody>
      </p:sp>
      <p:pic>
        <p:nvPicPr>
          <p:cNvPr id="430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2842" y="1719215"/>
            <a:ext cx="6393226" cy="346959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9878867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Rectangle 2"/>
          <p:cNvSpPr txBox="1">
            <a:spLocks noGrp="1"/>
          </p:cNvSpPr>
          <p:nvPr>
            <p:ph type="title"/>
          </p:nvPr>
        </p:nvSpPr>
        <p:spPr>
          <a:xfrm>
            <a:off x="410365" y="365759"/>
            <a:ext cx="8321042" cy="10058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defTabSz="868680">
              <a:defRPr sz="3040"/>
            </a:pPr>
            <a:r>
              <a:rPr sz="3200" dirty="0">
                <a:solidFill>
                  <a:srgbClr val="CC6600"/>
                </a:solidFill>
              </a:rPr>
              <a:t>Terrorism: </a:t>
            </a:r>
            <a:br>
              <a:rPr lang="en-US" sz="3200" dirty="0">
                <a:solidFill>
                  <a:srgbClr val="CC6600"/>
                </a:solidFill>
              </a:rPr>
            </a:br>
            <a:r>
              <a:rPr sz="3200" dirty="0">
                <a:solidFill>
                  <a:srgbClr val="CC6600"/>
                </a:solidFill>
              </a:rPr>
              <a:t>Domestic to Global Phenomena (1968–2001)</a:t>
            </a:r>
          </a:p>
        </p:txBody>
      </p:sp>
      <p:sp>
        <p:nvSpPr>
          <p:cNvPr id="435" name="Rectangle 3"/>
          <p:cNvSpPr txBox="1">
            <a:spLocks noGrp="1"/>
          </p:cNvSpPr>
          <p:nvPr>
            <p:ph type="body" sz="half" idx="1"/>
          </p:nvPr>
        </p:nvSpPr>
        <p:spPr>
          <a:xfrm>
            <a:off x="704388" y="1600200"/>
            <a:ext cx="7772400" cy="2895600"/>
          </a:xfrm>
          <a:prstGeom prst="rect">
            <a:avLst/>
          </a:prstGeom>
        </p:spPr>
        <p:txBody>
          <a:bodyPr/>
          <a:lstStyle/>
          <a:p>
            <a:pPr marL="339725" indent="-339725">
              <a:lnSpc>
                <a:spcPct val="90000"/>
              </a:lnSpc>
              <a:buClr>
                <a:srgbClr val="00B0F0"/>
              </a:buClr>
              <a:buSzPct val="100000"/>
              <a:buChar char="▪"/>
              <a:defRPr sz="2400"/>
            </a:pPr>
            <a:r>
              <a:rPr dirty="0"/>
              <a:t>Nineteenth-century groups relied on the railroad and telegraph </a:t>
            </a:r>
          </a:p>
          <a:p>
            <a:pPr marL="574675" lvl="1" indent="-292100">
              <a:lnSpc>
                <a:spcPct val="90000"/>
              </a:lnSpc>
              <a:spcBef>
                <a:spcPts val="300"/>
              </a:spcBef>
              <a:buClr>
                <a:srgbClr val="FF0000"/>
              </a:buClr>
              <a:defRPr sz="2400" b="0"/>
            </a:pPr>
            <a:r>
              <a:rPr dirty="0">
                <a:solidFill>
                  <a:schemeClr val="accent1"/>
                </a:solidFill>
              </a:rPr>
              <a:t>Impact rarely went beyond state borders</a:t>
            </a:r>
          </a:p>
          <a:p>
            <a:pPr marL="574675" lvl="1" indent="-292100">
              <a:lnSpc>
                <a:spcPct val="90000"/>
              </a:lnSpc>
              <a:spcBef>
                <a:spcPts val="300"/>
              </a:spcBef>
              <a:buClr>
                <a:srgbClr val="FF0000"/>
              </a:buClr>
              <a:defRPr sz="2400" b="0"/>
            </a:pPr>
            <a:r>
              <a:rPr dirty="0">
                <a:solidFill>
                  <a:schemeClr val="accent1"/>
                </a:solidFill>
              </a:rPr>
              <a:t>Goal was internal change</a:t>
            </a:r>
          </a:p>
          <a:p>
            <a:pPr marL="574675" lvl="1" indent="-292100">
              <a:lnSpc>
                <a:spcPct val="90000"/>
              </a:lnSpc>
              <a:spcBef>
                <a:spcPts val="300"/>
              </a:spcBef>
              <a:buClr>
                <a:srgbClr val="FF0000"/>
              </a:buClr>
              <a:defRPr sz="2400" b="0"/>
            </a:pPr>
            <a:r>
              <a:rPr dirty="0">
                <a:solidFill>
                  <a:schemeClr val="accent1"/>
                </a:solidFill>
              </a:rPr>
              <a:t>Used revolvers, small bombs</a:t>
            </a:r>
          </a:p>
        </p:txBody>
      </p:sp>
    </p:spTree>
    <p:extLst>
      <p:ext uri="{BB962C8B-B14F-4D97-AF65-F5344CB8AC3E}">
        <p14:creationId xmlns:p14="http://schemas.microsoft.com/office/powerpoint/2010/main" val="13662445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Rectangle 2"/>
          <p:cNvSpPr txBox="1">
            <a:spLocks noGrp="1"/>
          </p:cNvSpPr>
          <p:nvPr>
            <p:ph type="title"/>
          </p:nvPr>
        </p:nvSpPr>
        <p:spPr>
          <a:xfrm>
            <a:off x="705439" y="457200"/>
            <a:ext cx="8229601" cy="1143000"/>
          </a:xfrm>
          <a:prstGeom prst="rect">
            <a:avLst/>
          </a:prstGeom>
        </p:spPr>
        <p:txBody>
          <a:bodyPr anchor="t"/>
          <a:lstStyle/>
          <a:p>
            <a:pPr>
              <a:defRPr sz="3200"/>
            </a:pPr>
            <a:r>
              <a:rPr dirty="0">
                <a:solidFill>
                  <a:srgbClr val="CC6600"/>
                </a:solidFill>
              </a:rPr>
              <a:t>Terrorism:</a:t>
            </a:r>
            <a:br>
              <a:rPr lang="en-US" dirty="0">
                <a:solidFill>
                  <a:srgbClr val="CC6600"/>
                </a:solidFill>
              </a:rPr>
            </a:br>
            <a:r>
              <a:rPr dirty="0">
                <a:solidFill>
                  <a:srgbClr val="CC6600"/>
                </a:solidFill>
              </a:rPr>
              <a:t>Domestic to Global Phenomena (1968–2001)</a:t>
            </a:r>
          </a:p>
        </p:txBody>
      </p:sp>
      <p:sp>
        <p:nvSpPr>
          <p:cNvPr id="440" name="Rectangle 3"/>
          <p:cNvSpPr txBox="1">
            <a:spLocks noGrp="1"/>
          </p:cNvSpPr>
          <p:nvPr>
            <p:ph type="body" sz="half" idx="1"/>
          </p:nvPr>
        </p:nvSpPr>
        <p:spPr>
          <a:xfrm>
            <a:off x="740075" y="1600200"/>
            <a:ext cx="7772401" cy="3200400"/>
          </a:xfrm>
          <a:prstGeom prst="rect">
            <a:avLst/>
          </a:prstGeom>
        </p:spPr>
        <p:txBody>
          <a:bodyPr/>
          <a:lstStyle/>
          <a:p>
            <a:pPr marL="339725" indent="-339725">
              <a:lnSpc>
                <a:spcPct val="90000"/>
              </a:lnSpc>
              <a:buClr>
                <a:srgbClr val="00B0F0"/>
              </a:buClr>
              <a:buSzPct val="100000"/>
              <a:buChar char="▪"/>
              <a:defRPr sz="2400"/>
            </a:pPr>
            <a:r>
              <a:rPr dirty="0"/>
              <a:t>Three factors leading to transnational terrorism in 1968</a:t>
            </a:r>
          </a:p>
          <a:p>
            <a:pPr marL="631825" lvl="1" indent="-269875">
              <a:lnSpc>
                <a:spcPct val="90000"/>
              </a:lnSpc>
              <a:spcBef>
                <a:spcPts val="300"/>
              </a:spcBef>
              <a:buClr>
                <a:srgbClr val="FF0000"/>
              </a:buClr>
              <a:defRPr sz="2400" b="0"/>
            </a:pPr>
            <a:r>
              <a:rPr dirty="0">
                <a:solidFill>
                  <a:schemeClr val="accent1"/>
                </a:solidFill>
              </a:rPr>
              <a:t>Expansion of commercial air travel </a:t>
            </a:r>
          </a:p>
          <a:p>
            <a:pPr marL="631825" lvl="1" indent="-269875">
              <a:lnSpc>
                <a:spcPct val="90000"/>
              </a:lnSpc>
              <a:spcBef>
                <a:spcPts val="300"/>
              </a:spcBef>
              <a:buClr>
                <a:srgbClr val="FF0000"/>
              </a:buClr>
              <a:defRPr sz="2400" b="0"/>
            </a:pPr>
            <a:r>
              <a:rPr dirty="0">
                <a:solidFill>
                  <a:schemeClr val="accent1"/>
                </a:solidFill>
              </a:rPr>
              <a:t>Availability of news coverage </a:t>
            </a:r>
          </a:p>
          <a:p>
            <a:pPr marL="631825" lvl="1" indent="-269875">
              <a:lnSpc>
                <a:spcPct val="90000"/>
              </a:lnSpc>
              <a:spcBef>
                <a:spcPts val="300"/>
              </a:spcBef>
              <a:buClr>
                <a:srgbClr val="FF0000"/>
              </a:buClr>
              <a:defRPr sz="2400" b="0"/>
            </a:pPr>
            <a:r>
              <a:rPr dirty="0">
                <a:solidFill>
                  <a:schemeClr val="accent1"/>
                </a:solidFill>
              </a:rPr>
              <a:t>Political and ideological causes converged among groups </a:t>
            </a:r>
          </a:p>
        </p:txBody>
      </p:sp>
    </p:spTree>
    <p:extLst>
      <p:ext uri="{BB962C8B-B14F-4D97-AF65-F5344CB8AC3E}">
        <p14:creationId xmlns:p14="http://schemas.microsoft.com/office/powerpoint/2010/main" val="31474334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Rectangle 2"/>
          <p:cNvSpPr txBox="1">
            <a:spLocks noGrp="1"/>
          </p:cNvSpPr>
          <p:nvPr>
            <p:ph type="title"/>
          </p:nvPr>
        </p:nvSpPr>
        <p:spPr>
          <a:xfrm>
            <a:off x="730839" y="457200"/>
            <a:ext cx="8229601" cy="1143000"/>
          </a:xfrm>
          <a:prstGeom prst="rect">
            <a:avLst/>
          </a:prstGeom>
        </p:spPr>
        <p:txBody>
          <a:bodyPr anchor="t"/>
          <a:lstStyle/>
          <a:p>
            <a:pPr>
              <a:defRPr sz="3200"/>
            </a:pPr>
            <a:r>
              <a:rPr dirty="0">
                <a:solidFill>
                  <a:srgbClr val="CC6600"/>
                </a:solidFill>
              </a:rPr>
              <a:t>Terrorism:</a:t>
            </a:r>
            <a:br>
              <a:rPr lang="en-US" dirty="0">
                <a:solidFill>
                  <a:srgbClr val="CC6600"/>
                </a:solidFill>
              </a:rPr>
            </a:br>
            <a:r>
              <a:rPr dirty="0">
                <a:solidFill>
                  <a:srgbClr val="CC6600"/>
                </a:solidFill>
              </a:rPr>
              <a:t>Domestic to Global Phenomena (1968–2001)</a:t>
            </a:r>
          </a:p>
        </p:txBody>
      </p:sp>
      <p:sp>
        <p:nvSpPr>
          <p:cNvPr id="445" name="Rectangle 3"/>
          <p:cNvSpPr txBox="1">
            <a:spLocks noGrp="1"/>
          </p:cNvSpPr>
          <p:nvPr>
            <p:ph type="body" sz="half" idx="1"/>
          </p:nvPr>
        </p:nvSpPr>
        <p:spPr>
          <a:xfrm>
            <a:off x="867383" y="1726659"/>
            <a:ext cx="7772400" cy="2743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39725" indent="-339725" defTabSz="832104">
              <a:lnSpc>
                <a:spcPct val="90000"/>
              </a:lnSpc>
              <a:spcBef>
                <a:spcPts val="700"/>
              </a:spcBef>
              <a:buClr>
                <a:srgbClr val="00B0F0"/>
              </a:buClr>
              <a:buSzPct val="100000"/>
              <a:buChar char="▪"/>
              <a:defRPr sz="2184"/>
            </a:pPr>
            <a:r>
              <a:rPr sz="2400" dirty="0"/>
              <a:t>In </a:t>
            </a:r>
            <a:r>
              <a:rPr sz="2400" dirty="0" err="1"/>
              <a:t>1980s</a:t>
            </a:r>
            <a:r>
              <a:rPr sz="2400" dirty="0"/>
              <a:t> three developments emerged concerning terrorism </a:t>
            </a:r>
          </a:p>
          <a:p>
            <a:pPr marL="631825" lvl="1" indent="-292100" defTabSz="832104">
              <a:lnSpc>
                <a:spcPct val="90000"/>
              </a:lnSpc>
              <a:spcBef>
                <a:spcPts val="200"/>
              </a:spcBef>
              <a:buClr>
                <a:srgbClr val="FF0000"/>
              </a:buClr>
              <a:defRPr sz="2184" b="0"/>
            </a:pPr>
            <a:r>
              <a:rPr sz="2400" dirty="0">
                <a:solidFill>
                  <a:schemeClr val="accent1"/>
                </a:solidFill>
              </a:rPr>
              <a:t>Fewer but more deadly indiscriminate attacks </a:t>
            </a:r>
          </a:p>
          <a:p>
            <a:pPr marL="631825" lvl="1" indent="-292100" defTabSz="832104">
              <a:lnSpc>
                <a:spcPct val="90000"/>
              </a:lnSpc>
              <a:spcBef>
                <a:spcPts val="200"/>
              </a:spcBef>
              <a:buClr>
                <a:srgbClr val="FF0000"/>
              </a:buClr>
              <a:defRPr sz="2184" b="0"/>
            </a:pPr>
            <a:r>
              <a:rPr sz="2400" dirty="0">
                <a:solidFill>
                  <a:schemeClr val="accent1"/>
                </a:solidFill>
              </a:rPr>
              <a:t>Increasing sophistication of attacks </a:t>
            </a:r>
          </a:p>
          <a:p>
            <a:pPr marL="631825" lvl="1" indent="-292100" defTabSz="832104">
              <a:lnSpc>
                <a:spcPct val="90000"/>
              </a:lnSpc>
              <a:spcBef>
                <a:spcPts val="200"/>
              </a:spcBef>
              <a:buClr>
                <a:srgbClr val="FF0000"/>
              </a:buClr>
              <a:defRPr sz="2184" b="0"/>
            </a:pPr>
            <a:r>
              <a:rPr sz="2400" dirty="0">
                <a:solidFill>
                  <a:schemeClr val="accent1"/>
                </a:solidFill>
              </a:rPr>
              <a:t>Greater propensity for suicide attacks</a:t>
            </a:r>
          </a:p>
          <a:p>
            <a:pPr marL="631825" lvl="1" indent="-292100" defTabSz="832104">
              <a:lnSpc>
                <a:spcPct val="90000"/>
              </a:lnSpc>
              <a:spcBef>
                <a:spcPts val="200"/>
              </a:spcBef>
              <a:buClr>
                <a:srgbClr val="FF0000"/>
              </a:buClr>
              <a:defRPr sz="2184" b="0"/>
            </a:pPr>
            <a:r>
              <a:rPr sz="2400" dirty="0">
                <a:solidFill>
                  <a:schemeClr val="accent1"/>
                </a:solidFill>
                <a:latin typeface="+mn-lt"/>
                <a:ea typeface="+mn-ea"/>
                <a:cs typeface="+mn-cs"/>
                <a:sym typeface="Helvetica"/>
              </a:rPr>
              <a:t>Resources for Marxist-Leninist groups dissolved with the end of the Cold War</a:t>
            </a:r>
          </a:p>
          <a:p>
            <a:pPr marL="631825" lvl="1" indent="-292100" defTabSz="832104">
              <a:lnSpc>
                <a:spcPct val="90000"/>
              </a:lnSpc>
              <a:spcBef>
                <a:spcPts val="200"/>
              </a:spcBef>
              <a:buClr>
                <a:srgbClr val="FF0000"/>
              </a:buClr>
              <a:defRPr sz="2184" b="0"/>
            </a:pPr>
            <a:r>
              <a:rPr sz="2400" dirty="0">
                <a:solidFill>
                  <a:schemeClr val="accent1"/>
                </a:solidFill>
                <a:latin typeface="+mn-lt"/>
                <a:ea typeface="+mn-ea"/>
                <a:cs typeface="+mn-cs"/>
                <a:sym typeface="Helvetica"/>
              </a:rPr>
              <a:t>Militant Islamic groups developed </a:t>
            </a:r>
          </a:p>
        </p:txBody>
      </p:sp>
    </p:spTree>
    <p:extLst>
      <p:ext uri="{BB962C8B-B14F-4D97-AF65-F5344CB8AC3E}">
        <p14:creationId xmlns:p14="http://schemas.microsoft.com/office/powerpoint/2010/main" val="14140400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Rectangle 2"/>
          <p:cNvSpPr txBox="1">
            <a:spLocks noGrp="1"/>
          </p:cNvSpPr>
          <p:nvPr>
            <p:ph type="title"/>
          </p:nvPr>
        </p:nvSpPr>
        <p:spPr>
          <a:xfrm>
            <a:off x="655694" y="365759"/>
            <a:ext cx="7908446" cy="682456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defTabSz="667512">
              <a:defRPr sz="2774"/>
            </a:pPr>
            <a:r>
              <a:rPr sz="3200" dirty="0">
                <a:solidFill>
                  <a:srgbClr val="CC6600"/>
                </a:solidFill>
              </a:rPr>
              <a:t>Terrorism: Explaining Militant Islam</a:t>
            </a:r>
          </a:p>
        </p:txBody>
      </p:sp>
      <p:sp>
        <p:nvSpPr>
          <p:cNvPr id="450" name="Rectangle 3"/>
          <p:cNvSpPr txBox="1">
            <a:spLocks noGrp="1"/>
          </p:cNvSpPr>
          <p:nvPr>
            <p:ph type="body" sz="half" idx="1"/>
          </p:nvPr>
        </p:nvSpPr>
        <p:spPr>
          <a:xfrm>
            <a:off x="737767" y="1126825"/>
            <a:ext cx="8229600" cy="27432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 sz="2400"/>
            </a:pPr>
            <a:r>
              <a:rPr dirty="0"/>
              <a:t>Cultural explanation </a:t>
            </a:r>
          </a:p>
          <a:p>
            <a:pPr lvl="1">
              <a:lnSpc>
                <a:spcPct val="90000"/>
              </a:lnSpc>
              <a:spcBef>
                <a:spcPts val="300"/>
              </a:spcBef>
              <a:buClr>
                <a:srgbClr val="00B0F0"/>
              </a:buClr>
              <a:defRPr sz="2400" b="0"/>
            </a:pPr>
            <a:r>
              <a:rPr dirty="0">
                <a:solidFill>
                  <a:schemeClr val="accent1"/>
                </a:solidFill>
              </a:rPr>
              <a:t>Violence is the only manner in which to defend against Westernization and materialism </a:t>
            </a:r>
          </a:p>
          <a:p>
            <a:pPr lvl="1">
              <a:lnSpc>
                <a:spcPct val="90000"/>
              </a:lnSpc>
              <a:spcBef>
                <a:spcPts val="300"/>
              </a:spcBef>
              <a:buClr>
                <a:srgbClr val="00B0F0"/>
              </a:buClr>
              <a:defRPr sz="2400" b="0"/>
            </a:pPr>
            <a:r>
              <a:rPr dirty="0">
                <a:solidFill>
                  <a:schemeClr val="accent1"/>
                </a:solidFill>
              </a:rPr>
              <a:t>Safeguarding identity </a:t>
            </a:r>
          </a:p>
          <a:p>
            <a:pPr lvl="1">
              <a:lnSpc>
                <a:spcPct val="90000"/>
              </a:lnSpc>
              <a:spcBef>
                <a:spcPts val="300"/>
              </a:spcBef>
              <a:buClr>
                <a:srgbClr val="00B0F0"/>
              </a:buClr>
              <a:defRPr sz="2400" b="0"/>
            </a:pPr>
            <a:r>
              <a:rPr dirty="0">
                <a:solidFill>
                  <a:schemeClr val="accent1"/>
                </a:solidFill>
              </a:rPr>
              <a:t>Samuel Huntington and “clash of civilizations” </a:t>
            </a:r>
          </a:p>
        </p:txBody>
      </p:sp>
    </p:spTree>
    <p:extLst>
      <p:ext uri="{BB962C8B-B14F-4D97-AF65-F5344CB8AC3E}">
        <p14:creationId xmlns:p14="http://schemas.microsoft.com/office/powerpoint/2010/main" val="8255763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Rectangle 2"/>
          <p:cNvSpPr txBox="1">
            <a:spLocks noGrp="1"/>
          </p:cNvSpPr>
          <p:nvPr>
            <p:ph type="title"/>
          </p:nvPr>
        </p:nvSpPr>
        <p:spPr>
          <a:xfrm>
            <a:off x="677995" y="365759"/>
            <a:ext cx="7863842" cy="548641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defTabSz="832104">
              <a:defRPr sz="2912"/>
            </a:pPr>
            <a:r>
              <a:rPr sz="3200" dirty="0">
                <a:solidFill>
                  <a:srgbClr val="CC6600"/>
                </a:solidFill>
              </a:rPr>
              <a:t>Terrorism: Explaining Militant Islam</a:t>
            </a:r>
          </a:p>
        </p:txBody>
      </p:sp>
      <p:sp>
        <p:nvSpPr>
          <p:cNvPr id="455" name="Rectangle 3"/>
          <p:cNvSpPr txBox="1">
            <a:spLocks noGrp="1"/>
          </p:cNvSpPr>
          <p:nvPr>
            <p:ph type="body" idx="1"/>
          </p:nvPr>
        </p:nvSpPr>
        <p:spPr>
          <a:xfrm>
            <a:off x="499576" y="1170561"/>
            <a:ext cx="8229601" cy="35052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 sz="2400"/>
            </a:pPr>
            <a:r>
              <a:rPr dirty="0"/>
              <a:t>Economic explanation </a:t>
            </a:r>
          </a:p>
          <a:p>
            <a:pPr lvl="1">
              <a:lnSpc>
                <a:spcPct val="90000"/>
              </a:lnSpc>
              <a:spcBef>
                <a:spcPts val="300"/>
              </a:spcBef>
              <a:buClr>
                <a:srgbClr val="00B0F0"/>
              </a:buClr>
              <a:defRPr sz="2400" b="0"/>
            </a:pPr>
            <a:r>
              <a:rPr dirty="0">
                <a:solidFill>
                  <a:schemeClr val="accent1"/>
                </a:solidFill>
              </a:rPr>
              <a:t>Defense against Western economic imperialism </a:t>
            </a:r>
          </a:p>
          <a:p>
            <a:pPr lvl="1">
              <a:lnSpc>
                <a:spcPct val="90000"/>
              </a:lnSpc>
              <a:spcBef>
                <a:spcPts val="300"/>
              </a:spcBef>
              <a:buClr>
                <a:srgbClr val="00B0F0"/>
              </a:buClr>
              <a:defRPr sz="2400" b="0"/>
            </a:pPr>
            <a:r>
              <a:rPr dirty="0">
                <a:solidFill>
                  <a:schemeClr val="accent1"/>
                </a:solidFill>
              </a:rPr>
              <a:t>Exploitation of less developed countries by World Bank, IMF, and so on </a:t>
            </a:r>
          </a:p>
          <a:p>
            <a:pPr lvl="1">
              <a:lnSpc>
                <a:spcPct val="90000"/>
              </a:lnSpc>
              <a:spcBef>
                <a:spcPts val="300"/>
              </a:spcBef>
              <a:buClr>
                <a:srgbClr val="00B0F0"/>
              </a:buClr>
              <a:defRPr sz="2400" b="0"/>
            </a:pPr>
            <a:r>
              <a:rPr dirty="0">
                <a:solidFill>
                  <a:schemeClr val="accent1"/>
                </a:solidFill>
              </a:rPr>
              <a:t>Sense of alienation and lack of opportunity in less developed countries </a:t>
            </a:r>
          </a:p>
          <a:p>
            <a:pPr lvl="1">
              <a:lnSpc>
                <a:spcPct val="90000"/>
              </a:lnSpc>
              <a:spcBef>
                <a:spcPts val="300"/>
              </a:spcBef>
              <a:buClr>
                <a:srgbClr val="00B0F0"/>
              </a:buClr>
              <a:defRPr sz="2400" b="0"/>
            </a:pPr>
            <a:r>
              <a:rPr dirty="0">
                <a:solidFill>
                  <a:schemeClr val="accent1"/>
                </a:solidFill>
              </a:rPr>
              <a:t>However, “tenuous” link between inequality and terrorism</a:t>
            </a:r>
            <a:r>
              <a:rPr b="1" dirty="0">
                <a:solidFill>
                  <a:schemeClr val="accent1"/>
                </a:solidFill>
                <a:ea typeface="Arial Narrow"/>
                <a:cs typeface="Arial Narrow"/>
                <a:sym typeface="Arial Narrow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06993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Rectangle 2"/>
          <p:cNvSpPr txBox="1">
            <a:spLocks noGrp="1"/>
          </p:cNvSpPr>
          <p:nvPr>
            <p:ph type="title"/>
          </p:nvPr>
        </p:nvSpPr>
        <p:spPr>
          <a:xfrm>
            <a:off x="804278" y="609600"/>
            <a:ext cx="7520942" cy="68394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defTabSz="795527">
              <a:defRPr sz="2784"/>
            </a:pPr>
            <a:r>
              <a:rPr sz="3200" dirty="0">
                <a:solidFill>
                  <a:srgbClr val="CC6600"/>
                </a:solidFill>
              </a:rPr>
              <a:t>Terrorism: Explaining Militant Islam</a:t>
            </a:r>
          </a:p>
        </p:txBody>
      </p:sp>
      <p:sp>
        <p:nvSpPr>
          <p:cNvPr id="460" name="Rectangle 3"/>
          <p:cNvSpPr txBox="1">
            <a:spLocks noGrp="1"/>
          </p:cNvSpPr>
          <p:nvPr>
            <p:ph type="body" idx="1"/>
          </p:nvPr>
        </p:nvSpPr>
        <p:spPr>
          <a:xfrm>
            <a:off x="749312" y="1447800"/>
            <a:ext cx="8229601" cy="3581400"/>
          </a:xfrm>
          <a:prstGeom prst="rect">
            <a:avLst/>
          </a:prstGeom>
        </p:spPr>
        <p:txBody>
          <a:bodyPr/>
          <a:lstStyle/>
          <a:p>
            <a:pPr marL="352425" indent="-352425">
              <a:lnSpc>
                <a:spcPct val="80000"/>
              </a:lnSpc>
              <a:defRPr sz="2400"/>
            </a:pPr>
            <a:r>
              <a:rPr dirty="0"/>
              <a:t>Religious explanation </a:t>
            </a:r>
          </a:p>
          <a:p>
            <a:pPr marL="739775" lvl="2" indent="-276225">
              <a:lnSpc>
                <a:spcPct val="80000"/>
              </a:lnSpc>
              <a:spcBef>
                <a:spcPts val="300"/>
              </a:spcBef>
              <a:buClr>
                <a:srgbClr val="FF0000"/>
              </a:buClr>
              <a:defRPr sz="2400" b="0"/>
            </a:pPr>
            <a:r>
              <a:rPr dirty="0">
                <a:solidFill>
                  <a:schemeClr val="accent1"/>
                </a:solidFill>
              </a:rPr>
              <a:t>Postmodern terrorism or new terrorism and the constructivist international relations theory </a:t>
            </a:r>
          </a:p>
          <a:p>
            <a:pPr marL="739775" lvl="2" indent="-276225">
              <a:lnSpc>
                <a:spcPct val="80000"/>
              </a:lnSpc>
              <a:spcBef>
                <a:spcPts val="300"/>
              </a:spcBef>
              <a:buClr>
                <a:srgbClr val="FF0000"/>
              </a:buClr>
              <a:defRPr sz="2400" b="0"/>
            </a:pPr>
            <a:r>
              <a:rPr dirty="0">
                <a:solidFill>
                  <a:schemeClr val="accent1"/>
                </a:solidFill>
              </a:rPr>
              <a:t>New terrorism as an explanation for global </a:t>
            </a:r>
            <a:r>
              <a:rPr i="1" dirty="0">
                <a:solidFill>
                  <a:schemeClr val="accent1"/>
                </a:solidFill>
              </a:rPr>
              <a:t>jihad</a:t>
            </a:r>
            <a:endParaRPr lang="en-US" i="1" dirty="0">
              <a:solidFill>
                <a:schemeClr val="accent1"/>
              </a:solidFill>
            </a:endParaRPr>
          </a:p>
          <a:p>
            <a:pPr marL="739775" lvl="2" indent="-276225">
              <a:lnSpc>
                <a:spcPct val="80000"/>
              </a:lnSpc>
              <a:spcBef>
                <a:spcPts val="300"/>
              </a:spcBef>
              <a:buClr>
                <a:srgbClr val="FF0000"/>
              </a:buClr>
              <a:defRPr sz="2400" b="0"/>
            </a:pPr>
            <a:r>
              <a:rPr dirty="0">
                <a:solidFill>
                  <a:schemeClr val="accent1"/>
                </a:solidFill>
              </a:rPr>
              <a:t>Infidels and apostates </a:t>
            </a:r>
          </a:p>
          <a:p>
            <a:pPr marL="342900" lvl="1" indent="-342900">
              <a:lnSpc>
                <a:spcPct val="80000"/>
              </a:lnSpc>
              <a:spcBef>
                <a:spcPts val="300"/>
              </a:spcBef>
              <a:buClr>
                <a:srgbClr val="00B0F0"/>
              </a:buClr>
              <a:buFont typeface="Arial" panose="020B0604020202020204" pitchFamily="34" charset="0"/>
              <a:buChar char="•"/>
              <a:defRPr sz="2400" b="0"/>
            </a:pPr>
            <a:r>
              <a:rPr dirty="0">
                <a:solidFill>
                  <a:schemeClr val="accent1"/>
                </a:solidFill>
              </a:rPr>
              <a:t>Difference between secular and religious groups </a:t>
            </a:r>
          </a:p>
          <a:p>
            <a:pPr marL="631825" lvl="2" indent="-168275">
              <a:lnSpc>
                <a:spcPct val="80000"/>
              </a:lnSpc>
              <a:spcBef>
                <a:spcPts val="300"/>
              </a:spcBef>
              <a:buClr>
                <a:srgbClr val="FF0000"/>
              </a:buClr>
              <a:defRPr sz="2400" b="0"/>
            </a:pPr>
            <a:r>
              <a:rPr dirty="0">
                <a:solidFill>
                  <a:schemeClr val="accent1"/>
                </a:solidFill>
              </a:rPr>
              <a:t>Deterrence</a:t>
            </a:r>
          </a:p>
          <a:p>
            <a:pPr marL="631825" lvl="2" indent="-168275">
              <a:lnSpc>
                <a:spcPct val="80000"/>
              </a:lnSpc>
              <a:spcBef>
                <a:spcPts val="300"/>
              </a:spcBef>
              <a:buClr>
                <a:srgbClr val="FF0000"/>
              </a:buClr>
              <a:defRPr sz="2400" b="0"/>
            </a:pPr>
            <a:r>
              <a:rPr dirty="0">
                <a:solidFill>
                  <a:schemeClr val="accent1"/>
                </a:solidFill>
              </a:rPr>
              <a:t>Difficulty of coopting members out of religious groups</a:t>
            </a:r>
          </a:p>
        </p:txBody>
      </p:sp>
    </p:spTree>
    <p:extLst>
      <p:ext uri="{BB962C8B-B14F-4D97-AF65-F5344CB8AC3E}">
        <p14:creationId xmlns:p14="http://schemas.microsoft.com/office/powerpoint/2010/main" val="35583575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Rectangle 2"/>
          <p:cNvSpPr txBox="1">
            <a:spLocks noGrp="1"/>
          </p:cNvSpPr>
          <p:nvPr>
            <p:ph type="title"/>
          </p:nvPr>
        </p:nvSpPr>
        <p:spPr>
          <a:xfrm>
            <a:off x="507384" y="533400"/>
            <a:ext cx="8229600" cy="849351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>
              <a:defRPr sz="2700"/>
            </a:pPr>
            <a:r>
              <a:rPr lang="en-US" sz="3200" dirty="0">
                <a:solidFill>
                  <a:srgbClr val="CC6600"/>
                </a:solidFill>
              </a:rPr>
              <a:t>Current Challenge: Persistence of the Islamic State</a:t>
            </a:r>
            <a:endParaRPr sz="3200" dirty="0">
              <a:solidFill>
                <a:srgbClr val="CC6600"/>
              </a:solidFill>
            </a:endParaRPr>
          </a:p>
        </p:txBody>
      </p:sp>
      <p:sp>
        <p:nvSpPr>
          <p:cNvPr id="465" name="Rectangle 3"/>
          <p:cNvSpPr txBox="1">
            <a:spLocks noGrp="1"/>
          </p:cNvSpPr>
          <p:nvPr>
            <p:ph type="body" sz="half" idx="1"/>
          </p:nvPr>
        </p:nvSpPr>
        <p:spPr>
          <a:xfrm>
            <a:off x="762000" y="1469725"/>
            <a:ext cx="7696200" cy="2819400"/>
          </a:xfrm>
          <a:prstGeom prst="rect">
            <a:avLst/>
          </a:prstGeom>
        </p:spPr>
        <p:txBody>
          <a:bodyPr/>
          <a:lstStyle/>
          <a:p>
            <a:pPr marL="463550" indent="-463550">
              <a:lnSpc>
                <a:spcPct val="90000"/>
              </a:lnSpc>
              <a:defRPr sz="2400"/>
            </a:pPr>
            <a:r>
              <a:rPr lang="en-US" dirty="0"/>
              <a:t>Territorial caliphate no longer exists, but the organization and its strategy persist</a:t>
            </a:r>
          </a:p>
          <a:p>
            <a:pPr marL="463550" indent="-463550">
              <a:lnSpc>
                <a:spcPct val="90000"/>
              </a:lnSpc>
              <a:defRPr sz="2400"/>
            </a:pPr>
            <a:r>
              <a:rPr lang="en-US" dirty="0"/>
              <a:t>Acted like a regular state—providing basic services, taxing the people, and providing law and order, but heavily repressive</a:t>
            </a:r>
          </a:p>
          <a:p>
            <a:pPr marL="463550" lvl="2" indent="-463550">
              <a:lnSpc>
                <a:spcPct val="90000"/>
              </a:lnSpc>
              <a:spcBef>
                <a:spcPts val="300"/>
              </a:spcBef>
              <a:buClr>
                <a:srgbClr val="00B0F0"/>
              </a:buClr>
              <a:defRPr sz="2400" b="0"/>
            </a:pPr>
            <a:endParaRPr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4902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Rectangle 2"/>
          <p:cNvSpPr txBox="1">
            <a:spLocks noGrp="1"/>
          </p:cNvSpPr>
          <p:nvPr>
            <p:ph type="title"/>
          </p:nvPr>
        </p:nvSpPr>
        <p:spPr>
          <a:xfrm>
            <a:off x="507384" y="533400"/>
            <a:ext cx="8229600" cy="849351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>
              <a:defRPr sz="2700"/>
            </a:pPr>
            <a:r>
              <a:rPr lang="en-US" sz="3200" dirty="0">
                <a:solidFill>
                  <a:srgbClr val="CC6600"/>
                </a:solidFill>
              </a:rPr>
              <a:t>Current Challenge: Persistence of the Islamic State</a:t>
            </a:r>
            <a:endParaRPr sz="3200" dirty="0">
              <a:solidFill>
                <a:srgbClr val="CC6600"/>
              </a:solidFill>
            </a:endParaRPr>
          </a:p>
        </p:txBody>
      </p:sp>
      <p:sp>
        <p:nvSpPr>
          <p:cNvPr id="465" name="Rectangle 3"/>
          <p:cNvSpPr txBox="1">
            <a:spLocks noGrp="1"/>
          </p:cNvSpPr>
          <p:nvPr>
            <p:ph type="body" sz="half" idx="1"/>
          </p:nvPr>
        </p:nvSpPr>
        <p:spPr>
          <a:xfrm>
            <a:off x="762000" y="1469725"/>
            <a:ext cx="7696200" cy="363917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63550" indent="-463550">
              <a:lnSpc>
                <a:spcPct val="90000"/>
              </a:lnSpc>
              <a:defRPr sz="2400"/>
            </a:pPr>
            <a:r>
              <a:rPr lang="en-US" sz="2000" dirty="0">
                <a:solidFill>
                  <a:srgbClr val="0070C0"/>
                </a:solidFill>
              </a:rPr>
              <a:t>Use of Al Qaeda’s seven stage strategy for achieving an Islamic global caliphate</a:t>
            </a:r>
          </a:p>
          <a:p>
            <a:pPr marL="863600" lvl="1" indent="-463550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§"/>
              <a:defRPr sz="2400"/>
            </a:pPr>
            <a:r>
              <a:rPr lang="en-US" sz="2000" dirty="0">
                <a:solidFill>
                  <a:srgbClr val="0070C0"/>
                </a:solidFill>
              </a:rPr>
              <a:t>Stage I: The Awakening Stage (2000–2003) </a:t>
            </a:r>
          </a:p>
          <a:p>
            <a:pPr marL="863600" lvl="1" indent="-463550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§"/>
              <a:defRPr sz="2400"/>
            </a:pPr>
            <a:r>
              <a:rPr lang="en-US" sz="2000" dirty="0">
                <a:solidFill>
                  <a:srgbClr val="0070C0"/>
                </a:solidFill>
              </a:rPr>
              <a:t>Stage II: The Eye-Opening Stage (2003–2006)</a:t>
            </a:r>
          </a:p>
          <a:p>
            <a:pPr marL="863600" lvl="1" indent="-463550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§"/>
              <a:defRPr sz="2400"/>
            </a:pPr>
            <a:r>
              <a:rPr lang="en-US" sz="2000" dirty="0">
                <a:solidFill>
                  <a:srgbClr val="0070C0"/>
                </a:solidFill>
              </a:rPr>
              <a:t>Stage III: The Rising Up and Standing on the Feet Stage (2007–2010)</a:t>
            </a:r>
          </a:p>
          <a:p>
            <a:pPr marL="863600" lvl="1" indent="-463550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§"/>
              <a:defRPr sz="2400"/>
            </a:pPr>
            <a:r>
              <a:rPr lang="en-US" sz="2000" dirty="0">
                <a:solidFill>
                  <a:srgbClr val="0070C0"/>
                </a:solidFill>
              </a:rPr>
              <a:t>Stage IV: The Recovery Stage (2010–2013)</a:t>
            </a:r>
          </a:p>
          <a:p>
            <a:pPr marL="863600" lvl="1" indent="-463550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§"/>
              <a:defRPr sz="2400"/>
            </a:pPr>
            <a:r>
              <a:rPr lang="en-US" sz="2000" dirty="0">
                <a:solidFill>
                  <a:srgbClr val="0070C0"/>
                </a:solidFill>
              </a:rPr>
              <a:t>Stage V: Declaration of the Caliphate Stage (2013–2016)</a:t>
            </a:r>
          </a:p>
          <a:p>
            <a:pPr marL="863600" lvl="1" indent="-463550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§"/>
              <a:defRPr sz="2400"/>
            </a:pPr>
            <a:r>
              <a:rPr lang="en-US" sz="2000" dirty="0">
                <a:solidFill>
                  <a:srgbClr val="0070C0"/>
                </a:solidFill>
              </a:rPr>
              <a:t>Stage VI: The Total Confrontation (2016–2020) </a:t>
            </a:r>
          </a:p>
          <a:p>
            <a:pPr marL="863600" lvl="1" indent="-463550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§"/>
              <a:defRPr sz="2400"/>
            </a:pPr>
            <a:r>
              <a:rPr lang="en-US" sz="2000" dirty="0">
                <a:solidFill>
                  <a:srgbClr val="0070C0"/>
                </a:solidFill>
              </a:rPr>
              <a:t>Stage VII: The Definitive Stage (2020–2022)</a:t>
            </a:r>
            <a:endParaRPr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722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Rectangle 2"/>
          <p:cNvSpPr txBox="1">
            <a:spLocks noGrp="1"/>
          </p:cNvSpPr>
          <p:nvPr>
            <p:ph type="title"/>
          </p:nvPr>
        </p:nvSpPr>
        <p:spPr>
          <a:xfrm>
            <a:off x="670934" y="24384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868680">
              <a:defRPr sz="3420"/>
            </a:pPr>
            <a:r>
              <a:rPr dirty="0">
                <a:solidFill>
                  <a:srgbClr val="CC6600"/>
                </a:solidFill>
              </a:rPr>
              <a:t>Mainstream Approaches to </a:t>
            </a:r>
            <a:br>
              <a:rPr dirty="0">
                <a:solidFill>
                  <a:srgbClr val="CC6600"/>
                </a:solidFill>
              </a:rPr>
            </a:br>
            <a:r>
              <a:rPr dirty="0">
                <a:solidFill>
                  <a:srgbClr val="CC6600"/>
                </a:solidFill>
              </a:rPr>
              <a:t>National Security</a:t>
            </a:r>
          </a:p>
        </p:txBody>
      </p:sp>
    </p:spTree>
    <p:extLst>
      <p:ext uri="{BB962C8B-B14F-4D97-AF65-F5344CB8AC3E}">
        <p14:creationId xmlns:p14="http://schemas.microsoft.com/office/powerpoint/2010/main" val="6358720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Rectangle 2"/>
          <p:cNvSpPr txBox="1">
            <a:spLocks noGrp="1"/>
          </p:cNvSpPr>
          <p:nvPr>
            <p:ph type="title"/>
          </p:nvPr>
        </p:nvSpPr>
        <p:spPr>
          <a:xfrm>
            <a:off x="507384" y="533400"/>
            <a:ext cx="8229600" cy="84935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>
              <a:defRPr sz="2700"/>
            </a:pPr>
            <a:r>
              <a:rPr sz="3200" dirty="0">
                <a:solidFill>
                  <a:srgbClr val="CC6600"/>
                </a:solidFill>
              </a:rPr>
              <a:t>Globalization, Technology &amp; Terrorism</a:t>
            </a:r>
          </a:p>
        </p:txBody>
      </p:sp>
      <p:sp>
        <p:nvSpPr>
          <p:cNvPr id="465" name="Rectangle 3"/>
          <p:cNvSpPr txBox="1">
            <a:spLocks noGrp="1"/>
          </p:cNvSpPr>
          <p:nvPr>
            <p:ph type="body" sz="half" idx="1"/>
          </p:nvPr>
        </p:nvSpPr>
        <p:spPr>
          <a:xfrm>
            <a:off x="762000" y="1469725"/>
            <a:ext cx="7696200" cy="2819400"/>
          </a:xfrm>
          <a:prstGeom prst="rect">
            <a:avLst/>
          </a:prstGeom>
        </p:spPr>
        <p:txBody>
          <a:bodyPr/>
          <a:lstStyle/>
          <a:p>
            <a:pPr marL="463550" indent="-463550">
              <a:lnSpc>
                <a:spcPct val="90000"/>
              </a:lnSpc>
              <a:defRPr sz="2400"/>
            </a:pPr>
            <a:r>
              <a:rPr dirty="0"/>
              <a:t>Proselytizing via Internet: cheap</a:t>
            </a:r>
            <a:r>
              <a:rPr lang="en-US" dirty="0"/>
              <a:t> with</a:t>
            </a:r>
            <a:r>
              <a:rPr dirty="0"/>
              <a:t> access to large audience</a:t>
            </a:r>
          </a:p>
          <a:p>
            <a:pPr marL="463550" lvl="2" indent="-463550">
              <a:lnSpc>
                <a:spcPct val="90000"/>
              </a:lnSpc>
              <a:spcBef>
                <a:spcPts val="300"/>
              </a:spcBef>
              <a:buClr>
                <a:srgbClr val="00B0F0"/>
              </a:buClr>
              <a:defRPr sz="2400" b="0"/>
            </a:pPr>
            <a:r>
              <a:rPr dirty="0">
                <a:solidFill>
                  <a:schemeClr val="accent1"/>
                </a:solidFill>
              </a:rPr>
              <a:t>Coordination</a:t>
            </a:r>
          </a:p>
          <a:p>
            <a:pPr marL="463550" lvl="2" indent="-463550">
              <a:lnSpc>
                <a:spcPct val="90000"/>
              </a:lnSpc>
              <a:spcBef>
                <a:spcPts val="300"/>
              </a:spcBef>
              <a:buClr>
                <a:srgbClr val="00B0F0"/>
              </a:buClr>
              <a:defRPr sz="2400" b="0"/>
            </a:pPr>
            <a:r>
              <a:rPr dirty="0">
                <a:solidFill>
                  <a:schemeClr val="accent1"/>
                </a:solidFill>
              </a:rPr>
              <a:t>Security within organizations</a:t>
            </a:r>
          </a:p>
          <a:p>
            <a:pPr marL="463550" lvl="2" indent="-463550">
              <a:lnSpc>
                <a:spcPct val="90000"/>
              </a:lnSpc>
              <a:spcBef>
                <a:spcPts val="300"/>
              </a:spcBef>
              <a:buClr>
                <a:srgbClr val="00B0F0"/>
              </a:buClr>
              <a:defRPr sz="2400" b="0"/>
            </a:pPr>
            <a:r>
              <a:rPr dirty="0">
                <a:solidFill>
                  <a:schemeClr val="accent1"/>
                </a:solidFill>
              </a:rPr>
              <a:t>Mobility</a:t>
            </a:r>
          </a:p>
          <a:p>
            <a:pPr marL="463550" lvl="2" indent="-463550">
              <a:lnSpc>
                <a:spcPct val="90000"/>
              </a:lnSpc>
              <a:spcBef>
                <a:spcPts val="300"/>
              </a:spcBef>
              <a:buClr>
                <a:srgbClr val="00B0F0"/>
              </a:buClr>
              <a:defRPr sz="2400" b="0"/>
            </a:pPr>
            <a:r>
              <a:rPr dirty="0">
                <a:solidFill>
                  <a:schemeClr val="accent1"/>
                </a:solidFill>
              </a:rPr>
              <a:t>Lethality</a:t>
            </a:r>
          </a:p>
        </p:txBody>
      </p:sp>
    </p:spTree>
    <p:extLst>
      <p:ext uri="{BB962C8B-B14F-4D97-AF65-F5344CB8AC3E}">
        <p14:creationId xmlns:p14="http://schemas.microsoft.com/office/powerpoint/2010/main" val="31453614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Rectangle 2"/>
          <p:cNvSpPr txBox="1">
            <a:spLocks noGrp="1"/>
          </p:cNvSpPr>
          <p:nvPr>
            <p:ph type="title"/>
          </p:nvPr>
        </p:nvSpPr>
        <p:spPr>
          <a:xfrm>
            <a:off x="1417986" y="533400"/>
            <a:ext cx="6324601" cy="514815"/>
          </a:xfrm>
          <a:prstGeom prst="rect">
            <a:avLst/>
          </a:prstGeom>
        </p:spPr>
        <p:txBody>
          <a:bodyPr anchor="t">
            <a:normAutofit fontScale="90000"/>
          </a:bodyPr>
          <a:lstStyle>
            <a:lvl1pPr>
              <a:defRPr sz="3200"/>
            </a:lvl1pPr>
          </a:lstStyle>
          <a:p>
            <a:r>
              <a:rPr dirty="0">
                <a:solidFill>
                  <a:srgbClr val="CC6600"/>
                </a:solidFill>
              </a:rPr>
              <a:t>Combating Terrorism</a:t>
            </a:r>
          </a:p>
        </p:txBody>
      </p:sp>
      <p:sp>
        <p:nvSpPr>
          <p:cNvPr id="470" name="Rectangle 3"/>
          <p:cNvSpPr txBox="1">
            <a:spLocks noGrp="1"/>
          </p:cNvSpPr>
          <p:nvPr>
            <p:ph type="body" idx="1"/>
          </p:nvPr>
        </p:nvSpPr>
        <p:spPr>
          <a:xfrm>
            <a:off x="726690" y="1510992"/>
            <a:ext cx="7772400" cy="4114800"/>
          </a:xfrm>
          <a:prstGeom prst="rect">
            <a:avLst/>
          </a:prstGeom>
        </p:spPr>
        <p:txBody>
          <a:bodyPr/>
          <a:lstStyle/>
          <a:p>
            <a:pPr marL="463550" indent="-463550">
              <a:defRPr sz="2400"/>
            </a:pPr>
            <a:r>
              <a:rPr dirty="0"/>
              <a:t>Steps taken by the UN and Interpol </a:t>
            </a:r>
          </a:p>
          <a:p>
            <a:pPr marL="463550" lvl="2" indent="-463550">
              <a:spcBef>
                <a:spcPts val="300"/>
              </a:spcBef>
              <a:buClr>
                <a:srgbClr val="00B0F0"/>
              </a:buClr>
              <a:defRPr sz="2400" b="0"/>
            </a:pPr>
            <a:r>
              <a:rPr dirty="0">
                <a:solidFill>
                  <a:schemeClr val="accent1"/>
                </a:solidFill>
              </a:rPr>
              <a:t>ICAO, Hague Convention for the Suppression of Unlawful Seizure of Aircraft</a:t>
            </a:r>
          </a:p>
          <a:p>
            <a:pPr marL="463550" lvl="2" indent="-463550">
              <a:spcBef>
                <a:spcPts val="300"/>
              </a:spcBef>
              <a:buClr>
                <a:srgbClr val="00B0F0"/>
              </a:buClr>
              <a:defRPr sz="2400" b="0"/>
            </a:pPr>
            <a:r>
              <a:rPr dirty="0">
                <a:solidFill>
                  <a:schemeClr val="accent1"/>
                </a:solidFill>
              </a:rPr>
              <a:t>Public Safety and Terrorism Sub-Directorate</a:t>
            </a:r>
            <a:r>
              <a:rPr b="1" dirty="0">
                <a:solidFill>
                  <a:schemeClr val="accent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576878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Rectangle 2"/>
          <p:cNvSpPr txBox="1">
            <a:spLocks noGrp="1"/>
          </p:cNvSpPr>
          <p:nvPr>
            <p:ph type="title"/>
          </p:nvPr>
        </p:nvSpPr>
        <p:spPr>
          <a:xfrm>
            <a:off x="451626" y="728547"/>
            <a:ext cx="8305800" cy="723900"/>
          </a:xfrm>
          <a:prstGeom prst="rect">
            <a:avLst/>
          </a:prstGeom>
        </p:spPr>
        <p:txBody>
          <a:bodyPr anchor="t">
            <a:normAutofit/>
          </a:bodyPr>
          <a:lstStyle>
            <a:lvl1pPr defTabSz="704087">
              <a:defRPr sz="2464"/>
            </a:lvl1pPr>
          </a:lstStyle>
          <a:p>
            <a:r>
              <a:rPr sz="3200" dirty="0">
                <a:solidFill>
                  <a:srgbClr val="CC6600"/>
                </a:solidFill>
              </a:rPr>
              <a:t>Counter-Terrorism: Law Enforcement Model</a:t>
            </a:r>
          </a:p>
        </p:txBody>
      </p:sp>
      <p:sp>
        <p:nvSpPr>
          <p:cNvPr id="475" name="Rectangle 3"/>
          <p:cNvSpPr txBox="1">
            <a:spLocks noGrp="1"/>
          </p:cNvSpPr>
          <p:nvPr>
            <p:ph type="body" sz="half" idx="1"/>
          </p:nvPr>
        </p:nvSpPr>
        <p:spPr>
          <a:xfrm>
            <a:off x="704314" y="1485900"/>
            <a:ext cx="7796632" cy="3200400"/>
          </a:xfrm>
          <a:prstGeom prst="rect">
            <a:avLst/>
          </a:prstGeom>
        </p:spPr>
        <p:txBody>
          <a:bodyPr/>
          <a:lstStyle/>
          <a:p>
            <a:pPr marL="339725" indent="-339725">
              <a:lnSpc>
                <a:spcPct val="80000"/>
              </a:lnSpc>
              <a:spcBef>
                <a:spcPts val="1400"/>
              </a:spcBef>
              <a:buClr>
                <a:srgbClr val="00B0F0"/>
              </a:buClr>
              <a:buSzPct val="100000"/>
              <a:buChar char="▪"/>
              <a:defRPr sz="2400"/>
            </a:pPr>
            <a:r>
              <a:rPr b="0" dirty="0"/>
              <a:t>Terrorism as a crime</a:t>
            </a:r>
          </a:p>
          <a:p>
            <a:pPr marL="339725" indent="-339725">
              <a:lnSpc>
                <a:spcPct val="80000"/>
              </a:lnSpc>
              <a:spcBef>
                <a:spcPts val="1400"/>
              </a:spcBef>
              <a:buClr>
                <a:srgbClr val="00B0F0"/>
              </a:buClr>
              <a:buSzPct val="100000"/>
              <a:buChar char="▪"/>
              <a:defRPr sz="2400"/>
            </a:pPr>
            <a:r>
              <a:rPr b="0" dirty="0"/>
              <a:t>Rule of law (domestic and international)</a:t>
            </a:r>
          </a:p>
          <a:p>
            <a:pPr marL="339725" indent="-339725">
              <a:lnSpc>
                <a:spcPct val="80000"/>
              </a:lnSpc>
              <a:spcBef>
                <a:spcPts val="1400"/>
              </a:spcBef>
              <a:buClr>
                <a:srgbClr val="00B0F0"/>
              </a:buClr>
              <a:buSzPct val="100000"/>
              <a:buChar char="▪"/>
              <a:defRPr sz="2400"/>
            </a:pPr>
            <a:r>
              <a:rPr b="0" dirty="0"/>
              <a:t>Multilateralism </a:t>
            </a:r>
          </a:p>
          <a:p>
            <a:pPr marL="339725" indent="-339725">
              <a:lnSpc>
                <a:spcPct val="80000"/>
              </a:lnSpc>
              <a:spcBef>
                <a:spcPts val="1400"/>
              </a:spcBef>
              <a:buClr>
                <a:srgbClr val="00B0F0"/>
              </a:buClr>
              <a:buSzPct val="100000"/>
              <a:buChar char="▪"/>
              <a:defRPr sz="2400"/>
            </a:pPr>
            <a:r>
              <a:rPr b="0" dirty="0"/>
              <a:t>Multiple tools: Criminal justice, diplomacy, public relations, development aid, and so on</a:t>
            </a:r>
          </a:p>
        </p:txBody>
      </p:sp>
    </p:spTree>
    <p:extLst>
      <p:ext uri="{BB962C8B-B14F-4D97-AF65-F5344CB8AC3E}">
        <p14:creationId xmlns:p14="http://schemas.microsoft.com/office/powerpoint/2010/main" val="234358969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Rectangle 2"/>
          <p:cNvSpPr txBox="1">
            <a:spLocks noGrp="1"/>
          </p:cNvSpPr>
          <p:nvPr>
            <p:ph type="title"/>
          </p:nvPr>
        </p:nvSpPr>
        <p:spPr>
          <a:xfrm>
            <a:off x="429324" y="609599"/>
            <a:ext cx="8382000" cy="828907"/>
          </a:xfrm>
          <a:prstGeom prst="rect">
            <a:avLst/>
          </a:prstGeom>
        </p:spPr>
        <p:txBody>
          <a:bodyPr anchor="t">
            <a:normAutofit/>
          </a:bodyPr>
          <a:lstStyle>
            <a:lvl1pPr defTabSz="704087">
              <a:defRPr sz="2464"/>
            </a:lvl1pPr>
          </a:lstStyle>
          <a:p>
            <a:r>
              <a:rPr sz="3200" dirty="0">
                <a:solidFill>
                  <a:srgbClr val="CC6600"/>
                </a:solidFill>
              </a:rPr>
              <a:t>Counter-Terrorism: War on Terrorism Model</a:t>
            </a:r>
          </a:p>
        </p:txBody>
      </p:sp>
      <p:sp>
        <p:nvSpPr>
          <p:cNvPr id="480" name="Rectangle 3"/>
          <p:cNvSpPr txBox="1">
            <a:spLocks noGrp="1"/>
          </p:cNvSpPr>
          <p:nvPr>
            <p:ph type="body" idx="1"/>
          </p:nvPr>
        </p:nvSpPr>
        <p:spPr>
          <a:xfrm>
            <a:off x="715539" y="1694221"/>
            <a:ext cx="7772400" cy="3461978"/>
          </a:xfrm>
          <a:prstGeom prst="rect">
            <a:avLst/>
          </a:prstGeom>
        </p:spPr>
        <p:txBody>
          <a:bodyPr/>
          <a:lstStyle/>
          <a:p>
            <a:pPr marL="339725" indent="-339725">
              <a:lnSpc>
                <a:spcPct val="80000"/>
              </a:lnSpc>
              <a:spcBef>
                <a:spcPts val="1400"/>
              </a:spcBef>
              <a:buClr>
                <a:srgbClr val="00B0F0"/>
              </a:buClr>
              <a:buSzPct val="100000"/>
              <a:buChar char="▪"/>
              <a:defRPr sz="2400"/>
            </a:pPr>
            <a:r>
              <a:rPr b="0" dirty="0"/>
              <a:t>Military response to act of war</a:t>
            </a:r>
          </a:p>
          <a:p>
            <a:pPr marL="339725" indent="-339725">
              <a:lnSpc>
                <a:spcPct val="80000"/>
              </a:lnSpc>
              <a:spcBef>
                <a:spcPts val="1400"/>
              </a:spcBef>
              <a:buClr>
                <a:srgbClr val="00B0F0"/>
              </a:buClr>
              <a:buSzPct val="100000"/>
              <a:buChar char="▪"/>
              <a:defRPr sz="2400"/>
            </a:pPr>
            <a:r>
              <a:rPr b="0" dirty="0"/>
              <a:t>Unilateral action, not restricted by multilateral institutions</a:t>
            </a:r>
          </a:p>
          <a:p>
            <a:pPr marL="339725" indent="-339725">
              <a:lnSpc>
                <a:spcPct val="80000"/>
              </a:lnSpc>
              <a:spcBef>
                <a:spcPts val="1400"/>
              </a:spcBef>
              <a:buClr>
                <a:srgbClr val="00B0F0"/>
              </a:buClr>
              <a:buSzPct val="100000"/>
              <a:buChar char="▪"/>
              <a:defRPr sz="2400"/>
            </a:pPr>
            <a:r>
              <a:rPr b="0" dirty="0"/>
              <a:t>Preemptive war</a:t>
            </a:r>
          </a:p>
          <a:p>
            <a:pPr marL="339725" indent="-339725">
              <a:lnSpc>
                <a:spcPct val="80000"/>
              </a:lnSpc>
              <a:spcBef>
                <a:spcPts val="1400"/>
              </a:spcBef>
              <a:buClr>
                <a:srgbClr val="00B0F0"/>
              </a:buClr>
              <a:buSzPct val="100000"/>
              <a:buChar char="▪"/>
              <a:defRPr sz="2400"/>
            </a:pPr>
            <a:r>
              <a:rPr b="0" dirty="0"/>
              <a:t>Aggressive pursuit of terrorism at home and abroad</a:t>
            </a:r>
          </a:p>
        </p:txBody>
      </p:sp>
    </p:spTree>
    <p:extLst>
      <p:ext uri="{BB962C8B-B14F-4D97-AF65-F5344CB8AC3E}">
        <p14:creationId xmlns:p14="http://schemas.microsoft.com/office/powerpoint/2010/main" val="852362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Rectangle 2"/>
          <p:cNvSpPr txBox="1">
            <a:spLocks noGrp="1"/>
          </p:cNvSpPr>
          <p:nvPr>
            <p:ph type="title"/>
          </p:nvPr>
        </p:nvSpPr>
        <p:spPr>
          <a:xfrm>
            <a:off x="450539" y="457200"/>
            <a:ext cx="8229601" cy="7437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en-US" dirty="0">
                <a:solidFill>
                  <a:srgbClr val="CC6600"/>
                </a:solidFill>
              </a:rPr>
              <a:t>Security: </a:t>
            </a:r>
            <a:r>
              <a:rPr dirty="0">
                <a:solidFill>
                  <a:srgbClr val="CC6600"/>
                </a:solidFill>
              </a:rPr>
              <a:t>Realist</a:t>
            </a:r>
            <a:r>
              <a:rPr lang="en-US" dirty="0">
                <a:solidFill>
                  <a:srgbClr val="CC6600"/>
                </a:solidFill>
              </a:rPr>
              <a:t> and Neorealist</a:t>
            </a:r>
            <a:r>
              <a:rPr dirty="0">
                <a:solidFill>
                  <a:srgbClr val="CC6600"/>
                </a:solidFill>
              </a:rPr>
              <a:t> Views</a:t>
            </a:r>
          </a:p>
        </p:txBody>
      </p:sp>
      <p:sp>
        <p:nvSpPr>
          <p:cNvPr id="322" name="Rectangle 3"/>
          <p:cNvSpPr txBox="1">
            <a:spLocks noGrp="1"/>
          </p:cNvSpPr>
          <p:nvPr>
            <p:ph type="body" idx="1"/>
          </p:nvPr>
        </p:nvSpPr>
        <p:spPr>
          <a:xfrm>
            <a:off x="914400" y="1143000"/>
            <a:ext cx="7772400" cy="4114800"/>
          </a:xfrm>
          <a:prstGeom prst="rect">
            <a:avLst/>
          </a:prstGeom>
        </p:spPr>
        <p:txBody>
          <a:bodyPr/>
          <a:lstStyle/>
          <a:p>
            <a:pPr marL="282575" indent="-282575">
              <a:spcBef>
                <a:spcPts val="0"/>
              </a:spcBef>
              <a:buClr>
                <a:srgbClr val="00B0F0"/>
              </a:buClr>
              <a:buSzPct val="75000"/>
              <a:buFont typeface="Wingdings" panose="05000000000000000000" pitchFamily="2" charset="2"/>
              <a:buChar char="§"/>
              <a:defRPr sz="2200"/>
            </a:pPr>
            <a:r>
              <a:rPr dirty="0"/>
              <a:t>International system is anarchic, peace is temporary</a:t>
            </a:r>
          </a:p>
          <a:p>
            <a:pPr marL="282575" indent="-282575">
              <a:spcBef>
                <a:spcPts val="0"/>
              </a:spcBef>
              <a:buClr>
                <a:srgbClr val="00B0F0"/>
              </a:buClr>
              <a:buSzPct val="75000"/>
              <a:buFont typeface="Wingdings" panose="05000000000000000000" pitchFamily="2" charset="2"/>
              <a:buChar char="§"/>
              <a:defRPr sz="2200"/>
            </a:pPr>
            <a:r>
              <a:rPr dirty="0"/>
              <a:t>States will try to balance against one another to avoid the ascension of a hegemon</a:t>
            </a:r>
          </a:p>
          <a:p>
            <a:pPr marL="282575" indent="-282575">
              <a:spcBef>
                <a:spcPts val="0"/>
              </a:spcBef>
              <a:buClr>
                <a:srgbClr val="00B0F0"/>
              </a:buClr>
              <a:buSzPct val="75000"/>
              <a:buFont typeface="Wingdings" panose="05000000000000000000" pitchFamily="2" charset="2"/>
              <a:buChar char="§"/>
              <a:defRPr sz="2200"/>
            </a:pPr>
            <a:r>
              <a:rPr dirty="0"/>
              <a:t>Key concepts</a:t>
            </a:r>
          </a:p>
          <a:p>
            <a:pPr marL="457200" lvl="1" indent="-176213">
              <a:spcBef>
                <a:spcPts val="0"/>
              </a:spcBef>
              <a:buClr>
                <a:srgbClr val="FF0000"/>
              </a:buClr>
              <a:defRPr sz="2200" b="0"/>
            </a:pPr>
            <a:r>
              <a:rPr dirty="0">
                <a:solidFill>
                  <a:schemeClr val="accent1"/>
                </a:solidFill>
              </a:rPr>
              <a:t>Security dilemma: Uncertainty and lack of trust among states</a:t>
            </a:r>
          </a:p>
          <a:p>
            <a:pPr marL="457200" lvl="1" indent="-176213">
              <a:spcBef>
                <a:spcPts val="0"/>
              </a:spcBef>
              <a:buClr>
                <a:srgbClr val="FF0000"/>
              </a:buClr>
              <a:defRPr sz="2200" b="0"/>
            </a:pPr>
            <a:r>
              <a:rPr dirty="0">
                <a:solidFill>
                  <a:schemeClr val="accent1"/>
                </a:solidFill>
              </a:rPr>
              <a:t>Cheating: Cooperation hindered by constant fear that anther state will cheat to gain an advantage</a:t>
            </a:r>
          </a:p>
          <a:p>
            <a:pPr marL="457200" lvl="1" indent="-176213">
              <a:spcBef>
                <a:spcPts val="0"/>
              </a:spcBef>
              <a:buClr>
                <a:srgbClr val="FF0000"/>
              </a:buClr>
              <a:defRPr sz="2200" b="0"/>
            </a:pPr>
            <a:r>
              <a:rPr dirty="0">
                <a:solidFill>
                  <a:schemeClr val="accent1"/>
                </a:solidFill>
              </a:rPr>
              <a:t>Relative gains: States are more concerned about status as compared to other states instead of absolute status in the international system</a:t>
            </a:r>
          </a:p>
        </p:txBody>
      </p:sp>
    </p:spTree>
    <p:extLst>
      <p:ext uri="{BB962C8B-B14F-4D97-AF65-F5344CB8AC3E}">
        <p14:creationId xmlns:p14="http://schemas.microsoft.com/office/powerpoint/2010/main" val="2394042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Rectangle 2"/>
          <p:cNvSpPr txBox="1">
            <a:spLocks noGrp="1"/>
          </p:cNvSpPr>
          <p:nvPr>
            <p:ph type="title"/>
          </p:nvPr>
        </p:nvSpPr>
        <p:spPr>
          <a:xfrm>
            <a:off x="193142" y="152400"/>
            <a:ext cx="8738984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722376">
              <a:defRPr sz="2528"/>
            </a:pPr>
            <a:r>
              <a:rPr sz="3200" dirty="0">
                <a:solidFill>
                  <a:srgbClr val="CC6600"/>
                </a:solidFill>
              </a:rPr>
              <a:t>Liberal Institutionalists on Global Security</a:t>
            </a:r>
          </a:p>
        </p:txBody>
      </p:sp>
      <p:sp>
        <p:nvSpPr>
          <p:cNvPr id="327" name="Rectangle 3"/>
          <p:cNvSpPr txBox="1">
            <a:spLocks noGrp="1"/>
          </p:cNvSpPr>
          <p:nvPr>
            <p:ph type="body" idx="1"/>
          </p:nvPr>
        </p:nvSpPr>
        <p:spPr>
          <a:xfrm>
            <a:off x="592803" y="1371600"/>
            <a:ext cx="8025232" cy="40386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rgbClr val="00B0F0"/>
              </a:buClr>
              <a:buSzPct val="100000"/>
              <a:buChar char="▪"/>
              <a:defRPr sz="2000" b="0"/>
            </a:pPr>
            <a:r>
              <a:rPr dirty="0"/>
              <a:t>International institutions help promote stability and cooperation in the international system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rgbClr val="00B0F0"/>
              </a:buClr>
              <a:buSzPct val="100000"/>
              <a:buChar char="▪"/>
              <a:defRPr sz="2000" b="0"/>
            </a:pPr>
            <a:r>
              <a:rPr dirty="0"/>
              <a:t>States investing in these institutions is evidence of their belief that they are beneficial to the international system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B0F0"/>
              </a:buClr>
              <a:buSzPct val="100000"/>
              <a:buChar char="▪"/>
              <a:defRPr sz="2000" b="0"/>
            </a:pPr>
            <a:r>
              <a:rPr dirty="0"/>
              <a:t>Institutions created after </a:t>
            </a:r>
            <a:r>
              <a:rPr lang="en-US" dirty="0"/>
              <a:t>the Second </a:t>
            </a:r>
            <a:r>
              <a:rPr dirty="0"/>
              <a:t>World War in Western Europe have diminished concerns of a general European war</a:t>
            </a:r>
          </a:p>
          <a:p>
            <a:pPr lvl="2">
              <a:lnSpc>
                <a:spcPct val="90000"/>
              </a:lnSpc>
              <a:spcBef>
                <a:spcPts val="1000"/>
              </a:spcBef>
              <a:buClr>
                <a:srgbClr val="FF0000"/>
              </a:buClr>
              <a:defRPr sz="2000" b="0"/>
            </a:pPr>
            <a:r>
              <a:rPr dirty="0">
                <a:solidFill>
                  <a:schemeClr val="accent1"/>
                </a:solidFill>
              </a:rPr>
              <a:t>Examples: Bretton Woods regime, EU, ASEAN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rgbClr val="00B0F0"/>
              </a:buClr>
              <a:buSzPct val="100000"/>
              <a:buChar char="▪"/>
              <a:defRPr sz="2000" b="0"/>
            </a:pPr>
            <a:r>
              <a:rPr dirty="0"/>
              <a:t>Key concept: Security community</a:t>
            </a:r>
          </a:p>
          <a:p>
            <a:pPr lvl="2">
              <a:lnSpc>
                <a:spcPct val="90000"/>
              </a:lnSpc>
              <a:spcBef>
                <a:spcPts val="1000"/>
              </a:spcBef>
              <a:buClr>
                <a:srgbClr val="FF0000"/>
              </a:buClr>
              <a:defRPr sz="2000" b="0"/>
            </a:pPr>
            <a:r>
              <a:rPr dirty="0">
                <a:solidFill>
                  <a:schemeClr val="accent1"/>
                </a:solidFill>
              </a:rPr>
              <a:t>Shared values, common aversions lead to cooperation</a:t>
            </a:r>
          </a:p>
          <a:p>
            <a:pPr lvl="2">
              <a:lnSpc>
                <a:spcPct val="90000"/>
              </a:lnSpc>
              <a:spcBef>
                <a:spcPts val="1000"/>
              </a:spcBef>
              <a:buClr>
                <a:srgbClr val="FF0000"/>
              </a:buClr>
              <a:defRPr sz="2000" b="0"/>
            </a:pPr>
            <a:r>
              <a:rPr dirty="0">
                <a:solidFill>
                  <a:schemeClr val="accent1"/>
                </a:solidFill>
              </a:rPr>
              <a:t>Example: NATO</a:t>
            </a:r>
            <a:endParaRPr lang="en-US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b="0"/>
            </a:pPr>
            <a:r>
              <a:rPr lang="en-US" dirty="0"/>
              <a:t>Democratic Peace Thesis</a:t>
            </a:r>
            <a:endParaRPr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053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Rectangle 2"/>
          <p:cNvSpPr txBox="1">
            <a:spLocks noGrp="1"/>
          </p:cNvSpPr>
          <p:nvPr>
            <p:ph type="title"/>
          </p:nvPr>
        </p:nvSpPr>
        <p:spPr>
          <a:xfrm>
            <a:off x="334538" y="381000"/>
            <a:ext cx="8632830" cy="819912"/>
          </a:xfrm>
          <a:prstGeom prst="rect">
            <a:avLst/>
          </a:prstGeom>
        </p:spPr>
        <p:txBody>
          <a:bodyPr>
            <a:normAutofit/>
          </a:bodyPr>
          <a:lstStyle>
            <a:lvl1pPr defTabSz="868680">
              <a:defRPr sz="3040"/>
            </a:lvl1pPr>
          </a:lstStyle>
          <a:p>
            <a:r>
              <a:rPr lang="en-US" sz="3200" dirty="0">
                <a:solidFill>
                  <a:srgbClr val="CC6600"/>
                </a:solidFill>
              </a:rPr>
              <a:t>Security: </a:t>
            </a:r>
            <a:r>
              <a:rPr sz="3200" dirty="0">
                <a:solidFill>
                  <a:srgbClr val="CC6600"/>
                </a:solidFill>
              </a:rPr>
              <a:t>Constructivist </a:t>
            </a:r>
            <a:r>
              <a:rPr lang="en-US" sz="3200" dirty="0">
                <a:solidFill>
                  <a:srgbClr val="CC6600"/>
                </a:solidFill>
              </a:rPr>
              <a:t>Perspective</a:t>
            </a:r>
            <a:endParaRPr sz="3200" dirty="0">
              <a:solidFill>
                <a:srgbClr val="CC6600"/>
              </a:solidFill>
            </a:endParaRPr>
          </a:p>
        </p:txBody>
      </p:sp>
      <p:sp>
        <p:nvSpPr>
          <p:cNvPr id="337" name="Rectangle 3"/>
          <p:cNvSpPr txBox="1">
            <a:spLocks noGrp="1"/>
          </p:cNvSpPr>
          <p:nvPr>
            <p:ph type="body" idx="1"/>
          </p:nvPr>
        </p:nvSpPr>
        <p:spPr>
          <a:xfrm>
            <a:off x="492441" y="1412486"/>
            <a:ext cx="8229601" cy="4525964"/>
          </a:xfrm>
          <a:prstGeom prst="rect">
            <a:avLst/>
          </a:prstGeom>
        </p:spPr>
        <p:txBody>
          <a:bodyPr/>
          <a:lstStyle/>
          <a:p>
            <a:pPr marL="285750" indent="-285750">
              <a:spcBef>
                <a:spcPts val="0"/>
              </a:spcBef>
              <a:defRPr sz="2400"/>
            </a:pPr>
            <a:r>
              <a:rPr dirty="0"/>
              <a:t>Fundamental structures of the international system are social rather than material</a:t>
            </a:r>
          </a:p>
          <a:p>
            <a:pPr lvl="1">
              <a:spcBef>
                <a:spcPts val="0"/>
              </a:spcBef>
              <a:buClr>
                <a:srgbClr val="00B0F0"/>
              </a:buClr>
              <a:defRPr sz="2400" b="0"/>
            </a:pPr>
            <a:r>
              <a:rPr dirty="0">
                <a:solidFill>
                  <a:schemeClr val="accent1"/>
                </a:solidFill>
              </a:rPr>
              <a:t>Structure is a product of social relationships</a:t>
            </a:r>
          </a:p>
          <a:p>
            <a:pPr lvl="1">
              <a:spcBef>
                <a:spcPts val="0"/>
              </a:spcBef>
              <a:buClr>
                <a:srgbClr val="00B0F0"/>
              </a:buClr>
              <a:defRPr sz="2400" b="0"/>
            </a:pPr>
            <a:r>
              <a:rPr dirty="0">
                <a:solidFill>
                  <a:schemeClr val="accent1"/>
                </a:solidFill>
              </a:rPr>
              <a:t>Shared knowledge, practices, and material resources shape security relationships</a:t>
            </a:r>
          </a:p>
          <a:p>
            <a:pPr lvl="1">
              <a:spcBef>
                <a:spcPts val="0"/>
              </a:spcBef>
              <a:buClr>
                <a:srgbClr val="00B0F0"/>
              </a:buClr>
              <a:defRPr sz="2400" b="0"/>
            </a:pPr>
            <a:r>
              <a:rPr dirty="0">
                <a:solidFill>
                  <a:schemeClr val="accent1"/>
                </a:solidFill>
              </a:rPr>
              <a:t>Security dilemma is a social structure composed of intersubjective judgments</a:t>
            </a:r>
          </a:p>
          <a:p>
            <a:pPr lvl="1">
              <a:spcBef>
                <a:spcPts val="0"/>
              </a:spcBef>
              <a:buClr>
                <a:srgbClr val="00B0F0"/>
              </a:buClr>
              <a:defRPr sz="2400" b="0"/>
            </a:pPr>
            <a:r>
              <a:rPr dirty="0">
                <a:solidFill>
                  <a:schemeClr val="accent1"/>
                </a:solidFill>
              </a:rPr>
              <a:t>Security community is a different social structure: Shared knowledge can thus resolve conflicts without war</a:t>
            </a:r>
          </a:p>
        </p:txBody>
      </p:sp>
    </p:spTree>
    <p:extLst>
      <p:ext uri="{BB962C8B-B14F-4D97-AF65-F5344CB8AC3E}">
        <p14:creationId xmlns:p14="http://schemas.microsoft.com/office/powerpoint/2010/main" val="2124839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Rectangle 2"/>
          <p:cNvSpPr txBox="1">
            <a:spLocks noGrp="1"/>
          </p:cNvSpPr>
          <p:nvPr>
            <p:ph type="title"/>
          </p:nvPr>
        </p:nvSpPr>
        <p:spPr>
          <a:xfrm>
            <a:off x="144966" y="609600"/>
            <a:ext cx="8822401" cy="743713"/>
          </a:xfrm>
          <a:prstGeom prst="rect">
            <a:avLst/>
          </a:prstGeom>
        </p:spPr>
        <p:txBody>
          <a:bodyPr>
            <a:normAutofit/>
          </a:bodyPr>
          <a:lstStyle>
            <a:lvl1pPr defTabSz="832104">
              <a:defRPr sz="2912"/>
            </a:lvl1pPr>
          </a:lstStyle>
          <a:p>
            <a:r>
              <a:rPr sz="3600" dirty="0">
                <a:solidFill>
                  <a:srgbClr val="CC6600"/>
                </a:solidFill>
              </a:rPr>
              <a:t>Alternative Views on Global Security</a:t>
            </a:r>
          </a:p>
        </p:txBody>
      </p:sp>
      <p:sp>
        <p:nvSpPr>
          <p:cNvPr id="332" name="Rectangle 3"/>
          <p:cNvSpPr txBox="1">
            <a:spLocks noGrp="1"/>
          </p:cNvSpPr>
          <p:nvPr>
            <p:ph type="body" idx="1"/>
          </p:nvPr>
        </p:nvSpPr>
        <p:spPr>
          <a:xfrm>
            <a:off x="836579" y="1524000"/>
            <a:ext cx="7850221" cy="41148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defRPr sz="2400"/>
            </a:pPr>
            <a:r>
              <a:rPr dirty="0"/>
              <a:t>Critical Security Studies: Feminism</a:t>
            </a:r>
          </a:p>
          <a:p>
            <a:pPr lvl="1">
              <a:spcBef>
                <a:spcPts val="0"/>
              </a:spcBef>
              <a:buClr>
                <a:srgbClr val="00B0F0"/>
              </a:buClr>
              <a:defRPr sz="2400" b="0"/>
            </a:pPr>
            <a:r>
              <a:rPr dirty="0">
                <a:solidFill>
                  <a:schemeClr val="accent1"/>
                </a:solidFill>
              </a:rPr>
              <a:t>Challenge the central role of the state in security analysis</a:t>
            </a:r>
          </a:p>
          <a:p>
            <a:pPr lvl="1">
              <a:spcBef>
                <a:spcPts val="0"/>
              </a:spcBef>
              <a:buClr>
                <a:srgbClr val="00B0F0"/>
              </a:buClr>
              <a:defRPr sz="2400" b="0"/>
            </a:pPr>
            <a:r>
              <a:rPr dirty="0">
                <a:solidFill>
                  <a:schemeClr val="accent1"/>
                </a:solidFill>
              </a:rPr>
              <a:t>States are a source of security and insecurity</a:t>
            </a:r>
          </a:p>
          <a:p>
            <a:pPr lvl="1">
              <a:spcBef>
                <a:spcPts val="0"/>
              </a:spcBef>
              <a:buClr>
                <a:srgbClr val="00B0F0"/>
              </a:buClr>
              <a:defRPr sz="2400" b="0"/>
            </a:pPr>
            <a:r>
              <a:rPr dirty="0">
                <a:solidFill>
                  <a:schemeClr val="accent1"/>
                </a:solidFill>
              </a:rPr>
              <a:t>Women are affected as much or more than men in war</a:t>
            </a:r>
          </a:p>
          <a:p>
            <a:pPr lvl="2">
              <a:spcBef>
                <a:spcPts val="0"/>
              </a:spcBef>
              <a:buClr>
                <a:srgbClr val="FF0000"/>
              </a:buClr>
              <a:defRPr sz="2400" b="0"/>
            </a:pPr>
            <a:r>
              <a:rPr dirty="0">
                <a:solidFill>
                  <a:schemeClr val="accent1"/>
                </a:solidFill>
              </a:rPr>
              <a:t>The use of rape as a tool of war</a:t>
            </a:r>
          </a:p>
          <a:p>
            <a:pPr lvl="2">
              <a:spcBef>
                <a:spcPts val="0"/>
              </a:spcBef>
              <a:buClr>
                <a:srgbClr val="FF0000"/>
              </a:buClr>
              <a:defRPr sz="2400" b="0"/>
            </a:pPr>
            <a:r>
              <a:rPr dirty="0">
                <a:solidFill>
                  <a:schemeClr val="accent1"/>
                </a:solidFill>
              </a:rPr>
              <a:t>Majority of refugees are women and children</a:t>
            </a:r>
          </a:p>
          <a:p>
            <a:pPr lvl="1">
              <a:spcBef>
                <a:spcPts val="0"/>
              </a:spcBef>
              <a:buClr>
                <a:srgbClr val="00B0F0"/>
              </a:buClr>
              <a:defRPr sz="2400" b="0"/>
            </a:pPr>
            <a:r>
              <a:rPr dirty="0">
                <a:solidFill>
                  <a:schemeClr val="accent1"/>
                </a:solidFill>
              </a:rPr>
              <a:t>Masculinization of security and war</a:t>
            </a:r>
          </a:p>
          <a:p>
            <a:pPr lvl="2">
              <a:spcBef>
                <a:spcPts val="0"/>
              </a:spcBef>
              <a:buClr>
                <a:srgbClr val="FF0000"/>
              </a:buClr>
              <a:defRPr sz="2400" b="0"/>
            </a:pPr>
            <a:r>
              <a:rPr dirty="0">
                <a:solidFill>
                  <a:schemeClr val="accent1"/>
                </a:solidFill>
              </a:rPr>
              <a:t>Cohn: Language, terms of war are highly gendered</a:t>
            </a:r>
          </a:p>
        </p:txBody>
      </p:sp>
    </p:spTree>
    <p:extLst>
      <p:ext uri="{BB962C8B-B14F-4D97-AF65-F5344CB8AC3E}">
        <p14:creationId xmlns:p14="http://schemas.microsoft.com/office/powerpoint/2010/main" val="1208393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Rectangle 2"/>
          <p:cNvSpPr txBox="1">
            <a:spLocks noGrp="1"/>
          </p:cNvSpPr>
          <p:nvPr>
            <p:ph type="title"/>
          </p:nvPr>
        </p:nvSpPr>
        <p:spPr>
          <a:xfrm>
            <a:off x="144966" y="609600"/>
            <a:ext cx="8822401" cy="743713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832104">
              <a:defRPr sz="2912"/>
            </a:lvl1pPr>
          </a:lstStyle>
          <a:p>
            <a:r>
              <a:rPr lang="en-US" sz="3600" dirty="0">
                <a:solidFill>
                  <a:srgbClr val="CC6600"/>
                </a:solidFill>
              </a:rPr>
              <a:t>Marxist and Radical Liberal or Utopian Approaches to Security</a:t>
            </a:r>
            <a:endParaRPr sz="3600" dirty="0">
              <a:solidFill>
                <a:srgbClr val="CC6600"/>
              </a:solidFill>
            </a:endParaRPr>
          </a:p>
        </p:txBody>
      </p:sp>
      <p:sp>
        <p:nvSpPr>
          <p:cNvPr id="332" name="Rectangle 3"/>
          <p:cNvSpPr txBox="1">
            <a:spLocks noGrp="1"/>
          </p:cNvSpPr>
          <p:nvPr>
            <p:ph type="body" idx="1"/>
          </p:nvPr>
        </p:nvSpPr>
        <p:spPr>
          <a:xfrm>
            <a:off x="836579" y="1524000"/>
            <a:ext cx="7850221" cy="41148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defRPr sz="2400"/>
            </a:pPr>
            <a:r>
              <a:rPr lang="en-US" dirty="0"/>
              <a:t>Support a transformation of the current economic and political system</a:t>
            </a:r>
          </a:p>
          <a:p>
            <a:pPr>
              <a:spcBef>
                <a:spcPts val="0"/>
              </a:spcBef>
              <a:defRPr sz="2400"/>
            </a:pPr>
            <a:r>
              <a:rPr lang="en-US" dirty="0"/>
              <a:t>Globalization has spread capitalist ideas</a:t>
            </a:r>
          </a:p>
          <a:p>
            <a:pPr>
              <a:spcBef>
                <a:spcPts val="0"/>
              </a:spcBef>
              <a:defRPr sz="2400"/>
            </a:pPr>
            <a:r>
              <a:rPr lang="en-US" dirty="0"/>
              <a:t>Capitalism as a source of conflict and inequality</a:t>
            </a:r>
          </a:p>
          <a:p>
            <a:pPr>
              <a:spcBef>
                <a:spcPts val="0"/>
              </a:spcBef>
              <a:defRPr sz="2400"/>
            </a:pPr>
            <a:r>
              <a:rPr lang="en-US" dirty="0"/>
              <a:t>Secular radicals</a:t>
            </a:r>
          </a:p>
        </p:txBody>
      </p:sp>
    </p:spTree>
    <p:extLst>
      <p:ext uri="{BB962C8B-B14F-4D97-AF65-F5344CB8AC3E}">
        <p14:creationId xmlns:p14="http://schemas.microsoft.com/office/powerpoint/2010/main" val="109984985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dit Chapter 06 5e LMBSO" id="{0034D70D-AF1D-A24D-9D53-6EFCD2474F3C}" vid="{13587FD7-38DC-FF44-BE37-4E80F44A29A6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dit Chapter 06 5e LMBSO" id="{0034D70D-AF1D-A24D-9D53-6EFCD2474F3C}" vid="{13701A9E-D614-FB42-8011-F619990A10D9}"/>
    </a:ext>
  </a:extLst>
</a:theme>
</file>

<file path=ppt/theme/theme3.xml><?xml version="1.0" encoding="utf-8"?>
<a:theme xmlns:a="http://schemas.openxmlformats.org/drawingml/2006/main" name="Oxford template (TH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dited_Chapter 05 5e LMBSO" id="{C446899B-ADD9-744A-8251-D54E3F5BFA2E}" vid="{36104B36-AA43-7A4F-B4DE-38C2BF552E83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Lamy 5e_Ch06</Template>
  <TotalTime>102</TotalTime>
  <Words>1980</Words>
  <Application>Microsoft Office PowerPoint</Application>
  <PresentationFormat>On-screen Show (4:3)</PresentationFormat>
  <Paragraphs>239</Paragraphs>
  <Slides>43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43</vt:i4>
      </vt:variant>
    </vt:vector>
  </HeadingPairs>
  <TitlesOfParts>
    <vt:vector size="50" baseType="lpstr">
      <vt:lpstr>Arial</vt:lpstr>
      <vt:lpstr>Arial Narrow</vt:lpstr>
      <vt:lpstr>Calibri</vt:lpstr>
      <vt:lpstr>Wingdings</vt:lpstr>
      <vt:lpstr>Custom Design</vt:lpstr>
      <vt:lpstr>1_Custom Design</vt:lpstr>
      <vt:lpstr>Oxford template (TH)</vt:lpstr>
      <vt:lpstr>Introduction to Global Politics Sixth Edition</vt:lpstr>
      <vt:lpstr>Global Security, Military Power, and Terrorism</vt:lpstr>
      <vt:lpstr>What Is Security?</vt:lpstr>
      <vt:lpstr>Mainstream Approaches to  National Security</vt:lpstr>
      <vt:lpstr>Security: Realist and Neorealist Views</vt:lpstr>
      <vt:lpstr>Liberal Institutionalists on Global Security</vt:lpstr>
      <vt:lpstr>Security: Constructivist Perspective</vt:lpstr>
      <vt:lpstr>Alternative Views on Global Security</vt:lpstr>
      <vt:lpstr>Marxist and Radical Liberal or Utopian Approaches to Security</vt:lpstr>
      <vt:lpstr>Changing Character of War</vt:lpstr>
      <vt:lpstr>The Nature of War</vt:lpstr>
      <vt:lpstr>The Revolution in Military Affairs</vt:lpstr>
      <vt:lpstr>Postmodern War</vt:lpstr>
      <vt:lpstr>Rise of Asymmetric Warfare</vt:lpstr>
      <vt:lpstr>Rise of Asymmetric Warfare</vt:lpstr>
      <vt:lpstr>Hybrid Warfare</vt:lpstr>
      <vt:lpstr>Globalization and New Wars</vt:lpstr>
      <vt:lpstr>Nuclear Issues</vt:lpstr>
      <vt:lpstr>Proliferation and Non-Proliferation</vt:lpstr>
      <vt:lpstr>Nature of Nuclear Weapons</vt:lpstr>
      <vt:lpstr>Nuclear Defense</vt:lpstr>
      <vt:lpstr>Theorizing Nuclear Proliferation</vt:lpstr>
      <vt:lpstr>Nuclear Motivations</vt:lpstr>
      <vt:lpstr>Counter-Proliferation After Cold War</vt:lpstr>
      <vt:lpstr>Terrorism and Extremism</vt:lpstr>
      <vt:lpstr>Defining Terrorism</vt:lpstr>
      <vt:lpstr>What Is Terrorism?</vt:lpstr>
      <vt:lpstr>Typology of Terror</vt:lpstr>
      <vt:lpstr>Terrorism: To Achieve Political Change</vt:lpstr>
      <vt:lpstr>Globalization, Technology, and Terrorism</vt:lpstr>
      <vt:lpstr>PowerPoint Presentation</vt:lpstr>
      <vt:lpstr>Terrorism:  Domestic to Global Phenomena (1968–2001)</vt:lpstr>
      <vt:lpstr>Terrorism: Domestic to Global Phenomena (1968–2001)</vt:lpstr>
      <vt:lpstr>Terrorism: Domestic to Global Phenomena (1968–2001)</vt:lpstr>
      <vt:lpstr>Terrorism: Explaining Militant Islam</vt:lpstr>
      <vt:lpstr>Terrorism: Explaining Militant Islam</vt:lpstr>
      <vt:lpstr>Terrorism: Explaining Militant Islam</vt:lpstr>
      <vt:lpstr>Current Challenge: Persistence of the Islamic State</vt:lpstr>
      <vt:lpstr>Current Challenge: Persistence of the Islamic State</vt:lpstr>
      <vt:lpstr>Globalization, Technology &amp; Terrorism</vt:lpstr>
      <vt:lpstr>Combating Terrorism</vt:lpstr>
      <vt:lpstr>Counter-Terrorism: Law Enforcement Model</vt:lpstr>
      <vt:lpstr>Counter-Terrorism: War on Terrorism Model</vt:lpstr>
    </vt:vector>
  </TitlesOfParts>
  <Company>Oxford University Press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Global Politics Sixth Edition</dc:title>
  <dc:creator>Michael Pfonner</dc:creator>
  <cp:lastModifiedBy>Michael Pfonner</cp:lastModifiedBy>
  <cp:revision>6</cp:revision>
  <dcterms:created xsi:type="dcterms:W3CDTF">2020-06-04T21:04:36Z</dcterms:created>
  <dcterms:modified xsi:type="dcterms:W3CDTF">2020-06-11T21:08:19Z</dcterms:modified>
</cp:coreProperties>
</file>