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73" r:id="rId3"/>
  </p:sldMasterIdLst>
  <p:notesMasterIdLst>
    <p:notesMasterId r:id="rId40"/>
  </p:notesMasterIdLst>
  <p:handoutMasterIdLst>
    <p:handoutMasterId r:id="rId41"/>
  </p:handoutMasterIdLst>
  <p:sldIdLst>
    <p:sldId id="290" r:id="rId4"/>
    <p:sldId id="257" r:id="rId5"/>
    <p:sldId id="258" r:id="rId6"/>
    <p:sldId id="259" r:id="rId7"/>
    <p:sldId id="260" r:id="rId8"/>
    <p:sldId id="262" r:id="rId9"/>
    <p:sldId id="263" r:id="rId10"/>
    <p:sldId id="278" r:id="rId11"/>
    <p:sldId id="279" r:id="rId12"/>
    <p:sldId id="264" r:id="rId13"/>
    <p:sldId id="265" r:id="rId14"/>
    <p:sldId id="266" r:id="rId15"/>
    <p:sldId id="267" r:id="rId16"/>
    <p:sldId id="268" r:id="rId17"/>
    <p:sldId id="298" r:id="rId18"/>
    <p:sldId id="269" r:id="rId19"/>
    <p:sldId id="270" r:id="rId20"/>
    <p:sldId id="280" r:id="rId21"/>
    <p:sldId id="281" r:id="rId22"/>
    <p:sldId id="275" r:id="rId23"/>
    <p:sldId id="276" r:id="rId24"/>
    <p:sldId id="277" r:id="rId25"/>
    <p:sldId id="282" r:id="rId26"/>
    <p:sldId id="292" r:id="rId27"/>
    <p:sldId id="283" r:id="rId28"/>
    <p:sldId id="293" r:id="rId29"/>
    <p:sldId id="287" r:id="rId30"/>
    <p:sldId id="284" r:id="rId31"/>
    <p:sldId id="294" r:id="rId32"/>
    <p:sldId id="288" r:id="rId33"/>
    <p:sldId id="295" r:id="rId34"/>
    <p:sldId id="285" r:id="rId35"/>
    <p:sldId id="296" r:id="rId36"/>
    <p:sldId id="289" r:id="rId37"/>
    <p:sldId id="297" r:id="rId38"/>
    <p:sldId id="28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SPER, Natalie" initials="JN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89"/>
    <a:srgbClr val="ED1E82"/>
    <a:srgbClr val="58585A"/>
    <a:srgbClr val="009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10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B910F-EE43-4F88-9AFD-D9DB2A09FF45}" type="datetimeFigureOut">
              <a:rPr lang="en-CA" smtClean="0"/>
              <a:t>2020-06-29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68891-7283-4A10-B0AE-6BD788656EBE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1600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89D48-44B5-44B2-905D-11DB93FA6911}" type="datetimeFigureOut">
              <a:rPr lang="en-CA" smtClean="0"/>
              <a:t>2020-06-29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F6A39-66A0-4BF8-AB5A-7FD01FEDF42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5895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49866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2419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4689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4689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03944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38805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38805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30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036007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31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036007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32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30442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33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30442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350028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34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4629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35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4629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4256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04684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0954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8070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7226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0762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A39-66A0-4BF8-AB5A-7FD01FEDF425}" type="slidenum">
              <a:rPr lang="en-CA" smtClean="0"/>
              <a:t>23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241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3A6598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33E3D-6990-4EF3-A6C3-94D9092AF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6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3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62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0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0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67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73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633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76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0280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1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92D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ED1E82"/>
              </a:buClr>
              <a:defRPr>
                <a:latin typeface="Garamond" panose="02020404030301010803" pitchFamily="18" charset="0"/>
              </a:defRPr>
            </a:lvl1pPr>
            <a:lvl2pPr marL="742950" indent="-285750">
              <a:buClr>
                <a:srgbClr val="ED1E82"/>
              </a:buClr>
              <a:buFont typeface="Courier New" panose="02070309020205020404" pitchFamily="49" charset="0"/>
              <a:buChar char="o"/>
              <a:defRPr>
                <a:latin typeface="Garamond" panose="02020404030301010803" pitchFamily="18" charset="0"/>
              </a:defRPr>
            </a:lvl2pPr>
            <a:lvl3pPr marL="1143000" indent="-228600">
              <a:buClr>
                <a:srgbClr val="ED1E82"/>
              </a:buClr>
              <a:buFont typeface="Wingdings" panose="05000000000000000000" pitchFamily="2" charset="2"/>
              <a:buChar char="§"/>
              <a:defRPr>
                <a:latin typeface="Garamond" panose="02020404030301010803" pitchFamily="18" charset="0"/>
              </a:defRPr>
            </a:lvl3pPr>
            <a:lvl4pPr marL="1600200" indent="-228600">
              <a:buClr>
                <a:srgbClr val="ED1E82"/>
              </a:buClr>
              <a:buFont typeface="Wingdings" panose="05000000000000000000" pitchFamily="2" charset="2"/>
              <a:buChar char="§"/>
              <a:defRPr>
                <a:latin typeface="Garamond" panose="02020404030301010803" pitchFamily="18" charset="0"/>
              </a:defRPr>
            </a:lvl4pPr>
            <a:lvl5pPr marL="2057400" indent="-228600">
              <a:buClr>
                <a:srgbClr val="ED1E82"/>
              </a:buClr>
              <a:buFont typeface="Wingdings" panose="05000000000000000000" pitchFamily="2" charset="2"/>
              <a:buChar char="§"/>
              <a:defRPr>
                <a:latin typeface="Garamond" panose="020204040303010108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2330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6027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76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270461-5061-4414-803B-C583AB6622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6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ADE0-5C6C-4D2E-BA8D-9FAB5A6E6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866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48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39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51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t="208" r="79" b="371"/>
          <a:stretch/>
        </p:blipFill>
        <p:spPr bwMode="auto">
          <a:xfrm>
            <a:off x="5030" y="1063"/>
            <a:ext cx="9154872" cy="6848986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1163782" y="6423727"/>
            <a:ext cx="2767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[Oxford</a:t>
            </a:r>
            <a:r>
              <a:rPr lang="en-US" baseline="0" dirty="0">
                <a:solidFill>
                  <a:schemeClr val="bg1"/>
                </a:solidFill>
              </a:rPr>
              <a:t> University Press or author name],</a:t>
            </a:r>
            <a:r>
              <a:rPr lang="en-US" dirty="0">
                <a:solidFill>
                  <a:schemeClr val="bg1"/>
                </a:solidFill>
              </a:rPr>
              <a:t> 2019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686800" y="6423727"/>
            <a:ext cx="389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03EA47-653C-4D08-BE86-5931AF95F427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1EB2B-0846-4623-8B27-CF24A81847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9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992" y="2857500"/>
            <a:ext cx="8488017" cy="1143000"/>
          </a:xfrm>
        </p:spPr>
        <p:txBody>
          <a:bodyPr>
            <a:noAutofit/>
          </a:bodyPr>
          <a:lstStyle/>
          <a:p>
            <a:r>
              <a:rPr lang="en-CA" sz="4800" i="0" dirty="0"/>
              <a:t>Chapter 1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04800" y="3962400"/>
            <a:ext cx="8488362" cy="477838"/>
          </a:xfrm>
        </p:spPr>
        <p:txBody>
          <a:bodyPr/>
          <a:lstStyle/>
          <a:p>
            <a:r>
              <a:rPr lang="en-CA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Canadian Politics</a:t>
            </a:r>
          </a:p>
        </p:txBody>
      </p:sp>
    </p:spTree>
    <p:extLst>
      <p:ext uri="{BB962C8B-B14F-4D97-AF65-F5344CB8AC3E}">
        <p14:creationId xmlns:p14="http://schemas.microsoft.com/office/powerpoint/2010/main" val="3905140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Three Elements of Canadian Politics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2800" dirty="0">
                <a:latin typeface="+mn-lt"/>
              </a:rPr>
              <a:t>Canadian politics is defined by the </a:t>
            </a:r>
            <a:r>
              <a:rPr lang="en-US" sz="2800" b="1" dirty="0">
                <a:latin typeface="+mn-lt"/>
              </a:rPr>
              <a:t>cleavages</a:t>
            </a:r>
            <a:r>
              <a:rPr lang="en-US" sz="2800" dirty="0">
                <a:latin typeface="+mn-lt"/>
              </a:rPr>
              <a:t> of geography, demography, and ideology.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dirty="0">
                <a:latin typeface="+mn-lt"/>
              </a:rPr>
              <a:t>The </a:t>
            </a:r>
            <a:r>
              <a:rPr lang="en-US" sz="2800" b="1" dirty="0">
                <a:latin typeface="+mn-lt"/>
              </a:rPr>
              <a:t>institutions</a:t>
            </a:r>
            <a:r>
              <a:rPr lang="en-US" sz="2800" dirty="0">
                <a:latin typeface="+mn-lt"/>
              </a:rPr>
              <a:t> of Canadian democracy are Anglo-American hybrids.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dirty="0">
                <a:latin typeface="+mn-lt"/>
              </a:rPr>
              <a:t>Understanding Canadian politics requires some awareness of Canadian </a:t>
            </a:r>
            <a:r>
              <a:rPr lang="en-US" sz="2800" b="1" dirty="0">
                <a:latin typeface="+mn-lt"/>
              </a:rPr>
              <a:t>history</a:t>
            </a:r>
            <a:r>
              <a:rPr lang="en-US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9797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The main cleavages of Canadian politics are geography, demography, and ideology.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Major debates are staged along matters of territory, culture and ethnicity, and core beliefs about the role of the state in society and the economy.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Other cleavages present in Canadian politics include gender, language, class, and religion (among others).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dirty="0">
                <a:latin typeface="+mn-lt"/>
              </a:rPr>
              <a:t>However, issues like reconciliation, gender equality, and income inequality are often overshadowed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83462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Cleavages: Geography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Canadian democracy has always been conducted along geographic lines.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Federal elections are waged in over 300 separate districts across Canada, and each province is allotted a number of senators.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Indigenous governance has always been focused around territory as well.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18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Cleavages: Geography,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Attitudes toward authority, community, distribution of wealth, mutual obligations, and other political beliefs vary depending on where a person lives.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Observers often divide Canada into several regional political cultures.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Provinces are playing a greater role than ever before, and are autonomous when it comes to defining their own priorities and direction.</a:t>
            </a:r>
          </a:p>
          <a:p>
            <a:pPr lvl="1">
              <a:buClrTx/>
              <a:buFont typeface="Calibri" panose="020F0502020204030204" pitchFamily="34" charset="0"/>
              <a:buChar char="–"/>
            </a:pPr>
            <a:r>
              <a:rPr lang="en-US" sz="2600" dirty="0">
                <a:latin typeface="+mn-lt"/>
              </a:rPr>
              <a:t>Each province consists of its own unique political world.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882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Cleavages: Demography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Canada is divided into many ethnic communities, each with its own political outlook.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When they exist in large numbers, ethnic groups may exert significant influence on the political system.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Cultural differences between French- and English-speaking communities persist.</a:t>
            </a:r>
          </a:p>
        </p:txBody>
      </p:sp>
    </p:spTree>
    <p:extLst>
      <p:ext uri="{BB962C8B-B14F-4D97-AF65-F5344CB8AC3E}">
        <p14:creationId xmlns:p14="http://schemas.microsoft.com/office/powerpoint/2010/main" val="445858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Cleavages: Demography,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Groups that are geographically dispersed, like many Muslims and other religious minorities, face steeper challenges when it comes to representation in the political system.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Multiculturalism is core to Canada’s self-image.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b="1" dirty="0">
                <a:solidFill>
                  <a:prstClr val="black"/>
                </a:solidFill>
                <a:latin typeface="Calibri"/>
              </a:rPr>
              <a:t>mosaic: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a metaphor used to depict Canada’s multicultural character, which features many distinct yet interdependent ethnocultural communities.</a:t>
            </a:r>
            <a:endParaRPr lang="en-US" sz="2400" b="1" dirty="0">
              <a:latin typeface="+mn-lt"/>
            </a:endParaRP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1737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Cleavages: Ideology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Ideology</a:t>
            </a:r>
            <a:r>
              <a:rPr lang="en-US" sz="2800" dirty="0">
                <a:latin typeface="+mn-lt"/>
              </a:rPr>
              <a:t>: a set of ideas that form a coherent political belief system.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The core political belief system that a group of citizens holds about the way power should be distributed or exercised.</a:t>
            </a:r>
            <a:endParaRPr lang="en-US" dirty="0">
              <a:latin typeface="+mn-lt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It is sometimes argued that Canadian politics is relatively devoid of ideological debate or conflict.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Do you think this is true?</a:t>
            </a:r>
          </a:p>
        </p:txBody>
      </p:sp>
    </p:spTree>
    <p:extLst>
      <p:ext uri="{BB962C8B-B14F-4D97-AF65-F5344CB8AC3E}">
        <p14:creationId xmlns:p14="http://schemas.microsoft.com/office/powerpoint/2010/main" val="2368891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j-lt"/>
              </a:rPr>
              <a:t>1. Core Cleavages: Ideology,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300" dirty="0">
                <a:latin typeface="+mn-lt"/>
              </a:rPr>
              <a:t>In politics, ideology is often imagined as a spectrum of views ranging from left to centre to right.</a:t>
            </a:r>
          </a:p>
          <a:p>
            <a:pPr lvl="1">
              <a:buClrTx/>
              <a:buFont typeface="Calibri" panose="020F0502020204030204" pitchFamily="34" charset="0"/>
              <a:buChar char="―"/>
            </a:pPr>
            <a:r>
              <a:rPr lang="en-US" sz="2900" b="1" dirty="0">
                <a:latin typeface="+mn-lt"/>
              </a:rPr>
              <a:t>Left-wing</a:t>
            </a:r>
            <a:r>
              <a:rPr lang="en-US" sz="2900" dirty="0">
                <a:latin typeface="+mn-lt"/>
              </a:rPr>
              <a:t>: A political tendency that promotes a bigger role for government and proactive measures to achieve social and economic equality.</a:t>
            </a:r>
          </a:p>
          <a:p>
            <a:pPr lvl="1">
              <a:buClrTx/>
              <a:buFont typeface="Calibri" panose="020F0502020204030204" pitchFamily="34" charset="0"/>
              <a:buChar char="―"/>
            </a:pPr>
            <a:r>
              <a:rPr lang="en-US" sz="2900" b="1" dirty="0">
                <a:latin typeface="+mn-lt"/>
              </a:rPr>
              <a:t>Right-wing</a:t>
            </a:r>
            <a:r>
              <a:rPr lang="en-US" sz="2900" dirty="0">
                <a:latin typeface="+mn-lt"/>
              </a:rPr>
              <a:t>: A political tendency that promotes a smaller role for government and a greater emphasis on individual responsibility and market-based competition.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283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Cleavages: Ideology,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5626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Overall, the following dimensions separate the left and right in Canada: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b="1" dirty="0">
                <a:latin typeface="+mn-lt"/>
              </a:rPr>
              <a:t>Fiscal: </a:t>
            </a:r>
            <a:r>
              <a:rPr lang="en-US" sz="2400" dirty="0">
                <a:latin typeface="+mn-lt"/>
              </a:rPr>
              <a:t>left favours government spending on social program; right favours lower taxes and debt reduction.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b="1" dirty="0">
                <a:latin typeface="+mn-lt"/>
              </a:rPr>
              <a:t>Institutional: </a:t>
            </a:r>
            <a:r>
              <a:rPr lang="en-US" sz="2400" dirty="0">
                <a:latin typeface="+mn-lt"/>
              </a:rPr>
              <a:t>left favours reform of democratic structures; right favours tradition.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b="1" dirty="0">
                <a:latin typeface="+mn-lt"/>
              </a:rPr>
              <a:t>Social: </a:t>
            </a:r>
            <a:r>
              <a:rPr lang="en-US" sz="2400" dirty="0">
                <a:latin typeface="+mn-lt"/>
              </a:rPr>
              <a:t>left promotes inclusion; right promotes conformity.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b="1" dirty="0">
                <a:latin typeface="+mn-lt"/>
              </a:rPr>
              <a:t>Legal:</a:t>
            </a:r>
            <a:r>
              <a:rPr lang="en-US" sz="2400" dirty="0">
                <a:latin typeface="+mn-lt"/>
              </a:rPr>
              <a:t> left tends to want restrictions on law enforcement and military action; right tends to be more assertive and punitive. </a:t>
            </a:r>
          </a:p>
        </p:txBody>
      </p:sp>
    </p:spTree>
    <p:extLst>
      <p:ext uri="{BB962C8B-B14F-4D97-AF65-F5344CB8AC3E}">
        <p14:creationId xmlns:p14="http://schemas.microsoft.com/office/powerpoint/2010/main" val="2308964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1. Core Cleavages: Ideology,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sz="2800" dirty="0">
                <a:latin typeface="+mn-lt"/>
              </a:rPr>
              <a:t>The name of a political party does not necessarily signify its political ideology.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The </a:t>
            </a:r>
            <a:r>
              <a:rPr lang="en-US" sz="2400" b="1" dirty="0">
                <a:latin typeface="+mn-lt"/>
              </a:rPr>
              <a:t>Liberal Party </a:t>
            </a:r>
            <a:r>
              <a:rPr lang="en-US" sz="2400" dirty="0">
                <a:latin typeface="+mn-lt"/>
              </a:rPr>
              <a:t>of Canada: ideologically straddles the political centre; sometimes it is positioned centre-left, and sometimes centre-right. 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The </a:t>
            </a:r>
            <a:r>
              <a:rPr lang="en-US" sz="2400" b="1" dirty="0">
                <a:latin typeface="+mn-lt"/>
              </a:rPr>
              <a:t>Conservative Party </a:t>
            </a:r>
            <a:r>
              <a:rPr lang="en-US" sz="2400" dirty="0">
                <a:latin typeface="+mn-lt"/>
              </a:rPr>
              <a:t>of Canada: ideology ranges from the centre-right to the right. 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The </a:t>
            </a:r>
            <a:r>
              <a:rPr lang="en-US" sz="2400" b="1" dirty="0">
                <a:latin typeface="+mn-lt"/>
              </a:rPr>
              <a:t>New Democratic Party (NDP)</a:t>
            </a:r>
            <a:r>
              <a:rPr lang="en-US" sz="2400" dirty="0">
                <a:latin typeface="+mn-lt"/>
              </a:rPr>
              <a:t> of Canada: ideology spans the centre-left to the left. </a:t>
            </a:r>
          </a:p>
        </p:txBody>
      </p:sp>
    </p:spTree>
    <p:extLst>
      <p:ext uri="{BB962C8B-B14F-4D97-AF65-F5344CB8AC3E}">
        <p14:creationId xmlns:p14="http://schemas.microsoft.com/office/powerpoint/2010/main" val="3947889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Chapter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What is politics? 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What is democracy? 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What are the main cleavages in Canadian politics? 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What have been the major issues in Canadian political history?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433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j-lt"/>
              </a:rPr>
              <a:t>2. Key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54563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Canada has drawn its institutions and practices from British and American traditions.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From Britain, Canada has inherited its common-law and Westminster parliamentary traditions, meaning that it is a representative democracy featuring: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a government led by prime minister and cabinet, supported by majority of elected legislators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an opposition outside the governing party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a permanent public service, separate from government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a judiciary independent of government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a constitutional monarch</a:t>
            </a:r>
          </a:p>
        </p:txBody>
      </p:sp>
    </p:spTree>
    <p:extLst>
      <p:ext uri="{BB962C8B-B14F-4D97-AF65-F5344CB8AC3E}">
        <p14:creationId xmlns:p14="http://schemas.microsoft.com/office/powerpoint/2010/main" val="2052551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2. Key Institutions,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American influence in Canadian politics: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Federalism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Divide power among central government and series of provincial ones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Centralization: federal government has authority to impose common standards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Decentralization: preserve provincial autonomy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Charter of Rights and Freedoms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Election campaign strategies</a:t>
            </a:r>
          </a:p>
        </p:txBody>
      </p:sp>
    </p:spTree>
    <p:extLst>
      <p:ext uri="{BB962C8B-B14F-4D97-AF65-F5344CB8AC3E}">
        <p14:creationId xmlns:p14="http://schemas.microsoft.com/office/powerpoint/2010/main" val="2407658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3. Historical Evolution</a:t>
            </a:r>
          </a:p>
        </p:txBody>
      </p:sp>
      <p:pic>
        <p:nvPicPr>
          <p:cNvPr id="1026" name="Picture 2" descr="G:\HIGHER EDUCATION\HE SALES\JASPER, Natalie\Ancillaries\Marland Wesley 2e\Image Bank\Chapter01\Table01.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167" y="986226"/>
            <a:ext cx="6341665" cy="4989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8043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j-lt"/>
              </a:rPr>
              <a:t>The Road to Confederation </a:t>
            </a:r>
            <a:br>
              <a:rPr lang="en-US" sz="4000" dirty="0">
                <a:solidFill>
                  <a:schemeClr val="tx1"/>
                </a:solidFill>
                <a:latin typeface="+mj-lt"/>
              </a:rPr>
            </a:br>
            <a:r>
              <a:rPr lang="en-US" sz="4000" dirty="0">
                <a:solidFill>
                  <a:schemeClr val="tx1"/>
                </a:solidFill>
                <a:latin typeface="+mj-lt"/>
              </a:rPr>
              <a:t>(Pre-1867)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0292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During the 17</a:t>
            </a:r>
            <a:r>
              <a:rPr lang="en-US" sz="2800" baseline="30000" dirty="0">
                <a:latin typeface="+mn-lt"/>
              </a:rPr>
              <a:t>th</a:t>
            </a:r>
            <a:r>
              <a:rPr lang="en-US" sz="2800" dirty="0">
                <a:latin typeface="+mn-lt"/>
              </a:rPr>
              <a:t>-19</a:t>
            </a:r>
            <a:r>
              <a:rPr lang="en-US" sz="2800" baseline="30000" dirty="0">
                <a:latin typeface="+mn-lt"/>
              </a:rPr>
              <a:t>th</a:t>
            </a:r>
            <a:r>
              <a:rPr lang="en-US" sz="2800" dirty="0">
                <a:latin typeface="+mn-lt"/>
              </a:rPr>
              <a:t> centuries, a series of military and economic alliances formed among Indigenous, British, French, and Spanish peoples.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European diseases and settler colonial practices decimated Indigenous presence in North America.</a:t>
            </a:r>
          </a:p>
        </p:txBody>
      </p:sp>
    </p:spTree>
    <p:extLst>
      <p:ext uri="{BB962C8B-B14F-4D97-AF65-F5344CB8AC3E}">
        <p14:creationId xmlns:p14="http://schemas.microsoft.com/office/powerpoint/2010/main" val="23536522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j-lt"/>
              </a:rPr>
              <a:t>The Road to Confederation </a:t>
            </a:r>
            <a:br>
              <a:rPr lang="en-US" sz="4000" dirty="0">
                <a:solidFill>
                  <a:schemeClr val="tx1"/>
                </a:solidFill>
                <a:latin typeface="+mj-lt"/>
              </a:rPr>
            </a:br>
            <a:r>
              <a:rPr lang="en-US" sz="4000" dirty="0">
                <a:solidFill>
                  <a:schemeClr val="tx1"/>
                </a:solidFill>
                <a:latin typeface="+mj-lt"/>
              </a:rPr>
              <a:t>(Pre-1867),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0292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1763: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Britain gained jurisdiction over New France after the Seven Years’ War.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The Royal Proclamation—the foundation of Canada’s constitutional order—was signed.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1774:</a:t>
            </a:r>
            <a:r>
              <a:rPr lang="en-US" dirty="0">
                <a:latin typeface="+mn-lt"/>
              </a:rPr>
              <a:t> 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The Quebec Act recognized French civil law, extended Quebec’s boundaries and granted religious freedom.</a:t>
            </a:r>
          </a:p>
        </p:txBody>
      </p:sp>
    </p:spTree>
    <p:extLst>
      <p:ext uri="{BB962C8B-B14F-4D97-AF65-F5344CB8AC3E}">
        <p14:creationId xmlns:p14="http://schemas.microsoft.com/office/powerpoint/2010/main" val="13317546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First Era of Canadian Politics (1867-early 1900s)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51054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British Parliament passed the British North America (BNA) Act in 1867.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Established the institutional foundations for the new country.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Fell short of establishing complete sovereignty.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Attempted to extinguish Indigenous right to self-government by declaring “Indians and Lands Reserved for the Indians” to fall under the jurisdiction of the Canadian state.</a:t>
            </a:r>
          </a:p>
          <a:p>
            <a:pPr lvl="1"/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1385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First Era of Canadian Politics (1867-early 1900s),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51054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b="1" dirty="0">
                <a:latin typeface="+mn-lt"/>
              </a:rPr>
              <a:t>Statute of Westminster</a:t>
            </a:r>
            <a:r>
              <a:rPr lang="en-US" sz="2800" dirty="0">
                <a:latin typeface="+mn-lt"/>
              </a:rPr>
              <a:t>, 1931: British law that permitted its Dominions to opt out of future legislation passed by the British Parliament.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Initially, Canadian federation consisted of four provinces: Ontario, Quebec, New Brunswick, and Nova Scotia.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Western expansion was far from smooth or uncontroversial.</a:t>
            </a:r>
          </a:p>
          <a:p>
            <a:pPr>
              <a:buClrTx/>
            </a:pPr>
            <a:endParaRPr lang="en-US" sz="2800" dirty="0">
              <a:latin typeface="+mn-lt"/>
            </a:endParaRPr>
          </a:p>
          <a:p>
            <a:pPr lvl="1"/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98223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First Era of Canadian Politics (1867-early 1900s),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8006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Federal Indian Act, 1867: further entrenched Canadian state’s approach to Indigenous peoples; labelled them as an area of policy responsibility, established reserves, rejected their inherent rights to self-governance.</a:t>
            </a:r>
          </a:p>
          <a:p>
            <a:pPr>
              <a:buClrTx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0225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Second Era of Canadian Politics (mid-1900s-late 1900s)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57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Two World Wars and the Great Depression marked a long transition period between the first and second eras of modern Canadian politics.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Coming of age as a society, political culture, and democracy.</a:t>
            </a:r>
          </a:p>
        </p:txBody>
      </p:sp>
    </p:spTree>
    <p:extLst>
      <p:ext uri="{BB962C8B-B14F-4D97-AF65-F5344CB8AC3E}">
        <p14:creationId xmlns:p14="http://schemas.microsoft.com/office/powerpoint/2010/main" val="37640743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Second Era of Canadian Politics (mid-1900s-late 1900s),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257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Post-war period focused on questions of national identity and unity</a:t>
            </a:r>
            <a:r>
              <a:rPr lang="en-US" sz="3300" dirty="0">
                <a:latin typeface="+mn-lt"/>
              </a:rPr>
              <a:t>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b="1" dirty="0">
                <a:latin typeface="+mn-lt"/>
              </a:rPr>
              <a:t>Quiet Revolution</a:t>
            </a:r>
            <a:r>
              <a:rPr lang="en-US" sz="2400" dirty="0">
                <a:latin typeface="+mn-lt"/>
              </a:rPr>
              <a:t>: Quebec government displaced the Catholic Church as the central institution in Quebec society; provincial government began to assert itself on federal level; reinforced growing national movement in Quebec.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Canadian population undergoing dramatic transition; increasingly multicultural; immigrant and visible minorities asserting themselves.</a:t>
            </a:r>
          </a:p>
        </p:txBody>
      </p:sp>
    </p:spTree>
    <p:extLst>
      <p:ext uri="{BB962C8B-B14F-4D97-AF65-F5344CB8AC3E}">
        <p14:creationId xmlns:p14="http://schemas.microsoft.com/office/powerpoint/2010/main" val="1785894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Inside Canadian Politics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sz="2800" dirty="0">
                <a:latin typeface="+mn-lt"/>
              </a:rPr>
              <a:t>Canada’s political system has changed considerably since 1867.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There are many different ideas and ideologies at play in Canadian politics.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The average citizen has many opportunities to make a difference in Canadian politics.</a:t>
            </a:r>
          </a:p>
        </p:txBody>
      </p:sp>
    </p:spTree>
    <p:extLst>
      <p:ext uri="{BB962C8B-B14F-4D97-AF65-F5344CB8AC3E}">
        <p14:creationId xmlns:p14="http://schemas.microsoft.com/office/powerpoint/2010/main" val="544517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Second Era of Canadian Politics (mid-1900s-late 1900s),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5257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1969: Federal government’s White Paper on Indian Policy signaled its intention to dismantle the Indian Act; attempt to assimilate First Nations into broader, predominantly European society.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Ultimately abandoned due to vocal opposition by Indigenous groups.</a:t>
            </a:r>
          </a:p>
        </p:txBody>
      </p:sp>
    </p:spTree>
    <p:extLst>
      <p:ext uri="{BB962C8B-B14F-4D97-AF65-F5344CB8AC3E}">
        <p14:creationId xmlns:p14="http://schemas.microsoft.com/office/powerpoint/2010/main" val="41236174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Second Era of Canadian Politics (mid-1900s-late 1900s),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5257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The Constitution Act of 1982: brought the Canadian constitution under full domestic control; included a new Charter of Rights and Freedoms.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Opposed by Quebec; two referendums were held about separating from Canada, but both failed.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1995: just 50.6% of Quebecers voted to remain in Canada.</a:t>
            </a:r>
          </a:p>
        </p:txBody>
      </p:sp>
    </p:spTree>
    <p:extLst>
      <p:ext uri="{BB962C8B-B14F-4D97-AF65-F5344CB8AC3E}">
        <p14:creationId xmlns:p14="http://schemas.microsoft.com/office/powerpoint/2010/main" val="32615980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Third Era of Canadian Politics 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(late 1900s-early 2000s)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5257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Focus shifted away from the constitution to budgets and slow economic growth.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Led to several rounds of fiscal restructuring, including strict spending cuts in healthcare, education, and social assistance.</a:t>
            </a:r>
          </a:p>
        </p:txBody>
      </p:sp>
    </p:spTree>
    <p:extLst>
      <p:ext uri="{BB962C8B-B14F-4D97-AF65-F5344CB8AC3E}">
        <p14:creationId xmlns:p14="http://schemas.microsoft.com/office/powerpoint/2010/main" val="1545413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Third Era of Canadian Politics 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(late 1900s-early 2000s),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257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Canadian government’s response to the 2008 global recession was a massive, cost-shared stimulus package involving significant, one-time investment in infrastructure across Canada.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Shift of economic and political influence from East to West, as strong petroleum-based economies in the West weathered economic storm much better than central and eastern Canada.</a:t>
            </a:r>
          </a:p>
        </p:txBody>
      </p:sp>
    </p:spTree>
    <p:extLst>
      <p:ext uri="{BB962C8B-B14F-4D97-AF65-F5344CB8AC3E}">
        <p14:creationId xmlns:p14="http://schemas.microsoft.com/office/powerpoint/2010/main" val="19200168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Third Era of Canadian Politics 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(late 1900s-early 2000s),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1054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Significant social changes in Canadian politics.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Court decisions enforcing the Charter of Rights and Freedoms in areas such as same-sex marriage, prostitution, and physician-assisted death.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Legalization of cannabis.</a:t>
            </a:r>
          </a:p>
        </p:txBody>
      </p:sp>
    </p:spTree>
    <p:extLst>
      <p:ext uri="{BB962C8B-B14F-4D97-AF65-F5344CB8AC3E}">
        <p14:creationId xmlns:p14="http://schemas.microsoft.com/office/powerpoint/2010/main" val="10370247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Third Era of Canadian Politics 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(late 1900s-early 2000s),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105400"/>
          </a:xfrm>
        </p:spPr>
        <p:txBody>
          <a:bodyPr>
            <a:normAutofit/>
          </a:bodyPr>
          <a:lstStyle/>
          <a:p>
            <a:pPr lvl="0">
              <a:buClrTx/>
            </a:pPr>
            <a:r>
              <a:rPr lang="en-US" sz="2800" dirty="0">
                <a:solidFill>
                  <a:prstClr val="black"/>
                </a:solidFill>
                <a:latin typeface="+mn-lt"/>
              </a:rPr>
              <a:t>New dimensions to ages-old geographic and ethnic cleavages.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Carbon pricing and the alienation of Western Canadians.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Regional tensions over pipelines.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Rural vs. urban divisions strengthened, with suburban emerging as a new, separate category.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Vast socioeconomic and cultural divide between Indigenous peoples and other people in Canada.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45138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Situating Indigenous Politics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buClrTx/>
            </a:pPr>
            <a:r>
              <a:rPr lang="en-US" sz="2800" dirty="0">
                <a:latin typeface="+mn-lt"/>
              </a:rPr>
              <a:t>Should Indigenous and non-Indigenous politics be treated separately? Or are they common elements of the same political system? 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Used to be treated as a distinct and often subordinate element of Canadian politics. 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De-emphasizes the parallels between Indigenous and non-Indigenous politics, particularly on fundamental issues like diversity, representation, activism, and governance. </a:t>
            </a:r>
          </a:p>
        </p:txBody>
      </p:sp>
    </p:spTree>
    <p:extLst>
      <p:ext uri="{BB962C8B-B14F-4D97-AF65-F5344CB8AC3E}">
        <p14:creationId xmlns:p14="http://schemas.microsoft.com/office/powerpoint/2010/main" val="85418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The Politics of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Canada has different layers of political representation: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Member of provincial/territorial legislature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Member of Parliament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Senators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Local level gov’t. (mayor, reeve, councillor, etc.)</a:t>
            </a:r>
          </a:p>
          <a:p>
            <a:pPr marL="569912" lvl="1" indent="-457200">
              <a:buClrTx/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In addition, Indigenous peoples may be represented by: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Elders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Chiefs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Band councilors, etc.</a:t>
            </a:r>
          </a:p>
          <a:p>
            <a:pPr marL="569912" lvl="1" indent="-457200">
              <a:buClrTx/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Who do you go to for help with a particular government service or program?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16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The Politics of Representation,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Canadians are represented by heads of government.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Each province and territory is led by a premier; the country is headed by a prime minister.</a:t>
            </a:r>
            <a:endParaRPr lang="en-US" dirty="0">
              <a:latin typeface="+mn-lt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These roles are chosen by representatives of the Queen, who are appointed to their positions (not elected).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Is this democratic? </a:t>
            </a:r>
          </a:p>
        </p:txBody>
      </p:sp>
    </p:spTree>
    <p:extLst>
      <p:ext uri="{BB962C8B-B14F-4D97-AF65-F5344CB8AC3E}">
        <p14:creationId xmlns:p14="http://schemas.microsoft.com/office/powerpoint/2010/main" val="1014526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Core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Politics</a:t>
            </a:r>
            <a:r>
              <a:rPr lang="en-US" sz="2800" dirty="0">
                <a:latin typeface="+mn-lt"/>
              </a:rPr>
              <a:t> refers to the activities involving the pursuit and exercise of collective decision-making.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Who gets what when? 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Distribution of shared resources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The most prominent power struggles occur at the state level. 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b="1" dirty="0">
                <a:latin typeface="+mn-lt"/>
              </a:rPr>
              <a:t>State</a:t>
            </a:r>
            <a:r>
              <a:rPr lang="en-US" sz="2400" dirty="0">
                <a:latin typeface="+mn-lt"/>
              </a:rPr>
              <a:t>: a structured political community with a single source of ultimate authority over its territory.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Federations like Canada, Argentina, and Germany consist of multiple orders of government.</a:t>
            </a:r>
          </a:p>
        </p:txBody>
      </p:sp>
    </p:spTree>
    <p:extLst>
      <p:ext uri="{BB962C8B-B14F-4D97-AF65-F5344CB8AC3E}">
        <p14:creationId xmlns:p14="http://schemas.microsoft.com/office/powerpoint/2010/main" val="2951436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Core Concepts,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  <a:noFill/>
        </p:spPr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The Canadian federation consists of 11 sovereign governments: one at country-wide level, 10 at the provincial level.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The federal (central) government has jurisdiction over the Armed Forces and defence, citizenship, and other national areas of jurisdiction.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In democratic states, most members of government are elected on a regular basis.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400" dirty="0">
                <a:latin typeface="+mn-lt"/>
              </a:rPr>
              <a:t>Citizens play a more active role in democratic states than subjects in autocracies. </a:t>
            </a:r>
          </a:p>
        </p:txBody>
      </p:sp>
    </p:spTree>
    <p:extLst>
      <p:ext uri="{BB962C8B-B14F-4D97-AF65-F5344CB8AC3E}">
        <p14:creationId xmlns:p14="http://schemas.microsoft.com/office/powerpoint/2010/main" val="162856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Indigenous Peoples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300" dirty="0">
                <a:latin typeface="+mn-lt"/>
              </a:rPr>
              <a:t>Indigenous peoples’ rights reflect their ties to the land, their legal and political rights as original occupants of Canada, and their cultural distinctiveness.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300" dirty="0">
                <a:latin typeface="+mn-lt"/>
              </a:rPr>
              <a:t>Between the 17</a:t>
            </a:r>
            <a:r>
              <a:rPr lang="en-US" sz="3300" baseline="30000" dirty="0">
                <a:latin typeface="+mn-lt"/>
              </a:rPr>
              <a:t>th</a:t>
            </a:r>
            <a:r>
              <a:rPr lang="en-US" sz="3300" dirty="0">
                <a:latin typeface="+mn-lt"/>
              </a:rPr>
              <a:t>-19</a:t>
            </a:r>
            <a:r>
              <a:rPr lang="en-US" sz="3300" baseline="30000" dirty="0">
                <a:latin typeface="+mn-lt"/>
              </a:rPr>
              <a:t>th</a:t>
            </a:r>
            <a:r>
              <a:rPr lang="en-US" sz="3300" dirty="0">
                <a:latin typeface="+mn-lt"/>
              </a:rPr>
              <a:t> centuries, the Crown signed treaties with many First Nations that established nation-to-nation relationships between the British and (future) Canadian governments and Indigenous peoples.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700" b="1" dirty="0">
                <a:latin typeface="+mn-lt"/>
              </a:rPr>
              <a:t>First Nations</a:t>
            </a:r>
            <a:r>
              <a:rPr lang="en-US" sz="2700" dirty="0">
                <a:latin typeface="+mn-lt"/>
              </a:rPr>
              <a:t>: Indigenous groups descended from a variety of historical Indigenous nations; collectively, the earliest inhabitants of North America and their descendants, other than Métis and Inuit. </a:t>
            </a:r>
          </a:p>
          <a:p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120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Indigenous Peoples,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For centuries, Indigenous peoples have been treated as responsibilities, even wards, of the state.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600" dirty="0">
                <a:latin typeface="+mn-lt"/>
              </a:rPr>
              <a:t>E.g. The Indian Act; the reserve system; forced relocation; residential school system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The Truth and Reconciliation Commission (TRC) labeled the residential school system “cultural genocide”.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Settler colonialism and its legacies have resulted in intergenerational trauma that continues to this day.</a:t>
            </a:r>
          </a:p>
          <a:p>
            <a:pPr lvl="1">
              <a:buClrTx/>
              <a:buFont typeface="Calibri" panose="020F0502020204030204" pitchFamily="34" charset="0"/>
              <a:buChar char="‒"/>
            </a:pPr>
            <a:r>
              <a:rPr lang="en-US" sz="2600" dirty="0">
                <a:latin typeface="+mn-lt"/>
              </a:rPr>
              <a:t>Reconciliation among Indigenous and non-Indigenous peoples is a pressing challenge facing Canada.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39822"/>
      </p:ext>
    </p:extLst>
  </p:cSld>
  <p:clrMapOvr>
    <a:masterClrMapping/>
  </p:clrMapOvr>
</p:sld>
</file>

<file path=ppt/theme/theme1.xml><?xml version="1.0" encoding="utf-8"?>
<a:theme xmlns:a="http://schemas.openxmlformats.org/drawingml/2006/main" name="OUP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328F76B4-8B4B-4449-B6D0-89D9E684447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57D5FB25-C71A-4FA0-B2CB-224F648BF6A8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0E03ACEF-5A19-4B88-B2E6-625A1FE4D0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OUPTHEME</Template>
  <TotalTime>1817</TotalTime>
  <Words>2065</Words>
  <Application>Microsoft Office PowerPoint</Application>
  <PresentationFormat>On-screen Show (4:3)</PresentationFormat>
  <Paragraphs>187</Paragraphs>
  <Slides>36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Courier New</vt:lpstr>
      <vt:lpstr>Garamond</vt:lpstr>
      <vt:lpstr>Wingdings</vt:lpstr>
      <vt:lpstr>OUPTHEME</vt:lpstr>
      <vt:lpstr>Custom Design</vt:lpstr>
      <vt:lpstr>1_Custom Design</vt:lpstr>
      <vt:lpstr>Chapter 1</vt:lpstr>
      <vt:lpstr>Chapter Overview</vt:lpstr>
      <vt:lpstr>Inside Canadian Politics</vt:lpstr>
      <vt:lpstr>The Politics of Representation</vt:lpstr>
      <vt:lpstr>The Politics of Representation, cont’d</vt:lpstr>
      <vt:lpstr>Core Concepts</vt:lpstr>
      <vt:lpstr>Core Concepts, cont’d</vt:lpstr>
      <vt:lpstr>Indigenous Peoples</vt:lpstr>
      <vt:lpstr>Indigenous Peoples, cont’d</vt:lpstr>
      <vt:lpstr>Three Elements of Canadian Politics</vt:lpstr>
      <vt:lpstr>1. Core Cleavages</vt:lpstr>
      <vt:lpstr>1. Core Cleavages: Geography</vt:lpstr>
      <vt:lpstr>1. Core Cleavages: Geography, cont’d</vt:lpstr>
      <vt:lpstr>1. Core Cleavages: Demography</vt:lpstr>
      <vt:lpstr>1. Core Cleavages: Demography, cont’d</vt:lpstr>
      <vt:lpstr>1. Core Cleavages: Ideology </vt:lpstr>
      <vt:lpstr>1. Core Cleavages: Ideology, cont’d</vt:lpstr>
      <vt:lpstr>1. Core Cleavages: Ideology, cont’d</vt:lpstr>
      <vt:lpstr>1. Core Cleavages: Ideology, cont’d</vt:lpstr>
      <vt:lpstr>2. Key Institutions</vt:lpstr>
      <vt:lpstr>2. Key Institutions, cont’d</vt:lpstr>
      <vt:lpstr>3. Historical Evolution</vt:lpstr>
      <vt:lpstr>The Road to Confederation  (Pre-1867)</vt:lpstr>
      <vt:lpstr>The Road to Confederation  (Pre-1867), cont’d</vt:lpstr>
      <vt:lpstr>First Era of Canadian Politics (1867-early 1900s)</vt:lpstr>
      <vt:lpstr>First Era of Canadian Politics (1867-early 1900s), cont’d</vt:lpstr>
      <vt:lpstr>First Era of Canadian Politics (1867-early 1900s), cont’d</vt:lpstr>
      <vt:lpstr>Second Era of Canadian Politics (mid-1900s-late 1900s)</vt:lpstr>
      <vt:lpstr>Second Era of Canadian Politics (mid-1900s-late 1900s), cont’d</vt:lpstr>
      <vt:lpstr>Second Era of Canadian Politics (mid-1900s-late 1900s), cont’d</vt:lpstr>
      <vt:lpstr>Second Era of Canadian Politics (mid-1900s-late 1900s), cont’d</vt:lpstr>
      <vt:lpstr>Third Era of Canadian Politics  (late 1900s-early 2000s)</vt:lpstr>
      <vt:lpstr>Third Era of Canadian Politics  (late 1900s-early 2000s), cont’d</vt:lpstr>
      <vt:lpstr>Third Era of Canadian Politics  (late 1900s-early 2000s), cont’d</vt:lpstr>
      <vt:lpstr>Third Era of Canadian Politics  (late 1900s-early 2000s), cont’d</vt:lpstr>
      <vt:lpstr>Situating Indigenous Politics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MAZUR, Elizabeth</dc:creator>
  <cp:lastModifiedBy>KRING, Emily</cp:lastModifiedBy>
  <cp:revision>112</cp:revision>
  <dcterms:created xsi:type="dcterms:W3CDTF">2016-01-21T14:07:49Z</dcterms:created>
  <dcterms:modified xsi:type="dcterms:W3CDTF">2020-06-29T13:54:36Z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9f61502-7731-4690-a118-333634878cc9_Enabled">
    <vt:lpwstr>true</vt:lpwstr>
  </property>
  <property fmtid="{D5CDD505-2E9C-101B-9397-08002B2CF9AE}" pid="3" name="MSIP_Label_89f61502-7731-4690-a118-333634878cc9_SetDate">
    <vt:lpwstr>2020-03-10T14:04:22Z</vt:lpwstr>
  </property>
  <property fmtid="{D5CDD505-2E9C-101B-9397-08002B2CF9AE}" pid="4" name="MSIP_Label_89f61502-7731-4690-a118-333634878cc9_Method">
    <vt:lpwstr>Standard</vt:lpwstr>
  </property>
  <property fmtid="{D5CDD505-2E9C-101B-9397-08002B2CF9AE}" pid="5" name="MSIP_Label_89f61502-7731-4690-a118-333634878cc9_Name">
    <vt:lpwstr>Internal</vt:lpwstr>
  </property>
  <property fmtid="{D5CDD505-2E9C-101B-9397-08002B2CF9AE}" pid="6" name="MSIP_Label_89f61502-7731-4690-a118-333634878cc9_SiteId">
    <vt:lpwstr>91761b62-4c45-43f5-9f0e-be8ad9b551ff</vt:lpwstr>
  </property>
  <property fmtid="{D5CDD505-2E9C-101B-9397-08002B2CF9AE}" pid="7" name="MSIP_Label_89f61502-7731-4690-a118-333634878cc9_ActionId">
    <vt:lpwstr>b84559a1-548c-4d99-9298-00001dd9638a</vt:lpwstr>
  </property>
  <property fmtid="{D5CDD505-2E9C-101B-9397-08002B2CF9AE}" pid="8" name="MSIP_Label_89f61502-7731-4690-a118-333634878cc9_ContentBits">
    <vt:lpwstr>0</vt:lpwstr>
  </property>
</Properties>
</file>