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64" r:id="rId2"/>
    <p:sldMasterId id="2147483673" r:id="rId3"/>
  </p:sld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112" d="100"/>
          <a:sy n="112" d="100"/>
        </p:scale>
        <p:origin x="1392" y="19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337931" y="586409"/>
            <a:ext cx="8488017"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2782957" y="1808921"/>
            <a:ext cx="3578088" cy="4283766"/>
          </a:xfrm>
          <a:prstGeom prst="rect">
            <a:avLst/>
          </a:prstGeom>
        </p:spPr>
        <p:txBody>
          <a:bodyPr/>
          <a:lstStyle/>
          <a:p>
            <a:r>
              <a:rPr lang="en-US"/>
              <a:t>Click icon to add picture</a:t>
            </a:r>
            <a:endParaRPr lang="en-US" dirty="0"/>
          </a:p>
        </p:txBody>
      </p:sp>
      <p:sp>
        <p:nvSpPr>
          <p:cNvPr id="11" name="Text Placeholder 10"/>
          <p:cNvSpPr>
            <a:spLocks noGrp="1"/>
          </p:cNvSpPr>
          <p:nvPr>
            <p:ph type="body" sz="quarter" idx="11"/>
          </p:nvPr>
        </p:nvSpPr>
        <p:spPr>
          <a:xfrm>
            <a:off x="338138" y="1152525"/>
            <a:ext cx="8488362" cy="477838"/>
          </a:xfrm>
          <a:prstGeom prst="rect">
            <a:avLst/>
          </a:prstGeom>
        </p:spPr>
        <p:txBody>
          <a:bodyPr/>
          <a:lstStyle>
            <a:lvl1pPr marL="0" indent="0" algn="ctr">
              <a:buNone/>
              <a:defRPr sz="2400">
                <a:solidFill>
                  <a:srgbClr val="3A6598"/>
                </a:solidFill>
              </a:defRPr>
            </a:lvl1pPr>
          </a:lstStyle>
          <a:p>
            <a:pPr lvl="0"/>
            <a:r>
              <a:rPr lang="en-US"/>
              <a:t>Click to edit Master text styles</a:t>
            </a:r>
          </a:p>
        </p:txBody>
      </p:sp>
      <p:pic>
        <p:nvPicPr>
          <p:cNvPr id="7" name="Picture 6">
            <a:extLst>
              <a:ext uri="{FF2B5EF4-FFF2-40B4-BE49-F238E27FC236}">
                <a16:creationId xmlns:a16="http://schemas.microsoft.com/office/drawing/2014/main" id="{1F133E3D-6990-4EF3-A6C3-94D9092AF81F}"/>
              </a:ext>
            </a:extLst>
          </p:cNvPr>
          <p:cNvPicPr>
            <a:picLocks noChangeAspect="1"/>
          </p:cNvPicPr>
          <p:nvPr/>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3751066787"/>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4/24/20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defRPr>
            </a:lvl1pPr>
          </a:lstStyle>
          <a:p>
            <a:r>
              <a:rPr lang="en-US"/>
              <a:t>Click to edit Master title style</a:t>
            </a:r>
            <a:endParaRPr lang="en-US" dirty="0"/>
          </a:p>
        </p:txBody>
      </p:sp>
      <p:sp>
        <p:nvSpPr>
          <p:cNvPr id="4" name="Text Placeholder 3"/>
          <p:cNvSpPr>
            <a:spLocks noGrp="1"/>
          </p:cNvSpPr>
          <p:nvPr>
            <p:ph type="body" sz="quarter" idx="10"/>
          </p:nvPr>
        </p:nvSpPr>
        <p:spPr>
          <a:xfrm>
            <a:off x="457200" y="1600200"/>
            <a:ext cx="8229600" cy="4175125"/>
          </a:xfrm>
        </p:spPr>
        <p:txBody>
          <a:bodyPr/>
          <a:lstStyle>
            <a:lvl1pPr>
              <a:defRPr>
                <a:solidFill>
                  <a:schemeClr val="accent1">
                    <a:lumMod val="7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50434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274ED4-9F4B-419D-860C-1298080DDD50}" type="datetimeFigureOut">
              <a:rPr lang="en-US" smtClean="0"/>
              <a:t>4/24/20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4/24/20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274ED4-9F4B-419D-860C-1298080DDD50}" type="datetimeFigureOut">
              <a:rPr lang="en-US" smtClean="0"/>
              <a:t>4/24/20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274ED4-9F4B-419D-860C-1298080DDD50}" type="datetimeFigureOut">
              <a:rPr lang="en-US" smtClean="0"/>
              <a:t>4/24/20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274ED4-9F4B-419D-860C-1298080DDD50}" type="datetimeFigureOut">
              <a:rPr lang="en-US" smtClean="0"/>
              <a:t>4/24/20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4/24/20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4/24/20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1757986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4/24/20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4/24/20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4/24/20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ct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7696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lvl1pPr>
              <a:defRPr>
                <a:solidFill>
                  <a:schemeClr val="tx2">
                    <a:lumMod val="75000"/>
                  </a:schemeClr>
                </a:solidFill>
              </a:defRPr>
            </a:lvl1pPr>
          </a:lstStyle>
          <a:p>
            <a:r>
              <a:rPr lang="en-US"/>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a:defRPr sz="2400">
                <a:solidFill>
                  <a:schemeClr val="accent1">
                    <a:lumMod val="75000"/>
                  </a:schemeClr>
                </a:solidFill>
              </a:defRPr>
            </a:lvl1pPr>
          </a:lstStyle>
          <a:p>
            <a:pPr lvl="0"/>
            <a:r>
              <a:rPr lang="en-US"/>
              <a:t>Click to edit Master text styles</a:t>
            </a:r>
          </a:p>
          <a:p>
            <a:pPr lvl="1"/>
            <a:r>
              <a:rPr lang="en-US"/>
              <a:t>Second level</a:t>
            </a:r>
          </a:p>
        </p:txBody>
      </p:sp>
      <p:pic>
        <p:nvPicPr>
          <p:cNvPr id="4" name="Picture 3">
            <a:extLst>
              <a:ext uri="{FF2B5EF4-FFF2-40B4-BE49-F238E27FC236}">
                <a16:creationId xmlns:a16="http://schemas.microsoft.com/office/drawing/2014/main" id="{BB270461-5061-4414-803B-C583AB6622A7}"/>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60036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a:extLst>
              <a:ext uri="{FF2B5EF4-FFF2-40B4-BE49-F238E27FC236}">
                <a16:creationId xmlns:a16="http://schemas.microsoft.com/office/drawing/2014/main" id="{8C21ADE0-5C6C-4D2E-BA8D-9FAB5A6E626E}"/>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4288875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4/24/20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4/24/20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4/24/20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2.png"/><Relationship Id="rId5" Type="http://schemas.openxmlformats.org/officeDocument/2006/relationships/slideLayout" Target="../slideLayouts/slideLayout8.xml"/><Relationship Id="rId10" Type="http://schemas.openxmlformats.org/officeDocument/2006/relationships/image" Target="../media/image3.png"/><Relationship Id="rId4" Type="http://schemas.openxmlformats.org/officeDocument/2006/relationships/slideLayout" Target="../slideLayouts/slideLayout7.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87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l="139" t="208" r="79" b="371"/>
          <a:stretch/>
        </p:blipFill>
        <p:spPr bwMode="auto">
          <a:xfrm>
            <a:off x="5030" y="1063"/>
            <a:ext cx="9154872" cy="6848986"/>
          </a:xfrm>
          <a:prstGeom prst="rect">
            <a:avLst/>
          </a:prstGeom>
          <a:noFill/>
          <a:ln w="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pic>
        <p:nvPicPr>
          <p:cNvPr id="9" name="Picture 8">
            <a:extLst>
              <a:ext uri="{FF2B5EF4-FFF2-40B4-BE49-F238E27FC236}">
                <a16:creationId xmlns:a16="http://schemas.microsoft.com/office/drawing/2014/main" id="{DB11EB2B-0846-4623-8B27-CF24A81847A5}"/>
              </a:ext>
            </a:extLst>
          </p:cNvPr>
          <p:cNvPicPr>
            <a:picLocks noChangeAspect="1"/>
          </p:cNvPicPr>
          <p:nvPr/>
        </p:nvPicPr>
        <p:blipFill>
          <a:blip r:embed="rId11"/>
          <a:stretch>
            <a:fillRect/>
          </a:stretch>
        </p:blipFill>
        <p:spPr>
          <a:xfrm>
            <a:off x="0" y="6331318"/>
            <a:ext cx="1163782" cy="526682"/>
          </a:xfrm>
          <a:prstGeom prst="rect">
            <a:avLst/>
          </a:prstGeom>
        </p:spPr>
      </p:pic>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Lst>
  <p:txStyles>
    <p:titleStyle>
      <a:lvl1pPr algn="ctr" defTabSz="914400" rtl="0" eaLnBrk="1" latinLnBrk="0" hangingPunct="1">
        <a:spcBef>
          <a:spcPct val="0"/>
        </a:spcBef>
        <a:buNone/>
        <a:defRPr sz="3600" kern="1200">
          <a:solidFill>
            <a:schemeClr val="tx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4/24/20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Studying Politics</a:t>
            </a:r>
          </a:p>
        </p:txBody>
      </p:sp>
      <p:sp>
        <p:nvSpPr>
          <p:cNvPr id="3" name="Subtitle 2"/>
          <p:cNvSpPr>
            <a:spLocks noGrp="1"/>
          </p:cNvSpPr>
          <p:nvPr>
            <p:ph type="subTitle" idx="1"/>
          </p:nvPr>
        </p:nvSpPr>
        <p:spPr/>
        <p:txBody>
          <a:bodyPr/>
          <a:lstStyle/>
          <a:p>
            <a:r>
              <a:rPr lang="en-US" dirty="0"/>
              <a:t>Chapter 1</a:t>
            </a:r>
          </a:p>
        </p:txBody>
      </p:sp>
    </p:spTree>
    <p:extLst>
      <p:ext uri="{BB962C8B-B14F-4D97-AF65-F5344CB8AC3E}">
        <p14:creationId xmlns:p14="http://schemas.microsoft.com/office/powerpoint/2010/main" val="164461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a:t>What Is Politics?</a:t>
            </a:r>
            <a:br>
              <a:rPr lang="en-US" dirty="0"/>
            </a:br>
            <a:r>
              <a:rPr lang="en-US" dirty="0"/>
              <a:t>State vs. Government</a:t>
            </a:r>
          </a:p>
        </p:txBody>
      </p:sp>
      <p:sp>
        <p:nvSpPr>
          <p:cNvPr id="3" name="Content Placeholder 2"/>
          <p:cNvSpPr>
            <a:spLocks noGrp="1"/>
          </p:cNvSpPr>
          <p:nvPr>
            <p:ph idx="1"/>
          </p:nvPr>
        </p:nvSpPr>
        <p:spPr/>
        <p:txBody>
          <a:bodyPr/>
          <a:lstStyle/>
          <a:p>
            <a:pPr>
              <a:defRPr/>
            </a:pPr>
            <a:r>
              <a:rPr lang="en-US" dirty="0">
                <a:solidFill>
                  <a:schemeClr val="tx1"/>
                </a:solidFill>
              </a:rPr>
              <a:t>“State” and “government” are not the same thing</a:t>
            </a:r>
          </a:p>
          <a:p>
            <a:pPr lvl="1">
              <a:buFont typeface="Courier New" panose="02070309020205020404" pitchFamily="49" charset="0"/>
              <a:buChar char="o"/>
              <a:defRPr/>
            </a:pPr>
            <a:r>
              <a:rPr lang="en-US" dirty="0"/>
              <a:t>The state: </a:t>
            </a:r>
          </a:p>
          <a:p>
            <a:pPr lvl="2">
              <a:buFont typeface="Wingdings" panose="05000000000000000000" pitchFamily="2" charset="2"/>
              <a:buChar char="§"/>
              <a:defRPr/>
            </a:pPr>
            <a:r>
              <a:rPr lang="en-US" dirty="0"/>
              <a:t>Only institution in society that holds access to the legitimate use of force within its territorial jurisdiction; holds the authority and legitimacy to make and enforce decisions about the distributions of resources in a society</a:t>
            </a:r>
          </a:p>
          <a:p>
            <a:pPr lvl="2">
              <a:buFont typeface="Wingdings" panose="05000000000000000000" pitchFamily="2" charset="2"/>
              <a:buChar char="§"/>
              <a:defRPr/>
            </a:pPr>
            <a:endParaRPr lang="en-US" dirty="0"/>
          </a:p>
          <a:p>
            <a:pPr lvl="1">
              <a:buFont typeface="Courier New" panose="02070309020205020404" pitchFamily="49" charset="0"/>
              <a:buChar char="o"/>
              <a:defRPr/>
            </a:pPr>
            <a:r>
              <a:rPr lang="en-US" dirty="0"/>
              <a:t>Government:</a:t>
            </a:r>
          </a:p>
          <a:p>
            <a:pPr lvl="2">
              <a:buFont typeface="Wingdings" panose="05000000000000000000" pitchFamily="2" charset="2"/>
              <a:buChar char="§"/>
              <a:defRPr/>
            </a:pPr>
            <a:r>
              <a:rPr lang="en-US" dirty="0"/>
              <a:t>Part of the state apparatus, albeit an impermanent one, because elected governments come and go while the state itself remains intact over time</a:t>
            </a:r>
          </a:p>
          <a:p>
            <a:endParaRPr lang="en-US" dirty="0"/>
          </a:p>
        </p:txBody>
      </p:sp>
    </p:spTree>
    <p:extLst>
      <p:ext uri="{BB962C8B-B14F-4D97-AF65-F5344CB8AC3E}">
        <p14:creationId xmlns:p14="http://schemas.microsoft.com/office/powerpoint/2010/main" val="3398770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What Is Politics?</a:t>
            </a:r>
            <a:br>
              <a:rPr lang="en-US" dirty="0"/>
            </a:br>
            <a:r>
              <a:rPr lang="en-US" dirty="0"/>
              <a:t>The Modern Western State</a:t>
            </a:r>
          </a:p>
        </p:txBody>
      </p:sp>
      <p:sp>
        <p:nvSpPr>
          <p:cNvPr id="3" name="Content Placeholder 2"/>
          <p:cNvSpPr>
            <a:spLocks noGrp="1"/>
          </p:cNvSpPr>
          <p:nvPr>
            <p:ph idx="1"/>
          </p:nvPr>
        </p:nvSpPr>
        <p:spPr/>
        <p:txBody>
          <a:bodyPr>
            <a:normAutofit fontScale="85000" lnSpcReduction="20000"/>
          </a:bodyPr>
          <a:lstStyle/>
          <a:p>
            <a:r>
              <a:rPr lang="en-US" sz="3000" dirty="0">
                <a:solidFill>
                  <a:schemeClr val="tx1"/>
                </a:solidFill>
              </a:rPr>
              <a:t>First appeared in Europe in the 1600s</a:t>
            </a:r>
          </a:p>
          <a:p>
            <a:endParaRPr lang="en-US" sz="3000" dirty="0">
              <a:solidFill>
                <a:schemeClr val="tx1"/>
              </a:solidFill>
            </a:endParaRPr>
          </a:p>
          <a:p>
            <a:r>
              <a:rPr lang="en-US" sz="3000" dirty="0">
                <a:solidFill>
                  <a:schemeClr val="tx1"/>
                </a:solidFill>
              </a:rPr>
              <a:t>Based on the following concepts:</a:t>
            </a:r>
          </a:p>
          <a:p>
            <a:pPr lvl="1">
              <a:buFont typeface="Courier New" panose="02070309020205020404" pitchFamily="49" charset="0"/>
              <a:buChar char="o"/>
            </a:pPr>
            <a:r>
              <a:rPr lang="en-US" sz="2700" dirty="0"/>
              <a:t>Defined territorial boundaries, rule of law, sovereignty, and legitimacy</a:t>
            </a:r>
          </a:p>
          <a:p>
            <a:pPr lvl="1">
              <a:buFont typeface="Courier New" panose="02070309020205020404" pitchFamily="49" charset="0"/>
              <a:buChar char="o"/>
            </a:pPr>
            <a:r>
              <a:rPr lang="en-US" sz="2700" dirty="0"/>
              <a:t>Includes: bureaucracies, judicial systems, and militias </a:t>
            </a:r>
          </a:p>
          <a:p>
            <a:pPr lvl="1">
              <a:buFont typeface="Courier New" panose="02070309020205020404" pitchFamily="49" charset="0"/>
              <a:buChar char="o"/>
            </a:pPr>
            <a:endParaRPr lang="en-US" sz="2700" dirty="0"/>
          </a:p>
          <a:p>
            <a:r>
              <a:rPr lang="en-US" sz="3000" dirty="0">
                <a:solidFill>
                  <a:schemeClr val="tx1"/>
                </a:solidFill>
              </a:rPr>
              <a:t>State rule is impersonal: everyone is equally subject to the rules of the state, including state actors</a:t>
            </a:r>
          </a:p>
          <a:p>
            <a:endParaRPr lang="en-US" sz="3000" dirty="0">
              <a:solidFill>
                <a:schemeClr val="tx1"/>
              </a:solidFill>
            </a:endParaRPr>
          </a:p>
          <a:p>
            <a:r>
              <a:rPr lang="en-US" sz="3000" dirty="0">
                <a:solidFill>
                  <a:schemeClr val="tx1"/>
                </a:solidFill>
              </a:rPr>
              <a:t>State’s capacity to collect/spend taxes gives it the means to redistribute wealth and provide services</a:t>
            </a:r>
          </a:p>
          <a:p>
            <a:endParaRPr lang="en-US" dirty="0"/>
          </a:p>
        </p:txBody>
      </p:sp>
    </p:spTree>
    <p:extLst>
      <p:ext uri="{BB962C8B-B14F-4D97-AF65-F5344CB8AC3E}">
        <p14:creationId xmlns:p14="http://schemas.microsoft.com/office/powerpoint/2010/main" val="3594967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Approaches Used in the Study of Politics</a:t>
            </a:r>
          </a:p>
        </p:txBody>
      </p:sp>
      <p:sp>
        <p:nvSpPr>
          <p:cNvPr id="3" name="Content Placeholder 2"/>
          <p:cNvSpPr>
            <a:spLocks noGrp="1"/>
          </p:cNvSpPr>
          <p:nvPr>
            <p:ph idx="1"/>
          </p:nvPr>
        </p:nvSpPr>
        <p:spPr/>
        <p:txBody>
          <a:bodyPr>
            <a:normAutofit fontScale="92500" lnSpcReduction="20000"/>
          </a:bodyPr>
          <a:lstStyle/>
          <a:p>
            <a:r>
              <a:rPr lang="en-US" dirty="0">
                <a:solidFill>
                  <a:schemeClr val="tx1"/>
                </a:solidFill>
              </a:rPr>
              <a:t>Political studies is a systematic examination of events in society </a:t>
            </a:r>
          </a:p>
          <a:p>
            <a:endParaRPr lang="en-US" dirty="0">
              <a:solidFill>
                <a:schemeClr val="tx1"/>
              </a:solidFill>
            </a:endParaRPr>
          </a:p>
          <a:p>
            <a:r>
              <a:rPr lang="en-US" dirty="0">
                <a:solidFill>
                  <a:schemeClr val="tx1"/>
                </a:solidFill>
              </a:rPr>
              <a:t>As a discipline, no consensus on how this analysis should be accomplished</a:t>
            </a:r>
          </a:p>
          <a:p>
            <a:endParaRPr lang="en-US" dirty="0">
              <a:solidFill>
                <a:schemeClr val="tx1"/>
              </a:solidFill>
            </a:endParaRPr>
          </a:p>
          <a:p>
            <a:r>
              <a:rPr lang="en-US" dirty="0">
                <a:solidFill>
                  <a:schemeClr val="tx1"/>
                </a:solidFill>
              </a:rPr>
              <a:t>In Canada, political science departments organized according to four subthemes:</a:t>
            </a:r>
          </a:p>
          <a:p>
            <a:pPr lvl="1">
              <a:buFont typeface="Courier New" panose="02070309020205020404" pitchFamily="49" charset="0"/>
              <a:buChar char="o"/>
            </a:pPr>
            <a:r>
              <a:rPr lang="en-US" dirty="0"/>
              <a:t>Political philosophy</a:t>
            </a:r>
          </a:p>
          <a:p>
            <a:pPr lvl="1">
              <a:buFont typeface="Courier New" panose="02070309020205020404" pitchFamily="49" charset="0"/>
              <a:buChar char="o"/>
            </a:pPr>
            <a:r>
              <a:rPr lang="en-US" dirty="0"/>
              <a:t>Canadian politics</a:t>
            </a:r>
          </a:p>
          <a:p>
            <a:pPr lvl="1">
              <a:buFont typeface="Courier New" panose="02070309020205020404" pitchFamily="49" charset="0"/>
              <a:buChar char="o"/>
            </a:pPr>
            <a:r>
              <a:rPr lang="en-US" dirty="0"/>
              <a:t>International relations or global politics</a:t>
            </a:r>
          </a:p>
          <a:p>
            <a:pPr lvl="1">
              <a:buFont typeface="Courier New" panose="02070309020205020404" pitchFamily="49" charset="0"/>
              <a:buChar char="o"/>
            </a:pPr>
            <a:r>
              <a:rPr lang="en-US" dirty="0"/>
              <a:t>Comparative politics</a:t>
            </a:r>
          </a:p>
          <a:p>
            <a:endParaRPr lang="en-US" dirty="0"/>
          </a:p>
        </p:txBody>
      </p:sp>
    </p:spTree>
    <p:extLst>
      <p:ext uri="{BB962C8B-B14F-4D97-AF65-F5344CB8AC3E}">
        <p14:creationId xmlns:p14="http://schemas.microsoft.com/office/powerpoint/2010/main" val="105246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Political Philosophy</a:t>
            </a:r>
          </a:p>
        </p:txBody>
      </p:sp>
      <p:sp>
        <p:nvSpPr>
          <p:cNvPr id="3" name="Content Placeholder 2"/>
          <p:cNvSpPr>
            <a:spLocks noGrp="1"/>
          </p:cNvSpPr>
          <p:nvPr>
            <p:ph idx="1"/>
          </p:nvPr>
        </p:nvSpPr>
        <p:spPr/>
        <p:txBody>
          <a:bodyPr>
            <a:normAutofit lnSpcReduction="10000"/>
          </a:bodyPr>
          <a:lstStyle/>
          <a:p>
            <a:r>
              <a:rPr lang="en-US" dirty="0">
                <a:solidFill>
                  <a:schemeClr val="tx1"/>
                </a:solidFill>
              </a:rPr>
              <a:t>Rich history, rooted in the early philosophies of Aristotle and Plato </a:t>
            </a:r>
          </a:p>
          <a:p>
            <a:pPr lvl="1">
              <a:buFont typeface="Courier New" panose="02070309020205020404" pitchFamily="49" charset="0"/>
              <a:buChar char="o"/>
            </a:pPr>
            <a:r>
              <a:rPr lang="en-US" dirty="0"/>
              <a:t>Aristotle: politics are inherently human; only humans possess </a:t>
            </a:r>
            <a:r>
              <a:rPr lang="en-US" i="1" dirty="0"/>
              <a:t>logos</a:t>
            </a:r>
            <a:r>
              <a:rPr lang="en-US" dirty="0"/>
              <a:t>, Greek for “language” and “reason”</a:t>
            </a:r>
          </a:p>
          <a:p>
            <a:pPr lvl="1">
              <a:buFont typeface="Courier New" panose="02070309020205020404" pitchFamily="49" charset="0"/>
              <a:buChar char="o"/>
            </a:pPr>
            <a:endParaRPr lang="en-US" dirty="0"/>
          </a:p>
          <a:p>
            <a:r>
              <a:rPr lang="en-US" dirty="0">
                <a:solidFill>
                  <a:schemeClr val="tx1"/>
                </a:solidFill>
              </a:rPr>
              <a:t>Idea that humans are political animals by nature</a:t>
            </a:r>
          </a:p>
          <a:p>
            <a:endParaRPr lang="en-US" dirty="0">
              <a:solidFill>
                <a:schemeClr val="tx1"/>
              </a:solidFill>
            </a:endParaRPr>
          </a:p>
          <a:p>
            <a:r>
              <a:rPr lang="en-US" dirty="0">
                <a:solidFill>
                  <a:schemeClr val="tx1"/>
                </a:solidFill>
              </a:rPr>
              <a:t>Political philosophy tends to seek not only to describe what is, but also to make normative claims about what </a:t>
            </a:r>
            <a:r>
              <a:rPr lang="en-US" i="1" dirty="0">
                <a:solidFill>
                  <a:schemeClr val="tx1"/>
                </a:solidFill>
              </a:rPr>
              <a:t>ought</a:t>
            </a:r>
            <a:r>
              <a:rPr lang="en-US" dirty="0">
                <a:solidFill>
                  <a:schemeClr val="tx1"/>
                </a:solidFill>
              </a:rPr>
              <a:t> to be</a:t>
            </a:r>
          </a:p>
          <a:p>
            <a:endParaRPr lang="en-US" dirty="0"/>
          </a:p>
        </p:txBody>
      </p:sp>
    </p:spTree>
    <p:extLst>
      <p:ext uri="{BB962C8B-B14F-4D97-AF65-F5344CB8AC3E}">
        <p14:creationId xmlns:p14="http://schemas.microsoft.com/office/powerpoint/2010/main" val="1273552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Canadian Politics</a:t>
            </a:r>
          </a:p>
        </p:txBody>
      </p:sp>
      <p:sp>
        <p:nvSpPr>
          <p:cNvPr id="3" name="Content Placeholder 2"/>
          <p:cNvSpPr>
            <a:spLocks noGrp="1"/>
          </p:cNvSpPr>
          <p:nvPr>
            <p:ph idx="1"/>
          </p:nvPr>
        </p:nvSpPr>
        <p:spPr/>
        <p:txBody>
          <a:bodyPr>
            <a:normAutofit fontScale="92500" lnSpcReduction="10000"/>
          </a:bodyPr>
          <a:lstStyle/>
          <a:p>
            <a:r>
              <a:rPr lang="en-US" dirty="0">
                <a:solidFill>
                  <a:schemeClr val="tx1"/>
                </a:solidFill>
              </a:rPr>
              <a:t>Focus on what is happening politically within Canada’s territorial borders</a:t>
            </a:r>
          </a:p>
          <a:p>
            <a:endParaRPr lang="en-US" dirty="0">
              <a:solidFill>
                <a:schemeClr val="tx1"/>
              </a:solidFill>
            </a:endParaRPr>
          </a:p>
          <a:p>
            <a:r>
              <a:rPr lang="en-US" dirty="0">
                <a:solidFill>
                  <a:schemeClr val="tx1"/>
                </a:solidFill>
              </a:rPr>
              <a:t>Two defining political institutions: parliament and federalism</a:t>
            </a:r>
          </a:p>
          <a:p>
            <a:endParaRPr lang="en-US" dirty="0">
              <a:solidFill>
                <a:schemeClr val="tx1"/>
              </a:solidFill>
            </a:endParaRPr>
          </a:p>
          <a:p>
            <a:r>
              <a:rPr lang="en-US" dirty="0">
                <a:solidFill>
                  <a:schemeClr val="tx1"/>
                </a:solidFill>
              </a:rPr>
              <a:t>Common topics for study: </a:t>
            </a:r>
          </a:p>
          <a:p>
            <a:pPr lvl="1">
              <a:buFont typeface="Courier New" panose="02070309020205020404" pitchFamily="49" charset="0"/>
              <a:buChar char="o"/>
            </a:pPr>
            <a:r>
              <a:rPr lang="en-US" dirty="0"/>
              <a:t>Concentration of power in the political executive; cooperation and conflict between federal, provincial, municipal, and Indigenous governments; distribution of wealth among provinces; role of the courts; social policy issues</a:t>
            </a:r>
          </a:p>
          <a:p>
            <a:endParaRPr lang="en-US" dirty="0"/>
          </a:p>
        </p:txBody>
      </p:sp>
    </p:spTree>
    <p:extLst>
      <p:ext uri="{BB962C8B-B14F-4D97-AF65-F5344CB8AC3E}">
        <p14:creationId xmlns:p14="http://schemas.microsoft.com/office/powerpoint/2010/main" val="259260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International Relations</a:t>
            </a:r>
          </a:p>
        </p:txBody>
      </p:sp>
      <p:sp>
        <p:nvSpPr>
          <p:cNvPr id="3" name="Content Placeholder 2"/>
          <p:cNvSpPr>
            <a:spLocks noGrp="1"/>
          </p:cNvSpPr>
          <p:nvPr>
            <p:ph idx="1"/>
          </p:nvPr>
        </p:nvSpPr>
        <p:spPr/>
        <p:txBody>
          <a:bodyPr>
            <a:normAutofit fontScale="92500" lnSpcReduction="20000"/>
          </a:bodyPr>
          <a:lstStyle/>
          <a:p>
            <a:pPr>
              <a:defRPr/>
            </a:pPr>
            <a:r>
              <a:rPr lang="en-US" sz="3150" dirty="0">
                <a:solidFill>
                  <a:schemeClr val="tx1"/>
                </a:solidFill>
              </a:rPr>
              <a:t>Studies political/economic/legal developments on the global stage + the relationships between countries that are affected by these developments </a:t>
            </a:r>
          </a:p>
          <a:p>
            <a:pPr>
              <a:defRPr/>
            </a:pPr>
            <a:endParaRPr lang="en-US" sz="3150" dirty="0">
              <a:solidFill>
                <a:schemeClr val="tx1"/>
              </a:solidFill>
            </a:endParaRPr>
          </a:p>
          <a:p>
            <a:pPr>
              <a:defRPr/>
            </a:pPr>
            <a:r>
              <a:rPr lang="en-US" sz="3150" dirty="0">
                <a:solidFill>
                  <a:schemeClr val="tx1"/>
                </a:solidFill>
              </a:rPr>
              <a:t>Framed by three dominant theoretical perspectives:</a:t>
            </a:r>
          </a:p>
          <a:p>
            <a:pPr lvl="1">
              <a:defRPr/>
            </a:pPr>
            <a:r>
              <a:rPr lang="en-US" dirty="0"/>
              <a:t>Realism, Liberalism, and global Marxism</a:t>
            </a:r>
          </a:p>
          <a:p>
            <a:pPr lvl="1">
              <a:defRPr/>
            </a:pPr>
            <a:endParaRPr lang="en-US" dirty="0"/>
          </a:p>
          <a:p>
            <a:pPr>
              <a:defRPr/>
            </a:pPr>
            <a:r>
              <a:rPr lang="en-US" sz="3150" dirty="0">
                <a:solidFill>
                  <a:schemeClr val="tx1"/>
                </a:solidFill>
              </a:rPr>
              <a:t>Issues of security are increasingly important </a:t>
            </a:r>
          </a:p>
          <a:p>
            <a:pPr lvl="1">
              <a:defRPr/>
            </a:pPr>
            <a:r>
              <a:rPr lang="en-US" dirty="0"/>
              <a:t>Terrorism, food shortages, environmental disasters, economic uncertainty </a:t>
            </a:r>
          </a:p>
          <a:p>
            <a:endParaRPr lang="en-US" dirty="0"/>
          </a:p>
        </p:txBody>
      </p:sp>
    </p:spTree>
    <p:extLst>
      <p:ext uri="{BB962C8B-B14F-4D97-AF65-F5344CB8AC3E}">
        <p14:creationId xmlns:p14="http://schemas.microsoft.com/office/powerpoint/2010/main" val="1247014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Comparative Politics</a:t>
            </a:r>
          </a:p>
        </p:txBody>
      </p:sp>
      <p:sp>
        <p:nvSpPr>
          <p:cNvPr id="3" name="Content Placeholder 2"/>
          <p:cNvSpPr>
            <a:spLocks noGrp="1"/>
          </p:cNvSpPr>
          <p:nvPr>
            <p:ph idx="1"/>
          </p:nvPr>
        </p:nvSpPr>
        <p:spPr/>
        <p:txBody>
          <a:bodyPr/>
          <a:lstStyle/>
          <a:p>
            <a:r>
              <a:rPr lang="en-US" dirty="0">
                <a:solidFill>
                  <a:schemeClr val="tx1"/>
                </a:solidFill>
              </a:rPr>
              <a:t>Methodological approach that uses empirical comparisons to better understand countries and political phenomena </a:t>
            </a:r>
          </a:p>
          <a:p>
            <a:endParaRPr lang="en-US" dirty="0">
              <a:solidFill>
                <a:schemeClr val="tx1"/>
              </a:solidFill>
            </a:endParaRPr>
          </a:p>
          <a:p>
            <a:r>
              <a:rPr lang="en-US" dirty="0">
                <a:solidFill>
                  <a:schemeClr val="tx1"/>
                </a:solidFill>
              </a:rPr>
              <a:t>Focus of Chapters 9 and 10</a:t>
            </a:r>
          </a:p>
          <a:p>
            <a:endParaRPr lang="en-US" dirty="0"/>
          </a:p>
        </p:txBody>
      </p:sp>
    </p:spTree>
    <p:extLst>
      <p:ext uri="{BB962C8B-B14F-4D97-AF65-F5344CB8AC3E}">
        <p14:creationId xmlns:p14="http://schemas.microsoft.com/office/powerpoint/2010/main" val="3247663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History of Political Studies</a:t>
            </a:r>
          </a:p>
        </p:txBody>
      </p:sp>
      <p:sp>
        <p:nvSpPr>
          <p:cNvPr id="3" name="Content Placeholder 2"/>
          <p:cNvSpPr>
            <a:spLocks noGrp="1"/>
          </p:cNvSpPr>
          <p:nvPr>
            <p:ph idx="1"/>
          </p:nvPr>
        </p:nvSpPr>
        <p:spPr/>
        <p:txBody>
          <a:bodyPr>
            <a:normAutofit lnSpcReduction="10000"/>
          </a:bodyPr>
          <a:lstStyle/>
          <a:p>
            <a:r>
              <a:rPr lang="en-US" dirty="0">
                <a:solidFill>
                  <a:schemeClr val="tx1"/>
                </a:solidFill>
              </a:rPr>
              <a:t>First university departments of political studies appeared in the late 1880s, primarily in the US and UK</a:t>
            </a:r>
          </a:p>
          <a:p>
            <a:endParaRPr lang="en-US" dirty="0">
              <a:solidFill>
                <a:schemeClr val="tx1"/>
              </a:solidFill>
            </a:endParaRPr>
          </a:p>
          <a:p>
            <a:r>
              <a:rPr lang="en-US" dirty="0">
                <a:solidFill>
                  <a:schemeClr val="tx1"/>
                </a:solidFill>
              </a:rPr>
              <a:t>Political studies as one disciple in the </a:t>
            </a:r>
            <a:r>
              <a:rPr lang="en-US" b="1" dirty="0">
                <a:solidFill>
                  <a:schemeClr val="tx1"/>
                </a:solidFill>
              </a:rPr>
              <a:t>social sciences </a:t>
            </a:r>
          </a:p>
          <a:p>
            <a:pPr lvl="1"/>
            <a:r>
              <a:rPr lang="en-US" dirty="0"/>
              <a:t>Scientific study of human society and social relationships</a:t>
            </a:r>
          </a:p>
          <a:p>
            <a:pPr lvl="1"/>
            <a:endParaRPr lang="en-US" dirty="0"/>
          </a:p>
          <a:p>
            <a:r>
              <a:rPr lang="en-US" dirty="0">
                <a:solidFill>
                  <a:schemeClr val="tx1"/>
                </a:solidFill>
              </a:rPr>
              <a:t>Politics can be studies from the vantage point of political institutions, human associations, or ideologies</a:t>
            </a:r>
          </a:p>
          <a:p>
            <a:endParaRPr lang="en-US" dirty="0"/>
          </a:p>
        </p:txBody>
      </p:sp>
    </p:spTree>
    <p:extLst>
      <p:ext uri="{BB962C8B-B14F-4D97-AF65-F5344CB8AC3E}">
        <p14:creationId xmlns:p14="http://schemas.microsoft.com/office/powerpoint/2010/main" val="2086413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Competing Frameworks</a:t>
            </a:r>
          </a:p>
        </p:txBody>
      </p:sp>
      <p:sp>
        <p:nvSpPr>
          <p:cNvPr id="3" name="Content Placeholder 2"/>
          <p:cNvSpPr>
            <a:spLocks noGrp="1"/>
          </p:cNvSpPr>
          <p:nvPr>
            <p:ph idx="1"/>
          </p:nvPr>
        </p:nvSpPr>
        <p:spPr/>
        <p:txBody>
          <a:bodyPr/>
          <a:lstStyle/>
          <a:p>
            <a:r>
              <a:rPr lang="en-US" sz="3000" dirty="0">
                <a:solidFill>
                  <a:schemeClr val="tx1"/>
                </a:solidFill>
              </a:rPr>
              <a:t>Several competing approaches were developed and fostered by political scientists, including: </a:t>
            </a:r>
          </a:p>
          <a:p>
            <a:pPr lvl="1"/>
            <a:r>
              <a:rPr lang="en-US" dirty="0"/>
              <a:t>Analytical approach (aka traditional approach)</a:t>
            </a:r>
          </a:p>
          <a:p>
            <a:pPr lvl="1"/>
            <a:r>
              <a:rPr lang="en-US" dirty="0" err="1"/>
              <a:t>Behaviouralism</a:t>
            </a:r>
            <a:endParaRPr lang="en-US" dirty="0"/>
          </a:p>
          <a:p>
            <a:pPr lvl="1"/>
            <a:r>
              <a:rPr lang="en-US" dirty="0"/>
              <a:t>Post-</a:t>
            </a:r>
            <a:r>
              <a:rPr lang="en-US" dirty="0" err="1"/>
              <a:t>behaviouralism</a:t>
            </a:r>
            <a:endParaRPr lang="en-US" dirty="0"/>
          </a:p>
          <a:p>
            <a:pPr lvl="1"/>
            <a:r>
              <a:rPr lang="en-US" dirty="0"/>
              <a:t>Structural-functionalism</a:t>
            </a:r>
          </a:p>
          <a:p>
            <a:pPr lvl="1"/>
            <a:r>
              <a:rPr lang="en-US" dirty="0"/>
              <a:t>Systems theory</a:t>
            </a:r>
          </a:p>
          <a:p>
            <a:pPr lvl="1"/>
            <a:r>
              <a:rPr lang="en-US" dirty="0"/>
              <a:t>Political economy</a:t>
            </a:r>
          </a:p>
          <a:p>
            <a:pPr lvl="1"/>
            <a:r>
              <a:rPr lang="en-US" dirty="0"/>
              <a:t>Comparative approach</a:t>
            </a:r>
          </a:p>
          <a:p>
            <a:pPr lvl="1"/>
            <a:r>
              <a:rPr lang="en-US" dirty="0"/>
              <a:t>Levels of analysis</a:t>
            </a:r>
          </a:p>
          <a:p>
            <a:endParaRPr lang="en-US" dirty="0"/>
          </a:p>
        </p:txBody>
      </p:sp>
    </p:spTree>
    <p:extLst>
      <p:ext uri="{BB962C8B-B14F-4D97-AF65-F5344CB8AC3E}">
        <p14:creationId xmlns:p14="http://schemas.microsoft.com/office/powerpoint/2010/main" val="753165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Competing Frameworks, cont’d</a:t>
            </a:r>
          </a:p>
        </p:txBody>
      </p:sp>
      <p:sp>
        <p:nvSpPr>
          <p:cNvPr id="3" name="Content Placeholder 2"/>
          <p:cNvSpPr>
            <a:spLocks noGrp="1"/>
          </p:cNvSpPr>
          <p:nvPr>
            <p:ph idx="1"/>
          </p:nvPr>
        </p:nvSpPr>
        <p:spPr/>
        <p:txBody>
          <a:bodyPr>
            <a:normAutofit fontScale="92500"/>
          </a:bodyPr>
          <a:lstStyle/>
          <a:p>
            <a:pPr>
              <a:defRPr/>
            </a:pPr>
            <a:r>
              <a:rPr lang="en-US" sz="3000" b="1" dirty="0"/>
              <a:t>Analytical approach</a:t>
            </a:r>
            <a:r>
              <a:rPr lang="en-US" sz="3000" dirty="0"/>
              <a:t>:</a:t>
            </a:r>
            <a:r>
              <a:rPr lang="en-US" sz="3000" dirty="0">
                <a:solidFill>
                  <a:schemeClr val="tx1"/>
                </a:solidFill>
              </a:rPr>
              <a:t> perspective that views politics as an </a:t>
            </a:r>
            <a:r>
              <a:rPr lang="en-US" sz="3000" b="1" dirty="0"/>
              <a:t>empirical</a:t>
            </a:r>
            <a:r>
              <a:rPr lang="en-US" sz="3000" dirty="0">
                <a:solidFill>
                  <a:schemeClr val="tx1"/>
                </a:solidFill>
              </a:rPr>
              <a:t> discipline rather than a science; argues that politics cannot be broken down into parts but must be seen comprehensively</a:t>
            </a:r>
          </a:p>
          <a:p>
            <a:pPr lvl="1">
              <a:defRPr/>
            </a:pPr>
            <a:r>
              <a:rPr lang="en-US" sz="2850" dirty="0"/>
              <a:t>Draws heavily on fields of law, philosophy, and history</a:t>
            </a:r>
          </a:p>
          <a:p>
            <a:pPr lvl="1">
              <a:defRPr/>
            </a:pPr>
            <a:r>
              <a:rPr lang="en-US" sz="2850" dirty="0"/>
              <a:t>Also called the </a:t>
            </a:r>
            <a:r>
              <a:rPr lang="en-US" sz="2850" b="1" dirty="0">
                <a:solidFill>
                  <a:schemeClr val="accent1">
                    <a:lumMod val="75000"/>
                  </a:schemeClr>
                </a:solidFill>
              </a:rPr>
              <a:t>traditional approach </a:t>
            </a:r>
          </a:p>
          <a:p>
            <a:pPr lvl="1">
              <a:defRPr/>
            </a:pPr>
            <a:r>
              <a:rPr lang="en-US" sz="2850" b="1" dirty="0">
                <a:solidFill>
                  <a:schemeClr val="accent1">
                    <a:lumMod val="75000"/>
                  </a:schemeClr>
                </a:solidFill>
              </a:rPr>
              <a:t>Empirical</a:t>
            </a:r>
            <a:r>
              <a:rPr lang="en-US" sz="2850" dirty="0">
                <a:solidFill>
                  <a:schemeClr val="accent1">
                    <a:lumMod val="75000"/>
                  </a:schemeClr>
                </a:solidFill>
              </a:rPr>
              <a:t>: </a:t>
            </a:r>
            <a:r>
              <a:rPr lang="en-US" sz="2850" dirty="0"/>
              <a:t>analysis based not on concepts and theory but on what can be observed or experimented upon</a:t>
            </a:r>
          </a:p>
          <a:p>
            <a:endParaRPr lang="en-US" dirty="0"/>
          </a:p>
        </p:txBody>
      </p:sp>
    </p:spTree>
    <p:extLst>
      <p:ext uri="{BB962C8B-B14F-4D97-AF65-F5344CB8AC3E}">
        <p14:creationId xmlns:p14="http://schemas.microsoft.com/office/powerpoint/2010/main" val="3931374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fontScale="92500" lnSpcReduction="20000"/>
          </a:bodyPr>
          <a:lstStyle/>
          <a:p>
            <a:r>
              <a:rPr lang="en-US" dirty="0">
                <a:solidFill>
                  <a:schemeClr val="tx1"/>
                </a:solidFill>
              </a:rPr>
              <a:t>Politics surrounds and affects our daily lives</a:t>
            </a:r>
          </a:p>
          <a:p>
            <a:endParaRPr lang="en-US" dirty="0">
              <a:solidFill>
                <a:schemeClr val="tx1"/>
              </a:solidFill>
            </a:endParaRPr>
          </a:p>
          <a:p>
            <a:r>
              <a:rPr lang="en-US" dirty="0">
                <a:solidFill>
                  <a:schemeClr val="tx1"/>
                </a:solidFill>
              </a:rPr>
              <a:t>Cynicism is common, but healthy skepticism leads to better-informed citizens</a:t>
            </a:r>
          </a:p>
          <a:p>
            <a:endParaRPr lang="en-US" dirty="0">
              <a:solidFill>
                <a:schemeClr val="tx1"/>
              </a:solidFill>
            </a:endParaRPr>
          </a:p>
          <a:p>
            <a:r>
              <a:rPr lang="en-US" dirty="0">
                <a:solidFill>
                  <a:schemeClr val="tx1"/>
                </a:solidFill>
              </a:rPr>
              <a:t>Being involved means being better informed</a:t>
            </a:r>
          </a:p>
          <a:p>
            <a:pPr lvl="1">
              <a:buFont typeface="Courier New" panose="02070309020205020404" pitchFamily="49" charset="0"/>
              <a:buChar char="o"/>
            </a:pPr>
            <a:r>
              <a:rPr lang="en-US" dirty="0"/>
              <a:t>Box 1.4 discusses overcoming apathy</a:t>
            </a:r>
          </a:p>
          <a:p>
            <a:pPr lvl="1">
              <a:buFont typeface="Courier New" panose="02070309020205020404" pitchFamily="49" charset="0"/>
              <a:buChar char="o"/>
            </a:pPr>
            <a:endParaRPr lang="en-US" dirty="0"/>
          </a:p>
          <a:p>
            <a:r>
              <a:rPr lang="en-US" dirty="0">
                <a:solidFill>
                  <a:schemeClr val="tx1"/>
                </a:solidFill>
              </a:rPr>
              <a:t>Politics is actually a progressive discipline</a:t>
            </a:r>
          </a:p>
          <a:p>
            <a:endParaRPr lang="en-US" dirty="0">
              <a:solidFill>
                <a:schemeClr val="tx1"/>
              </a:solidFill>
            </a:endParaRPr>
          </a:p>
          <a:p>
            <a:r>
              <a:rPr lang="en-US" dirty="0">
                <a:solidFill>
                  <a:schemeClr val="tx1"/>
                </a:solidFill>
              </a:rPr>
              <a:t>This course will look at politics critically, but will consider how politics could improve our lives at home and abroad</a:t>
            </a:r>
          </a:p>
          <a:p>
            <a:endParaRPr lang="en-US" dirty="0">
              <a:solidFill>
                <a:schemeClr val="tx1"/>
              </a:solidFill>
            </a:endParaRPr>
          </a:p>
          <a:p>
            <a:endParaRPr lang="en-US" dirty="0"/>
          </a:p>
        </p:txBody>
      </p:sp>
    </p:spTree>
    <p:extLst>
      <p:ext uri="{BB962C8B-B14F-4D97-AF65-F5344CB8AC3E}">
        <p14:creationId xmlns:p14="http://schemas.microsoft.com/office/powerpoint/2010/main" val="18811730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Competing Frameworks, cont’d</a:t>
            </a:r>
          </a:p>
        </p:txBody>
      </p:sp>
      <p:sp>
        <p:nvSpPr>
          <p:cNvPr id="3" name="Content Placeholder 2"/>
          <p:cNvSpPr>
            <a:spLocks noGrp="1"/>
          </p:cNvSpPr>
          <p:nvPr>
            <p:ph idx="1"/>
          </p:nvPr>
        </p:nvSpPr>
        <p:spPr/>
        <p:txBody>
          <a:bodyPr/>
          <a:lstStyle/>
          <a:p>
            <a:r>
              <a:rPr lang="en-US" b="1" dirty="0"/>
              <a:t>Behaviouralism</a:t>
            </a:r>
            <a:r>
              <a:rPr lang="en-US" dirty="0"/>
              <a:t>:</a:t>
            </a:r>
            <a:r>
              <a:rPr lang="en-US" dirty="0">
                <a:solidFill>
                  <a:schemeClr val="tx1"/>
                </a:solidFill>
              </a:rPr>
              <a:t> perspective that concentrates on the “tangible” aspects of political life rather than values; objective was to establish a discipline that was “scientific” and objective</a:t>
            </a:r>
          </a:p>
          <a:p>
            <a:endParaRPr lang="en-US" dirty="0">
              <a:solidFill>
                <a:schemeClr val="tx1"/>
              </a:solidFill>
            </a:endParaRPr>
          </a:p>
          <a:p>
            <a:r>
              <a:rPr lang="en-US" b="1" dirty="0"/>
              <a:t>Post-</a:t>
            </a:r>
            <a:r>
              <a:rPr lang="en-US" b="1" dirty="0" err="1"/>
              <a:t>behaviouralism</a:t>
            </a:r>
            <a:r>
              <a:rPr lang="en-US" dirty="0"/>
              <a:t>:</a:t>
            </a:r>
            <a:r>
              <a:rPr lang="en-US" dirty="0">
                <a:solidFill>
                  <a:schemeClr val="tx1"/>
                </a:solidFill>
              </a:rPr>
              <a:t> approach that attempted to reconcile the problems of </a:t>
            </a:r>
            <a:r>
              <a:rPr lang="en-US" dirty="0" err="1">
                <a:solidFill>
                  <a:schemeClr val="tx1"/>
                </a:solidFill>
              </a:rPr>
              <a:t>behaviouralism</a:t>
            </a:r>
            <a:r>
              <a:rPr lang="en-US" dirty="0">
                <a:solidFill>
                  <a:schemeClr val="tx1"/>
                </a:solidFill>
              </a:rPr>
              <a:t> by allowing for values and ideology in its analysis </a:t>
            </a:r>
          </a:p>
          <a:p>
            <a:endParaRPr lang="en-US" dirty="0"/>
          </a:p>
        </p:txBody>
      </p:sp>
    </p:spTree>
    <p:extLst>
      <p:ext uri="{BB962C8B-B14F-4D97-AF65-F5344CB8AC3E}">
        <p14:creationId xmlns:p14="http://schemas.microsoft.com/office/powerpoint/2010/main" val="42409456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Competing Frameworks, cont’d</a:t>
            </a:r>
          </a:p>
        </p:txBody>
      </p:sp>
      <p:sp>
        <p:nvSpPr>
          <p:cNvPr id="3" name="Content Placeholder 2"/>
          <p:cNvSpPr>
            <a:spLocks noGrp="1"/>
          </p:cNvSpPr>
          <p:nvPr>
            <p:ph idx="1"/>
          </p:nvPr>
        </p:nvSpPr>
        <p:spPr/>
        <p:txBody>
          <a:bodyPr>
            <a:normAutofit fontScale="92500" lnSpcReduction="10000"/>
          </a:bodyPr>
          <a:lstStyle/>
          <a:p>
            <a:pPr>
              <a:defRPr/>
            </a:pPr>
            <a:r>
              <a:rPr lang="en-US" sz="2950" b="1" dirty="0"/>
              <a:t>Structural-functionalists</a:t>
            </a:r>
            <a:r>
              <a:rPr lang="en-US" sz="2950" dirty="0"/>
              <a:t>:</a:t>
            </a:r>
            <a:r>
              <a:rPr lang="en-US" sz="2950" dirty="0">
                <a:solidFill>
                  <a:schemeClr val="tx1"/>
                </a:solidFill>
              </a:rPr>
              <a:t> approach that focuses on the role of political structures and their function in society </a:t>
            </a:r>
          </a:p>
          <a:p>
            <a:pPr lvl="1">
              <a:defRPr/>
            </a:pPr>
            <a:r>
              <a:rPr lang="en-US" sz="2550" dirty="0"/>
              <a:t>Represent a group within a larger classification of researchers called system theorists </a:t>
            </a:r>
          </a:p>
          <a:p>
            <a:pPr lvl="1">
              <a:defRPr/>
            </a:pPr>
            <a:endParaRPr lang="en-US" sz="2550" dirty="0"/>
          </a:p>
          <a:p>
            <a:pPr>
              <a:defRPr/>
            </a:pPr>
            <a:r>
              <a:rPr lang="en-US" sz="2950" b="1" dirty="0"/>
              <a:t>Systems theory</a:t>
            </a:r>
            <a:r>
              <a:rPr lang="en-US" sz="2950" dirty="0"/>
              <a:t>: </a:t>
            </a:r>
            <a:r>
              <a:rPr lang="en-US" sz="2950" dirty="0">
                <a:solidFill>
                  <a:schemeClr val="tx1"/>
                </a:solidFill>
              </a:rPr>
              <a:t>approach that views politics as a system of interaction, binding political structures such as government to individual action; argues that politics is a dynamic process of information flows and responses that encompasses political institutions, groups, and individuals</a:t>
            </a:r>
          </a:p>
          <a:p>
            <a:endParaRPr lang="en-US" dirty="0"/>
          </a:p>
        </p:txBody>
      </p:sp>
    </p:spTree>
    <p:extLst>
      <p:ext uri="{BB962C8B-B14F-4D97-AF65-F5344CB8AC3E}">
        <p14:creationId xmlns:p14="http://schemas.microsoft.com/office/powerpoint/2010/main" val="3567796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Competing Frameworks, cont’d</a:t>
            </a:r>
          </a:p>
        </p:txBody>
      </p:sp>
      <p:sp>
        <p:nvSpPr>
          <p:cNvPr id="3" name="Content Placeholder 2"/>
          <p:cNvSpPr>
            <a:spLocks noGrp="1"/>
          </p:cNvSpPr>
          <p:nvPr>
            <p:ph idx="1"/>
          </p:nvPr>
        </p:nvSpPr>
        <p:spPr/>
        <p:txBody>
          <a:bodyPr/>
          <a:lstStyle/>
          <a:p>
            <a:r>
              <a:rPr lang="en-US" b="1" dirty="0"/>
              <a:t>Political economy</a:t>
            </a:r>
            <a:r>
              <a:rPr lang="en-US" dirty="0"/>
              <a:t>: </a:t>
            </a:r>
            <a:r>
              <a:rPr lang="en-US" dirty="0">
                <a:solidFill>
                  <a:schemeClr val="tx1"/>
                </a:solidFill>
              </a:rPr>
              <a:t>approach that views political and economic spheres as harmonious and mutually dependent perceptions of the world; relationships between people, government, and the economy</a:t>
            </a:r>
          </a:p>
          <a:p>
            <a:endParaRPr lang="en-US" dirty="0">
              <a:solidFill>
                <a:schemeClr val="tx1"/>
              </a:solidFill>
            </a:endParaRPr>
          </a:p>
          <a:p>
            <a:r>
              <a:rPr lang="en-US" b="1" dirty="0"/>
              <a:t>Comparative approach</a:t>
            </a:r>
            <a:r>
              <a:rPr lang="en-US" dirty="0"/>
              <a:t>: </a:t>
            </a:r>
            <a:r>
              <a:rPr lang="en-US" dirty="0">
                <a:solidFill>
                  <a:schemeClr val="tx1"/>
                </a:solidFill>
              </a:rPr>
              <a:t>method of political analysis that compares different systems of political authority based on system type, time period, or form of leadership</a:t>
            </a:r>
          </a:p>
          <a:p>
            <a:endParaRPr lang="en-US" dirty="0"/>
          </a:p>
        </p:txBody>
      </p:sp>
    </p:spTree>
    <p:extLst>
      <p:ext uri="{BB962C8B-B14F-4D97-AF65-F5344CB8AC3E}">
        <p14:creationId xmlns:p14="http://schemas.microsoft.com/office/powerpoint/2010/main" val="30281642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Competing Frameworks, cont’d</a:t>
            </a:r>
          </a:p>
        </p:txBody>
      </p:sp>
      <p:sp>
        <p:nvSpPr>
          <p:cNvPr id="3" name="Content Placeholder 2"/>
          <p:cNvSpPr>
            <a:spLocks noGrp="1"/>
          </p:cNvSpPr>
          <p:nvPr>
            <p:ph idx="1"/>
          </p:nvPr>
        </p:nvSpPr>
        <p:spPr/>
        <p:txBody>
          <a:bodyPr/>
          <a:lstStyle/>
          <a:p>
            <a:r>
              <a:rPr lang="en-US" dirty="0">
                <a:solidFill>
                  <a:schemeClr val="tx1"/>
                </a:solidFill>
              </a:rPr>
              <a:t>Different types of comparative analysis include most similar systems and most different systems</a:t>
            </a:r>
          </a:p>
          <a:p>
            <a:pPr lvl="1"/>
            <a:r>
              <a:rPr lang="en-US" b="1" dirty="0">
                <a:solidFill>
                  <a:schemeClr val="accent1">
                    <a:lumMod val="75000"/>
                  </a:schemeClr>
                </a:solidFill>
              </a:rPr>
              <a:t>Most similar systems</a:t>
            </a:r>
            <a:r>
              <a:rPr lang="en-US" dirty="0">
                <a:solidFill>
                  <a:schemeClr val="accent1">
                    <a:lumMod val="75000"/>
                  </a:schemeClr>
                </a:solidFill>
              </a:rPr>
              <a:t>: </a:t>
            </a:r>
            <a:r>
              <a:rPr lang="en-US" dirty="0"/>
              <a:t>method of comparative analysis that examines political systems that have many common features in an effort to identify different variables</a:t>
            </a:r>
          </a:p>
          <a:p>
            <a:pPr lvl="1"/>
            <a:endParaRPr lang="en-US" dirty="0"/>
          </a:p>
          <a:p>
            <a:pPr lvl="1"/>
            <a:r>
              <a:rPr lang="en-US" b="1" dirty="0">
                <a:solidFill>
                  <a:schemeClr val="accent1">
                    <a:lumMod val="75000"/>
                  </a:schemeClr>
                </a:solidFill>
              </a:rPr>
              <a:t>Most different systems</a:t>
            </a:r>
            <a:r>
              <a:rPr lang="en-US" dirty="0">
                <a:solidFill>
                  <a:schemeClr val="accent1">
                    <a:lumMod val="75000"/>
                  </a:schemeClr>
                </a:solidFill>
              </a:rPr>
              <a:t>:</a:t>
            </a:r>
            <a:r>
              <a:rPr lang="en-US" dirty="0"/>
              <a:t> method of comparative analysis that examines political systems that share no (or few) common features yet have a similar outcome or phenomena </a:t>
            </a:r>
          </a:p>
          <a:p>
            <a:endParaRPr lang="en-US" dirty="0"/>
          </a:p>
        </p:txBody>
      </p:sp>
    </p:spTree>
    <p:extLst>
      <p:ext uri="{BB962C8B-B14F-4D97-AF65-F5344CB8AC3E}">
        <p14:creationId xmlns:p14="http://schemas.microsoft.com/office/powerpoint/2010/main" val="485691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Competing Frameworks, cont’d</a:t>
            </a:r>
          </a:p>
        </p:txBody>
      </p:sp>
      <p:sp>
        <p:nvSpPr>
          <p:cNvPr id="3" name="Content Placeholder 2"/>
          <p:cNvSpPr>
            <a:spLocks noGrp="1"/>
          </p:cNvSpPr>
          <p:nvPr>
            <p:ph idx="1"/>
          </p:nvPr>
        </p:nvSpPr>
        <p:spPr/>
        <p:txBody>
          <a:bodyPr/>
          <a:lstStyle/>
          <a:p>
            <a:r>
              <a:rPr lang="en-US" b="1" dirty="0"/>
              <a:t>Levels of analysis</a:t>
            </a:r>
            <a:r>
              <a:rPr lang="en-US" dirty="0"/>
              <a:t>: </a:t>
            </a:r>
            <a:r>
              <a:rPr lang="en-US" dirty="0">
                <a:solidFill>
                  <a:schemeClr val="tx1"/>
                </a:solidFill>
              </a:rPr>
              <a:t>approach to political studies that suggests that accurate analysis must be inclusive of international, domestic, and individual arenas of interaction </a:t>
            </a:r>
          </a:p>
          <a:p>
            <a:pPr lvl="1"/>
            <a:r>
              <a:rPr lang="en-US" dirty="0"/>
              <a:t>Assumption that we get a better view of a problem or phenomenon if we try to consider several perspectives </a:t>
            </a:r>
          </a:p>
          <a:p>
            <a:endParaRPr lang="en-US" dirty="0"/>
          </a:p>
        </p:txBody>
      </p:sp>
    </p:spTree>
    <p:extLst>
      <p:ext uri="{BB962C8B-B14F-4D97-AF65-F5344CB8AC3E}">
        <p14:creationId xmlns:p14="http://schemas.microsoft.com/office/powerpoint/2010/main" val="36219652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Political Studies and Our Daily Lives</a:t>
            </a:r>
          </a:p>
        </p:txBody>
      </p:sp>
      <p:sp>
        <p:nvSpPr>
          <p:cNvPr id="3" name="Content Placeholder 2"/>
          <p:cNvSpPr>
            <a:spLocks noGrp="1"/>
          </p:cNvSpPr>
          <p:nvPr>
            <p:ph idx="1"/>
          </p:nvPr>
        </p:nvSpPr>
        <p:spPr>
          <a:xfrm>
            <a:off x="457200" y="1600200"/>
            <a:ext cx="4758744" cy="4525963"/>
          </a:xfrm>
        </p:spPr>
        <p:txBody>
          <a:bodyPr>
            <a:normAutofit fontScale="77500" lnSpcReduction="20000"/>
          </a:bodyPr>
          <a:lstStyle/>
          <a:p>
            <a:r>
              <a:rPr lang="en-US" sz="3100" dirty="0">
                <a:solidFill>
                  <a:schemeClr val="tx1"/>
                </a:solidFill>
              </a:rPr>
              <a:t>Politics is part of our daily lives since it involves organizing ideas, influence, wealth, or power over others </a:t>
            </a:r>
          </a:p>
          <a:p>
            <a:endParaRPr lang="en-US" sz="3100" dirty="0">
              <a:solidFill>
                <a:schemeClr val="tx1"/>
              </a:solidFill>
            </a:endParaRPr>
          </a:p>
          <a:p>
            <a:r>
              <a:rPr lang="en-US" sz="3100" dirty="0">
                <a:solidFill>
                  <a:schemeClr val="tx1"/>
                </a:solidFill>
              </a:rPr>
              <a:t>All aspects of our common experiences are influenced in some form by politics or political conflict</a:t>
            </a:r>
          </a:p>
          <a:p>
            <a:pPr lvl="1"/>
            <a:r>
              <a:rPr lang="en-US" dirty="0"/>
              <a:t>Family, religion, business, sport, entertainment, health care, etc.</a:t>
            </a:r>
          </a:p>
          <a:p>
            <a:endParaRPr lang="en-US" sz="3100" dirty="0">
              <a:solidFill>
                <a:schemeClr val="tx1"/>
              </a:solidFill>
            </a:endParaRPr>
          </a:p>
          <a:p>
            <a:r>
              <a:rPr lang="en-US" sz="3100" dirty="0">
                <a:solidFill>
                  <a:schemeClr val="tx1"/>
                </a:solidFill>
              </a:rPr>
              <a:t>Politics influences our activities within society in a very direct way </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5944" y="2107037"/>
            <a:ext cx="3327309" cy="2774056"/>
          </a:xfrm>
          <a:prstGeom prst="rect">
            <a:avLst/>
          </a:prstGeom>
        </p:spPr>
      </p:pic>
    </p:spTree>
    <p:extLst>
      <p:ext uri="{BB962C8B-B14F-4D97-AF65-F5344CB8AC3E}">
        <p14:creationId xmlns:p14="http://schemas.microsoft.com/office/powerpoint/2010/main" val="23373163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Division and Connection in a Changing World</a:t>
            </a:r>
          </a:p>
        </p:txBody>
      </p:sp>
      <p:sp>
        <p:nvSpPr>
          <p:cNvPr id="3" name="Content Placeholder 2"/>
          <p:cNvSpPr>
            <a:spLocks noGrp="1"/>
          </p:cNvSpPr>
          <p:nvPr>
            <p:ph idx="1"/>
          </p:nvPr>
        </p:nvSpPr>
        <p:spPr/>
        <p:txBody>
          <a:bodyPr>
            <a:normAutofit fontScale="85000" lnSpcReduction="10000"/>
          </a:bodyPr>
          <a:lstStyle/>
          <a:p>
            <a:r>
              <a:rPr lang="en-US" sz="3100" dirty="0">
                <a:solidFill>
                  <a:schemeClr val="tx1"/>
                </a:solidFill>
              </a:rPr>
              <a:t>Political change is a constant force in our era, and is constantly affected by forces of connection and division</a:t>
            </a:r>
          </a:p>
          <a:p>
            <a:pPr lvl="1"/>
            <a:r>
              <a:rPr lang="en-US" sz="2700" b="1" dirty="0">
                <a:solidFill>
                  <a:schemeClr val="accent1">
                    <a:lumMod val="75000"/>
                  </a:schemeClr>
                </a:solidFill>
              </a:rPr>
              <a:t>Globalization</a:t>
            </a:r>
            <a:r>
              <a:rPr lang="en-US" sz="2700" dirty="0">
                <a:solidFill>
                  <a:schemeClr val="accent1">
                    <a:lumMod val="75000"/>
                  </a:schemeClr>
                </a:solidFill>
              </a:rPr>
              <a:t>:</a:t>
            </a:r>
            <a:r>
              <a:rPr lang="en-US" sz="2700" dirty="0"/>
              <a:t> intensification of economic, political, social, and cultural relations across borders</a:t>
            </a:r>
          </a:p>
          <a:p>
            <a:pPr lvl="1"/>
            <a:endParaRPr lang="en-US" sz="2700" dirty="0"/>
          </a:p>
          <a:p>
            <a:pPr lvl="1"/>
            <a:r>
              <a:rPr lang="en-US" sz="2700" b="1" dirty="0">
                <a:solidFill>
                  <a:schemeClr val="accent1">
                    <a:lumMod val="75000"/>
                  </a:schemeClr>
                </a:solidFill>
              </a:rPr>
              <a:t>Ethnic and religious conflict</a:t>
            </a:r>
            <a:r>
              <a:rPr lang="en-US" sz="2700" dirty="0">
                <a:solidFill>
                  <a:schemeClr val="accent1">
                    <a:lumMod val="75000"/>
                  </a:schemeClr>
                </a:solidFill>
              </a:rPr>
              <a:t>: </a:t>
            </a:r>
            <a:r>
              <a:rPr lang="en-US" sz="2700" dirty="0"/>
              <a:t>war or opposition among different racial, linguistic, or religious groups</a:t>
            </a:r>
          </a:p>
          <a:p>
            <a:pPr lvl="1"/>
            <a:endParaRPr lang="en-US" sz="2700" dirty="0"/>
          </a:p>
          <a:p>
            <a:pPr lvl="1"/>
            <a:r>
              <a:rPr lang="en-US" sz="2700" b="1" dirty="0">
                <a:solidFill>
                  <a:schemeClr val="accent1">
                    <a:lumMod val="75000"/>
                  </a:schemeClr>
                </a:solidFill>
              </a:rPr>
              <a:t>Protectionism</a:t>
            </a:r>
            <a:r>
              <a:rPr lang="en-US" sz="2700" dirty="0">
                <a:solidFill>
                  <a:schemeClr val="accent1">
                    <a:lumMod val="75000"/>
                  </a:schemeClr>
                </a:solidFill>
              </a:rPr>
              <a:t>: </a:t>
            </a:r>
            <a:r>
              <a:rPr lang="en-US" sz="2700" dirty="0"/>
              <a:t>tendency of countries to safeguard their own economic sectors or industries through tariffs, quotas, or other forms of trade and investment legislation</a:t>
            </a:r>
          </a:p>
          <a:p>
            <a:endParaRPr lang="en-US" dirty="0"/>
          </a:p>
        </p:txBody>
      </p:sp>
    </p:spTree>
    <p:extLst>
      <p:ext uri="{BB962C8B-B14F-4D97-AF65-F5344CB8AC3E}">
        <p14:creationId xmlns:p14="http://schemas.microsoft.com/office/powerpoint/2010/main" val="761927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Division and Connection in a Changing World, cont’d</a:t>
            </a:r>
          </a:p>
        </p:txBody>
      </p:sp>
      <p:sp>
        <p:nvSpPr>
          <p:cNvPr id="3" name="Content Placeholder 2"/>
          <p:cNvSpPr>
            <a:spLocks noGrp="1"/>
          </p:cNvSpPr>
          <p:nvPr>
            <p:ph idx="1"/>
          </p:nvPr>
        </p:nvSpPr>
        <p:spPr/>
        <p:txBody>
          <a:bodyPr>
            <a:normAutofit lnSpcReduction="10000"/>
          </a:bodyPr>
          <a:lstStyle/>
          <a:p>
            <a:r>
              <a:rPr lang="en-US" sz="3100" b="1" dirty="0"/>
              <a:t>Multinational corporations (MNCs)</a:t>
            </a:r>
            <a:r>
              <a:rPr lang="en-US" sz="3100" dirty="0"/>
              <a:t> </a:t>
            </a:r>
            <a:r>
              <a:rPr lang="en-US" sz="3100" dirty="0">
                <a:solidFill>
                  <a:schemeClr val="tx1"/>
                </a:solidFill>
              </a:rPr>
              <a:t>represent one way in which globalization connects international political and economic systems </a:t>
            </a:r>
          </a:p>
          <a:p>
            <a:pPr lvl="1"/>
            <a:r>
              <a:rPr lang="en-US" b="1" dirty="0">
                <a:solidFill>
                  <a:schemeClr val="accent1">
                    <a:lumMod val="75000"/>
                  </a:schemeClr>
                </a:solidFill>
              </a:rPr>
              <a:t>MNCs</a:t>
            </a:r>
            <a:r>
              <a:rPr lang="en-US" dirty="0">
                <a:solidFill>
                  <a:schemeClr val="accent1">
                    <a:lumMod val="75000"/>
                  </a:schemeClr>
                </a:solidFill>
              </a:rPr>
              <a:t>: </a:t>
            </a:r>
            <a:r>
              <a:rPr lang="en-US" dirty="0"/>
              <a:t>corporate bodies that operate in more than one country</a:t>
            </a:r>
          </a:p>
          <a:p>
            <a:pPr lvl="1"/>
            <a:endParaRPr lang="en-US" dirty="0"/>
          </a:p>
          <a:p>
            <a:r>
              <a:rPr lang="en-US" sz="3100" dirty="0">
                <a:solidFill>
                  <a:schemeClr val="tx1"/>
                </a:solidFill>
              </a:rPr>
              <a:t>Basic paradox in current political life: we may think we’re more linked with others in the world, but often our “understanding” leads to greater confusion and enmity</a:t>
            </a:r>
          </a:p>
          <a:p>
            <a:endParaRPr lang="en-US" dirty="0"/>
          </a:p>
        </p:txBody>
      </p:sp>
    </p:spTree>
    <p:extLst>
      <p:ext uri="{BB962C8B-B14F-4D97-AF65-F5344CB8AC3E}">
        <p14:creationId xmlns:p14="http://schemas.microsoft.com/office/powerpoint/2010/main" val="12580076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Domestic and International Politics</a:t>
            </a:r>
          </a:p>
        </p:txBody>
      </p:sp>
      <p:sp>
        <p:nvSpPr>
          <p:cNvPr id="3" name="Content Placeholder 2"/>
          <p:cNvSpPr>
            <a:spLocks noGrp="1"/>
          </p:cNvSpPr>
          <p:nvPr>
            <p:ph idx="1"/>
          </p:nvPr>
        </p:nvSpPr>
        <p:spPr/>
        <p:txBody>
          <a:bodyPr>
            <a:normAutofit fontScale="92500" lnSpcReduction="20000"/>
          </a:bodyPr>
          <a:lstStyle/>
          <a:p>
            <a:r>
              <a:rPr lang="en-US" sz="3000" dirty="0">
                <a:solidFill>
                  <a:schemeClr val="tx1"/>
                </a:solidFill>
              </a:rPr>
              <a:t>Political studies recognizes the inherent relationship between domestic and international subject areas</a:t>
            </a:r>
          </a:p>
          <a:p>
            <a:endParaRPr lang="en-US" sz="3000" dirty="0">
              <a:solidFill>
                <a:schemeClr val="tx1"/>
              </a:solidFill>
            </a:endParaRPr>
          </a:p>
          <a:p>
            <a:r>
              <a:rPr lang="en-US" sz="3000" dirty="0">
                <a:solidFill>
                  <a:schemeClr val="tx1"/>
                </a:solidFill>
              </a:rPr>
              <a:t>Study of domestic politics: concerned with politics, governance, and political administration of national governments and individual countries</a:t>
            </a:r>
          </a:p>
          <a:p>
            <a:endParaRPr lang="en-US" sz="3000" dirty="0">
              <a:solidFill>
                <a:schemeClr val="tx1"/>
              </a:solidFill>
            </a:endParaRPr>
          </a:p>
          <a:p>
            <a:r>
              <a:rPr lang="en-US" sz="3000" dirty="0">
                <a:solidFill>
                  <a:schemeClr val="tx1"/>
                </a:solidFill>
              </a:rPr>
              <a:t>Study of international (world) politics: concerned with social, environmental, economic, military, and cultural relations across the globe</a:t>
            </a:r>
          </a:p>
          <a:p>
            <a:pPr lvl="1"/>
            <a:r>
              <a:rPr lang="en-US" sz="2600" dirty="0"/>
              <a:t>Specifically, the political aspects of these interactions </a:t>
            </a:r>
          </a:p>
          <a:p>
            <a:endParaRPr lang="en-US" dirty="0"/>
          </a:p>
        </p:txBody>
      </p:sp>
    </p:spTree>
    <p:extLst>
      <p:ext uri="{BB962C8B-B14F-4D97-AF65-F5344CB8AC3E}">
        <p14:creationId xmlns:p14="http://schemas.microsoft.com/office/powerpoint/2010/main" val="35606980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Citizens and Canada</a:t>
            </a:r>
          </a:p>
        </p:txBody>
      </p:sp>
      <p:sp>
        <p:nvSpPr>
          <p:cNvPr id="3" name="Content Placeholder 2"/>
          <p:cNvSpPr>
            <a:spLocks noGrp="1"/>
          </p:cNvSpPr>
          <p:nvPr>
            <p:ph idx="1"/>
          </p:nvPr>
        </p:nvSpPr>
        <p:spPr/>
        <p:txBody>
          <a:bodyPr/>
          <a:lstStyle/>
          <a:p>
            <a:r>
              <a:rPr lang="en-US" sz="3100" b="1" dirty="0"/>
              <a:t>Citizenship</a:t>
            </a:r>
            <a:r>
              <a:rPr lang="en-US" sz="3100" dirty="0"/>
              <a:t>: </a:t>
            </a:r>
            <a:r>
              <a:rPr lang="en-US" sz="3100" dirty="0">
                <a:solidFill>
                  <a:schemeClr val="tx1"/>
                </a:solidFill>
              </a:rPr>
              <a:t>status granted to people that comes with responsibilities and duties as well as rights</a:t>
            </a:r>
          </a:p>
          <a:p>
            <a:pPr lvl="1"/>
            <a:r>
              <a:rPr lang="en-US" dirty="0"/>
              <a:t>Usually related to nationality or national identity</a:t>
            </a:r>
          </a:p>
          <a:p>
            <a:pPr lvl="1"/>
            <a:r>
              <a:rPr lang="en-US" dirty="0"/>
              <a:t>Citizenship brings with it the protection of the state as well as a legal relationship with a country</a:t>
            </a:r>
          </a:p>
          <a:p>
            <a:pPr lvl="1"/>
            <a:r>
              <a:rPr lang="en-US" dirty="0"/>
              <a:t>Wide array of benefits come with Canadian citizenship:</a:t>
            </a:r>
          </a:p>
          <a:p>
            <a:pPr lvl="2"/>
            <a:r>
              <a:rPr lang="en-US" dirty="0"/>
              <a:t>legal rights, equality rights, mobility rights, Aboriginal peoples’ rights, the right to peaceful assembly, freedom of thought, freedom of speech, and freedom of religion</a:t>
            </a:r>
          </a:p>
          <a:p>
            <a:endParaRPr lang="en-US" dirty="0"/>
          </a:p>
        </p:txBody>
      </p:sp>
    </p:spTree>
    <p:extLst>
      <p:ext uri="{BB962C8B-B14F-4D97-AF65-F5344CB8AC3E}">
        <p14:creationId xmlns:p14="http://schemas.microsoft.com/office/powerpoint/2010/main" val="1064058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 and Politics</a:t>
            </a:r>
          </a:p>
        </p:txBody>
      </p:sp>
      <p:sp>
        <p:nvSpPr>
          <p:cNvPr id="3" name="Content Placeholder 2"/>
          <p:cNvSpPr>
            <a:spLocks noGrp="1"/>
          </p:cNvSpPr>
          <p:nvPr>
            <p:ph idx="1"/>
          </p:nvPr>
        </p:nvSpPr>
        <p:spPr/>
        <p:txBody>
          <a:bodyPr>
            <a:normAutofit fontScale="92500" lnSpcReduction="10000"/>
          </a:bodyPr>
          <a:lstStyle/>
          <a:p>
            <a:r>
              <a:rPr lang="en-US" sz="3100" b="1" dirty="0"/>
              <a:t>Power</a:t>
            </a:r>
            <a:r>
              <a:rPr lang="en-US" sz="3100" dirty="0"/>
              <a:t> </a:t>
            </a:r>
            <a:r>
              <a:rPr lang="en-US" sz="3100" dirty="0">
                <a:solidFill>
                  <a:schemeClr val="tx1"/>
                </a:solidFill>
              </a:rPr>
              <a:t>is one of the most important concepts in politics</a:t>
            </a:r>
          </a:p>
          <a:p>
            <a:pPr lvl="1">
              <a:buFont typeface="Courier New" panose="02070309020205020404" pitchFamily="49" charset="0"/>
              <a:buChar char="o"/>
            </a:pPr>
            <a:r>
              <a:rPr lang="en-US" sz="2700" dirty="0"/>
              <a:t>Ability to achieve goals in a political system and to have others do as you wish them to</a:t>
            </a:r>
          </a:p>
          <a:p>
            <a:pPr lvl="1">
              <a:buFont typeface="Courier New" panose="02070309020205020404" pitchFamily="49" charset="0"/>
              <a:buChar char="o"/>
            </a:pPr>
            <a:endParaRPr lang="en-US" sz="2700" dirty="0"/>
          </a:p>
          <a:p>
            <a:r>
              <a:rPr lang="en-US" sz="3100" dirty="0">
                <a:solidFill>
                  <a:schemeClr val="tx1"/>
                </a:solidFill>
              </a:rPr>
              <a:t>Power comes in various forms</a:t>
            </a:r>
          </a:p>
          <a:p>
            <a:pPr lvl="1">
              <a:buFont typeface="Courier New" panose="02070309020205020404" pitchFamily="49" charset="0"/>
              <a:buChar char="o"/>
            </a:pPr>
            <a:r>
              <a:rPr lang="en-US" sz="2700" dirty="0"/>
              <a:t>Leadership, influence, economic, military, protest </a:t>
            </a:r>
          </a:p>
          <a:p>
            <a:pPr lvl="2">
              <a:buFont typeface="Wingdings" panose="05000000000000000000" pitchFamily="2" charset="2"/>
              <a:buChar char="§"/>
            </a:pPr>
            <a:r>
              <a:rPr lang="en-US" b="1" dirty="0">
                <a:solidFill>
                  <a:schemeClr val="accent1">
                    <a:lumMod val="75000"/>
                  </a:schemeClr>
                </a:solidFill>
              </a:rPr>
              <a:t>Influence</a:t>
            </a:r>
            <a:r>
              <a:rPr lang="en-US" dirty="0">
                <a:solidFill>
                  <a:schemeClr val="accent1">
                    <a:lumMod val="75000"/>
                  </a:schemeClr>
                </a:solidFill>
              </a:rPr>
              <a:t>: </a:t>
            </a:r>
            <a:r>
              <a:rPr lang="en-US" dirty="0"/>
              <a:t>the ability to change behaviour in others without exerting direct power over them</a:t>
            </a:r>
          </a:p>
          <a:p>
            <a:pPr lvl="1">
              <a:buFont typeface="Courier New" panose="02070309020205020404" pitchFamily="49" charset="0"/>
              <a:buChar char="o"/>
            </a:pPr>
            <a:r>
              <a:rPr lang="en-US" sz="2700" dirty="0"/>
              <a:t>“People power” through political protests, marches, sit-ins, etc.</a:t>
            </a:r>
          </a:p>
          <a:p>
            <a:endParaRPr lang="en-US" dirty="0"/>
          </a:p>
        </p:txBody>
      </p:sp>
    </p:spTree>
    <p:extLst>
      <p:ext uri="{BB962C8B-B14F-4D97-AF65-F5344CB8AC3E}">
        <p14:creationId xmlns:p14="http://schemas.microsoft.com/office/powerpoint/2010/main" val="29467666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Citizens and Canada, cont’d</a:t>
            </a:r>
          </a:p>
        </p:txBody>
      </p:sp>
      <p:sp>
        <p:nvSpPr>
          <p:cNvPr id="3" name="Content Placeholder 2"/>
          <p:cNvSpPr>
            <a:spLocks noGrp="1"/>
          </p:cNvSpPr>
          <p:nvPr>
            <p:ph idx="1"/>
          </p:nvPr>
        </p:nvSpPr>
        <p:spPr/>
        <p:txBody>
          <a:bodyPr>
            <a:normAutofit lnSpcReduction="10000"/>
          </a:bodyPr>
          <a:lstStyle/>
          <a:p>
            <a:r>
              <a:rPr lang="en-US" dirty="0">
                <a:solidFill>
                  <a:schemeClr val="tx1"/>
                </a:solidFill>
              </a:rPr>
              <a:t>Responsibilities of Canadian citizenship include:</a:t>
            </a:r>
          </a:p>
          <a:p>
            <a:pPr lvl="1"/>
            <a:r>
              <a:rPr lang="en-US" dirty="0"/>
              <a:t>respecting others’ rights and freedoms, obeying the law, and preserving Canada’s heritage and environment</a:t>
            </a:r>
          </a:p>
          <a:p>
            <a:pPr lvl="1"/>
            <a:endParaRPr lang="en-US" dirty="0"/>
          </a:p>
          <a:p>
            <a:r>
              <a:rPr lang="en-US" dirty="0">
                <a:solidFill>
                  <a:schemeClr val="tx1"/>
                </a:solidFill>
              </a:rPr>
              <a:t>Approximately 160,000 people become Canadian citizens every year </a:t>
            </a:r>
          </a:p>
          <a:p>
            <a:endParaRPr lang="en-US" dirty="0">
              <a:solidFill>
                <a:schemeClr val="tx1"/>
              </a:solidFill>
            </a:endParaRPr>
          </a:p>
          <a:p>
            <a:r>
              <a:rPr lang="en-US" dirty="0">
                <a:solidFill>
                  <a:schemeClr val="tx1"/>
                </a:solidFill>
              </a:rPr>
              <a:t>Canadian society is pluralistic and multicultural</a:t>
            </a:r>
          </a:p>
          <a:p>
            <a:pPr lvl="1"/>
            <a:r>
              <a:rPr lang="en-US" b="1" dirty="0">
                <a:solidFill>
                  <a:schemeClr val="accent1">
                    <a:lumMod val="75000"/>
                  </a:schemeClr>
                </a:solidFill>
              </a:rPr>
              <a:t>Multiculturalism</a:t>
            </a:r>
            <a:r>
              <a:rPr lang="en-US" dirty="0">
                <a:solidFill>
                  <a:schemeClr val="accent1">
                    <a:lumMod val="75000"/>
                  </a:schemeClr>
                </a:solidFill>
              </a:rPr>
              <a:t>:</a:t>
            </a:r>
            <a:r>
              <a:rPr lang="en-US" dirty="0"/>
              <a:t> peaceful coexistence of several racial, cultural, or ethnic identities in one nation</a:t>
            </a:r>
          </a:p>
          <a:p>
            <a:endParaRPr lang="en-US" dirty="0"/>
          </a:p>
        </p:txBody>
      </p:sp>
    </p:spTree>
    <p:extLst>
      <p:ext uri="{BB962C8B-B14F-4D97-AF65-F5344CB8AC3E}">
        <p14:creationId xmlns:p14="http://schemas.microsoft.com/office/powerpoint/2010/main" val="2500233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Study Politics</a:t>
            </a:r>
          </a:p>
        </p:txBody>
      </p:sp>
      <p:sp>
        <p:nvSpPr>
          <p:cNvPr id="3" name="Content Placeholder 2"/>
          <p:cNvSpPr>
            <a:spLocks noGrp="1"/>
          </p:cNvSpPr>
          <p:nvPr>
            <p:ph idx="1"/>
          </p:nvPr>
        </p:nvSpPr>
        <p:spPr/>
        <p:txBody>
          <a:bodyPr>
            <a:normAutofit fontScale="92500" lnSpcReduction="10000"/>
          </a:bodyPr>
          <a:lstStyle/>
          <a:p>
            <a:r>
              <a:rPr lang="en-US" b="1" dirty="0"/>
              <a:t>Political studies</a:t>
            </a:r>
            <a:r>
              <a:rPr lang="en-US" dirty="0"/>
              <a:t>: </a:t>
            </a:r>
            <a:r>
              <a:rPr lang="en-US" dirty="0">
                <a:solidFill>
                  <a:schemeClr val="tx1"/>
                </a:solidFill>
              </a:rPr>
              <a:t>formal study of politics within and among nations</a:t>
            </a:r>
          </a:p>
          <a:p>
            <a:endParaRPr lang="en-US" dirty="0">
              <a:solidFill>
                <a:schemeClr val="tx1"/>
              </a:solidFill>
            </a:endParaRPr>
          </a:p>
          <a:p>
            <a:r>
              <a:rPr lang="en-US" dirty="0">
                <a:solidFill>
                  <a:schemeClr val="tx1"/>
                </a:solidFill>
              </a:rPr>
              <a:t>Studying politics helps us understand how events and decisions that seem far removed from our lives actually affect us</a:t>
            </a:r>
          </a:p>
          <a:p>
            <a:endParaRPr lang="en-US" dirty="0">
              <a:solidFill>
                <a:schemeClr val="tx1"/>
              </a:solidFill>
            </a:endParaRPr>
          </a:p>
          <a:p>
            <a:r>
              <a:rPr lang="en-US" dirty="0">
                <a:solidFill>
                  <a:schemeClr val="tx1"/>
                </a:solidFill>
              </a:rPr>
              <a:t>Political studies demonstrates how we organize ourselves in a social environment </a:t>
            </a:r>
          </a:p>
          <a:p>
            <a:pPr lvl="1">
              <a:buFont typeface="Courier New" panose="02070309020205020404" pitchFamily="49" charset="0"/>
              <a:buChar char="o"/>
            </a:pPr>
            <a:r>
              <a:rPr lang="en-US" dirty="0"/>
              <a:t>Teaches us about fundamental aspects of our society, including </a:t>
            </a:r>
            <a:r>
              <a:rPr lang="en-US" b="1" dirty="0">
                <a:solidFill>
                  <a:schemeClr val="accent1">
                    <a:lumMod val="75000"/>
                  </a:schemeClr>
                </a:solidFill>
              </a:rPr>
              <a:t>government</a:t>
            </a:r>
            <a:r>
              <a:rPr lang="en-US" dirty="0"/>
              <a:t>, </a:t>
            </a:r>
            <a:r>
              <a:rPr lang="en-US" b="1" dirty="0">
                <a:solidFill>
                  <a:schemeClr val="accent1">
                    <a:lumMod val="75000"/>
                  </a:schemeClr>
                </a:solidFill>
              </a:rPr>
              <a:t>conflict</a:t>
            </a:r>
            <a:r>
              <a:rPr lang="en-US" dirty="0"/>
              <a:t>, and </a:t>
            </a:r>
            <a:r>
              <a:rPr lang="en-US" b="1" dirty="0">
                <a:solidFill>
                  <a:schemeClr val="accent1">
                    <a:lumMod val="75000"/>
                  </a:schemeClr>
                </a:solidFill>
              </a:rPr>
              <a:t>conflict resolution </a:t>
            </a:r>
          </a:p>
          <a:p>
            <a:endParaRPr lang="en-US" dirty="0"/>
          </a:p>
        </p:txBody>
      </p:sp>
    </p:spTree>
    <p:extLst>
      <p:ext uri="{BB962C8B-B14F-4D97-AF65-F5344CB8AC3E}">
        <p14:creationId xmlns:p14="http://schemas.microsoft.com/office/powerpoint/2010/main" val="2204051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Study Politics?, cont’d</a:t>
            </a:r>
          </a:p>
        </p:txBody>
      </p:sp>
      <p:sp>
        <p:nvSpPr>
          <p:cNvPr id="3" name="Content Placeholder 2"/>
          <p:cNvSpPr>
            <a:spLocks noGrp="1"/>
          </p:cNvSpPr>
          <p:nvPr>
            <p:ph idx="1"/>
          </p:nvPr>
        </p:nvSpPr>
        <p:spPr/>
        <p:txBody>
          <a:bodyPr>
            <a:normAutofit fontScale="92500" lnSpcReduction="10000"/>
          </a:bodyPr>
          <a:lstStyle/>
          <a:p>
            <a:r>
              <a:rPr lang="en-US" b="1" dirty="0"/>
              <a:t>Government</a:t>
            </a:r>
            <a:r>
              <a:rPr lang="en-US" dirty="0"/>
              <a:t>: </a:t>
            </a:r>
            <a:r>
              <a:rPr lang="en-US" dirty="0">
                <a:solidFill>
                  <a:schemeClr val="tx1"/>
                </a:solidFill>
              </a:rPr>
              <a:t>the institutions and people responsible for carrying out the affairs and administration of a political system</a:t>
            </a:r>
          </a:p>
          <a:p>
            <a:endParaRPr lang="en-US" dirty="0">
              <a:solidFill>
                <a:schemeClr val="tx1"/>
              </a:solidFill>
            </a:endParaRPr>
          </a:p>
          <a:p>
            <a:r>
              <a:rPr lang="en-US" b="1" dirty="0"/>
              <a:t>Conflict</a:t>
            </a:r>
            <a:r>
              <a:rPr lang="en-US" dirty="0"/>
              <a:t>: </a:t>
            </a:r>
            <a:r>
              <a:rPr lang="en-US" dirty="0">
                <a:solidFill>
                  <a:schemeClr val="tx1"/>
                </a:solidFill>
              </a:rPr>
              <a:t>differences in preferred outcomes among social groups</a:t>
            </a:r>
          </a:p>
          <a:p>
            <a:endParaRPr lang="en-US" dirty="0">
              <a:solidFill>
                <a:schemeClr val="tx1"/>
              </a:solidFill>
            </a:endParaRPr>
          </a:p>
          <a:p>
            <a:r>
              <a:rPr lang="en-US" b="1" dirty="0"/>
              <a:t>Conflict resolution</a:t>
            </a:r>
            <a:r>
              <a:rPr lang="en-US" dirty="0"/>
              <a:t>: </a:t>
            </a:r>
            <a:r>
              <a:rPr lang="en-US" dirty="0">
                <a:solidFill>
                  <a:schemeClr val="tx1"/>
                </a:solidFill>
              </a:rPr>
              <a:t>process in domestic or international affairs that attempts to reconcile antagonism (either existing or potential) through the use of mediation and negotiation</a:t>
            </a:r>
          </a:p>
          <a:p>
            <a:endParaRPr lang="en-US" dirty="0"/>
          </a:p>
        </p:txBody>
      </p:sp>
    </p:spTree>
    <p:extLst>
      <p:ext uri="{BB962C8B-B14F-4D97-AF65-F5344CB8AC3E}">
        <p14:creationId xmlns:p14="http://schemas.microsoft.com/office/powerpoint/2010/main" val="3199245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Politics?</a:t>
            </a:r>
          </a:p>
        </p:txBody>
      </p:sp>
      <p:sp>
        <p:nvSpPr>
          <p:cNvPr id="3" name="Content Placeholder 2"/>
          <p:cNvSpPr>
            <a:spLocks noGrp="1"/>
          </p:cNvSpPr>
          <p:nvPr>
            <p:ph idx="1"/>
          </p:nvPr>
        </p:nvSpPr>
        <p:spPr/>
        <p:txBody>
          <a:bodyPr>
            <a:normAutofit lnSpcReduction="10000"/>
          </a:bodyPr>
          <a:lstStyle/>
          <a:p>
            <a:r>
              <a:rPr lang="en-US" dirty="0">
                <a:solidFill>
                  <a:schemeClr val="tx1"/>
                </a:solidFill>
              </a:rPr>
              <a:t>Though politics is often marked by conflict and controversy, one of the fundamental goals is fairness in society</a:t>
            </a:r>
          </a:p>
          <a:p>
            <a:endParaRPr lang="en-US" dirty="0">
              <a:solidFill>
                <a:schemeClr val="tx1"/>
              </a:solidFill>
            </a:endParaRPr>
          </a:p>
          <a:p>
            <a:r>
              <a:rPr lang="en-US" dirty="0">
                <a:solidFill>
                  <a:schemeClr val="tx1"/>
                </a:solidFill>
              </a:rPr>
              <a:t>Thomas Hobbes: the process of </a:t>
            </a:r>
            <a:r>
              <a:rPr lang="en-US" b="1" dirty="0"/>
              <a:t>socialization</a:t>
            </a:r>
            <a:r>
              <a:rPr lang="en-US" dirty="0">
                <a:solidFill>
                  <a:schemeClr val="tx1"/>
                </a:solidFill>
              </a:rPr>
              <a:t> is essential for the security of life itself</a:t>
            </a:r>
          </a:p>
          <a:p>
            <a:pPr lvl="1">
              <a:buFont typeface="Courier New" panose="02070309020205020404" pitchFamily="49" charset="0"/>
              <a:buChar char="o"/>
            </a:pPr>
            <a:r>
              <a:rPr lang="en-US" b="1" dirty="0">
                <a:solidFill>
                  <a:schemeClr val="accent1">
                    <a:lumMod val="75000"/>
                  </a:schemeClr>
                </a:solidFill>
              </a:rPr>
              <a:t>Socialization</a:t>
            </a:r>
            <a:r>
              <a:rPr lang="en-US" dirty="0">
                <a:solidFill>
                  <a:schemeClr val="accent1">
                    <a:lumMod val="75000"/>
                  </a:schemeClr>
                </a:solidFill>
              </a:rPr>
              <a:t>:</a:t>
            </a:r>
            <a:r>
              <a:rPr lang="en-US" dirty="0"/>
              <a:t> process whereby individuals act in a social manner; creation of social and political authority and rules to regulate behaviour and thus permit operation of social units </a:t>
            </a:r>
          </a:p>
          <a:p>
            <a:pPr lvl="1">
              <a:buFont typeface="Courier New" panose="02070309020205020404" pitchFamily="49" charset="0"/>
              <a:buChar char="o"/>
            </a:pPr>
            <a:r>
              <a:rPr lang="en-US" dirty="0"/>
              <a:t>Politics and the sharing of benefits = crucial to life</a:t>
            </a:r>
          </a:p>
        </p:txBody>
      </p:sp>
    </p:spTree>
    <p:extLst>
      <p:ext uri="{BB962C8B-B14F-4D97-AF65-F5344CB8AC3E}">
        <p14:creationId xmlns:p14="http://schemas.microsoft.com/office/powerpoint/2010/main" val="2409179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Politics?, cont’d</a:t>
            </a:r>
          </a:p>
        </p:txBody>
      </p:sp>
      <p:sp>
        <p:nvSpPr>
          <p:cNvPr id="3" name="Content Placeholder 2"/>
          <p:cNvSpPr>
            <a:spLocks noGrp="1"/>
          </p:cNvSpPr>
          <p:nvPr>
            <p:ph idx="1"/>
          </p:nvPr>
        </p:nvSpPr>
        <p:spPr/>
        <p:txBody>
          <a:bodyPr/>
          <a:lstStyle/>
          <a:p>
            <a:r>
              <a:rPr lang="en-US" dirty="0">
                <a:solidFill>
                  <a:schemeClr val="tx1"/>
                </a:solidFill>
              </a:rPr>
              <a:t>Understanding </a:t>
            </a:r>
            <a:r>
              <a:rPr lang="en-US" b="1" dirty="0"/>
              <a:t>public goods </a:t>
            </a:r>
            <a:r>
              <a:rPr lang="en-US" dirty="0">
                <a:solidFill>
                  <a:schemeClr val="tx1"/>
                </a:solidFill>
              </a:rPr>
              <a:t>is essential to the study of politics</a:t>
            </a:r>
          </a:p>
          <a:p>
            <a:pPr lvl="1">
              <a:buFont typeface="Courier New" panose="02070309020205020404" pitchFamily="49" charset="0"/>
              <a:buChar char="o"/>
            </a:pPr>
            <a:r>
              <a:rPr lang="en-US" b="1" dirty="0">
                <a:solidFill>
                  <a:schemeClr val="accent1">
                    <a:lumMod val="75000"/>
                  </a:schemeClr>
                </a:solidFill>
              </a:rPr>
              <a:t>Public goods</a:t>
            </a:r>
            <a:r>
              <a:rPr lang="en-US" dirty="0">
                <a:solidFill>
                  <a:schemeClr val="accent1">
                    <a:lumMod val="75000"/>
                  </a:schemeClr>
                </a:solidFill>
              </a:rPr>
              <a:t>:</a:t>
            </a:r>
            <a:r>
              <a:rPr lang="en-US" dirty="0"/>
              <a:t> resources that are present in a political system whose use by one individual should not affect use by others</a:t>
            </a:r>
          </a:p>
          <a:p>
            <a:pPr lvl="1">
              <a:buFont typeface="Courier New" panose="02070309020205020404" pitchFamily="49" charset="0"/>
              <a:buChar char="o"/>
            </a:pPr>
            <a:endParaRPr lang="en-US" dirty="0"/>
          </a:p>
          <a:p>
            <a:pPr lvl="1">
              <a:buFont typeface="Courier New" panose="02070309020205020404" pitchFamily="49" charset="0"/>
              <a:buChar char="o"/>
            </a:pPr>
            <a:r>
              <a:rPr lang="en-US" dirty="0"/>
              <a:t>Government should provide its citizens with various public goods, including social welfare, economic efficiency, security from external attack, public safety, political freedoms and opportunity, etc.</a:t>
            </a:r>
          </a:p>
          <a:p>
            <a:endParaRPr lang="en-US" dirty="0"/>
          </a:p>
        </p:txBody>
      </p:sp>
    </p:spTree>
    <p:extLst>
      <p:ext uri="{BB962C8B-B14F-4D97-AF65-F5344CB8AC3E}">
        <p14:creationId xmlns:p14="http://schemas.microsoft.com/office/powerpoint/2010/main" val="2038955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Politics?, cont’d</a:t>
            </a:r>
          </a:p>
        </p:txBody>
      </p:sp>
      <p:sp>
        <p:nvSpPr>
          <p:cNvPr id="3" name="Content Placeholder 2"/>
          <p:cNvSpPr>
            <a:spLocks noGrp="1"/>
          </p:cNvSpPr>
          <p:nvPr>
            <p:ph idx="1"/>
          </p:nvPr>
        </p:nvSpPr>
        <p:spPr/>
        <p:txBody>
          <a:bodyPr>
            <a:normAutofit fontScale="92500" lnSpcReduction="10000"/>
          </a:bodyPr>
          <a:lstStyle/>
          <a:p>
            <a:pPr marL="457200" lvl="1" indent="-457200">
              <a:buClr>
                <a:schemeClr val="tx1"/>
              </a:buClr>
              <a:buFont typeface="Arial" panose="020B0604020202020204" pitchFamily="34" charset="0"/>
              <a:buChar char="•"/>
            </a:pPr>
            <a:r>
              <a:rPr lang="en-US" sz="2800" dirty="0"/>
              <a:t>The type of government in authority will dictate the relative access to public goods in a society</a:t>
            </a:r>
          </a:p>
          <a:p>
            <a:pPr marL="857250" lvl="2" indent="-457200">
              <a:buClr>
                <a:schemeClr val="tx1"/>
              </a:buClr>
              <a:buFont typeface="Courier New" panose="02070309020205020404" pitchFamily="49" charset="0"/>
              <a:buChar char="o"/>
            </a:pPr>
            <a:r>
              <a:rPr lang="en-US" sz="2400" dirty="0"/>
              <a:t>Ex. political freedom is more common in liberal democracies than in authoritarian systems</a:t>
            </a:r>
          </a:p>
          <a:p>
            <a:pPr marL="857250" lvl="2" indent="-457200">
              <a:buClr>
                <a:schemeClr val="tx1"/>
              </a:buClr>
              <a:buFont typeface="Courier New" panose="02070309020205020404" pitchFamily="49" charset="0"/>
              <a:buChar char="o"/>
            </a:pPr>
            <a:endParaRPr lang="en-US" sz="2400" dirty="0"/>
          </a:p>
          <a:p>
            <a:pPr marL="857250" lvl="2" indent="-457200">
              <a:buClr>
                <a:schemeClr val="tx1"/>
              </a:buClr>
              <a:buFont typeface="Courier New" panose="02070309020205020404" pitchFamily="49" charset="0"/>
              <a:buChar char="o"/>
            </a:pPr>
            <a:r>
              <a:rPr lang="en-US" sz="2400" b="1" dirty="0">
                <a:solidFill>
                  <a:schemeClr val="accent1">
                    <a:lumMod val="75000"/>
                  </a:schemeClr>
                </a:solidFill>
              </a:rPr>
              <a:t>Liberal democracy</a:t>
            </a:r>
            <a:r>
              <a:rPr lang="en-US" sz="2400" dirty="0">
                <a:solidFill>
                  <a:schemeClr val="accent1">
                    <a:lumMod val="75000"/>
                  </a:schemeClr>
                </a:solidFill>
              </a:rPr>
              <a:t>: </a:t>
            </a:r>
            <a:r>
              <a:rPr lang="en-US" sz="2400" dirty="0"/>
              <a:t>political system based on freedom and the principle that governance requires the assent of all citizens through participation in the electoral process, articulation of views, and direct or indirect representation in governing institutions</a:t>
            </a:r>
          </a:p>
          <a:p>
            <a:pPr marL="857250" lvl="2" indent="-457200">
              <a:buClr>
                <a:schemeClr val="tx1"/>
              </a:buClr>
              <a:buFont typeface="Courier New" panose="02070309020205020404" pitchFamily="49" charset="0"/>
              <a:buChar char="o"/>
            </a:pPr>
            <a:endParaRPr lang="en-US" sz="2400" dirty="0"/>
          </a:p>
          <a:p>
            <a:pPr marL="857250" lvl="2" indent="-457200">
              <a:buClr>
                <a:schemeClr val="tx1"/>
              </a:buClr>
              <a:buFont typeface="Courier New" panose="02070309020205020404" pitchFamily="49" charset="0"/>
              <a:buChar char="o"/>
            </a:pPr>
            <a:r>
              <a:rPr lang="en-US" sz="2400" b="1" dirty="0">
                <a:solidFill>
                  <a:schemeClr val="accent1">
                    <a:lumMod val="75000"/>
                  </a:schemeClr>
                </a:solidFill>
              </a:rPr>
              <a:t>Authoritarianism</a:t>
            </a:r>
            <a:r>
              <a:rPr lang="en-US" sz="2400" dirty="0">
                <a:solidFill>
                  <a:schemeClr val="accent1">
                    <a:lumMod val="75000"/>
                  </a:schemeClr>
                </a:solidFill>
              </a:rPr>
              <a:t>:</a:t>
            </a:r>
            <a:r>
              <a:rPr lang="en-US" sz="2400" dirty="0"/>
              <a:t> political system requiring absolute obedience to a constituted authority </a:t>
            </a:r>
          </a:p>
          <a:p>
            <a:pPr>
              <a:buClr>
                <a:schemeClr val="tx1"/>
              </a:buClr>
            </a:pPr>
            <a:endParaRPr lang="en-US" dirty="0"/>
          </a:p>
        </p:txBody>
      </p:sp>
    </p:spTree>
    <p:extLst>
      <p:ext uri="{BB962C8B-B14F-4D97-AF65-F5344CB8AC3E}">
        <p14:creationId xmlns:p14="http://schemas.microsoft.com/office/powerpoint/2010/main" val="2016223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Politics?, cont’d</a:t>
            </a:r>
          </a:p>
        </p:txBody>
      </p:sp>
      <p:sp>
        <p:nvSpPr>
          <p:cNvPr id="3" name="Content Placeholder 2"/>
          <p:cNvSpPr>
            <a:spLocks noGrp="1"/>
          </p:cNvSpPr>
          <p:nvPr>
            <p:ph idx="1"/>
          </p:nvPr>
        </p:nvSpPr>
        <p:spPr/>
        <p:txBody>
          <a:bodyPr>
            <a:normAutofit lnSpcReduction="10000"/>
          </a:bodyPr>
          <a:lstStyle/>
          <a:p>
            <a:r>
              <a:rPr lang="en-US" dirty="0">
                <a:solidFill>
                  <a:schemeClr val="tx1"/>
                </a:solidFill>
              </a:rPr>
              <a:t>Politics can also be understood as a competition for scarce resources </a:t>
            </a:r>
          </a:p>
          <a:p>
            <a:pPr lvl="1">
              <a:buFont typeface="Courier New" panose="02070309020205020404" pitchFamily="49" charset="0"/>
              <a:buChar char="o"/>
            </a:pPr>
            <a:r>
              <a:rPr lang="en-US" dirty="0"/>
              <a:t>The method of distributing resources results in “inevitable” societal divisions: rich and poor, powerful and weak </a:t>
            </a:r>
          </a:p>
          <a:p>
            <a:pPr lvl="1">
              <a:buFont typeface="Courier New" panose="02070309020205020404" pitchFamily="49" charset="0"/>
              <a:buChar char="o"/>
            </a:pPr>
            <a:endParaRPr lang="en-US" dirty="0"/>
          </a:p>
          <a:p>
            <a:r>
              <a:rPr lang="en-US" dirty="0">
                <a:solidFill>
                  <a:schemeClr val="tx1"/>
                </a:solidFill>
              </a:rPr>
              <a:t>The role of political authority is to allocate these public goods to members of society </a:t>
            </a:r>
          </a:p>
          <a:p>
            <a:pPr lvl="1">
              <a:buFont typeface="Courier New" panose="02070309020205020404" pitchFamily="49" charset="0"/>
              <a:buChar char="o"/>
            </a:pPr>
            <a:r>
              <a:rPr lang="en-US" dirty="0"/>
              <a:t>Through a system of decision-making;</a:t>
            </a:r>
          </a:p>
          <a:p>
            <a:pPr lvl="1">
              <a:buFont typeface="Courier New" panose="02070309020205020404" pitchFamily="49" charset="0"/>
              <a:buChar char="o"/>
            </a:pPr>
            <a:r>
              <a:rPr lang="en-US" dirty="0"/>
              <a:t>Once decisions are made, they are restricted or enforced by the rule of law </a:t>
            </a:r>
          </a:p>
          <a:p>
            <a:endParaRPr lang="en-US" dirty="0"/>
          </a:p>
        </p:txBody>
      </p:sp>
    </p:spTree>
    <p:extLst>
      <p:ext uri="{BB962C8B-B14F-4D97-AF65-F5344CB8AC3E}">
        <p14:creationId xmlns:p14="http://schemas.microsoft.com/office/powerpoint/2010/main" val="2468018180"/>
      </p:ext>
    </p:extLst>
  </p:cSld>
  <p:clrMapOvr>
    <a:masterClrMapping/>
  </p:clrMapOvr>
</p:sld>
</file>

<file path=ppt/theme/theme1.xml><?xml version="1.0" encoding="utf-8"?>
<a:theme xmlns:a="http://schemas.openxmlformats.org/drawingml/2006/main" name="PPT_OUP_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xford template (TH)_2.potx  -  Read-Only" id="{8D574FD2-D363-4ABE-AE09-0FD09556BD74}" vid="{328F76B4-8B4B-4449-B6D0-89D9E684447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57D5FB25-C71A-4FA0-B2CB-224F648BF6A8}"/>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0E03ACEF-5A19-4B88-B2E6-625A1FE4D0EA}"/>
    </a:ext>
  </a:extLst>
</a:theme>
</file>

<file path=docProps/app.xml><?xml version="1.0" encoding="utf-8"?>
<Properties xmlns="http://schemas.openxmlformats.org/officeDocument/2006/extended-properties" xmlns:vt="http://schemas.openxmlformats.org/officeDocument/2006/docPropsVTypes">
  <Template>PPT_OUP_THEME</Template>
  <TotalTime>21</TotalTime>
  <Words>1887</Words>
  <Application>Microsoft Macintosh PowerPoint</Application>
  <PresentationFormat>On-screen Show (4:3)</PresentationFormat>
  <Paragraphs>195</Paragraphs>
  <Slides>30</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30</vt:i4>
      </vt:variant>
    </vt:vector>
  </HeadingPairs>
  <TitlesOfParts>
    <vt:vector size="37" baseType="lpstr">
      <vt:lpstr>Arial</vt:lpstr>
      <vt:lpstr>Calibri</vt:lpstr>
      <vt:lpstr>Courier New</vt:lpstr>
      <vt:lpstr>Wingdings</vt:lpstr>
      <vt:lpstr>PPT_OUP_THEME</vt:lpstr>
      <vt:lpstr>Custom Design</vt:lpstr>
      <vt:lpstr>1_Custom Design</vt:lpstr>
      <vt:lpstr>Studying Politics</vt:lpstr>
      <vt:lpstr>Introduction</vt:lpstr>
      <vt:lpstr>Power and Politics</vt:lpstr>
      <vt:lpstr>Why Study Politics</vt:lpstr>
      <vt:lpstr>Why Study Politics?, cont’d</vt:lpstr>
      <vt:lpstr>What Is Politics?</vt:lpstr>
      <vt:lpstr>What Is Politics?, cont’d</vt:lpstr>
      <vt:lpstr>What Is Politics?, cont’d</vt:lpstr>
      <vt:lpstr>What Is Politics?, cont’d</vt:lpstr>
      <vt:lpstr>What Is Politics? State vs. Government</vt:lpstr>
      <vt:lpstr>What Is Politics? The Modern Western State</vt:lpstr>
      <vt:lpstr>Approaches Used in the Study of Politics</vt:lpstr>
      <vt:lpstr>1. Political Philosophy</vt:lpstr>
      <vt:lpstr>2. Canadian Politics</vt:lpstr>
      <vt:lpstr>3. International Relations</vt:lpstr>
      <vt:lpstr>4. Comparative Politics</vt:lpstr>
      <vt:lpstr>The History of Political Studies</vt:lpstr>
      <vt:lpstr>Competing Frameworks</vt:lpstr>
      <vt:lpstr>Competing Frameworks, cont’d</vt:lpstr>
      <vt:lpstr>Competing Frameworks, cont’d</vt:lpstr>
      <vt:lpstr>Competing Frameworks, cont’d</vt:lpstr>
      <vt:lpstr>Competing Frameworks, cont’d</vt:lpstr>
      <vt:lpstr>Competing Frameworks, cont’d</vt:lpstr>
      <vt:lpstr>Competing Frameworks, cont’d</vt:lpstr>
      <vt:lpstr>Political Studies and Our Daily Lives</vt:lpstr>
      <vt:lpstr>Division and Connection in a Changing World</vt:lpstr>
      <vt:lpstr>Division and Connection in a Changing World, cont’d</vt:lpstr>
      <vt:lpstr>Domestic and International Politics</vt:lpstr>
      <vt:lpstr>Citizens and Canada</vt:lpstr>
      <vt:lpstr>Citizens and Canada, cont’d</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Studying Politics</dc:title>
  <dc:creator>KAWALERCZAK, Katherine</dc:creator>
  <cp:lastModifiedBy>Katherine Kawalerczak</cp:lastModifiedBy>
  <cp:revision>5</cp:revision>
  <dcterms:created xsi:type="dcterms:W3CDTF">2020-03-03T20:34:52Z</dcterms:created>
  <dcterms:modified xsi:type="dcterms:W3CDTF">2020-04-24T17:45:01Z</dcterms:modified>
</cp:coreProperties>
</file>