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  <p:sldMasterId id="2147483678" r:id="rId2"/>
    <p:sldMasterId id="2147483687" r:id="rId3"/>
  </p:sldMasterIdLst>
  <p:notesMasterIdLst>
    <p:notesMasterId r:id="rId31"/>
  </p:notesMasterIdLst>
  <p:handoutMasterIdLst>
    <p:handoutMasterId r:id="rId32"/>
  </p:handoutMasterIdLst>
  <p:sldIdLst>
    <p:sldId id="256" r:id="rId4"/>
    <p:sldId id="257" r:id="rId5"/>
    <p:sldId id="259" r:id="rId6"/>
    <p:sldId id="285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69" r:id="rId18"/>
    <p:sldId id="272" r:id="rId19"/>
    <p:sldId id="273" r:id="rId20"/>
    <p:sldId id="274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4" r:id="rId29"/>
    <p:sldId id="283" r:id="rId30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E5B"/>
    <a:srgbClr val="FFC20E"/>
    <a:srgbClr val="FFCD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966E3A-FDB0-384F-A393-61A7F2EBC0D7}" v="4" dt="2020-04-01T22:03:32.503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DE6D2"/>
          </a:solidFill>
        </a:fill>
      </a:tcStyle>
    </a:wholeTbl>
    <a:band2H>
      <a:tcTxStyle/>
      <a:tcStyle>
        <a:tcBdr/>
        <a:fill>
          <a:solidFill>
            <a:srgbClr val="F6F3EA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0"/>
  </p:normalViewPr>
  <p:slideViewPr>
    <p:cSldViewPr>
      <p:cViewPr varScale="1">
        <p:scale>
          <a:sx n="105" d="100"/>
          <a:sy n="105" d="100"/>
        </p:scale>
        <p:origin x="1840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-1116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handoutMaster" Target="handoutMasters/handout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Guttman-Moy" userId="cacabd3d-b73e-4d7d-bc0a-602f8f1f0e0c" providerId="ADAL" clId="{35966E3A-FDB0-384F-A393-61A7F2EBC0D7}"/>
    <pc:docChg chg="custSel addSld modSld modMainMaster">
      <pc:chgData name="Emma Guttman-Moy" userId="cacabd3d-b73e-4d7d-bc0a-602f8f1f0e0c" providerId="ADAL" clId="{35966E3A-FDB0-384F-A393-61A7F2EBC0D7}" dt="2020-04-01T22:09:48.931" v="83" actId="1076"/>
      <pc:docMkLst>
        <pc:docMk/>
      </pc:docMkLst>
      <pc:sldChg chg="modSp">
        <pc:chgData name="Emma Guttman-Moy" userId="cacabd3d-b73e-4d7d-bc0a-602f8f1f0e0c" providerId="ADAL" clId="{35966E3A-FDB0-384F-A393-61A7F2EBC0D7}" dt="2020-04-01T22:03:52.049" v="42" actId="27636"/>
        <pc:sldMkLst>
          <pc:docMk/>
          <pc:sldMk cId="0" sldId="259"/>
        </pc:sldMkLst>
        <pc:spChg chg="mod">
          <ac:chgData name="Emma Guttman-Moy" userId="cacabd3d-b73e-4d7d-bc0a-602f8f1f0e0c" providerId="ADAL" clId="{35966E3A-FDB0-384F-A393-61A7F2EBC0D7}" dt="2020-04-01T22:03:52.049" v="42" actId="27636"/>
          <ac:spMkLst>
            <pc:docMk/>
            <pc:sldMk cId="0" sldId="259"/>
            <ac:spMk id="132" creationId="{00000000-0000-0000-0000-000000000000}"/>
          </ac:spMkLst>
        </pc:spChg>
      </pc:sldChg>
      <pc:sldChg chg="modSp">
        <pc:chgData name="Emma Guttman-Moy" userId="cacabd3d-b73e-4d7d-bc0a-602f8f1f0e0c" providerId="ADAL" clId="{35966E3A-FDB0-384F-A393-61A7F2EBC0D7}" dt="2020-04-01T22:07:09.593" v="60" actId="27636"/>
        <pc:sldMkLst>
          <pc:docMk/>
          <pc:sldMk cId="0" sldId="261"/>
        </pc:sldMkLst>
        <pc:spChg chg="mod">
          <ac:chgData name="Emma Guttman-Moy" userId="cacabd3d-b73e-4d7d-bc0a-602f8f1f0e0c" providerId="ADAL" clId="{35966E3A-FDB0-384F-A393-61A7F2EBC0D7}" dt="2020-04-01T22:07:09.593" v="60" actId="27636"/>
          <ac:spMkLst>
            <pc:docMk/>
            <pc:sldMk cId="0" sldId="261"/>
            <ac:spMk id="139" creationId="{00000000-0000-0000-0000-000000000000}"/>
          </ac:spMkLst>
        </pc:spChg>
      </pc:sldChg>
      <pc:sldChg chg="modSp">
        <pc:chgData name="Emma Guttman-Moy" userId="cacabd3d-b73e-4d7d-bc0a-602f8f1f0e0c" providerId="ADAL" clId="{35966E3A-FDB0-384F-A393-61A7F2EBC0D7}" dt="2020-04-01T22:07:36.048" v="63" actId="1076"/>
        <pc:sldMkLst>
          <pc:docMk/>
          <pc:sldMk cId="0" sldId="262"/>
        </pc:sldMkLst>
        <pc:spChg chg="mod">
          <ac:chgData name="Emma Guttman-Moy" userId="cacabd3d-b73e-4d7d-bc0a-602f8f1f0e0c" providerId="ADAL" clId="{35966E3A-FDB0-384F-A393-61A7F2EBC0D7}" dt="2020-04-01T22:07:36.048" v="63" actId="1076"/>
          <ac:spMkLst>
            <pc:docMk/>
            <pc:sldMk cId="0" sldId="262"/>
            <ac:spMk id="142" creationId="{00000000-0000-0000-0000-000000000000}"/>
          </ac:spMkLst>
        </pc:spChg>
      </pc:sldChg>
      <pc:sldChg chg="modSp">
        <pc:chgData name="Emma Guttman-Moy" userId="cacabd3d-b73e-4d7d-bc0a-602f8f1f0e0c" providerId="ADAL" clId="{35966E3A-FDB0-384F-A393-61A7F2EBC0D7}" dt="2020-04-01T22:06:55.047" v="57" actId="404"/>
        <pc:sldMkLst>
          <pc:docMk/>
          <pc:sldMk cId="0" sldId="263"/>
        </pc:sldMkLst>
        <pc:spChg chg="mod">
          <ac:chgData name="Emma Guttman-Moy" userId="cacabd3d-b73e-4d7d-bc0a-602f8f1f0e0c" providerId="ADAL" clId="{35966E3A-FDB0-384F-A393-61A7F2EBC0D7}" dt="2020-04-01T22:06:55.047" v="57" actId="404"/>
          <ac:spMkLst>
            <pc:docMk/>
            <pc:sldMk cId="0" sldId="263"/>
            <ac:spMk id="145" creationId="{00000000-0000-0000-0000-000000000000}"/>
          </ac:spMkLst>
        </pc:spChg>
      </pc:sldChg>
      <pc:sldChg chg="modSp">
        <pc:chgData name="Emma Guttman-Moy" userId="cacabd3d-b73e-4d7d-bc0a-602f8f1f0e0c" providerId="ADAL" clId="{35966E3A-FDB0-384F-A393-61A7F2EBC0D7}" dt="2020-04-01T22:07:45.829" v="65" actId="27636"/>
        <pc:sldMkLst>
          <pc:docMk/>
          <pc:sldMk cId="0" sldId="264"/>
        </pc:sldMkLst>
        <pc:spChg chg="mod">
          <ac:chgData name="Emma Guttman-Moy" userId="cacabd3d-b73e-4d7d-bc0a-602f8f1f0e0c" providerId="ADAL" clId="{35966E3A-FDB0-384F-A393-61A7F2EBC0D7}" dt="2020-04-01T22:07:45.829" v="65" actId="27636"/>
          <ac:spMkLst>
            <pc:docMk/>
            <pc:sldMk cId="0" sldId="264"/>
            <ac:spMk id="148" creationId="{00000000-0000-0000-0000-000000000000}"/>
          </ac:spMkLst>
        </pc:spChg>
      </pc:sldChg>
      <pc:sldChg chg="modSp">
        <pc:chgData name="Emma Guttman-Moy" userId="cacabd3d-b73e-4d7d-bc0a-602f8f1f0e0c" providerId="ADAL" clId="{35966E3A-FDB0-384F-A393-61A7F2EBC0D7}" dt="2020-04-01T22:06:02.538" v="53" actId="27636"/>
        <pc:sldMkLst>
          <pc:docMk/>
          <pc:sldMk cId="0" sldId="265"/>
        </pc:sldMkLst>
        <pc:spChg chg="mod">
          <ac:chgData name="Emma Guttman-Moy" userId="cacabd3d-b73e-4d7d-bc0a-602f8f1f0e0c" providerId="ADAL" clId="{35966E3A-FDB0-384F-A393-61A7F2EBC0D7}" dt="2020-04-01T22:06:02.538" v="53" actId="27636"/>
          <ac:spMkLst>
            <pc:docMk/>
            <pc:sldMk cId="0" sldId="265"/>
            <ac:spMk id="151" creationId="{00000000-0000-0000-0000-000000000000}"/>
          </ac:spMkLst>
        </pc:spChg>
      </pc:sldChg>
      <pc:sldChg chg="addSp delSp modSp">
        <pc:chgData name="Emma Guttman-Moy" userId="cacabd3d-b73e-4d7d-bc0a-602f8f1f0e0c" providerId="ADAL" clId="{35966E3A-FDB0-384F-A393-61A7F2EBC0D7}" dt="2020-03-23T16:59:12.380" v="11" actId="1076"/>
        <pc:sldMkLst>
          <pc:docMk/>
          <pc:sldMk cId="0" sldId="266"/>
        </pc:sldMkLst>
        <pc:spChg chg="add del mod">
          <ac:chgData name="Emma Guttman-Moy" userId="cacabd3d-b73e-4d7d-bc0a-602f8f1f0e0c" providerId="ADAL" clId="{35966E3A-FDB0-384F-A393-61A7F2EBC0D7}" dt="2020-03-23T16:58:31.560" v="2" actId="478"/>
          <ac:spMkLst>
            <pc:docMk/>
            <pc:sldMk cId="0" sldId="266"/>
            <ac:spMk id="4" creationId="{6D0AA013-C2A8-AA43-A123-18FDDD76BE0E}"/>
          </ac:spMkLst>
        </pc:spChg>
        <pc:spChg chg="del">
          <ac:chgData name="Emma Guttman-Moy" userId="cacabd3d-b73e-4d7d-bc0a-602f8f1f0e0c" providerId="ADAL" clId="{35966E3A-FDB0-384F-A393-61A7F2EBC0D7}" dt="2020-03-23T16:58:29.701" v="0" actId="478"/>
          <ac:spMkLst>
            <pc:docMk/>
            <pc:sldMk cId="0" sldId="266"/>
            <ac:spMk id="153" creationId="{00000000-0000-0000-0000-000000000000}"/>
          </ac:spMkLst>
        </pc:spChg>
        <pc:spChg chg="del mod">
          <ac:chgData name="Emma Guttman-Moy" userId="cacabd3d-b73e-4d7d-bc0a-602f8f1f0e0c" providerId="ADAL" clId="{35966E3A-FDB0-384F-A393-61A7F2EBC0D7}" dt="2020-03-23T16:58:59.979" v="7" actId="478"/>
          <ac:spMkLst>
            <pc:docMk/>
            <pc:sldMk cId="0" sldId="266"/>
            <ac:spMk id="154" creationId="{00000000-0000-0000-0000-000000000000}"/>
          </ac:spMkLst>
        </pc:spChg>
        <pc:picChg chg="mod">
          <ac:chgData name="Emma Guttman-Moy" userId="cacabd3d-b73e-4d7d-bc0a-602f8f1f0e0c" providerId="ADAL" clId="{35966E3A-FDB0-384F-A393-61A7F2EBC0D7}" dt="2020-03-23T16:59:12.380" v="11" actId="1076"/>
          <ac:picMkLst>
            <pc:docMk/>
            <pc:sldMk cId="0" sldId="266"/>
            <ac:picMk id="2" creationId="{00000000-0000-0000-0000-000000000000}"/>
          </ac:picMkLst>
        </pc:picChg>
      </pc:sldChg>
      <pc:sldChg chg="modSp">
        <pc:chgData name="Emma Guttman-Moy" userId="cacabd3d-b73e-4d7d-bc0a-602f8f1f0e0c" providerId="ADAL" clId="{35966E3A-FDB0-384F-A393-61A7F2EBC0D7}" dt="2020-04-01T22:08:06.058" v="70" actId="20577"/>
        <pc:sldMkLst>
          <pc:docMk/>
          <pc:sldMk cId="0" sldId="267"/>
        </pc:sldMkLst>
        <pc:spChg chg="mod">
          <ac:chgData name="Emma Guttman-Moy" userId="cacabd3d-b73e-4d7d-bc0a-602f8f1f0e0c" providerId="ADAL" clId="{35966E3A-FDB0-384F-A393-61A7F2EBC0D7}" dt="2020-04-01T22:08:06.058" v="70" actId="20577"/>
          <ac:spMkLst>
            <pc:docMk/>
            <pc:sldMk cId="0" sldId="267"/>
            <ac:spMk id="158" creationId="{00000000-0000-0000-0000-000000000000}"/>
          </ac:spMkLst>
        </pc:spChg>
      </pc:sldChg>
      <pc:sldChg chg="modSp">
        <pc:chgData name="Emma Guttman-Moy" userId="cacabd3d-b73e-4d7d-bc0a-602f8f1f0e0c" providerId="ADAL" clId="{35966E3A-FDB0-384F-A393-61A7F2EBC0D7}" dt="2020-04-01T22:08:17.638" v="75" actId="20577"/>
        <pc:sldMkLst>
          <pc:docMk/>
          <pc:sldMk cId="0" sldId="268"/>
        </pc:sldMkLst>
        <pc:spChg chg="mod">
          <ac:chgData name="Emma Guttman-Moy" userId="cacabd3d-b73e-4d7d-bc0a-602f8f1f0e0c" providerId="ADAL" clId="{35966E3A-FDB0-384F-A393-61A7F2EBC0D7}" dt="2020-04-01T22:08:17.638" v="75" actId="20577"/>
          <ac:spMkLst>
            <pc:docMk/>
            <pc:sldMk cId="0" sldId="268"/>
            <ac:spMk id="161" creationId="{00000000-0000-0000-0000-000000000000}"/>
          </ac:spMkLst>
        </pc:spChg>
      </pc:sldChg>
      <pc:sldChg chg="modSp">
        <pc:chgData name="Emma Guttman-Moy" userId="cacabd3d-b73e-4d7d-bc0a-602f8f1f0e0c" providerId="ADAL" clId="{35966E3A-FDB0-384F-A393-61A7F2EBC0D7}" dt="2020-04-01T22:09:04.631" v="79" actId="20577"/>
        <pc:sldMkLst>
          <pc:docMk/>
          <pc:sldMk cId="0" sldId="269"/>
        </pc:sldMkLst>
        <pc:spChg chg="mod">
          <ac:chgData name="Emma Guttman-Moy" userId="cacabd3d-b73e-4d7d-bc0a-602f8f1f0e0c" providerId="ADAL" clId="{35966E3A-FDB0-384F-A393-61A7F2EBC0D7}" dt="2020-04-01T22:09:04.631" v="79" actId="20577"/>
          <ac:spMkLst>
            <pc:docMk/>
            <pc:sldMk cId="0" sldId="269"/>
            <ac:spMk id="164" creationId="{00000000-0000-0000-0000-000000000000}"/>
          </ac:spMkLst>
        </pc:spChg>
      </pc:sldChg>
      <pc:sldChg chg="modSp">
        <pc:chgData name="Emma Guttman-Moy" userId="cacabd3d-b73e-4d7d-bc0a-602f8f1f0e0c" providerId="ADAL" clId="{35966E3A-FDB0-384F-A393-61A7F2EBC0D7}" dt="2020-04-01T22:05:43.252" v="51" actId="1076"/>
        <pc:sldMkLst>
          <pc:docMk/>
          <pc:sldMk cId="0" sldId="270"/>
        </pc:sldMkLst>
        <pc:spChg chg="mod">
          <ac:chgData name="Emma Guttman-Moy" userId="cacabd3d-b73e-4d7d-bc0a-602f8f1f0e0c" providerId="ADAL" clId="{35966E3A-FDB0-384F-A393-61A7F2EBC0D7}" dt="2020-04-01T22:05:43.252" v="51" actId="1076"/>
          <ac:spMkLst>
            <pc:docMk/>
            <pc:sldMk cId="0" sldId="270"/>
            <ac:spMk id="166" creationId="{00000000-0000-0000-0000-000000000000}"/>
          </ac:spMkLst>
        </pc:spChg>
      </pc:sldChg>
      <pc:sldChg chg="modSp">
        <pc:chgData name="Emma Guttman-Moy" userId="cacabd3d-b73e-4d7d-bc0a-602f8f1f0e0c" providerId="ADAL" clId="{35966E3A-FDB0-384F-A393-61A7F2EBC0D7}" dt="2020-04-01T22:06:19.271" v="55" actId="1076"/>
        <pc:sldMkLst>
          <pc:docMk/>
          <pc:sldMk cId="0" sldId="271"/>
        </pc:sldMkLst>
        <pc:spChg chg="mod">
          <ac:chgData name="Emma Guttman-Moy" userId="cacabd3d-b73e-4d7d-bc0a-602f8f1f0e0c" providerId="ADAL" clId="{35966E3A-FDB0-384F-A393-61A7F2EBC0D7}" dt="2020-04-01T22:06:19.271" v="55" actId="1076"/>
          <ac:spMkLst>
            <pc:docMk/>
            <pc:sldMk cId="0" sldId="271"/>
            <ac:spMk id="169" creationId="{00000000-0000-0000-0000-000000000000}"/>
          </ac:spMkLst>
        </pc:spChg>
        <pc:spChg chg="mod">
          <ac:chgData name="Emma Guttman-Moy" userId="cacabd3d-b73e-4d7d-bc0a-602f8f1f0e0c" providerId="ADAL" clId="{35966E3A-FDB0-384F-A393-61A7F2EBC0D7}" dt="2020-04-01T22:06:16.933" v="54" actId="404"/>
          <ac:spMkLst>
            <pc:docMk/>
            <pc:sldMk cId="0" sldId="271"/>
            <ac:spMk id="170" creationId="{00000000-0000-0000-0000-000000000000}"/>
          </ac:spMkLst>
        </pc:spChg>
      </pc:sldChg>
      <pc:sldChg chg="modSp">
        <pc:chgData name="Emma Guttman-Moy" userId="cacabd3d-b73e-4d7d-bc0a-602f8f1f0e0c" providerId="ADAL" clId="{35966E3A-FDB0-384F-A393-61A7F2EBC0D7}" dt="2020-03-23T16:59:33.924" v="13" actId="1076"/>
        <pc:sldMkLst>
          <pc:docMk/>
          <pc:sldMk cId="0" sldId="273"/>
        </pc:sldMkLst>
        <pc:spChg chg="mod">
          <ac:chgData name="Emma Guttman-Moy" userId="cacabd3d-b73e-4d7d-bc0a-602f8f1f0e0c" providerId="ADAL" clId="{35966E3A-FDB0-384F-A393-61A7F2EBC0D7}" dt="2020-03-23T16:59:33.924" v="13" actId="1076"/>
          <ac:spMkLst>
            <pc:docMk/>
            <pc:sldMk cId="0" sldId="273"/>
            <ac:spMk id="176" creationId="{00000000-0000-0000-0000-000000000000}"/>
          </ac:spMkLst>
        </pc:spChg>
      </pc:sldChg>
      <pc:sldChg chg="addSp delSp modSp">
        <pc:chgData name="Emma Guttman-Moy" userId="cacabd3d-b73e-4d7d-bc0a-602f8f1f0e0c" providerId="ADAL" clId="{35966E3A-FDB0-384F-A393-61A7F2EBC0D7}" dt="2020-03-23T16:59:56.481" v="20" actId="1076"/>
        <pc:sldMkLst>
          <pc:docMk/>
          <pc:sldMk cId="0" sldId="275"/>
        </pc:sldMkLst>
        <pc:spChg chg="add del mod">
          <ac:chgData name="Emma Guttman-Moy" userId="cacabd3d-b73e-4d7d-bc0a-602f8f1f0e0c" providerId="ADAL" clId="{35966E3A-FDB0-384F-A393-61A7F2EBC0D7}" dt="2020-03-23T16:59:43.728" v="15" actId="478"/>
          <ac:spMkLst>
            <pc:docMk/>
            <pc:sldMk cId="0" sldId="275"/>
            <ac:spMk id="4" creationId="{B03BE88E-1385-0440-B7FC-681CB6074064}"/>
          </ac:spMkLst>
        </pc:spChg>
        <pc:spChg chg="del">
          <ac:chgData name="Emma Guttman-Moy" userId="cacabd3d-b73e-4d7d-bc0a-602f8f1f0e0c" providerId="ADAL" clId="{35966E3A-FDB0-384F-A393-61A7F2EBC0D7}" dt="2020-03-23T16:59:41.779" v="14" actId="478"/>
          <ac:spMkLst>
            <pc:docMk/>
            <pc:sldMk cId="0" sldId="275"/>
            <ac:spMk id="181" creationId="{00000000-0000-0000-0000-000000000000}"/>
          </ac:spMkLst>
        </pc:spChg>
        <pc:spChg chg="del mod">
          <ac:chgData name="Emma Guttman-Moy" userId="cacabd3d-b73e-4d7d-bc0a-602f8f1f0e0c" providerId="ADAL" clId="{35966E3A-FDB0-384F-A393-61A7F2EBC0D7}" dt="2020-03-23T16:59:47.770" v="17" actId="478"/>
          <ac:spMkLst>
            <pc:docMk/>
            <pc:sldMk cId="0" sldId="275"/>
            <ac:spMk id="182" creationId="{00000000-0000-0000-0000-000000000000}"/>
          </ac:spMkLst>
        </pc:spChg>
        <pc:picChg chg="mod">
          <ac:chgData name="Emma Guttman-Moy" userId="cacabd3d-b73e-4d7d-bc0a-602f8f1f0e0c" providerId="ADAL" clId="{35966E3A-FDB0-384F-A393-61A7F2EBC0D7}" dt="2020-03-23T16:59:56.481" v="20" actId="1076"/>
          <ac:picMkLst>
            <pc:docMk/>
            <pc:sldMk cId="0" sldId="275"/>
            <ac:picMk id="3" creationId="{00000000-0000-0000-0000-000000000000}"/>
          </ac:picMkLst>
        </pc:picChg>
      </pc:sldChg>
      <pc:sldChg chg="modSp">
        <pc:chgData name="Emma Guttman-Moy" userId="cacabd3d-b73e-4d7d-bc0a-602f8f1f0e0c" providerId="ADAL" clId="{35966E3A-FDB0-384F-A393-61A7F2EBC0D7}" dt="2020-04-01T22:09:34.256" v="81" actId="1076"/>
        <pc:sldMkLst>
          <pc:docMk/>
          <pc:sldMk cId="0" sldId="277"/>
        </pc:sldMkLst>
        <pc:spChg chg="mod">
          <ac:chgData name="Emma Guttman-Moy" userId="cacabd3d-b73e-4d7d-bc0a-602f8f1f0e0c" providerId="ADAL" clId="{35966E3A-FDB0-384F-A393-61A7F2EBC0D7}" dt="2020-04-01T22:09:30.386" v="80" actId="1076"/>
          <ac:spMkLst>
            <pc:docMk/>
            <pc:sldMk cId="0" sldId="277"/>
            <ac:spMk id="189" creationId="{00000000-0000-0000-0000-000000000000}"/>
          </ac:spMkLst>
        </pc:spChg>
        <pc:spChg chg="mod">
          <ac:chgData name="Emma Guttman-Moy" userId="cacabd3d-b73e-4d7d-bc0a-602f8f1f0e0c" providerId="ADAL" clId="{35966E3A-FDB0-384F-A393-61A7F2EBC0D7}" dt="2020-04-01T22:09:34.256" v="81" actId="1076"/>
          <ac:spMkLst>
            <pc:docMk/>
            <pc:sldMk cId="0" sldId="277"/>
            <ac:spMk id="190" creationId="{00000000-0000-0000-0000-000000000000}"/>
          </ac:spMkLst>
        </pc:spChg>
      </pc:sldChg>
      <pc:sldChg chg="modSp">
        <pc:chgData name="Emma Guttman-Moy" userId="cacabd3d-b73e-4d7d-bc0a-602f8f1f0e0c" providerId="ADAL" clId="{35966E3A-FDB0-384F-A393-61A7F2EBC0D7}" dt="2020-04-01T22:09:48.931" v="83" actId="1076"/>
        <pc:sldMkLst>
          <pc:docMk/>
          <pc:sldMk cId="0" sldId="278"/>
        </pc:sldMkLst>
        <pc:spChg chg="mod">
          <ac:chgData name="Emma Guttman-Moy" userId="cacabd3d-b73e-4d7d-bc0a-602f8f1f0e0c" providerId="ADAL" clId="{35966E3A-FDB0-384F-A393-61A7F2EBC0D7}" dt="2020-04-01T22:09:48.931" v="83" actId="1076"/>
          <ac:spMkLst>
            <pc:docMk/>
            <pc:sldMk cId="0" sldId="278"/>
            <ac:spMk id="192" creationId="{00000000-0000-0000-0000-000000000000}"/>
          </ac:spMkLst>
        </pc:spChg>
        <pc:spChg chg="mod">
          <ac:chgData name="Emma Guttman-Moy" userId="cacabd3d-b73e-4d7d-bc0a-602f8f1f0e0c" providerId="ADAL" clId="{35966E3A-FDB0-384F-A393-61A7F2EBC0D7}" dt="2020-04-01T22:09:44.909" v="82" actId="255"/>
          <ac:spMkLst>
            <pc:docMk/>
            <pc:sldMk cId="0" sldId="278"/>
            <ac:spMk id="193" creationId="{00000000-0000-0000-0000-000000000000}"/>
          </ac:spMkLst>
        </pc:spChg>
      </pc:sldChg>
      <pc:sldChg chg="modSp add">
        <pc:chgData name="Emma Guttman-Moy" userId="cacabd3d-b73e-4d7d-bc0a-602f8f1f0e0c" providerId="ADAL" clId="{35966E3A-FDB0-384F-A393-61A7F2EBC0D7}" dt="2020-04-01T22:04:04.411" v="43" actId="255"/>
        <pc:sldMkLst>
          <pc:docMk/>
          <pc:sldMk cId="3802998847" sldId="285"/>
        </pc:sldMkLst>
        <pc:spChg chg="mod">
          <ac:chgData name="Emma Guttman-Moy" userId="cacabd3d-b73e-4d7d-bc0a-602f8f1f0e0c" providerId="ADAL" clId="{35966E3A-FDB0-384F-A393-61A7F2EBC0D7}" dt="2020-04-01T22:03:23.812" v="31" actId="20577"/>
          <ac:spMkLst>
            <pc:docMk/>
            <pc:sldMk cId="3802998847" sldId="285"/>
            <ac:spMk id="2" creationId="{BE4DD2D6-B0A1-824C-BBCB-6557D44A60C6}"/>
          </ac:spMkLst>
        </pc:spChg>
        <pc:spChg chg="mod">
          <ac:chgData name="Emma Guttman-Moy" userId="cacabd3d-b73e-4d7d-bc0a-602f8f1f0e0c" providerId="ADAL" clId="{35966E3A-FDB0-384F-A393-61A7F2EBC0D7}" dt="2020-04-01T22:04:04.411" v="43" actId="255"/>
          <ac:spMkLst>
            <pc:docMk/>
            <pc:sldMk cId="3802998847" sldId="285"/>
            <ac:spMk id="3" creationId="{43E2632C-DAB2-DA45-8EA5-FF8B16B4BD6D}"/>
          </ac:spMkLst>
        </pc:spChg>
      </pc:sldChg>
      <pc:sldMasterChg chg="modSldLayout">
        <pc:chgData name="Emma Guttman-Moy" userId="cacabd3d-b73e-4d7d-bc0a-602f8f1f0e0c" providerId="ADAL" clId="{35966E3A-FDB0-384F-A393-61A7F2EBC0D7}" dt="2020-04-01T22:05:22.271" v="49" actId="1076"/>
        <pc:sldMasterMkLst>
          <pc:docMk/>
          <pc:sldMasterMk cId="408987786" sldId="2147483674"/>
        </pc:sldMasterMkLst>
        <pc:sldLayoutChg chg="modSp">
          <pc:chgData name="Emma Guttman-Moy" userId="cacabd3d-b73e-4d7d-bc0a-602f8f1f0e0c" providerId="ADAL" clId="{35966E3A-FDB0-384F-A393-61A7F2EBC0D7}" dt="2020-04-01T22:05:22.271" v="49" actId="1076"/>
          <pc:sldLayoutMkLst>
            <pc:docMk/>
            <pc:sldMasterMk cId="408987786" sldId="2147483674"/>
            <pc:sldLayoutMk cId="1884589965" sldId="2147483677"/>
          </pc:sldLayoutMkLst>
          <pc:spChg chg="mod">
            <ac:chgData name="Emma Guttman-Moy" userId="cacabd3d-b73e-4d7d-bc0a-602f8f1f0e0c" providerId="ADAL" clId="{35966E3A-FDB0-384F-A393-61A7F2EBC0D7}" dt="2020-04-01T22:05:20.306" v="48" actId="1076"/>
            <ac:spMkLst>
              <pc:docMk/>
              <pc:sldMasterMk cId="408987786" sldId="2147483674"/>
              <pc:sldLayoutMk cId="1884589965" sldId="2147483677"/>
              <ac:spMk id="2" creationId="{00000000-0000-0000-0000-000000000000}"/>
            </ac:spMkLst>
          </pc:spChg>
          <pc:spChg chg="mod">
            <ac:chgData name="Emma Guttman-Moy" userId="cacabd3d-b73e-4d7d-bc0a-602f8f1f0e0c" providerId="ADAL" clId="{35966E3A-FDB0-384F-A393-61A7F2EBC0D7}" dt="2020-04-01T22:05:22.271" v="49" actId="1076"/>
            <ac:spMkLst>
              <pc:docMk/>
              <pc:sldMasterMk cId="408987786" sldId="2147483674"/>
              <pc:sldLayoutMk cId="1884589965" sldId="2147483677"/>
              <ac:spMk id="3" creationId="{00000000-0000-0000-0000-000000000000}"/>
            </ac:spMkLst>
          </pc:spChg>
        </pc:sldLayoutChg>
      </pc:sldMasterChg>
    </pc:docChg>
  </pc:docChgLst>
  <pc:docChgLst>
    <pc:chgData name="GUTTMAN-MOY, Emma" userId="S::emma.guttman-moy@oup.com::cacabd3d-b73e-4d7d-bc0a-602f8f1f0e0c" providerId="AD" clId="Web-{A76466F0-ED54-BB02-7F78-5630AF017617}"/>
    <pc:docChg chg="modSld">
      <pc:chgData name="GUTTMAN-MOY, Emma" userId="S::emma.guttman-moy@oup.com::cacabd3d-b73e-4d7d-bc0a-602f8f1f0e0c" providerId="AD" clId="Web-{A76466F0-ED54-BB02-7F78-5630AF017617}" dt="2020-03-17T18:26:35.048" v="1" actId="20577"/>
      <pc:docMkLst>
        <pc:docMk/>
      </pc:docMkLst>
      <pc:sldChg chg="modSp">
        <pc:chgData name="GUTTMAN-MOY, Emma" userId="S::emma.guttman-moy@oup.com::cacabd3d-b73e-4d7d-bc0a-602f8f1f0e0c" providerId="AD" clId="Web-{A76466F0-ED54-BB02-7F78-5630AF017617}" dt="2020-03-17T18:26:35.048" v="0" actId="20577"/>
        <pc:sldMkLst>
          <pc:docMk/>
          <pc:sldMk cId="0" sldId="259"/>
        </pc:sldMkLst>
        <pc:spChg chg="mod">
          <ac:chgData name="GUTTMAN-MOY, Emma" userId="S::emma.guttman-moy@oup.com::cacabd3d-b73e-4d7d-bc0a-602f8f1f0e0c" providerId="AD" clId="Web-{A76466F0-ED54-BB02-7F78-5630AF017617}" dt="2020-03-17T18:26:35.048" v="0" actId="20577"/>
          <ac:spMkLst>
            <pc:docMk/>
            <pc:sldMk cId="0" sldId="259"/>
            <ac:spMk id="13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0F9AA9-8A21-4987-B6D3-968235A77166}" type="datetimeFigureOut">
              <a:rPr lang="en-CA" smtClean="0"/>
              <a:t>2020-04-01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420FB4-B025-4742-9E6C-6FC4FDEA34E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2853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30156815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Times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Times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Times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Times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Times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Times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Times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Times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Time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37931" y="586409"/>
            <a:ext cx="8488017" cy="5665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>
              <a:defRPr sz="3600" i="1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2782957" y="1808921"/>
            <a:ext cx="3578088" cy="428376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338138" y="1152525"/>
            <a:ext cx="8488362" cy="47783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3A6598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133E3D-6990-4EF3-A6C3-94D9092AF8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06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12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1600200"/>
            <a:ext cx="8229600" cy="417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434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62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0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06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67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737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333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2764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28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77636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187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6027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4ED4-9F4B-419D-860C-1298080DDD50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69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997" y="500385"/>
            <a:ext cx="8229600" cy="1143000"/>
          </a:xfrm>
          <a:prstGeom prst="rect">
            <a:avLst/>
          </a:prstGeom>
        </p:spPr>
        <p:txBody>
          <a:bodyPr anchor="ctr" anchorCtr="0"/>
          <a:lstStyle>
            <a:lvl1pPr>
              <a:defRPr b="0">
                <a:latin typeface="+mn-lt"/>
                <a:cs typeface="Arial" panose="020B0604020202020204" pitchFamily="34" charset="0"/>
              </a:defRPr>
            </a:lvl1pPr>
          </a:lstStyle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5819" y="1736886"/>
            <a:ext cx="8229600" cy="4525963"/>
          </a:xfrm>
          <a:prstGeom prst="rect">
            <a:avLst/>
          </a:prstGeom>
        </p:spPr>
        <p:txBody>
          <a:bodyPr/>
          <a:lstStyle>
            <a:lvl1pPr>
              <a:buClr>
                <a:srgbClr val="0099DA"/>
              </a:buClr>
              <a:defRPr>
                <a:latin typeface="Garamond" panose="02020404030301010803" pitchFamily="18" charset="0"/>
              </a:defRPr>
            </a:lvl1pPr>
            <a:lvl2pPr marL="914400" indent="-457200">
              <a:buClrTx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1257300" indent="-342900">
              <a:buClrTx/>
              <a:buFont typeface="Garamond" panose="02020404030301010803" pitchFamily="18" charset="0"/>
              <a:buChar char="–"/>
              <a:defRPr>
                <a:latin typeface="+mn-lt"/>
              </a:defRPr>
            </a:lvl3pPr>
            <a:lvl4pPr marL="1600200" indent="-228600">
              <a:buFont typeface="Courier New" panose="02070309020205020404" pitchFamily="49" charset="0"/>
              <a:buChar char="o"/>
              <a:defRPr>
                <a:latin typeface="Garamond" panose="02020404030301010803" pitchFamily="18" charset="0"/>
              </a:defRPr>
            </a:lvl4pPr>
            <a:lvl5pPr marL="2057400" indent="-228600">
              <a:buFont typeface="Courier New" panose="02070309020205020404" pitchFamily="49" charset="0"/>
              <a:buChar char="o"/>
              <a:defRPr>
                <a:latin typeface="Garamond" panose="02020404030301010803" pitchFamily="18" charset="0"/>
              </a:defRPr>
            </a:lvl5pPr>
          </a:lstStyle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F2364F9-2690-45EE-A32F-7B8C88BB2CD9}" type="datetimeFigureOut">
              <a:rPr lang="en-CA" smtClean="0"/>
              <a:t>2020-04-01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 lang="en-CA" smtClean="0"/>
              <a:t>‹#›</a:t>
            </a:fld>
            <a:endParaRPr lang="en-CA"/>
          </a:p>
        </p:txBody>
      </p:sp>
      <p:sp>
        <p:nvSpPr>
          <p:cNvPr id="8" name="Isosceles Triangle 7"/>
          <p:cNvSpPr/>
          <p:nvPr userDrawn="1"/>
        </p:nvSpPr>
        <p:spPr>
          <a:xfrm rot="5400000">
            <a:off x="-45678" y="521873"/>
            <a:ext cx="557095" cy="480254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4589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270461-5061-4414-803B-C583AB6622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36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21ADE0-5C6C-4D2E-BA8D-9FAB5A6E62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875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866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4/1/20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8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4/1/20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1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EAED55-5527-4FC3-B0D9-1BC4E0FB944D}" type="datetimeFigureOut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36372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95C86C-B749-4A3B-89DA-65173622B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94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8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7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98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" t="208" r="79" b="371"/>
          <a:stretch/>
        </p:blipFill>
        <p:spPr bwMode="auto">
          <a:xfrm>
            <a:off x="5030" y="1063"/>
            <a:ext cx="9154872" cy="6848986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1163782" y="6423727"/>
            <a:ext cx="27670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© [Oxford</a:t>
            </a:r>
            <a:r>
              <a:rPr lang="en-US" baseline="0" dirty="0">
                <a:solidFill>
                  <a:schemeClr val="bg1"/>
                </a:solidFill>
              </a:rPr>
              <a:t> University Press or author name],</a:t>
            </a:r>
            <a:r>
              <a:rPr lang="en-US" dirty="0">
                <a:solidFill>
                  <a:schemeClr val="bg1"/>
                </a:solidFill>
              </a:rPr>
              <a:t> 2019</a:t>
            </a: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8686800" y="6423727"/>
            <a:ext cx="3898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03EA47-653C-4D08-BE86-5931AF95F427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11EB2B-0846-4623-8B27-CF24A81847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6331318"/>
            <a:ext cx="1163782" cy="52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90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74ED4-9F4B-419D-860C-1298080DDD50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D481-5BB6-4F80-BDB5-1CA862C1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6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4294967295"/>
          </p:nvPr>
        </p:nvSpPr>
        <p:spPr>
          <a:xfrm>
            <a:off x="0" y="3962400"/>
            <a:ext cx="9144000" cy="1524000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CA" dirty="0">
                <a:solidFill>
                  <a:schemeClr val="bg1">
                    <a:lumMod val="50000"/>
                  </a:schemeClr>
                </a:solidFill>
              </a:rPr>
              <a:t>Interpersonal Process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0" y="2057400"/>
            <a:ext cx="9144000" cy="1143000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CHAPTER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52" y="1333500"/>
            <a:ext cx="8123295" cy="4191000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defTabSz="768095">
              <a:defRPr sz="3359"/>
            </a:lvl1pPr>
          </a:lstStyle>
          <a:p>
            <a:r>
              <a:rPr lang="en-CA" sz="4000" dirty="0"/>
              <a:t>The Communication Process, cont’d</a:t>
            </a:r>
          </a:p>
        </p:txBody>
      </p:sp>
      <p:sp>
        <p:nvSpPr>
          <p:cNvPr id="158" name="Shape 15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Insights from the transactional communication model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Sending and receiving are usually simultaneous.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Meanings exist in and among people.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Environments affect communication.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Noise affects communication.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Channels make a difference.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lvl1pPr defTabSz="768095">
              <a:defRPr sz="3359"/>
            </a:lvl1pPr>
          </a:lstStyle>
          <a:p>
            <a:r>
              <a:rPr lang="en-CA" sz="4400" dirty="0">
                <a:solidFill>
                  <a:prstClr val="black"/>
                </a:solidFill>
              </a:rPr>
              <a:t>The Communication Process, cont’d</a:t>
            </a:r>
            <a:endParaRPr lang="en-CA" dirty="0"/>
          </a:p>
        </p:txBody>
      </p:sp>
      <p:sp>
        <p:nvSpPr>
          <p:cNvPr id="161" name="Shape 16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Communication principles </a:t>
            </a:r>
          </a:p>
          <a:p>
            <a:pPr>
              <a:buClrTx/>
            </a:pPr>
            <a:r>
              <a:rPr lang="en-CA" sz="2800" dirty="0">
                <a:latin typeface="+mn-lt"/>
              </a:rPr>
              <a:t>Communication is transactional. </a:t>
            </a:r>
          </a:p>
          <a:p>
            <a:pPr>
              <a:buClrTx/>
            </a:pPr>
            <a:r>
              <a:rPr lang="en-CA" sz="2800" dirty="0">
                <a:latin typeface="+mn-lt"/>
              </a:rPr>
              <a:t>Communication can be intentional or unintentional.</a:t>
            </a:r>
          </a:p>
          <a:p>
            <a:pPr>
              <a:buClrTx/>
            </a:pPr>
            <a:r>
              <a:rPr lang="en-CA" sz="2800" dirty="0">
                <a:latin typeface="+mn-lt"/>
              </a:rPr>
              <a:t>Communication has a content and a relational dimension. </a:t>
            </a:r>
          </a:p>
          <a:p>
            <a:pPr>
              <a:buClrTx/>
            </a:pPr>
            <a:r>
              <a:rPr lang="en-CA" sz="2800" dirty="0">
                <a:latin typeface="+mn-lt"/>
              </a:rPr>
              <a:t>Communication is irreversible.</a:t>
            </a:r>
          </a:p>
          <a:p>
            <a:pPr>
              <a:buClrTx/>
            </a:pPr>
            <a:r>
              <a:rPr lang="en-CA" sz="2800" dirty="0">
                <a:latin typeface="+mn-lt"/>
              </a:rPr>
              <a:t>Communication is unrepeatable.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CA" dirty="0"/>
              <a:t>The Nature of Interpersonal Communication</a:t>
            </a:r>
          </a:p>
        </p:txBody>
      </p:sp>
      <p:sp>
        <p:nvSpPr>
          <p:cNvPr id="167" name="Shape 167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Quantitative and qualitative definitions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Quantitative: Any interaction between two people.</a:t>
            </a:r>
          </a:p>
          <a:p>
            <a:pPr marL="914400" lvl="1" indent="-457200">
              <a:buClrTx/>
              <a:buFont typeface="Calibri" panose="020F0502020204030204" pitchFamily="34" charset="0"/>
              <a:buChar char="–"/>
            </a:pPr>
            <a:r>
              <a:rPr lang="en-US" sz="2400" dirty="0">
                <a:latin typeface="+mn-lt"/>
              </a:rPr>
              <a:t>Dyad: Two people interacting.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Qualitative: When people treat one another as unique individuals, regardless of the context in which the interaction occurs or the number of people involved.</a:t>
            </a:r>
          </a:p>
          <a:p>
            <a:pPr marL="914400" lvl="1" indent="-457200">
              <a:buClrTx/>
              <a:buFont typeface="Calibri" panose="020F0502020204030204" pitchFamily="34" charset="0"/>
              <a:buChar char="–"/>
            </a:pPr>
            <a:r>
              <a:rPr lang="en-US" sz="2400" dirty="0">
                <a:latin typeface="+mn-lt"/>
              </a:rPr>
              <a:t>Characterized by uniqueness, irreplaceability, interdependence, disclosure of personal information, and intrinsic rewards.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>
            <a:lvl1pPr defTabSz="758951">
              <a:defRPr sz="3320"/>
            </a:lvl1pPr>
          </a:lstStyle>
          <a:p>
            <a:r>
              <a:rPr lang="en-CA" sz="4000" dirty="0"/>
              <a:t>The Nature of Interpersonal Communication, cont’d</a:t>
            </a:r>
          </a:p>
        </p:txBody>
      </p:sp>
      <p:sp>
        <p:nvSpPr>
          <p:cNvPr id="170" name="Shape 170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Personal and impersonal communication: A matter of balance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Most relationships fall somewhere between personal and impersonal.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The blend of personal and impersonal communication can shift in various stages of a relationship. 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>
            <a:lvl1pPr defTabSz="768095">
              <a:defRPr sz="3359"/>
            </a:lvl1pPr>
          </a:lstStyle>
          <a:p>
            <a:r>
              <a:rPr lang="en-CA" sz="4000" dirty="0"/>
              <a:t>The Nature of Interpersonal Communication, cont’d</a:t>
            </a:r>
          </a:p>
        </p:txBody>
      </p:sp>
      <p:sp>
        <p:nvSpPr>
          <p:cNvPr id="164" name="Shape 164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380451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Communication misconceptions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Not all communication seeks understanding.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More communication is not always better.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Communication will not solve all problems.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</a:rPr>
              <a:t>Effective communication is not a natural ability.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>
            <a:noAutofit/>
          </a:bodyPr>
          <a:lstStyle>
            <a:lvl1pPr defTabSz="758951">
              <a:defRPr sz="3320"/>
            </a:lvl1pPr>
          </a:lstStyle>
          <a:p>
            <a:r>
              <a:rPr lang="en-CA" sz="4000" dirty="0"/>
              <a:t>Interpersonal Communication </a:t>
            </a:r>
            <a:br>
              <a:rPr lang="en-CA" sz="4000" dirty="0"/>
            </a:br>
            <a:r>
              <a:rPr lang="en-CA" sz="4000" dirty="0"/>
              <a:t>and Technology</a:t>
            </a:r>
          </a:p>
        </p:txBody>
      </p:sp>
      <p:sp>
        <p:nvSpPr>
          <p:cNvPr id="173" name="Shape 173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Characteristics of computer-mediated communication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Media richness/leanness describes the amount of non-verbal cues conveyed through a communication channel that add clarity to a message.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Asynchronous communication occurs when there is a time gap between when the message was sent and when it is received, while synchronous communication occurs in real time. 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Permanence is how long the message endures.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CA" sz="4000" dirty="0"/>
              <a:t>Interpersonal Communication </a:t>
            </a:r>
            <a:br>
              <a:rPr lang="en-CA" sz="4000" dirty="0"/>
            </a:br>
            <a:r>
              <a:rPr lang="en-CA" sz="4000" dirty="0"/>
              <a:t>and Cultural Diversity</a:t>
            </a:r>
          </a:p>
        </p:txBody>
      </p:sp>
      <p:sp>
        <p:nvSpPr>
          <p:cNvPr id="176" name="Shape 176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Culture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“The language, values, beliefs, traditions, and customs people share and learn.”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In-groups</a:t>
            </a:r>
          </a:p>
          <a:p>
            <a:pPr marL="914400" lvl="1" indent="-457200">
              <a:buClrTx/>
              <a:buFont typeface="Calibri" panose="020F0502020204030204" pitchFamily="34" charset="0"/>
              <a:buChar char="–"/>
            </a:pPr>
            <a:r>
              <a:rPr lang="en-US" sz="2400" dirty="0">
                <a:latin typeface="+mn-lt"/>
              </a:rPr>
              <a:t>Groups with which we identify.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Out-groups</a:t>
            </a:r>
          </a:p>
          <a:p>
            <a:pPr marL="914400" lvl="1" indent="-457200">
              <a:buClrTx/>
              <a:buFont typeface="Calibri" panose="020F0502020204030204" pitchFamily="34" charset="0"/>
              <a:buChar char="–"/>
            </a:pPr>
            <a:r>
              <a:rPr lang="en-US" sz="2400" dirty="0">
                <a:latin typeface="+mn-lt"/>
              </a:rPr>
              <a:t>Those we view as different.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Co-culture</a:t>
            </a:r>
          </a:p>
          <a:p>
            <a:pPr marL="914400" lvl="1" indent="-457200">
              <a:buClrTx/>
              <a:buFont typeface="Calibri" panose="020F0502020204030204" pitchFamily="34" charset="0"/>
              <a:buChar char="–"/>
            </a:pPr>
            <a:r>
              <a:rPr lang="en-US" sz="2400" dirty="0">
                <a:latin typeface="+mn-lt"/>
              </a:rPr>
              <a:t>A subgroup part of an encompassing culture.</a:t>
            </a:r>
          </a:p>
          <a:p>
            <a:pPr lvl="2">
              <a:buClrTx/>
            </a:pPr>
            <a:endParaRPr lang="en-US" dirty="0">
              <a:latin typeface="+mn-lt"/>
            </a:endParaRP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CA" sz="4000" dirty="0"/>
              <a:t>Interpersonal Communication </a:t>
            </a:r>
            <a:br>
              <a:rPr lang="en-CA" sz="4000" dirty="0"/>
            </a:br>
            <a:r>
              <a:rPr lang="en-CA" sz="4000" dirty="0"/>
              <a:t>and Cultural Diversity, cont’d</a:t>
            </a:r>
          </a:p>
        </p:txBody>
      </p:sp>
      <p:sp>
        <p:nvSpPr>
          <p:cNvPr id="179" name="Shape 179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Intercultural communication</a:t>
            </a:r>
          </a:p>
          <a:p>
            <a:pPr lvl="1"/>
            <a:r>
              <a:rPr lang="en-US" dirty="0"/>
              <a:t>The process by which members of two or more cultures exchange messages in a manner that is influenced by their different cultural perceptions and symbol systems.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313" y="990600"/>
            <a:ext cx="8375373" cy="4876800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CA" b="0" dirty="0">
                <a:latin typeface="+mj-lt"/>
              </a:rPr>
              <a:t>Chapter Outline</a:t>
            </a:r>
          </a:p>
        </p:txBody>
      </p:sp>
      <p:sp>
        <p:nvSpPr>
          <p:cNvPr id="126" name="Shape 12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</a:pPr>
            <a:r>
              <a:rPr lang="en-US" sz="2800" dirty="0">
                <a:latin typeface="+mn-lt"/>
              </a:rPr>
              <a:t>Why We Communicate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The Communication Process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The Nature of Interpersonal Communication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Interpersonal Communication and Technology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Interpersonal Communication and Cultural Diversity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Comparison of Canadian and US Culture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Communication Competence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>
            <a:lvl1pPr defTabSz="676655">
              <a:defRPr sz="2664"/>
            </a:lvl1pPr>
          </a:lstStyle>
          <a:p>
            <a:r>
              <a:rPr lang="en-US" sz="4000" dirty="0"/>
              <a:t>Comparison of Canadian </a:t>
            </a:r>
            <a:br>
              <a:rPr lang="en-US" sz="4000" dirty="0"/>
            </a:br>
            <a:r>
              <a:rPr lang="en-US" sz="4000" dirty="0"/>
              <a:t>and US Culture</a:t>
            </a:r>
          </a:p>
        </p:txBody>
      </p:sp>
      <p:sp>
        <p:nvSpPr>
          <p:cNvPr id="190" name="Shape 190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Attitudes toward violence</a:t>
            </a:r>
          </a:p>
          <a:p>
            <a:pPr lvl="1"/>
            <a:r>
              <a:rPr lang="en-US" dirty="0"/>
              <a:t>Compared to the US, fewer Canadians perceive that they are surrounded by violence.</a:t>
            </a:r>
          </a:p>
          <a:p>
            <a:pPr lvl="1"/>
            <a:r>
              <a:rPr lang="en-US" dirty="0"/>
              <a:t>Canadians are less likely to perceive violence as a normal part of every day life or a way of problem solving.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>
            <a:lvl1pPr defTabSz="676655">
              <a:defRPr sz="2664"/>
            </a:lvl1pPr>
          </a:lstStyle>
          <a:p>
            <a:r>
              <a:rPr lang="en-US" sz="4000" dirty="0"/>
              <a:t>Comparison of Canadian </a:t>
            </a:r>
            <a:br>
              <a:rPr lang="en-US" sz="4000" dirty="0"/>
            </a:br>
            <a:r>
              <a:rPr lang="en-US" sz="4000" dirty="0"/>
              <a:t>and US Culture, cont’d</a:t>
            </a:r>
          </a:p>
        </p:txBody>
      </p:sp>
      <p:sp>
        <p:nvSpPr>
          <p:cNvPr id="193" name="Shape 193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Acceptance of diversity</a:t>
            </a:r>
          </a:p>
          <a:p>
            <a:pPr lvl="1"/>
            <a:r>
              <a:rPr lang="en-US" sz="2600" dirty="0"/>
              <a:t>Canadians consistently express more positive attitudes toward immigration.</a:t>
            </a:r>
          </a:p>
          <a:p>
            <a:pPr lvl="1"/>
            <a:r>
              <a:rPr lang="en-US" sz="2600" dirty="0"/>
              <a:t>Canadians endorse the idea that immigrants have a good influence on their country.</a:t>
            </a:r>
          </a:p>
          <a:p>
            <a:pPr lvl="1"/>
            <a:r>
              <a:rPr lang="en-US" sz="2600" dirty="0"/>
              <a:t>Canadians are more accepting of diversity in people’s sexuality than Americans.</a:t>
            </a:r>
          </a:p>
          <a:p>
            <a:pPr lvl="1"/>
            <a:r>
              <a:rPr lang="en-US" sz="2600" dirty="0"/>
              <a:t>The majority of Canadians want their communities to be fully accessible to people with disabilities and want Canada to be a leader on this front.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>
            <a:lvl1pPr defTabSz="676655">
              <a:defRPr sz="2664"/>
            </a:lvl1pPr>
          </a:lstStyle>
          <a:p>
            <a:r>
              <a:rPr lang="en-US" sz="4000" dirty="0"/>
              <a:t>Comparison of Canadian </a:t>
            </a:r>
            <a:br>
              <a:rPr lang="en-US" sz="4000" dirty="0"/>
            </a:br>
            <a:r>
              <a:rPr lang="en-US" sz="4000" dirty="0"/>
              <a:t>and US Culture, cont’d</a:t>
            </a:r>
          </a:p>
        </p:txBody>
      </p:sp>
      <p:sp>
        <p:nvSpPr>
          <p:cNvPr id="196" name="Shape 196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Relative status of men and women</a:t>
            </a:r>
          </a:p>
          <a:p>
            <a:pPr lvl="1"/>
            <a:r>
              <a:rPr lang="en-US" dirty="0"/>
              <a:t>Although Canadians experience discrimination against women, they are less likely than Americans to endorse a view of patriarchal authority or a view that men are naturally superior to women.</a:t>
            </a:r>
          </a:p>
          <a:p>
            <a:pPr lvl="1"/>
            <a:r>
              <a:rPr lang="en-US" dirty="0"/>
              <a:t>More Canadians support the view that common-law partners or same-sex partners are proper families.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Communication Competence</a:t>
            </a:r>
          </a:p>
        </p:txBody>
      </p:sp>
      <p:sp>
        <p:nvSpPr>
          <p:cNvPr id="199" name="Shape 19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>
                <a:latin typeface="+mn-lt"/>
              </a:rPr>
              <a:t>“What does it take to communicate better?” is probably the most crucial question to ask as you read this book.</a:t>
            </a:r>
          </a:p>
          <a:p>
            <a:pPr marL="0" indent="0">
              <a:buNone/>
            </a:pPr>
            <a:endParaRPr lang="en-US" sz="1800" dirty="0">
              <a:latin typeface="+mn-lt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Communication competence defined and described</a:t>
            </a:r>
          </a:p>
          <a:p>
            <a:pPr lvl="1"/>
            <a:r>
              <a:rPr lang="en-US" dirty="0"/>
              <a:t>Balance between effective and appropriate communication.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defTabSz="768095">
              <a:defRPr sz="3359"/>
            </a:lvl1pPr>
          </a:lstStyle>
          <a:p>
            <a:r>
              <a:rPr lang="en-CA" sz="4000" dirty="0"/>
              <a:t>Communication Competence, cont’d</a:t>
            </a:r>
          </a:p>
        </p:txBody>
      </p:sp>
      <p:sp>
        <p:nvSpPr>
          <p:cNvPr id="202" name="Shape 20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Motivation and open-mindedness are key</a:t>
            </a:r>
          </a:p>
          <a:p>
            <a:pPr lvl="1"/>
            <a:r>
              <a:rPr lang="en-US" dirty="0"/>
              <a:t>Ethnocentrism</a:t>
            </a:r>
          </a:p>
          <a:p>
            <a:pPr lvl="2"/>
            <a:r>
              <a:rPr lang="en-US" dirty="0"/>
              <a:t>Belief that one’s own culture is superior to others.</a:t>
            </a:r>
          </a:p>
          <a:p>
            <a:pPr lvl="1"/>
            <a:r>
              <a:rPr lang="en-US" dirty="0"/>
              <a:t>Prejudice</a:t>
            </a:r>
          </a:p>
          <a:p>
            <a:pPr lvl="2"/>
            <a:r>
              <a:rPr lang="en-US" dirty="0"/>
              <a:t>Unfairly biased and intolerant attitude toward others who belong to an out-group.</a:t>
            </a:r>
          </a:p>
          <a:p>
            <a:pPr lvl="1"/>
            <a:r>
              <a:rPr lang="en-US" dirty="0"/>
              <a:t>Stereotyping</a:t>
            </a:r>
          </a:p>
          <a:p>
            <a:pPr lvl="2"/>
            <a:r>
              <a:rPr lang="en-US" dirty="0"/>
              <a:t>Exaggerated generalizations about a group.</a:t>
            </a: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defTabSz="768095">
              <a:defRPr sz="3359"/>
            </a:lvl1pPr>
          </a:lstStyle>
          <a:p>
            <a:r>
              <a:rPr lang="en-CA" sz="4000" dirty="0"/>
              <a:t>Communication Competence, cont’d</a:t>
            </a:r>
          </a:p>
        </p:txBody>
      </p:sp>
      <p:sp>
        <p:nvSpPr>
          <p:cNvPr id="205" name="Shape 20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There is no single ideal or effective way to communicate</a:t>
            </a:r>
          </a:p>
          <a:p>
            <a:pPr lvl="1"/>
            <a:r>
              <a:rPr lang="en-US" dirty="0"/>
              <a:t>There are many kinds of competent communication. </a:t>
            </a:r>
          </a:p>
          <a:p>
            <a:pPr lvl="1"/>
            <a:r>
              <a:rPr lang="en-US" dirty="0"/>
              <a:t>Culture has significant influence on how we experience relationships.</a:t>
            </a: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Communication Competence,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Competence is situational</a:t>
            </a:r>
          </a:p>
          <a:p>
            <a:pPr marL="514350" indent="-457200">
              <a:buClrTx/>
            </a:pPr>
            <a:r>
              <a:rPr lang="en-US" sz="2800" dirty="0">
                <a:latin typeface="+mn-lt"/>
              </a:rPr>
              <a:t>Competent </a:t>
            </a:r>
            <a:r>
              <a:rPr lang="en-US" sz="2800" dirty="0" err="1">
                <a:latin typeface="+mn-lt"/>
              </a:rPr>
              <a:t>behaviour</a:t>
            </a:r>
            <a:r>
              <a:rPr lang="en-US" sz="2800" dirty="0">
                <a:latin typeface="+mn-lt"/>
              </a:rPr>
              <a:t> varies from one situation and person to another.</a:t>
            </a:r>
          </a:p>
          <a:p>
            <a:pPr marL="5715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Competence requires mindfulness</a:t>
            </a:r>
          </a:p>
          <a:p>
            <a:pPr marL="514350" indent="-457200">
              <a:buClrTx/>
            </a:pPr>
            <a:r>
              <a:rPr lang="en-US" sz="2800" dirty="0">
                <a:latin typeface="+mn-lt"/>
              </a:rPr>
              <a:t>Mindfulness involves awareness of one’s own </a:t>
            </a:r>
            <a:r>
              <a:rPr lang="en-US" sz="2800" dirty="0" err="1">
                <a:latin typeface="+mn-lt"/>
              </a:rPr>
              <a:t>behaviour</a:t>
            </a:r>
            <a:r>
              <a:rPr lang="en-US" sz="2800" dirty="0">
                <a:latin typeface="+mn-lt"/>
              </a:rPr>
              <a:t> and that of others. </a:t>
            </a:r>
          </a:p>
          <a:p>
            <a:pPr marL="5715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Competence can be learned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Communication competence is, to a great degree, a set of skills that anyone can learn.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491660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defTabSz="768095">
              <a:defRPr sz="3359"/>
            </a:lvl1pPr>
          </a:lstStyle>
          <a:p>
            <a:r>
              <a:rPr lang="en-CA" sz="4000" dirty="0"/>
              <a:t>Communication Competence, cont’d</a:t>
            </a:r>
          </a:p>
        </p:txBody>
      </p:sp>
      <p:sp>
        <p:nvSpPr>
          <p:cNvPr id="208" name="Shape 20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Characteristics of competent communication</a:t>
            </a:r>
          </a:p>
          <a:p>
            <a:pPr lvl="1"/>
            <a:r>
              <a:rPr lang="en-US" dirty="0"/>
              <a:t>A large repertoire of skills</a:t>
            </a:r>
          </a:p>
          <a:p>
            <a:pPr lvl="1"/>
            <a:r>
              <a:rPr lang="en-US" dirty="0"/>
              <a:t>Adaptability</a:t>
            </a:r>
          </a:p>
          <a:p>
            <a:pPr lvl="1"/>
            <a:r>
              <a:rPr lang="en-US" dirty="0"/>
              <a:t>Ability to perform skillfully</a:t>
            </a:r>
          </a:p>
          <a:p>
            <a:pPr lvl="1"/>
            <a:r>
              <a:rPr lang="en-US" dirty="0"/>
              <a:t>Empathy and perspective taking</a:t>
            </a:r>
          </a:p>
          <a:p>
            <a:pPr lvl="1"/>
            <a:r>
              <a:rPr lang="en-US" dirty="0"/>
              <a:t>Cognitive complexity </a:t>
            </a:r>
          </a:p>
          <a:p>
            <a:pPr lvl="2"/>
            <a:r>
              <a:rPr lang="en-US" dirty="0"/>
              <a:t>The ability to construct a variety of different frameworks for viewing an issue.</a:t>
            </a:r>
          </a:p>
          <a:p>
            <a:pPr lvl="1"/>
            <a:r>
              <a:rPr lang="en-US" dirty="0"/>
              <a:t>Self-monitoring</a:t>
            </a:r>
          </a:p>
          <a:p>
            <a:pPr lvl="2"/>
            <a:r>
              <a:rPr lang="en-US" dirty="0"/>
              <a:t>The process of paying close attention to one’s own </a:t>
            </a:r>
            <a:r>
              <a:rPr lang="en-US" dirty="0" err="1"/>
              <a:t>behaviour</a:t>
            </a:r>
            <a:r>
              <a:rPr lang="en-US" dirty="0"/>
              <a:t> and using these observations to shape the way one behaves.</a:t>
            </a:r>
          </a:p>
          <a:p>
            <a:endParaRPr lang="en-US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/>
          </p:cNvSpPr>
          <p:nvPr>
            <p:ph type="title"/>
          </p:nvPr>
        </p:nvSpPr>
        <p:spPr/>
        <p:txBody>
          <a:bodyPr anchor="ctr" anchorCtr="0">
            <a:normAutofit/>
          </a:bodyPr>
          <a:lstStyle>
            <a:lvl1pPr defTabSz="850391">
              <a:defRPr sz="3720"/>
            </a:lvl1pPr>
          </a:lstStyle>
          <a:p>
            <a:r>
              <a:rPr lang="en-CA" sz="4400" b="0" dirty="0">
                <a:latin typeface="+mj-lt"/>
              </a:rPr>
              <a:t>Learning Outcomes</a:t>
            </a:r>
          </a:p>
        </p:txBody>
      </p:sp>
      <p:sp>
        <p:nvSpPr>
          <p:cNvPr id="132" name="Shape 132"/>
          <p:cNvSpPr>
            <a:spLocks noGrp="1"/>
          </p:cNvSpPr>
          <p:nvPr>
            <p:ph idx="1"/>
          </p:nvPr>
        </p:nvSpPr>
        <p:spPr>
          <a:xfrm>
            <a:off x="457200" y="1524000"/>
            <a:ext cx="8305800" cy="4724400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en-US" sz="26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You should be able to:</a:t>
            </a:r>
          </a:p>
          <a:p>
            <a:pPr>
              <a:buClrTx/>
            </a:pPr>
            <a:r>
              <a:rPr lang="en-US" sz="2600" dirty="0">
                <a:latin typeface="+mn-lt"/>
              </a:rPr>
              <a:t>identify examples of the physical, identity, social, and practical needs you attempt to satisfy by communicating;</a:t>
            </a:r>
          </a:p>
          <a:p>
            <a:pPr>
              <a:buClrTx/>
            </a:pPr>
            <a:r>
              <a:rPr lang="en-US" sz="2600" dirty="0">
                <a:latin typeface="+mn-lt"/>
              </a:rPr>
              <a:t>explain the interpersonal communication process: its transactional nature, governing principles, and characteristics;</a:t>
            </a:r>
          </a:p>
          <a:p>
            <a:pPr>
              <a:buClrTx/>
            </a:pPr>
            <a:r>
              <a:rPr lang="en-US" sz="2600" dirty="0">
                <a:latin typeface="+mn-lt"/>
              </a:rPr>
              <a:t>describe the degrees to which your communication is qualitatively impersonal and interpersonal;</a:t>
            </a:r>
            <a:endParaRPr lang="en-CA" sz="2600" dirty="0">
              <a:latin typeface="+mn-lt"/>
            </a:endParaRPr>
          </a:p>
          <a:p>
            <a:pPr>
              <a:buClrTx/>
            </a:pPr>
            <a:r>
              <a:rPr lang="en-US" sz="2600" dirty="0">
                <a:latin typeface="+mn-lt"/>
              </a:rPr>
              <a:t>explain the advantages and drawbacks of various types of computer-mediated communication compared to face-to-face communication;</a:t>
            </a:r>
            <a:endParaRPr lang="en-CA" sz="2600" dirty="0">
              <a:latin typeface="+mn-lt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DD2D6-B0A1-824C-BBCB-6557D44A6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Learning Outcomes,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2632C-DAB2-DA45-8EA5-FF8B16B4B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US" sz="2600" dirty="0">
                <a:latin typeface="+mn-lt"/>
              </a:rPr>
              <a:t>define culture and co-culture, and explain the concept of degrees of intercultural communication;</a:t>
            </a:r>
          </a:p>
          <a:p>
            <a:pPr>
              <a:buClrTx/>
            </a:pPr>
            <a:r>
              <a:rPr lang="en-US" sz="2600" dirty="0">
                <a:latin typeface="+mn-lt"/>
              </a:rPr>
              <a:t>compare Canadian and American perceptions of violence, diversity, and the relative status of men and women and explain how these differences affect our interpretation of American interpersonal communication research findings; and</a:t>
            </a:r>
            <a:endParaRPr lang="en-CA" sz="2600" dirty="0">
              <a:latin typeface="+mn-lt"/>
            </a:endParaRPr>
          </a:p>
          <a:p>
            <a:pPr>
              <a:buClrTx/>
            </a:pPr>
            <a:r>
              <a:rPr lang="en-US" sz="2600" dirty="0">
                <a:latin typeface="+mn-lt"/>
              </a:rPr>
              <a:t>identify principles of communication competence and characteristics of competent communicators.</a:t>
            </a:r>
          </a:p>
        </p:txBody>
      </p:sp>
    </p:spTree>
    <p:extLst>
      <p:ext uri="{BB962C8B-B14F-4D97-AF65-F5344CB8AC3E}">
        <p14:creationId xmlns:p14="http://schemas.microsoft.com/office/powerpoint/2010/main" val="3802998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defTabSz="731520">
              <a:defRPr sz="3200"/>
            </a:lvl1pPr>
          </a:lstStyle>
          <a:p>
            <a:r>
              <a:rPr lang="en-CA" sz="4400" dirty="0"/>
              <a:t>Why We Communicate</a:t>
            </a:r>
          </a:p>
        </p:txBody>
      </p:sp>
      <p:sp>
        <p:nvSpPr>
          <p:cNvPr id="139" name="Shape 139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Physical needs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000" dirty="0">
                <a:latin typeface="+mn-lt"/>
              </a:rPr>
              <a:t>Satisfying relationships can literally be a matter of life and death. Some examples: </a:t>
            </a:r>
          </a:p>
          <a:p>
            <a:pPr marL="914400" lvl="1" indent="-457200">
              <a:buClrTx/>
              <a:buFont typeface="Calibri" panose="020F0502020204030204" pitchFamily="34" charset="0"/>
              <a:buChar char="‒"/>
            </a:pPr>
            <a:r>
              <a:rPr lang="en-US" sz="2600" dirty="0">
                <a:latin typeface="+mn-lt"/>
              </a:rPr>
              <a:t>People who lack strong relationships run a greater risk of early death than people who are obese or exposed to air pollution.</a:t>
            </a:r>
          </a:p>
          <a:p>
            <a:pPr marL="914400" lvl="1" indent="-457200">
              <a:buClrTx/>
              <a:buFont typeface="Calibri" panose="020F0502020204030204" pitchFamily="34" charset="0"/>
              <a:buChar char="‒"/>
            </a:pPr>
            <a:r>
              <a:rPr lang="en-US" sz="2600" dirty="0">
                <a:latin typeface="+mn-lt"/>
              </a:rPr>
              <a:t>People with more supportive social networks are less susceptible to depression and cognitive decline.</a:t>
            </a:r>
          </a:p>
          <a:p>
            <a:pPr marL="914400" lvl="1" indent="-457200">
              <a:buClrTx/>
              <a:buFont typeface="Calibri" panose="020F0502020204030204" pitchFamily="34" charset="0"/>
              <a:buChar char="‒"/>
            </a:pPr>
            <a:r>
              <a:rPr lang="en-US" sz="2600" dirty="0">
                <a:latin typeface="+mn-lt"/>
              </a:rPr>
              <a:t>Divorced, separated, and widowed people are 5 to 10 times more likely to need psychiatric hospitalization than their happily married counterparts.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defTabSz="731520">
              <a:defRPr sz="3200"/>
            </a:lvl1pPr>
          </a:lstStyle>
          <a:p>
            <a:r>
              <a:rPr lang="en-CA" sz="4400" dirty="0"/>
              <a:t>Why We Communicate, cont’d</a:t>
            </a:r>
          </a:p>
        </p:txBody>
      </p:sp>
      <p:sp>
        <p:nvSpPr>
          <p:cNvPr id="142" name="Shape 142"/>
          <p:cNvSpPr>
            <a:spLocks noGrp="1"/>
          </p:cNvSpPr>
          <p:nvPr>
            <p:ph idx="1"/>
          </p:nvPr>
        </p:nvSpPr>
        <p:spPr>
          <a:xfrm>
            <a:off x="76200" y="1828604"/>
            <a:ext cx="8153400" cy="4525963"/>
          </a:xfrm>
        </p:spPr>
        <p:txBody>
          <a:bodyPr>
            <a:normAutofit/>
          </a:bodyPr>
          <a:lstStyle/>
          <a:p>
            <a:pPr lvl="2">
              <a:buClrTx/>
              <a:buFont typeface="Calibri" panose="020F0502020204030204" pitchFamily="34" charset="0"/>
              <a:buChar char="–"/>
            </a:pPr>
            <a:r>
              <a:rPr lang="en-US" dirty="0">
                <a:latin typeface="+mn-lt"/>
              </a:rPr>
              <a:t>Pregnant women under stress and without supportive relationships have three times as many complications as pregnant women who suffer from the same stress, but have strong social support.</a:t>
            </a:r>
          </a:p>
          <a:p>
            <a:pPr lvl="2">
              <a:buClrTx/>
              <a:buFont typeface="Calibri" panose="020F0502020204030204" pitchFamily="34" charset="0"/>
              <a:buChar char="–"/>
            </a:pPr>
            <a:r>
              <a:rPr lang="en-US" dirty="0">
                <a:latin typeface="+mn-lt"/>
              </a:rPr>
              <a:t>Socially connected people’s wounds heal faster.</a:t>
            </a:r>
          </a:p>
          <a:p>
            <a:pPr lvl="2">
              <a:buClrTx/>
              <a:buFont typeface="Calibri" panose="020F0502020204030204" pitchFamily="34" charset="0"/>
              <a:buChar char="–"/>
            </a:pPr>
            <a:r>
              <a:rPr lang="en-US" dirty="0">
                <a:latin typeface="+mn-lt"/>
              </a:rPr>
              <a:t>Socially isolated people are four times as susceptible to the common cold as those who have active social networks.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defTabSz="731520">
              <a:defRPr sz="3200"/>
            </a:lvl1pPr>
          </a:lstStyle>
          <a:p>
            <a:r>
              <a:rPr lang="en-CA" sz="4400" dirty="0">
                <a:solidFill>
                  <a:prstClr val="black"/>
                </a:solidFill>
              </a:rPr>
              <a:t>Why We Communicate, cont’d</a:t>
            </a:r>
            <a:endParaRPr lang="en-CA" sz="3600" dirty="0"/>
          </a:p>
        </p:txBody>
      </p:sp>
      <p:sp>
        <p:nvSpPr>
          <p:cNvPr id="145" name="Shape 14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Identity needs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Communication does more than enable us to survive. It is the major way we learn who we are.</a:t>
            </a:r>
          </a:p>
          <a:p>
            <a:pPr marL="914400" lvl="1" indent="-457200">
              <a:buClrTx/>
              <a:buFont typeface="Calibri" panose="020F0502020204030204" pitchFamily="34" charset="0"/>
              <a:buChar char="–"/>
            </a:pPr>
            <a:r>
              <a:rPr lang="en-US" sz="2400" dirty="0">
                <a:latin typeface="+mn-lt"/>
              </a:rPr>
              <a:t>Deprived of communication with others, we would have no sense of identity.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defTabSz="731520">
              <a:defRPr sz="3200"/>
            </a:lvl1pPr>
          </a:lstStyle>
          <a:p>
            <a:r>
              <a:rPr lang="en-CA" sz="4400" dirty="0">
                <a:solidFill>
                  <a:prstClr val="black"/>
                </a:solidFill>
              </a:rPr>
              <a:t>Why We Communicate, cont’d</a:t>
            </a:r>
            <a:endParaRPr lang="en-CA" sz="3600" dirty="0"/>
          </a:p>
        </p:txBody>
      </p:sp>
      <p:sp>
        <p:nvSpPr>
          <p:cNvPr id="148" name="Shape 14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Social needs 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Communication is the principal way relationships are created.</a:t>
            </a:r>
          </a:p>
          <a:p>
            <a:pPr marL="914400" lvl="1" indent="-457200">
              <a:buClrTx/>
              <a:buFont typeface="Calibri" panose="020F0502020204030204" pitchFamily="34" charset="0"/>
              <a:buChar char="–"/>
            </a:pPr>
            <a:r>
              <a:rPr lang="en-US" sz="2400" dirty="0">
                <a:latin typeface="+mn-lt"/>
              </a:rPr>
              <a:t>Helps us to help and be helped by others, to feel included and worthwhile, to have fun and relax with others, and to exert influence and control in social situations.</a:t>
            </a:r>
          </a:p>
          <a:p>
            <a:pPr marL="914400" lvl="1" indent="-457200">
              <a:buClrTx/>
              <a:buFont typeface="Calibri" panose="020F0502020204030204" pitchFamily="34" charset="0"/>
              <a:buChar char="–"/>
            </a:pPr>
            <a:r>
              <a:rPr lang="en-US" sz="2400" dirty="0">
                <a:latin typeface="+mn-lt"/>
              </a:rPr>
              <a:t>There is increasing evidence that active, meaningful face-to-face involvement with other people is essential to our happiness, resilience, well-being, and longevity. 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defTabSz="731520">
              <a:defRPr sz="3200"/>
            </a:lvl1pPr>
          </a:lstStyle>
          <a:p>
            <a:r>
              <a:rPr lang="en-CA" sz="4400" dirty="0">
                <a:solidFill>
                  <a:prstClr val="black"/>
                </a:solidFill>
              </a:rPr>
              <a:t>Why We Communicate, cont’d</a:t>
            </a:r>
            <a:endParaRPr lang="en-CA" sz="3600" dirty="0"/>
          </a:p>
        </p:txBody>
      </p:sp>
      <p:sp>
        <p:nvSpPr>
          <p:cNvPr id="151" name="Shape 15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Practical needs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Communication is an essential part of effectiveness in a variety of daily situations.</a:t>
            </a:r>
          </a:p>
          <a:p>
            <a:pPr>
              <a:buClrTx/>
            </a:pPr>
            <a:r>
              <a:rPr lang="en-US" sz="2800" dirty="0">
                <a:latin typeface="+mn-lt"/>
              </a:rPr>
              <a:t>Abraham Maslow’s categories of human needs:</a:t>
            </a:r>
          </a:p>
          <a:p>
            <a:pPr marL="914400" lvl="1" indent="-457200">
              <a:buClrTx/>
              <a:buFont typeface="Calibri" panose="020F0502020204030204" pitchFamily="34" charset="0"/>
              <a:buChar char="–"/>
            </a:pPr>
            <a:r>
              <a:rPr lang="en-US" sz="2400" dirty="0">
                <a:latin typeface="+mn-lt"/>
              </a:rPr>
              <a:t>Physical</a:t>
            </a:r>
          </a:p>
          <a:p>
            <a:pPr marL="914400" lvl="1" indent="-457200">
              <a:buClrTx/>
              <a:buFont typeface="Calibri" panose="020F0502020204030204" pitchFamily="34" charset="0"/>
              <a:buChar char="–"/>
            </a:pPr>
            <a:r>
              <a:rPr lang="en-US" sz="2400" dirty="0">
                <a:latin typeface="+mn-lt"/>
              </a:rPr>
              <a:t>Safety</a:t>
            </a:r>
          </a:p>
          <a:p>
            <a:pPr marL="914400" lvl="1" indent="-457200">
              <a:buClrTx/>
              <a:buFont typeface="Calibri" panose="020F0502020204030204" pitchFamily="34" charset="0"/>
              <a:buChar char="–"/>
            </a:pPr>
            <a:r>
              <a:rPr lang="en-US" sz="2400" dirty="0">
                <a:latin typeface="+mn-lt"/>
              </a:rPr>
              <a:t>Social</a:t>
            </a:r>
          </a:p>
          <a:p>
            <a:pPr marL="914400" lvl="1" indent="-457200">
              <a:buClrTx/>
              <a:buFont typeface="Calibri" panose="020F0502020204030204" pitchFamily="34" charset="0"/>
              <a:buChar char="–"/>
            </a:pPr>
            <a:r>
              <a:rPr lang="en-US" sz="2400" dirty="0">
                <a:latin typeface="+mn-lt"/>
              </a:rPr>
              <a:t>Self-esteem</a:t>
            </a:r>
          </a:p>
          <a:p>
            <a:pPr marL="914400" lvl="1" indent="-457200">
              <a:buClrTx/>
              <a:buFont typeface="Calibri" panose="020F0502020204030204" pitchFamily="34" charset="0"/>
              <a:buChar char="–"/>
            </a:pPr>
            <a:r>
              <a:rPr lang="en-US" sz="2400" dirty="0">
                <a:latin typeface="+mn-lt"/>
              </a:rPr>
              <a:t>Self-actualization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UP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328F76B4-8B4B-4449-B6D0-89D9E6844475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57D5FB25-C71A-4FA0-B2CB-224F648BF6A8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xford template (TH)_2.potx  -  Read-Only" id="{8D574FD2-D363-4ABE-AE09-0FD09556BD74}" vid="{0E03ACEF-5A19-4B88-B2E6-625A1FE4D0EA}"/>
    </a:ext>
  </a:extLst>
</a:theme>
</file>

<file path=ppt/theme/theme4.xml><?xml version="1.0" encoding="utf-8"?>
<a:theme xmlns:a="http://schemas.openxmlformats.org/drawingml/2006/main" name="Apex">
  <a:themeElements>
    <a:clrScheme name="Apex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EB966"/>
      </a:accent1>
      <a:accent2>
        <a:srgbClr val="9CB084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pex">
      <a:majorFont>
        <a:latin typeface="Helvetica"/>
        <a:ea typeface="Helvetica"/>
        <a:cs typeface="Helvetica"/>
      </a:majorFont>
      <a:minorFont>
        <a:latin typeface="Times"/>
        <a:ea typeface="Times"/>
        <a:cs typeface="Times"/>
      </a:minorFont>
    </a:fontScheme>
    <a:fmtScheme name="Apex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PPT_OUP_THEME</Template>
  <TotalTime>405</TotalTime>
  <Words>1241</Words>
  <Application>Microsoft Macintosh PowerPoint</Application>
  <PresentationFormat>On-screen Show (4:3)</PresentationFormat>
  <Paragraphs>143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Courier New</vt:lpstr>
      <vt:lpstr>Garamond</vt:lpstr>
      <vt:lpstr>Times</vt:lpstr>
      <vt:lpstr>OUPTHEME</vt:lpstr>
      <vt:lpstr>Custom Design</vt:lpstr>
      <vt:lpstr>1_Custom Design</vt:lpstr>
      <vt:lpstr>CHAPTER 1</vt:lpstr>
      <vt:lpstr>Chapter Outline</vt:lpstr>
      <vt:lpstr>Learning Outcomes</vt:lpstr>
      <vt:lpstr>Learning Outcomes, cont’d</vt:lpstr>
      <vt:lpstr>Why We Communicate</vt:lpstr>
      <vt:lpstr>Why We Communicate, cont’d</vt:lpstr>
      <vt:lpstr>Why We Communicate, cont’d</vt:lpstr>
      <vt:lpstr>Why We Communicate, cont’d</vt:lpstr>
      <vt:lpstr>Why We Communicate, cont’d</vt:lpstr>
      <vt:lpstr>PowerPoint Presentation</vt:lpstr>
      <vt:lpstr>The Communication Process, cont’d</vt:lpstr>
      <vt:lpstr>The Communication Process, cont’d</vt:lpstr>
      <vt:lpstr>The Nature of Interpersonal Communication</vt:lpstr>
      <vt:lpstr>The Nature of Interpersonal Communication, cont’d</vt:lpstr>
      <vt:lpstr>The Nature of Interpersonal Communication, cont’d</vt:lpstr>
      <vt:lpstr>Interpersonal Communication  and Technology</vt:lpstr>
      <vt:lpstr>Interpersonal Communication  and Cultural Diversity</vt:lpstr>
      <vt:lpstr>Interpersonal Communication  and Cultural Diversity, cont’d</vt:lpstr>
      <vt:lpstr>PowerPoint Presentation</vt:lpstr>
      <vt:lpstr>Comparison of Canadian  and US Culture</vt:lpstr>
      <vt:lpstr>Comparison of Canadian  and US Culture, cont’d</vt:lpstr>
      <vt:lpstr>Comparison of Canadian  and US Culture, cont’d</vt:lpstr>
      <vt:lpstr>Communication Competence</vt:lpstr>
      <vt:lpstr>Communication Competence, cont’d</vt:lpstr>
      <vt:lpstr>Communication Competence, cont’d</vt:lpstr>
      <vt:lpstr>Communication Competence, cont’d</vt:lpstr>
      <vt:lpstr>Communication Competence,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D'ALIESIO, Valentina</dc:creator>
  <cp:lastModifiedBy>emma.jessamyn@gmail.com</cp:lastModifiedBy>
  <cp:revision>41</cp:revision>
  <dcterms:modified xsi:type="dcterms:W3CDTF">2020-04-01T22:09:54Z</dcterms:modified>
</cp:coreProperties>
</file>