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86" r:id="rId11"/>
    <p:sldId id="263" r:id="rId12"/>
    <p:sldId id="287" r:id="rId13"/>
    <p:sldId id="288" r:id="rId14"/>
    <p:sldId id="264" r:id="rId15"/>
    <p:sldId id="265" r:id="rId16"/>
    <p:sldId id="289" r:id="rId17"/>
    <p:sldId id="266" r:id="rId18"/>
    <p:sldId id="267" r:id="rId19"/>
    <p:sldId id="268" r:id="rId20"/>
    <p:sldId id="269" r:id="rId21"/>
    <p:sldId id="270" r:id="rId22"/>
    <p:sldId id="290" r:id="rId23"/>
    <p:sldId id="271" r:id="rId24"/>
    <p:sldId id="291" r:id="rId25"/>
    <p:sldId id="272" r:id="rId26"/>
    <p:sldId id="273" r:id="rId27"/>
    <p:sldId id="274" r:id="rId28"/>
    <p:sldId id="292" r:id="rId29"/>
    <p:sldId id="275" r:id="rId30"/>
    <p:sldId id="29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660"/>
  </p:normalViewPr>
  <p:slideViewPr>
    <p:cSldViewPr snapToGrid="0">
      <p:cViewPr>
        <p:scale>
          <a:sx n="90" d="100"/>
          <a:sy n="90" d="100"/>
        </p:scale>
        <p:origin x="-48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3A659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133E3D-6990-4EF3-A6C3-94D9092AF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1318"/>
            <a:ext cx="1551709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6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8496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1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600205"/>
            <a:ext cx="10972800" cy="417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34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6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0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06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67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7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33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76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28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4B9AD5-6FB1-4FCF-9B60-2DEE5CDD0049}" type="datetimeFigureOut">
              <a:rPr lang="en-CA" smtClean="0"/>
              <a:t>2020-04-16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2A778C-6AF4-466F-999F-EA84A6DE4D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7338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8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02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6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4B9AD5-6FB1-4FCF-9B60-2DEE5CDD0049}" type="datetimeFigureOut">
              <a:rPr lang="en-CA" smtClean="0"/>
              <a:t>2020-04-16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2A778C-6AF4-466F-999F-EA84A6DE4D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173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270461-5061-4414-803B-C583AB662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1318"/>
            <a:ext cx="1551709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65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C21ADE0-5C6C-4D2E-BA8D-9FAB5A6E62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1318"/>
            <a:ext cx="1551709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48496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6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48496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8496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94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8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208" r="79" b="371"/>
          <a:stretch/>
        </p:blipFill>
        <p:spPr bwMode="auto">
          <a:xfrm>
            <a:off x="6707" y="1063"/>
            <a:ext cx="12206496" cy="6848986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1551711" y="6423730"/>
            <a:ext cx="3689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© [Oxford</a:t>
            </a:r>
            <a:r>
              <a:rPr lang="en-US" baseline="0" dirty="0" smtClean="0">
                <a:solidFill>
                  <a:schemeClr val="bg1"/>
                </a:solidFill>
              </a:rPr>
              <a:t> University Press or author name],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2" y="6423730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B11EB2B-0846-4623-8B27-CF24A81847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31318"/>
            <a:ext cx="1551709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4ED4-9F4B-419D-860C-1298080DDD5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6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Conceptualizing Mental Health and Illness</a:t>
            </a:r>
          </a:p>
          <a:p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80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447" y="397025"/>
            <a:ext cx="11727711" cy="627334"/>
          </a:xfrm>
        </p:spPr>
        <p:txBody>
          <a:bodyPr>
            <a:normAutofit fontScale="90000"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ont’d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220" y="2018334"/>
            <a:ext cx="10515600" cy="4872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Dysfunction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 person’s mental status makes it difficult for them to meet their daily needs and fulfill typical responsibilities, this could be considered dysfunctional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capacity is influenced by a person’s resources and environment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97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02" y="439557"/>
            <a:ext cx="11546958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550504"/>
            <a:ext cx="10515600" cy="4872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may not be possible to arrive at a universal definition of mental health or mental illness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267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7025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Defining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517080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World Health Organization (WHO) definition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CA" dirty="0"/>
          </a:p>
          <a:p>
            <a:pPr marL="622300" indent="0">
              <a:buNone/>
              <a:tabLst>
                <a:tab pos="8256588" algn="l"/>
              </a:tabLst>
            </a:pPr>
            <a:r>
              <a:rPr lang="en-CA" dirty="0"/>
              <a:t>“a state of well-being in which the individual realizes his or her own abilities, can cope with the normal stresses of life, can work productively and fruitfully, and is able to make a contribution to his or her community” (WHO, 2013)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This definition points to the interaction of people with their community.</a:t>
            </a:r>
          </a:p>
        </p:txBody>
      </p:sp>
    </p:spTree>
    <p:extLst>
      <p:ext uri="{BB962C8B-B14F-4D97-AF65-F5344CB8AC3E}">
        <p14:creationId xmlns:p14="http://schemas.microsoft.com/office/powerpoint/2010/main" val="54512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140" y="418291"/>
            <a:ext cx="11398102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Defining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lness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603513"/>
            <a:ext cx="10515600" cy="4819589"/>
          </a:xfrm>
        </p:spPr>
        <p:txBody>
          <a:bodyPr>
            <a:normAutofit/>
          </a:bodyPr>
          <a:lstStyle/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The DSM, (Diagnostic and Statistical Manual of Mental Disorders), has a longer definition which refers to disturbances in cognition, emotion, or behaviour which can be attributed to mental functioning and which usually are associated with distress or disability (APA, 2013).</a:t>
            </a:r>
          </a:p>
          <a:p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This definition touches on distress, abnormality, and disability and also relies on the professional judgement of a clinician for diagnosis.</a:t>
            </a: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371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0190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 fontScale="92500" lnSpcReduction="10000"/>
          </a:bodyPr>
          <a:lstStyle/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Biomedical, Psychological-Behavioural, and Social Models of mental health and illness all provide frameworks for understanding and explaining mental health problems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Most practitioners rely on more than one model in their practice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is important to understand these because much of the theory regarding mental health and illness draws from these models</a:t>
            </a: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23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037" y="482089"/>
            <a:ext cx="11217349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Biomedical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  <a:p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Assumes that there is a binary – a person is either mentally ill OR mentally healthy</a:t>
            </a: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Sees good mental health as the natural human state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Uses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 model of disease to suggest that mental illnesses have specific causes, such as a dysfunction of the brain</a:t>
            </a:r>
          </a:p>
        </p:txBody>
      </p:sp>
    </p:spTree>
    <p:extLst>
      <p:ext uri="{BB962C8B-B14F-4D97-AF65-F5344CB8AC3E}">
        <p14:creationId xmlns:p14="http://schemas.microsoft.com/office/powerpoint/2010/main" val="1353585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181" y="418291"/>
            <a:ext cx="11823405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409" y="1285248"/>
            <a:ext cx="7184981" cy="479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981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712" y="482089"/>
            <a:ext cx="11621386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Biomedical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Model, </a:t>
            </a:r>
            <a:r>
              <a:rPr lang="en-CA" b="1" dirty="0" err="1">
                <a:latin typeface="Arial" panose="020B0604020202020204" pitchFamily="34" charset="0"/>
                <a:cs typeface="Arial" panose="020B0604020202020204" pitchFamily="34" charset="0"/>
              </a:rPr>
              <a:t>con’t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this model, brain-based interventions are considered the best way to treat mental illness. These include:</a:t>
            </a:r>
          </a:p>
          <a:p>
            <a:pPr lvl="1"/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Psychopharmaceuticals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Electroconvulsive therapy (ECT)</a:t>
            </a:r>
          </a:p>
          <a:p>
            <a:pPr lvl="1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Genetic interventions (perhaps, in the future)</a:t>
            </a: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575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447" y="428924"/>
            <a:ext cx="11663915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Psychological-Behavioural Model</a:t>
            </a:r>
            <a:endParaRPr lang="en-C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Considers mental disorders to be patterns of thinking, feeling, and behaving that are harmful to individuals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not assume a binary between mental health and mental illness 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Assumes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that symptoms exist along a continuum</a:t>
            </a:r>
          </a:p>
        </p:txBody>
      </p:sp>
    </p:spTree>
    <p:extLst>
      <p:ext uri="{BB962C8B-B14F-4D97-AF65-F5344CB8AC3E}">
        <p14:creationId xmlns:p14="http://schemas.microsoft.com/office/powerpoint/2010/main" val="84968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79" y="450190"/>
            <a:ext cx="11589487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t’d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442649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Psychological-Behavioural Model, </a:t>
            </a: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are several schools of thought/practice within this model</a:t>
            </a:r>
          </a:p>
          <a:p>
            <a:pPr lvl="1"/>
            <a:r>
              <a:rPr lang="en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Freudian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Psychoanalysis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Psychodynamic approaches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Behaviourism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Humanism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Many others!</a:t>
            </a:r>
          </a:p>
          <a:p>
            <a:pPr lvl="1"/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All of these support the idea that mental illness arises as a result of our personal experiences and perspectives.	</a:t>
            </a:r>
          </a:p>
        </p:txBody>
      </p:sp>
    </p:spTree>
    <p:extLst>
      <p:ext uri="{BB962C8B-B14F-4D97-AF65-F5344CB8AC3E}">
        <p14:creationId xmlns:p14="http://schemas.microsoft.com/office/powerpoint/2010/main" val="344870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892099"/>
            <a:ext cx="10515600" cy="5531003"/>
          </a:xfrm>
        </p:spPr>
        <p:txBody>
          <a:bodyPr>
            <a:normAutofit/>
          </a:bodyPr>
          <a:lstStyle/>
          <a:p>
            <a:pPr>
              <a:lnSpc>
                <a:spcPts val="3400"/>
              </a:lnSpc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  <a:p>
            <a:pPr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is meant by mental health and mental illness?</a:t>
            </a:r>
          </a:p>
          <a:p>
            <a:pPr lvl="1"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Defining mental health and mental illness</a:t>
            </a:r>
          </a:p>
          <a:p>
            <a:pPr lvl="1"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Models of mental health and mental illness</a:t>
            </a:r>
          </a:p>
          <a:p>
            <a:pPr lvl="1">
              <a:lnSpc>
                <a:spcPts val="34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Determining mental health and mental illness</a:t>
            </a:r>
          </a:p>
          <a:p>
            <a:pPr>
              <a:lnSpc>
                <a:spcPts val="4000"/>
              </a:lnSpc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Why mental health matters</a:t>
            </a:r>
          </a:p>
        </p:txBody>
      </p:sp>
    </p:spTree>
    <p:extLst>
      <p:ext uri="{BB962C8B-B14F-4D97-AF65-F5344CB8AC3E}">
        <p14:creationId xmlns:p14="http://schemas.microsoft.com/office/powerpoint/2010/main" val="1512241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363" y="482089"/>
            <a:ext cx="11344939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Psychological-Behavioural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Model, </a:t>
            </a:r>
            <a:r>
              <a:rPr lang="en-C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con’t</a:t>
            </a: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within this model relies on psychotherapy – talking and thinking in a collaborative relationship with a practitioner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are many types of psychotherapy: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Cognitive Behavioural Therapy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Psychodynamic Treatment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Humanistic therapies</a:t>
            </a:r>
          </a:p>
          <a:p>
            <a:pPr lvl="1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Existential approaches to therapy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12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7" y="492722"/>
            <a:ext cx="11717078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Sees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mental health as a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social product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means that good or bad mental health are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socially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constructed - defined by social relations and norms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model places less emphasis on individual characteristics and qualities, and considers the individual in the context of their social environment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50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405" y="556520"/>
            <a:ext cx="11270511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283154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Model, </a:t>
            </a: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Suggests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that power and culture lead to the labelling of some people, often those who are marginalized, as mentally ill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interventions are suggested as a response to mental illness – things like supported housing and employment</a:t>
            </a:r>
          </a:p>
          <a:p>
            <a:r>
              <a:rPr lang="en-C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Demedicalization</a:t>
            </a: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is also suggested – de-classifying a mental illness and looking at social causes rather than individual causes of mental distress</a:t>
            </a:r>
            <a:endParaRPr lang="en-C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30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79" y="535254"/>
            <a:ext cx="11621386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Models of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Biopsychosocial </a:t>
            </a:r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Suggests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that biological factors, social conditions, and individual experiences all contribute to a person’s mental health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in this context refers to social determinants of health, such as income, housing, education, </a:t>
            </a:r>
            <a:r>
              <a:rPr lang="en-CA" sz="28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Considers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all of these factors in responding to mental illness in an individual</a:t>
            </a:r>
          </a:p>
        </p:txBody>
      </p:sp>
    </p:spTree>
    <p:extLst>
      <p:ext uri="{BB962C8B-B14F-4D97-AF65-F5344CB8AC3E}">
        <p14:creationId xmlns:p14="http://schemas.microsoft.com/office/powerpoint/2010/main" val="4090373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0190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Providers of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wide variety of professions are involved in the delivery of care and support to people with mental illness</a:t>
            </a:r>
          </a:p>
          <a:p>
            <a:r>
              <a:rPr lang="en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Psychiatrists</a:t>
            </a: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Psychologists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Social Workers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Registered Psychiatric Nurses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Counsellors, therapists, psychotherapists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Life Coaches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Religious Advisors</a:t>
            </a:r>
          </a:p>
        </p:txBody>
      </p:sp>
    </p:spTree>
    <p:extLst>
      <p:ext uri="{BB962C8B-B14F-4D97-AF65-F5344CB8AC3E}">
        <p14:creationId xmlns:p14="http://schemas.microsoft.com/office/powerpoint/2010/main" val="3943326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089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Determining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Diagnostic and Statistical Manual of Mental Disorders (DSM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International Classification of Disease (ICD)</a:t>
            </a:r>
          </a:p>
          <a:p>
            <a:pPr lvl="1"/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These provide descriptions of the illness, and a checklist of diagnostic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Scales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Clinical judgement of the practitioner</a:t>
            </a:r>
          </a:p>
        </p:txBody>
      </p:sp>
    </p:spTree>
    <p:extLst>
      <p:ext uri="{BB962C8B-B14F-4D97-AF65-F5344CB8AC3E}">
        <p14:creationId xmlns:p14="http://schemas.microsoft.com/office/powerpoint/2010/main" val="1958555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771" y="545887"/>
            <a:ext cx="11525693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Determining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Illness, cont’d.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causes of bias in diagnosis: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Practitioner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bias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criteria which label behaviours associated with certain demographic groups as pathological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Unrecognized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class / race bias among those creating diagnostic criteria</a:t>
            </a: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42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2089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Matters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influences how we experience the world 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helps us understand and explain our actions and behaviours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has social meaning – it can be part of our identities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945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3355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atters, cont’d.</a:t>
            </a: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/>
          </a:bodyPr>
          <a:lstStyle/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Diagnosis is often the gateway to treatment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Diagnosis can also result in stigmatization and mistreatment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 extreme cases, diagnosis can result in involuntary treatment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80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311965"/>
            <a:ext cx="10515600" cy="5111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 this chapter you will be introduced to foundational concepts of mental health and illness, including:</a:t>
            </a: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How we define mental health and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Models of mental health and illness, including their underlying theories and treatment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Tools used by healthcare providers to make determinations about mental health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3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293787"/>
            <a:ext cx="10515600" cy="5256911"/>
          </a:xfrm>
        </p:spPr>
        <p:txBody>
          <a:bodyPr>
            <a:normAutofit fontScale="92500" lnSpcReduction="20000"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There are many ways that professionals might interpret and respond to mental health symptoms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One interpretation is that a person has a </a:t>
            </a:r>
            <a:r>
              <a:rPr lang="en-CA" i="1" dirty="0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with a biological cause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Another possibility is that a person has a </a:t>
            </a:r>
            <a:r>
              <a:rPr lang="en-CA" i="1" dirty="0">
                <a:latin typeface="Arial" panose="020B0604020202020204" pitchFamily="34" charset="0"/>
                <a:cs typeface="Arial" panose="020B0604020202020204" pitchFamily="34" charset="0"/>
              </a:rPr>
              <a:t>disorder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– a dysfunction that is mental in nature, whatever the cause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may be possible that the symptoms and behaviours are within the spectrum of normal human responses to stressors</a:t>
            </a:r>
          </a:p>
        </p:txBody>
      </p:sp>
    </p:spTree>
    <p:extLst>
      <p:ext uri="{BB962C8B-B14F-4D97-AF65-F5344CB8AC3E}">
        <p14:creationId xmlns:p14="http://schemas.microsoft.com/office/powerpoint/2010/main" val="338906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Introduction, cont’d.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166191"/>
            <a:ext cx="10515600" cy="5256911"/>
          </a:xfrm>
        </p:spPr>
        <p:txBody>
          <a:bodyPr>
            <a:normAutofit fontScale="92500" lnSpcReduction="10000"/>
          </a:bodyPr>
          <a:lstStyle/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Mental health and illness are complex issues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There are contradictory ideas, evidence and opinions about their causes, definitions, and the best ways to preserve health and treat illness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It is useful to consider these topics from multiple perspectives and to take a critical approach to evaluating our assumptions, definitions, and responses to mental health and illness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76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334"/>
          </a:xfrm>
        </p:spPr>
        <p:txBody>
          <a:bodyPr>
            <a:no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Introduction, cont’d.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293787"/>
            <a:ext cx="10515600" cy="52569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In this chapter we will explore: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we define mental health and illness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Diagnostic tools and instruments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Models and theories that contribute to our understanding of mental health and illness, and the solutions they each suggest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Different professions involved in the mental health field</a:t>
            </a:r>
          </a:p>
        </p:txBody>
      </p:sp>
    </p:spTree>
    <p:extLst>
      <p:ext uri="{BB962C8B-B14F-4D97-AF65-F5344CB8AC3E}">
        <p14:creationId xmlns:p14="http://schemas.microsoft.com/office/powerpoint/2010/main" val="193773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8" y="428924"/>
            <a:ext cx="11098619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485181"/>
            <a:ext cx="10515600" cy="5256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The definitions of “Mental Health” and “Mental Illness” are not straightforward!</a:t>
            </a:r>
          </a:p>
          <a:p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One possible definition: Mental health is the freedom from suffering, abnormal behaviour, and distress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Another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possibility: Mental health is the absence of mental illness</a:t>
            </a:r>
          </a:p>
          <a:p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Neither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of these are very definitive! It might be useful to explore the concepts of 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distress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abnormality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dysfunction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09246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712" y="450190"/>
            <a:ext cx="11674547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2018356"/>
            <a:ext cx="10515600" cy="4872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Distress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“Mental”: Refers to feelings, awareness, cognition, </a:t>
            </a: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“Health” is associated with feeling good, while “Illness” is  associated with feeling </a:t>
            </a: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bad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However, bad feelings are a normal part of human experience – does having these make a person ill</a:t>
            </a:r>
            <a:r>
              <a:rPr lang="en-C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Would it be healthy to NEVER feel sad, anxious or fearful?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7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181" y="439557"/>
            <a:ext cx="11504428" cy="627334"/>
          </a:xfrm>
        </p:spPr>
        <p:txBody>
          <a:bodyPr>
            <a:noAutofit/>
          </a:bodyPr>
          <a:lstStyle/>
          <a:p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meant by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Mental Health 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r>
              <a:rPr lang="en-CA" sz="4000" b="1" dirty="0"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ont’d.</a:t>
            </a:r>
            <a:endParaRPr lang="en-C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015" y="1880127"/>
            <a:ext cx="10515600" cy="4872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Abnormality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Another way to think of mental health and illness is to consider the constructs of NORMAL and ABNORMAL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usually assume that abnormal = unhealthy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, many disorders of mental health are very common…</a:t>
            </a:r>
          </a:p>
          <a:p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047485"/>
      </p:ext>
    </p:extLst>
  </p:cSld>
  <p:clrMapOvr>
    <a:masterClrMapping/>
  </p:clrMapOvr>
</p:sld>
</file>

<file path=ppt/theme/theme1.xml><?xml version="1.0" encoding="utf-8"?>
<a:theme xmlns:a="http://schemas.openxmlformats.org/drawingml/2006/main" name="OUP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xford template (TH)_2.potx  -  Read-Only" id="{8D574FD2-D363-4ABE-AE09-0FD09556BD74}" vid="{328F76B4-8B4B-4449-B6D0-89D9E684447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xford template (TH)_2.potx  -  Read-Only" id="{8D574FD2-D363-4ABE-AE09-0FD09556BD74}" vid="{57D5FB25-C71A-4FA0-B2CB-224F648BF6A8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xford template (TH)_2.potx  -  Read-Only" id="{8D574FD2-D363-4ABE-AE09-0FD09556BD74}" vid="{0E03ACEF-5A19-4B88-B2E6-625A1FE4D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OUPTHEME</Template>
  <TotalTime>1460</TotalTime>
  <Words>1374</Words>
  <Application>Microsoft Office PowerPoint</Application>
  <PresentationFormat>Custom</PresentationFormat>
  <Paragraphs>178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OUPTHEME</vt:lpstr>
      <vt:lpstr>Custom Design</vt:lpstr>
      <vt:lpstr>1_Custom Design</vt:lpstr>
      <vt:lpstr>Chapter 1</vt:lpstr>
      <vt:lpstr>Outline</vt:lpstr>
      <vt:lpstr>Learning Objectives</vt:lpstr>
      <vt:lpstr>Introduction</vt:lpstr>
      <vt:lpstr>Introduction, cont’d.</vt:lpstr>
      <vt:lpstr>Introduction, cont’d.</vt:lpstr>
      <vt:lpstr>What is meant by Mental Health and Illness?</vt:lpstr>
      <vt:lpstr>What is meant by Mental Health and Illness?, cont’d.</vt:lpstr>
      <vt:lpstr>What is meant by Mental Health and Illness?, cont’d.</vt:lpstr>
      <vt:lpstr>What is meant by Mental Health and Illness?, cont’d.</vt:lpstr>
      <vt:lpstr>What is meant by Mental Health and Illness?, cont’d.</vt:lpstr>
      <vt:lpstr>Defining Mental Health and Illness</vt:lpstr>
      <vt:lpstr>Defining Mental Health and Illness, cont’d.</vt:lpstr>
      <vt:lpstr>Models of Mental Health and Illness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Models of Mental Health and Illness, cont’d.</vt:lpstr>
      <vt:lpstr>Providers of Mental Health Care</vt:lpstr>
      <vt:lpstr>Determining Mental Health and Illness</vt:lpstr>
      <vt:lpstr>Determining Mental Health and Illness, cont’d.</vt:lpstr>
      <vt:lpstr>Why Mental Health Matters</vt:lpstr>
      <vt:lpstr>Why Mental Health Matters, cont’d.</vt:lpstr>
    </vt:vector>
  </TitlesOfParts>
  <Company>Langara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Margo Nelson</dc:creator>
  <cp:lastModifiedBy>Lauren Kates</cp:lastModifiedBy>
  <cp:revision>28</cp:revision>
  <dcterms:created xsi:type="dcterms:W3CDTF">2019-07-29T18:59:20Z</dcterms:created>
  <dcterms:modified xsi:type="dcterms:W3CDTF">2020-04-16T16:35:44Z</dcterms:modified>
</cp:coreProperties>
</file>