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37" r:id="rId2"/>
    <p:sldMasterId id="2147483746" r:id="rId3"/>
  </p:sldMasterIdLst>
  <p:notesMasterIdLst>
    <p:notesMasterId r:id="rId28"/>
  </p:notesMasterIdLst>
  <p:handoutMasterIdLst>
    <p:handoutMasterId r:id="rId29"/>
  </p:handoutMasterIdLst>
  <p:sldIdLst>
    <p:sldId id="256" r:id="rId4"/>
    <p:sldId id="276" r:id="rId5"/>
    <p:sldId id="257" r:id="rId6"/>
    <p:sldId id="263" r:id="rId7"/>
    <p:sldId id="277" r:id="rId8"/>
    <p:sldId id="287" r:id="rId9"/>
    <p:sldId id="278" r:id="rId10"/>
    <p:sldId id="279" r:id="rId11"/>
    <p:sldId id="280" r:id="rId12"/>
    <p:sldId id="267" r:id="rId13"/>
    <p:sldId id="268" r:id="rId14"/>
    <p:sldId id="264" r:id="rId15"/>
    <p:sldId id="271" r:id="rId16"/>
    <p:sldId id="259" r:id="rId17"/>
    <p:sldId id="265" r:id="rId18"/>
    <p:sldId id="260" r:id="rId19"/>
    <p:sldId id="261" r:id="rId20"/>
    <p:sldId id="281" r:id="rId21"/>
    <p:sldId id="272" r:id="rId22"/>
    <p:sldId id="282" r:id="rId23"/>
    <p:sldId id="283" r:id="rId24"/>
    <p:sldId id="284" r:id="rId25"/>
    <p:sldId id="285" r:id="rId26"/>
    <p:sldId id="286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C63F"/>
    <a:srgbClr val="00B0B5"/>
    <a:srgbClr val="0091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5" d="100"/>
          <a:sy n="75" d="100"/>
        </p:scale>
        <p:origin x="-104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2D33A-E515-4705-91FF-C60F3C7ACB19}" type="datetimeFigureOut">
              <a:rPr lang="en-CA" smtClean="0"/>
              <a:t>2020-03-18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A7FA9B-E7CE-4195-89C5-7CE000E0181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454409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B8957-7363-461F-B39A-6D0729647E96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ABD75-73B5-45B7-B979-92434D1F1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715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ABD75-73B5-45B7-B979-92434D1F1B0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35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ABD75-73B5-45B7-B979-92434D1F1B0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097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ABD75-73B5-45B7-B979-92434D1F1B0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010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ABD75-73B5-45B7-B979-92434D1F1B0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876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ABD75-73B5-45B7-B979-92434D1F1B0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50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37931" y="586409"/>
            <a:ext cx="8488017" cy="566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sz="3600" i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782957" y="1808921"/>
            <a:ext cx="3578088" cy="4283766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338138" y="1152525"/>
            <a:ext cx="8488362" cy="4778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3A6598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F133E3D-6990-4EF3-A6C3-94D9092AF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31318"/>
            <a:ext cx="1163782" cy="52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66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6D5B54-4D90-467A-9EFD-C3BB96FE3A16}" type="datetimeFigureOut">
              <a:rPr lang="en-US" smtClean="0"/>
              <a:pPr>
                <a:defRPr/>
              </a:pPr>
              <a:t>3/18/2020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7CBA2B9-D6EF-47B1-BDF9-17B943288A4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272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1EB6A7-570F-4C86-A18E-EA575D7031FE}" type="datetimeFigureOut">
              <a:rPr lang="en-CA" smtClean="0"/>
              <a:t>2020-03-18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D0918FB-225B-450F-A640-C3DAB4CE5E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180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6043589-38BC-4BE8-8433-6230D08D2854}" type="datetimeFigureOut">
              <a:rPr lang="en-US" smtClean="0"/>
              <a:pPr>
                <a:defRPr/>
              </a:pPr>
              <a:t>3/18/2020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B91A68-C3DB-4605-B90E-F61D60182A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762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B270461-5061-4414-803B-C583AB6622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31318"/>
            <a:ext cx="1163782" cy="52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65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C21ADE0-5C6C-4D2E-BA8D-9FAB5A6E62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31318"/>
            <a:ext cx="1163782" cy="52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875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8668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EAED55-5527-4FC3-B0D9-1BC4E0FB944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036372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95C86C-B749-4A3B-89DA-65173622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486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EAED55-5527-4FC3-B0D9-1BC4E0FB944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036372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95C86C-B749-4A3B-89DA-65173622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11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EAED55-5527-4FC3-B0D9-1BC4E0FB944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36372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95C86C-B749-4A3B-89DA-65173622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394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EAED55-5527-4FC3-B0D9-1BC4E0FB944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36372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95C86C-B749-4A3B-89DA-65173622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51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600200"/>
            <a:ext cx="8229600" cy="417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434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662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6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706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8672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3737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6333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764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0280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87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602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769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987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" t="208" r="79" b="371"/>
          <a:stretch/>
        </p:blipFill>
        <p:spPr bwMode="auto">
          <a:xfrm>
            <a:off x="5030" y="1063"/>
            <a:ext cx="9154872" cy="6848986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3"/>
          <p:cNvSpPr txBox="1">
            <a:spLocks/>
          </p:cNvSpPr>
          <p:nvPr/>
        </p:nvSpPr>
        <p:spPr>
          <a:xfrm>
            <a:off x="1163782" y="6423727"/>
            <a:ext cx="27670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© [Oxford</a:t>
            </a:r>
            <a:r>
              <a:rPr lang="en-US" baseline="0" dirty="0" smtClean="0">
                <a:solidFill>
                  <a:schemeClr val="bg1"/>
                </a:solidFill>
              </a:rPr>
              <a:t> University Press or author name],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8" name="Slide Number Placeholder 4"/>
          <p:cNvSpPr txBox="1">
            <a:spLocks/>
          </p:cNvSpPr>
          <p:nvPr/>
        </p:nvSpPr>
        <p:spPr>
          <a:xfrm>
            <a:off x="8686800" y="6423727"/>
            <a:ext cx="3898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03EA47-653C-4D08-BE86-5931AF95F427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B11EB2B-0846-4623-8B27-CF24A81847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331318"/>
            <a:ext cx="1163782" cy="52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49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74ED4-9F4B-419D-860C-1298080DDD50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AD481-5BB6-4F80-BDB5-1CA862C1E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76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19400"/>
            <a:ext cx="7772400" cy="1470025"/>
          </a:xfrm>
        </p:spPr>
        <p:txBody>
          <a:bodyPr/>
          <a:lstStyle/>
          <a:p>
            <a:r>
              <a:rPr lang="en-US" dirty="0" smtClean="0"/>
              <a:t>Defining the Field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Media in an Ever-Changing Communications Universe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Media are central to the ways in which we come to know and understand the world.</a:t>
            </a:r>
          </a:p>
          <a:p>
            <a:endParaRPr lang="en-US" dirty="0"/>
          </a:p>
          <a:p>
            <a:r>
              <a:rPr lang="en-US" dirty="0" smtClean="0"/>
              <a:t>Other media functions:</a:t>
            </a:r>
          </a:p>
          <a:p>
            <a:pPr lvl="1"/>
            <a:r>
              <a:rPr lang="en-US" dirty="0" smtClean="0"/>
              <a:t>Means through which governments communicate with residents and citizens;</a:t>
            </a:r>
          </a:p>
          <a:p>
            <a:pPr lvl="1"/>
            <a:r>
              <a:rPr lang="en-US" dirty="0" smtClean="0"/>
              <a:t>Primary way businesses develop and communicate with customers;</a:t>
            </a:r>
          </a:p>
          <a:p>
            <a:pPr lvl="1"/>
            <a:r>
              <a:rPr lang="en-US" dirty="0" smtClean="0"/>
              <a:t>Key agents in globalization;</a:t>
            </a:r>
          </a:p>
          <a:p>
            <a:pPr lvl="1"/>
            <a:r>
              <a:rPr lang="en-US" dirty="0" smtClean="0"/>
              <a:t>Central vehicle for controlling world economy;</a:t>
            </a:r>
          </a:p>
          <a:p>
            <a:pPr lvl="1"/>
            <a:r>
              <a:rPr lang="en-US" dirty="0" smtClean="0"/>
              <a:t>Work to generate global cultural consciousness.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851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Media in an Ever-Changing Communications Universe, cont’d</a:t>
            </a:r>
            <a:endParaRPr lang="en-US" dirty="0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2103437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The internet isn’t so much </a:t>
            </a:r>
            <a:r>
              <a:rPr lang="en-US" altLang="en-US" i="1" dirty="0" smtClean="0"/>
              <a:t>replacing</a:t>
            </a:r>
            <a:r>
              <a:rPr lang="en-US" altLang="en-US" dirty="0" smtClean="0"/>
              <a:t> traditional media industries as it is </a:t>
            </a:r>
            <a:r>
              <a:rPr lang="en-US" altLang="en-US" i="1" dirty="0" smtClean="0"/>
              <a:t>incorporating </a:t>
            </a:r>
            <a:r>
              <a:rPr lang="en-US" altLang="en-US" dirty="0" smtClean="0"/>
              <a:t>them and serving as another vehicle for their distribution.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The internet has transformed once-passive consumers of media into producers of content.</a:t>
            </a:r>
            <a:endParaRPr lang="en-US" altLang="en-US" dirty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518"/>
            <a:ext cx="9144000" cy="6556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z="4200" dirty="0" smtClean="0"/>
              <a:t>Back to the Future 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The telegraph was a key technology in </a:t>
            </a:r>
            <a:r>
              <a:rPr lang="en-US" i="1" dirty="0" smtClean="0"/>
              <a:t>shrinking space through time.</a:t>
            </a:r>
          </a:p>
          <a:p>
            <a:endParaRPr lang="en-US" i="1" dirty="0"/>
          </a:p>
          <a:p>
            <a:r>
              <a:rPr lang="en-US" dirty="0" smtClean="0"/>
              <a:t>Both the telephone and the radio were seen as inventions that shrank space. </a:t>
            </a:r>
          </a:p>
          <a:p>
            <a:pPr lvl="1"/>
            <a:r>
              <a:rPr lang="en-US" dirty="0" smtClean="0"/>
              <a:t>Like the telegraph, the telephone was seen as a means of closing the distance between businesses and customers.</a:t>
            </a:r>
          </a:p>
          <a:p>
            <a:pPr lvl="1"/>
            <a:r>
              <a:rPr lang="en-US" dirty="0" smtClean="0"/>
              <a:t>The radio was envisioned as creating a common consciousness between people.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42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Television extended and deepened social ties; became a gateway to a wide range of new information services.</a:t>
            </a:r>
          </a:p>
          <a:p>
            <a:endParaRPr lang="en-US" dirty="0"/>
          </a:p>
          <a:p>
            <a:r>
              <a:rPr lang="en-US" dirty="0"/>
              <a:t>Media development and changes in communication are ongoing processes, and build upon previous technologies.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Back to the </a:t>
            </a:r>
            <a:r>
              <a:rPr lang="en-US" sz="4200" dirty="0" smtClean="0"/>
              <a:t>Future, cont’d 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4263058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Media and Technology: A Brave New World?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Promoters of digital media and communications technologies often present a </a:t>
            </a:r>
            <a:r>
              <a:rPr lang="en-US" i="1" dirty="0" smtClean="0"/>
              <a:t>utopian</a:t>
            </a:r>
            <a:r>
              <a:rPr lang="en-US" dirty="0" smtClean="0"/>
              <a:t> view of media development: </a:t>
            </a:r>
          </a:p>
          <a:p>
            <a:pPr lvl="1"/>
            <a:r>
              <a:rPr lang="en-US" dirty="0" smtClean="0"/>
              <a:t>More choice in information and entertainment;</a:t>
            </a:r>
          </a:p>
          <a:p>
            <a:pPr lvl="1"/>
            <a:r>
              <a:rPr lang="en-US" dirty="0" smtClean="0"/>
              <a:t>Increasingly available and convenient range of consumer products; </a:t>
            </a:r>
          </a:p>
          <a:p>
            <a:pPr lvl="1"/>
            <a:r>
              <a:rPr lang="en-US" dirty="0" smtClean="0"/>
              <a:t>Greater access to education and government services;</a:t>
            </a:r>
          </a:p>
          <a:p>
            <a:pPr lvl="1"/>
            <a:r>
              <a:rPr lang="en-US" dirty="0" smtClean="0"/>
              <a:t>Ushering in truly participatory democracy on a global scale.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115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sz="3950" dirty="0"/>
              <a:t>Media and Technology: A Brave New World</a:t>
            </a:r>
            <a:r>
              <a:rPr lang="en-US" sz="3950" dirty="0" smtClean="0"/>
              <a:t>?, cont’d</a:t>
            </a:r>
            <a:endParaRPr lang="en-US" sz="395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Opposing views of new media technology:</a:t>
            </a:r>
          </a:p>
          <a:p>
            <a:pPr lvl="1"/>
            <a:r>
              <a:rPr lang="en-US" sz="2350" dirty="0" smtClean="0"/>
              <a:t>Communication systems designed on the basis of profit/market principles serve owners and investors, not citizens;</a:t>
            </a:r>
          </a:p>
          <a:p>
            <a:pPr lvl="1"/>
            <a:r>
              <a:rPr lang="en-US" sz="2350" dirty="0" smtClean="0"/>
              <a:t>Only media products that generate profit for advertisers are available to the public; </a:t>
            </a:r>
          </a:p>
          <a:p>
            <a:pPr lvl="1"/>
            <a:r>
              <a:rPr lang="en-US" sz="2350" dirty="0" smtClean="0"/>
              <a:t>Perspectives that don’t to meet the logic of increasing profits are sidelined or omitted;</a:t>
            </a:r>
          </a:p>
          <a:p>
            <a:pPr lvl="1"/>
            <a:r>
              <a:rPr lang="en-US" sz="2350" dirty="0" smtClean="0"/>
              <a:t>Lack of privacy: our actions and preferences are constantly being monitored and accessed by various agents;</a:t>
            </a:r>
          </a:p>
          <a:p>
            <a:pPr lvl="1"/>
            <a:r>
              <a:rPr lang="en-US" sz="2350" dirty="0" smtClean="0"/>
              <a:t>Not everyone has access to media systems (</a:t>
            </a:r>
            <a:r>
              <a:rPr lang="en-US" sz="2350" b="1" dirty="0" smtClean="0"/>
              <a:t>digital divide</a:t>
            </a:r>
            <a:r>
              <a:rPr lang="en-US" sz="2350" dirty="0" smtClean="0"/>
              <a:t>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725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Communication? </a:t>
            </a:r>
            <a:br>
              <a:rPr lang="en-US" dirty="0" smtClean="0"/>
            </a:br>
            <a:r>
              <a:rPr lang="en-US" dirty="0" smtClean="0"/>
              <a:t>Some Definitions and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/>
          <a:lstStyle/>
          <a:p>
            <a:r>
              <a:rPr lang="en-US" dirty="0" smtClean="0"/>
              <a:t>Communication</a:t>
            </a:r>
          </a:p>
          <a:p>
            <a:pPr lvl="1"/>
            <a:r>
              <a:rPr lang="en-US" dirty="0" smtClean="0"/>
              <a:t>The act of making something common between two or more people.</a:t>
            </a:r>
          </a:p>
          <a:p>
            <a:pPr lvl="1"/>
            <a:r>
              <a:rPr lang="en-US" dirty="0" smtClean="0"/>
              <a:t>A form of social action; implies the involvement of two or more people in a process of creating or sending and receiving or interpreting a message or idea. </a:t>
            </a:r>
          </a:p>
        </p:txBody>
      </p:sp>
    </p:spTree>
    <p:extLst>
      <p:ext uri="{BB962C8B-B14F-4D97-AF65-F5344CB8AC3E}">
        <p14:creationId xmlns:p14="http://schemas.microsoft.com/office/powerpoint/2010/main" val="2971558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9600"/>
            <a:ext cx="7518610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dirty="0"/>
              <a:t>What Is Communication? </a:t>
            </a:r>
            <a:br>
              <a:rPr lang="en-US" sz="4000" dirty="0"/>
            </a:br>
            <a:r>
              <a:rPr lang="en-US" sz="4000" dirty="0"/>
              <a:t>Some Definitions and </a:t>
            </a:r>
            <a:r>
              <a:rPr lang="en-US" sz="4000" dirty="0" smtClean="0"/>
              <a:t>Models, cont’d</a:t>
            </a:r>
            <a:endParaRPr lang="en-US" sz="4000" dirty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800600"/>
          </a:xfrm>
        </p:spPr>
        <p:txBody>
          <a:bodyPr/>
          <a:lstStyle/>
          <a:p>
            <a:r>
              <a:rPr lang="en-US" altLang="en-US" sz="2800" dirty="0" smtClean="0"/>
              <a:t>The Shannon-Weaver Model of Communication</a:t>
            </a:r>
          </a:p>
          <a:p>
            <a:pPr lvl="1"/>
            <a:r>
              <a:rPr lang="en-US" altLang="en-US" sz="2600" dirty="0" smtClean="0"/>
              <a:t>Model’s strength is its simplicity: breaks the process of communication into a few very basic elements.</a:t>
            </a:r>
          </a:p>
          <a:p>
            <a:pPr lvl="1"/>
            <a:r>
              <a:rPr lang="en-US" altLang="en-US" sz="2600" dirty="0" smtClean="0"/>
              <a:t>Criticism: does not consider the larger social context of communication.</a:t>
            </a:r>
          </a:p>
          <a:p>
            <a:pPr lvl="2"/>
            <a:r>
              <a:rPr lang="en-US" altLang="en-US" dirty="0" smtClean="0"/>
              <a:t>Social variables (language, culture, media forms) influence the way communication takes place, and whether it takes place at all.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000"/>
            <a:ext cx="9144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What Is Communication? </a:t>
            </a:r>
            <a:br>
              <a:rPr lang="en-US" sz="4000" dirty="0" smtClean="0"/>
            </a:br>
            <a:r>
              <a:rPr lang="en-US" sz="4000" dirty="0" smtClean="0"/>
              <a:t>Some Definitions and </a:t>
            </a:r>
            <a:r>
              <a:rPr lang="en-US" sz="4000" dirty="0"/>
              <a:t>Models, </a:t>
            </a:r>
            <a:r>
              <a:rPr lang="en-US" sz="4000" dirty="0" smtClean="0"/>
              <a:t>cont’d</a:t>
            </a:r>
            <a:endParaRPr lang="en-US" sz="4000" dirty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/>
          <a:lstStyle/>
          <a:p>
            <a:r>
              <a:rPr lang="en-US" altLang="en-US" sz="2900" dirty="0" smtClean="0"/>
              <a:t>The Social Model of Communication</a:t>
            </a:r>
          </a:p>
          <a:p>
            <a:pPr lvl="1"/>
            <a:r>
              <a:rPr lang="en-US" altLang="en-US" sz="2600" dirty="0" smtClean="0"/>
              <a:t>Emphasizes social and media-related variables that inform the process of communication.</a:t>
            </a:r>
          </a:p>
          <a:p>
            <a:pPr lvl="1"/>
            <a:r>
              <a:rPr lang="en-US" altLang="en-US" sz="2600" dirty="0" smtClean="0"/>
              <a:t>Communication as both structured by and contingent on some shared social element or space. </a:t>
            </a:r>
          </a:p>
          <a:p>
            <a:pPr lvl="1"/>
            <a:r>
              <a:rPr lang="en-US" altLang="en-US" sz="2600" dirty="0" smtClean="0"/>
              <a:t>Communication as </a:t>
            </a:r>
            <a:r>
              <a:rPr lang="en-US" altLang="en-US" sz="2600" i="1" dirty="0" smtClean="0"/>
              <a:t>the action of making a message or idea common to two or more people.</a:t>
            </a:r>
            <a:endParaRPr lang="en-US" alt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Communication: Mass Audiences and Mass Communication</a:t>
            </a:r>
            <a:endParaRPr lang="en-US" dirty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“Mass communication” has traditionally referred to forms of communications addressing large audiences, but can carry other meanings:</a:t>
            </a:r>
          </a:p>
          <a:p>
            <a:pPr lvl="1"/>
            <a:r>
              <a:rPr lang="en-US" altLang="en-US" dirty="0" smtClean="0"/>
              <a:t>Sometimes carries with it the idea that audiences for forms of large-scale communication are unsophisticated and vulnerable to manipulation.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Communication: Mass Audiences and Mass </a:t>
            </a:r>
            <a:r>
              <a:rPr lang="en-US" dirty="0" smtClean="0"/>
              <a:t>Communication, cont’d</a:t>
            </a:r>
            <a:endParaRPr lang="en-US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Mass Communication</a:t>
            </a:r>
          </a:p>
          <a:p>
            <a:pPr lvl="1"/>
            <a:r>
              <a:rPr lang="en-US" altLang="en-US" dirty="0" smtClean="0"/>
              <a:t>The transmission and transformation of information on a large scale.</a:t>
            </a:r>
          </a:p>
          <a:p>
            <a:pPr lvl="1"/>
            <a:r>
              <a:rPr lang="en-US" altLang="en-US" dirty="0" smtClean="0"/>
              <a:t>Three dimensions of mass communication: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altLang="en-US" dirty="0" smtClean="0"/>
              <a:t>The production and dissemination of mass information and entertainment;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altLang="en-US" dirty="0" smtClean="0"/>
              <a:t>The decentralized production and wide accessibility of information and entertainment;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altLang="en-US" dirty="0" smtClean="0"/>
              <a:t>The interactive exchange of information to a number of recipients.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Media, Mass Media, and New Media</a:t>
            </a:r>
            <a:endParaRPr lang="en-US" sz="4000" dirty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 fontScale="92500"/>
          </a:bodyPr>
          <a:lstStyle/>
          <a:p>
            <a:r>
              <a:rPr lang="en-US" altLang="en-US" sz="3000" dirty="0" smtClean="0"/>
              <a:t>Medium</a:t>
            </a:r>
          </a:p>
          <a:p>
            <a:pPr lvl="1"/>
            <a:r>
              <a:rPr lang="en-US" altLang="en-US" sz="2500" dirty="0" smtClean="0"/>
              <a:t>Any vehicle that conveys information; media is the plural of medium.</a:t>
            </a:r>
          </a:p>
          <a:p>
            <a:r>
              <a:rPr lang="en-US" altLang="en-US" sz="3000" dirty="0" smtClean="0"/>
              <a:t>Mass </a:t>
            </a:r>
            <a:r>
              <a:rPr lang="en-US" altLang="en-US" sz="3000" dirty="0" smtClean="0"/>
              <a:t>media</a:t>
            </a:r>
          </a:p>
          <a:p>
            <a:pPr lvl="1"/>
            <a:r>
              <a:rPr lang="en-US" altLang="en-US" sz="2500" dirty="0" smtClean="0"/>
              <a:t>Vehicles through which mass communication takes place.</a:t>
            </a:r>
          </a:p>
          <a:p>
            <a:pPr lvl="1"/>
            <a:r>
              <a:rPr lang="en-US" altLang="en-US" sz="2500" dirty="0" smtClean="0"/>
              <a:t>One form of mass media can involve multiple types of media.</a:t>
            </a:r>
          </a:p>
          <a:p>
            <a:r>
              <a:rPr lang="en-US" altLang="en-US" sz="3000" dirty="0" smtClean="0"/>
              <a:t>New </a:t>
            </a:r>
            <a:r>
              <a:rPr lang="en-US" altLang="en-US" sz="3000" dirty="0" smtClean="0"/>
              <a:t>media (digital media)</a:t>
            </a:r>
          </a:p>
          <a:p>
            <a:pPr lvl="1"/>
            <a:r>
              <a:rPr lang="en-US" altLang="en-US" sz="2500" dirty="0" smtClean="0"/>
              <a:t>Emerged in the 90s; technologies, practices, and institutions designed to facilitate broad participation in information production and exchange on a mass scale.</a:t>
            </a:r>
          </a:p>
          <a:p>
            <a:pPr lvl="1"/>
            <a:r>
              <a:rPr lang="en-US" altLang="en-US" sz="2500" dirty="0" smtClean="0"/>
              <a:t>Broadens the reach and capabilities of traditional mass media.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Convergence</a:t>
            </a:r>
            <a:endParaRPr 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Convergence</a:t>
            </a:r>
          </a:p>
          <a:p>
            <a:pPr lvl="1"/>
            <a:r>
              <a:rPr lang="en-US" altLang="en-US" dirty="0" smtClean="0"/>
              <a:t>The bringing together of a wide range of previously separate and distinct communication technologies and media. </a:t>
            </a:r>
          </a:p>
          <a:p>
            <a:pPr lvl="1"/>
            <a:r>
              <a:rPr lang="en-US" altLang="en-US" i="1" dirty="0" smtClean="0"/>
              <a:t>Technological </a:t>
            </a:r>
            <a:r>
              <a:rPr lang="en-US" altLang="en-US" i="1" dirty="0" smtClean="0"/>
              <a:t>convergence </a:t>
            </a:r>
            <a:r>
              <a:rPr lang="en-US" altLang="en-US" dirty="0" smtClean="0"/>
              <a:t>of voice, video, data, and other communication media is at the heart of new media.</a:t>
            </a:r>
          </a:p>
          <a:p>
            <a:pPr lvl="1"/>
            <a:r>
              <a:rPr lang="en-US" altLang="en-US" i="1" dirty="0" smtClean="0"/>
              <a:t>Corporate </a:t>
            </a:r>
            <a:r>
              <a:rPr lang="en-US" altLang="en-US" i="1" dirty="0" smtClean="0"/>
              <a:t>convergence </a:t>
            </a:r>
            <a:r>
              <a:rPr lang="en-US" altLang="en-US" dirty="0" smtClean="0"/>
              <a:t>has led to the growth of increasingly large media companies with investments in a range of different kinds of media.</a:t>
            </a:r>
          </a:p>
          <a:p>
            <a:pPr lvl="2"/>
            <a:r>
              <a:rPr lang="en-US" altLang="en-US" dirty="0" smtClean="0"/>
              <a:t>Accompanied by changes in government regulation.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Convergence,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Convergence is shifting the way we understand and participate in media. </a:t>
            </a:r>
          </a:p>
          <a:p>
            <a:pPr lvl="1"/>
            <a:r>
              <a:rPr lang="en-US" dirty="0" smtClean="0"/>
              <a:t>Audiences can participate in the creation or remixing of media products.</a:t>
            </a:r>
          </a:p>
          <a:p>
            <a:pPr lvl="1"/>
            <a:r>
              <a:rPr lang="en-US" dirty="0" smtClean="0"/>
              <a:t>Program producers work to build audiences through </a:t>
            </a:r>
            <a:r>
              <a:rPr lang="en-US" i="1" dirty="0" err="1" smtClean="0"/>
              <a:t>transmedia</a:t>
            </a:r>
            <a:r>
              <a:rPr lang="en-US" i="1" dirty="0" smtClean="0"/>
              <a:t> </a:t>
            </a:r>
            <a:r>
              <a:rPr lang="en-US" dirty="0" smtClean="0"/>
              <a:t>storytelling.</a:t>
            </a:r>
          </a:p>
          <a:p>
            <a:pPr lvl="1"/>
            <a:r>
              <a:rPr lang="en-US" dirty="0" smtClean="0"/>
              <a:t>Development of a new political culture, as activists can use email and social media platforms to engage with political actors.</a:t>
            </a:r>
          </a:p>
        </p:txBody>
      </p:sp>
    </p:spTree>
    <p:extLst>
      <p:ext uri="{BB962C8B-B14F-4D97-AF65-F5344CB8AC3E}">
        <p14:creationId xmlns:p14="http://schemas.microsoft.com/office/powerpoint/2010/main" val="1904280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268" y="224900"/>
            <a:ext cx="6753732" cy="6328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Social Roles of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A Political Role</a:t>
            </a:r>
          </a:p>
          <a:p>
            <a:pPr lvl="1"/>
            <a:r>
              <a:rPr lang="en-US" dirty="0" smtClean="0"/>
              <a:t>Media are the central vehicle for the production and distribution of information about events taking place at different levels of government.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Some media provide interactive venues to debate and discuss political ideas and concerns.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Media owners have a long history of using their products to influence political discussion and action.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126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Some Social Roles of </a:t>
            </a:r>
            <a:r>
              <a:rPr lang="en-US" dirty="0" smtClean="0"/>
              <a:t>Media,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Governments strive to control media coverage and thereby public opinion</a:t>
            </a:r>
            <a:r>
              <a:rPr lang="en-US" dirty="0" smtClean="0"/>
              <a:t>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 smtClean="0"/>
              <a:t>However, government </a:t>
            </a:r>
            <a:r>
              <a:rPr lang="en-US" dirty="0"/>
              <a:t>communication is generally constrained by a concern with freedom of information, and people’s right to privacy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Websites like WikiLeaks provide a controversial vehicle for government or industry insiders to release secret information to the press and the public.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1509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Social Roles of Media,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An Economic Role</a:t>
            </a:r>
          </a:p>
          <a:p>
            <a:pPr lvl="1"/>
            <a:r>
              <a:rPr lang="en-US" dirty="0" smtClean="0"/>
              <a:t>Media are key elements of our consumer culture, a growing information economy, and (according to some) an information society.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Main vehicles through which our consumer lifestyle is symbolically negotiated.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Media and communication industries make up one of the fastest-growing sectors of the economy.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8237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Social Roles of Media,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/>
              <a:t>Recent rapid growth in information and communication technologies (ICTs).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Information society</a:t>
            </a:r>
          </a:p>
          <a:p>
            <a:pPr lvl="2"/>
            <a:r>
              <a:rPr lang="en-US" dirty="0"/>
              <a:t>Where the production, distribution, and consumption of information are the main drivers of the economy.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Media and ICTs sometimes referred to as “shock troops” of global capitalism</a:t>
            </a:r>
          </a:p>
          <a:p>
            <a:pPr lvl="2"/>
            <a:r>
              <a:rPr lang="en-US" dirty="0" smtClean="0"/>
              <a:t>They spread, advertise, and promote the benefits of capitalist society in newly industrialized countries </a:t>
            </a:r>
          </a:p>
          <a:p>
            <a:pPr lvl="2"/>
            <a:r>
              <a:rPr lang="en-US" dirty="0"/>
              <a:t>P</a:t>
            </a:r>
            <a:r>
              <a:rPr lang="en-US" dirty="0" smtClean="0"/>
              <a:t>romise of steady jobs and income, an endless supply and wide array of products, and the opportunity to live a rich and comfortable life. 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8042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Social Roles of Media,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US" dirty="0" smtClean="0"/>
              <a:t>An Individual Role: Media and Identity</a:t>
            </a:r>
          </a:p>
          <a:p>
            <a:pPr lvl="1"/>
            <a:r>
              <a:rPr lang="en-US" dirty="0" smtClean="0"/>
              <a:t>Through media, we enlarge our understanding of our place in the world. </a:t>
            </a:r>
          </a:p>
          <a:p>
            <a:pPr lvl="2"/>
            <a:r>
              <a:rPr lang="en-US" dirty="0" smtClean="0"/>
              <a:t>Play a large role in helping develop our social, cultural, political, and economic identities.</a:t>
            </a:r>
          </a:p>
          <a:p>
            <a:pPr lvl="1"/>
            <a:r>
              <a:rPr lang="en-US" dirty="0" smtClean="0"/>
              <a:t>Media generally encourage a consumerist view of the world, and reflect consumer culture back to us in many ways.</a:t>
            </a:r>
          </a:p>
          <a:p>
            <a:pPr lvl="1"/>
            <a:r>
              <a:rPr lang="en-US" dirty="0" smtClean="0"/>
              <a:t>Advertising in media encourages us to literally purchase who we are, or who we want to be.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940179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xford template (TH)_2.potx  -  Read-Only" id="{8D574FD2-D363-4ABE-AE09-0FD09556BD74}" vid="{328F76B4-8B4B-4449-B6D0-89D9E6844475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xford template (TH)_2.potx  -  Read-Only" id="{8D574FD2-D363-4ABE-AE09-0FD09556BD74}" vid="{57D5FB25-C71A-4FA0-B2CB-224F648BF6A8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xford template (TH)_2.potx  -  Read-Only" id="{8D574FD2-D363-4ABE-AE09-0FD09556BD74}" vid="{0E03ACEF-5A19-4B88-B2E6-625A1FE4D0E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533</TotalTime>
  <Words>1224</Words>
  <Application>Microsoft Office PowerPoint</Application>
  <PresentationFormat>On-screen Show (4:3)</PresentationFormat>
  <Paragraphs>123</Paragraphs>
  <Slides>24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Theme1</vt:lpstr>
      <vt:lpstr>Custom Design</vt:lpstr>
      <vt:lpstr>1_Custom Design</vt:lpstr>
      <vt:lpstr>Defining the Field</vt:lpstr>
      <vt:lpstr>Media in an Ever-Changing Communications Universe</vt:lpstr>
      <vt:lpstr>Media in an Ever-Changing Communications Universe, cont’d</vt:lpstr>
      <vt:lpstr>PowerPoint Presentation</vt:lpstr>
      <vt:lpstr>Back to the Future </vt:lpstr>
      <vt:lpstr>Back to the Future, cont’d </vt:lpstr>
      <vt:lpstr>Media and Technology: A Brave New World?</vt:lpstr>
      <vt:lpstr>Media and Technology: A Brave New World?, cont’d</vt:lpstr>
      <vt:lpstr>What Is Communication?  Some Definitions and Models</vt:lpstr>
      <vt:lpstr>PowerPoint Presentation</vt:lpstr>
      <vt:lpstr>What Is Communication?  Some Definitions and Models, cont’d</vt:lpstr>
      <vt:lpstr>PowerPoint Presentation</vt:lpstr>
      <vt:lpstr>What Is Communication?  Some Definitions and Models, cont’d</vt:lpstr>
      <vt:lpstr>Communication: Mass Audiences and Mass Communication</vt:lpstr>
      <vt:lpstr>Communication: Mass Audiences and Mass Communication, cont’d</vt:lpstr>
      <vt:lpstr>Media, Mass Media, and New Media</vt:lpstr>
      <vt:lpstr>Convergence</vt:lpstr>
      <vt:lpstr>Convergence, cont’d</vt:lpstr>
      <vt:lpstr>PowerPoint Presentation</vt:lpstr>
      <vt:lpstr>Some Social Roles of Media</vt:lpstr>
      <vt:lpstr>Some Social Roles of Media, cont’d</vt:lpstr>
      <vt:lpstr>Some Social Roles of Media, cont’d</vt:lpstr>
      <vt:lpstr>Some Social Roles of Media, cont’d</vt:lpstr>
      <vt:lpstr>Some Social Roles of Media, cont’d</vt:lpstr>
    </vt:vector>
  </TitlesOfParts>
  <Company>Oxford University Press Canada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1: Media and Society</dc:title>
  <dc:creator>Laura Kim</dc:creator>
  <cp:lastModifiedBy>Lauren Kates</cp:lastModifiedBy>
  <cp:revision>58</cp:revision>
  <dcterms:created xsi:type="dcterms:W3CDTF">2011-10-17T20:03:34Z</dcterms:created>
  <dcterms:modified xsi:type="dcterms:W3CDTF">2020-03-18T18:30:39Z</dcterms:modified>
</cp:coreProperties>
</file>