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6330696"/>
            <a:ext cx="1164335" cy="5273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35877" y="475673"/>
            <a:ext cx="6672244" cy="1057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1244600" y="6540500"/>
            <a:ext cx="1675130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869993" y="6533642"/>
            <a:ext cx="15367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6525" rIns="0" bIns="0" rtlCol="0" vert="horz">
            <a:spAutoFit/>
          </a:bodyPr>
          <a:lstStyle/>
          <a:p>
            <a:pPr algn="ctr" marL="1905">
              <a:lnSpc>
                <a:spcPct val="100000"/>
              </a:lnSpc>
              <a:spcBef>
                <a:spcPts val="1075"/>
              </a:spcBef>
            </a:pPr>
            <a:r>
              <a:rPr dirty="0"/>
              <a:t>Global </a:t>
            </a:r>
            <a:r>
              <a:rPr dirty="0" spc="-15"/>
              <a:t>Environmental </a:t>
            </a:r>
            <a:r>
              <a:rPr dirty="0" spc="-20"/>
              <a:t>Politics</a:t>
            </a:r>
          </a:p>
          <a:p>
            <a:pPr algn="ctr" marL="1905">
              <a:lnSpc>
                <a:spcPct val="100000"/>
              </a:lnSpc>
              <a:spcBef>
                <a:spcPts val="670"/>
              </a:spcBef>
            </a:pPr>
            <a:r>
              <a:rPr dirty="0" sz="2200" spc="-10" i="0">
                <a:solidFill>
                  <a:srgbClr val="396497"/>
                </a:solidFill>
                <a:latin typeface="Calibri"/>
                <a:cs typeface="Calibri"/>
              </a:rPr>
              <a:t>by </a:t>
            </a:r>
            <a:r>
              <a:rPr dirty="0" sz="2200" spc="-5" i="0">
                <a:solidFill>
                  <a:srgbClr val="396497"/>
                </a:solidFill>
                <a:latin typeface="Calibri"/>
                <a:cs typeface="Calibri"/>
              </a:rPr>
              <a:t>Jean-Frédéric </a:t>
            </a:r>
            <a:r>
              <a:rPr dirty="0" sz="2200" i="0">
                <a:solidFill>
                  <a:srgbClr val="396497"/>
                </a:solidFill>
                <a:latin typeface="Calibri"/>
                <a:cs typeface="Calibri"/>
              </a:rPr>
              <a:t>Morin, Amandine </a:t>
            </a:r>
            <a:r>
              <a:rPr dirty="0" sz="2200" spc="-10" i="0">
                <a:solidFill>
                  <a:srgbClr val="396497"/>
                </a:solidFill>
                <a:latin typeface="Calibri"/>
                <a:cs typeface="Calibri"/>
              </a:rPr>
              <a:t>Orsini </a:t>
            </a:r>
            <a:r>
              <a:rPr dirty="0" sz="2200" i="0">
                <a:solidFill>
                  <a:srgbClr val="396497"/>
                </a:solidFill>
                <a:latin typeface="Calibri"/>
                <a:cs typeface="Calibri"/>
              </a:rPr>
              <a:t>and </a:t>
            </a:r>
            <a:r>
              <a:rPr dirty="0" sz="2200" spc="-5" i="0">
                <a:solidFill>
                  <a:srgbClr val="396497"/>
                </a:solidFill>
                <a:latin typeface="Calibri"/>
                <a:cs typeface="Calibri"/>
              </a:rPr>
              <a:t>Sikina</a:t>
            </a:r>
            <a:r>
              <a:rPr dirty="0" sz="2200" spc="-50" i="0">
                <a:solidFill>
                  <a:srgbClr val="396497"/>
                </a:solidFill>
                <a:latin typeface="Calibri"/>
                <a:cs typeface="Calibri"/>
              </a:rPr>
              <a:t> </a:t>
            </a:r>
            <a:r>
              <a:rPr dirty="0" sz="2200" i="0">
                <a:solidFill>
                  <a:srgbClr val="396497"/>
                </a:solidFill>
                <a:latin typeface="Calibri"/>
                <a:cs typeface="Calibri"/>
              </a:rPr>
              <a:t>Jinnah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64841" y="1632460"/>
            <a:ext cx="3421659" cy="4454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35211" y="1417319"/>
            <a:ext cx="5074285" cy="3429000"/>
          </a:xfrm>
          <a:prstGeom prst="rect">
            <a:avLst/>
          </a:prstGeom>
        </p:spPr>
        <p:txBody>
          <a:bodyPr wrap="square" lIns="0" tIns="25146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980"/>
              </a:spcBef>
            </a:pPr>
            <a:r>
              <a:rPr dirty="0" sz="3600" spc="-20" i="1">
                <a:solidFill>
                  <a:srgbClr val="231F20"/>
                </a:solidFill>
                <a:latin typeface="Calibri"/>
                <a:cs typeface="Calibri"/>
              </a:rPr>
              <a:t>Part</a:t>
            </a:r>
            <a:r>
              <a:rPr dirty="0" sz="3600" spc="-15" i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3600" i="1">
                <a:solidFill>
                  <a:srgbClr val="231F20"/>
                </a:solidFill>
                <a:latin typeface="Calibri"/>
                <a:cs typeface="Calibri"/>
              </a:rPr>
              <a:t>05</a:t>
            </a:r>
            <a:endParaRPr sz="3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880"/>
              </a:spcBef>
            </a:pPr>
            <a:r>
              <a:rPr dirty="0" sz="3600" spc="-15">
                <a:solidFill>
                  <a:srgbClr val="4F81BC"/>
                </a:solidFill>
                <a:latin typeface="Calibri"/>
                <a:cs typeface="Calibri"/>
              </a:rPr>
              <a:t>Cross-cutting</a:t>
            </a:r>
            <a:r>
              <a:rPr dirty="0" sz="3600" spc="-1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dirty="0" sz="3600" spc="-5">
                <a:solidFill>
                  <a:srgbClr val="4F81BC"/>
                </a:solidFill>
                <a:latin typeface="Calibri"/>
                <a:cs typeface="Calibri"/>
              </a:rPr>
              <a:t>issues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1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3600" spc="-10" i="1">
                <a:solidFill>
                  <a:srgbClr val="231F20"/>
                </a:solidFill>
                <a:latin typeface="Calibri"/>
                <a:cs typeface="Calibri"/>
              </a:rPr>
              <a:t>Chapter </a:t>
            </a:r>
            <a:r>
              <a:rPr dirty="0" sz="3600" i="1">
                <a:solidFill>
                  <a:srgbClr val="231F20"/>
                </a:solidFill>
                <a:latin typeface="Calibri"/>
                <a:cs typeface="Calibri"/>
              </a:rPr>
              <a:t>10</a:t>
            </a:r>
            <a:endParaRPr sz="3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880"/>
              </a:spcBef>
            </a:pPr>
            <a:r>
              <a:rPr dirty="0" sz="3600" spc="-60">
                <a:solidFill>
                  <a:srgbClr val="4F81BC"/>
                </a:solidFill>
                <a:latin typeface="Calibri"/>
                <a:cs typeface="Calibri"/>
              </a:rPr>
              <a:t>Trade </a:t>
            </a:r>
            <a:r>
              <a:rPr dirty="0" sz="3600">
                <a:solidFill>
                  <a:srgbClr val="4F81BC"/>
                </a:solidFill>
                <a:latin typeface="Calibri"/>
                <a:cs typeface="Calibri"/>
              </a:rPr>
              <a:t>and the</a:t>
            </a:r>
            <a:r>
              <a:rPr dirty="0" sz="3600" spc="-5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dirty="0" sz="3600" spc="-20">
                <a:solidFill>
                  <a:srgbClr val="4F81BC"/>
                </a:solidFill>
                <a:latin typeface="Calibri"/>
                <a:cs typeface="Calibri"/>
              </a:rPr>
              <a:t>environment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6510" y="732471"/>
            <a:ext cx="8050979" cy="46437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0500" y="5775959"/>
            <a:ext cx="555244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10.1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CO</a:t>
            </a:r>
            <a:r>
              <a:rPr dirty="0" baseline="-31250" sz="1200" spc="-7">
                <a:solidFill>
                  <a:srgbClr val="231F20"/>
                </a:solidFill>
                <a:latin typeface="Calibri"/>
                <a:cs typeface="Calibri"/>
              </a:rPr>
              <a:t>2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emissions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in traded goods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as a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share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of domestic</a:t>
            </a:r>
            <a:r>
              <a:rPr dirty="0" sz="1400" spc="-2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emissions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7135" y="1222462"/>
            <a:ext cx="6769728" cy="3663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507365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10.2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Solar prices vs cumulative capacity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worldwide</a:t>
            </a:r>
            <a:r>
              <a:rPr dirty="0" sz="1400" spc="7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2006–2016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50019" y="675796"/>
            <a:ext cx="6443960" cy="47571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529844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10.3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Fossil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fuel consumption subsidies in selected countries,</a:t>
            </a:r>
            <a:r>
              <a:rPr dirty="0" sz="1400" spc="5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2017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7751" y="1098308"/>
            <a:ext cx="7328497" cy="3912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598487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10.4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Environmental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provisions in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preferential trade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agreements</a:t>
            </a:r>
            <a:r>
              <a:rPr dirty="0" sz="1400" spc="8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1947–2016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64570" y="615950"/>
            <a:ext cx="3014855" cy="487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870839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35" b="1">
                <a:solidFill>
                  <a:srgbClr val="231F20"/>
                </a:solidFill>
                <a:latin typeface="Calibri"/>
                <a:cs typeface="Calibri"/>
              </a:rPr>
              <a:t>Table </a:t>
            </a:r>
            <a:r>
              <a:rPr dirty="0" sz="1400" spc="-15" b="1">
                <a:solidFill>
                  <a:srgbClr val="231F20"/>
                </a:solidFill>
                <a:latin typeface="Calibri"/>
                <a:cs typeface="Calibri"/>
              </a:rPr>
              <a:t>10.1 </a:t>
            </a:r>
            <a:r>
              <a:rPr dirty="0" sz="1400" spc="-15">
                <a:solidFill>
                  <a:srgbClr val="231F20"/>
                </a:solidFill>
                <a:latin typeface="Calibri"/>
                <a:cs typeface="Calibri"/>
              </a:rPr>
              <a:t>Disputes </a:t>
            </a:r>
            <a:r>
              <a:rPr dirty="0" sz="1400" spc="-20">
                <a:solidFill>
                  <a:srgbClr val="231F20"/>
                </a:solidFill>
                <a:latin typeface="Calibri"/>
                <a:cs typeface="Calibri"/>
              </a:rPr>
              <a:t>involving </a:t>
            </a:r>
            <a:r>
              <a:rPr dirty="0" sz="1400" spc="-15">
                <a:solidFill>
                  <a:srgbClr val="231F20"/>
                </a:solidFill>
                <a:latin typeface="Calibri"/>
                <a:cs typeface="Calibri"/>
              </a:rPr>
              <a:t>Article XX(b)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and (g) of the </a:t>
            </a:r>
            <a:r>
              <a:rPr dirty="0" sz="1400" spc="-20">
                <a:solidFill>
                  <a:srgbClr val="231F20"/>
                </a:solidFill>
                <a:latin typeface="Calibri"/>
                <a:cs typeface="Calibri"/>
              </a:rPr>
              <a:t>General Agreement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on </a:t>
            </a:r>
            <a:r>
              <a:rPr dirty="0" sz="1400" spc="-35">
                <a:solidFill>
                  <a:srgbClr val="231F20"/>
                </a:solidFill>
                <a:latin typeface="Calibri"/>
                <a:cs typeface="Calibri"/>
              </a:rPr>
              <a:t>Tariffs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dirty="0" sz="1400" spc="-35">
                <a:solidFill>
                  <a:srgbClr val="231F20"/>
                </a:solidFill>
                <a:latin typeface="Calibri"/>
                <a:cs typeface="Calibri"/>
              </a:rPr>
              <a:t>Trade </a:t>
            </a:r>
            <a:r>
              <a:rPr dirty="0" sz="1400" spc="-15">
                <a:solidFill>
                  <a:srgbClr val="231F20"/>
                </a:solidFill>
                <a:latin typeface="Calibri"/>
                <a:cs typeface="Calibri"/>
              </a:rPr>
              <a:t>(1980–2018)</a:t>
            </a:r>
            <a:r>
              <a:rPr dirty="0" sz="1400" spc="7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231F20"/>
                </a:solidFill>
                <a:latin typeface="Calibri"/>
                <a:cs typeface="Calibri"/>
              </a:rPr>
              <a:t>(Continued)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52050" y="615950"/>
            <a:ext cx="3039899" cy="4876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782891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35" b="1">
                <a:solidFill>
                  <a:srgbClr val="231F20"/>
                </a:solidFill>
                <a:latin typeface="Calibri"/>
                <a:cs typeface="Calibri"/>
              </a:rPr>
              <a:t>Table </a:t>
            </a:r>
            <a:r>
              <a:rPr dirty="0" sz="1400" spc="-15" b="1">
                <a:solidFill>
                  <a:srgbClr val="231F20"/>
                </a:solidFill>
                <a:latin typeface="Calibri"/>
                <a:cs typeface="Calibri"/>
              </a:rPr>
              <a:t>10.1 </a:t>
            </a:r>
            <a:r>
              <a:rPr dirty="0" sz="1400" spc="-15">
                <a:solidFill>
                  <a:srgbClr val="231F20"/>
                </a:solidFill>
                <a:latin typeface="Calibri"/>
                <a:cs typeface="Calibri"/>
              </a:rPr>
              <a:t>Disputes </a:t>
            </a:r>
            <a:r>
              <a:rPr dirty="0" sz="1400" spc="-20">
                <a:solidFill>
                  <a:srgbClr val="231F20"/>
                </a:solidFill>
                <a:latin typeface="Calibri"/>
                <a:cs typeface="Calibri"/>
              </a:rPr>
              <a:t>involving </a:t>
            </a:r>
            <a:r>
              <a:rPr dirty="0" sz="1400" spc="-15">
                <a:solidFill>
                  <a:srgbClr val="231F20"/>
                </a:solidFill>
                <a:latin typeface="Calibri"/>
                <a:cs typeface="Calibri"/>
              </a:rPr>
              <a:t>Article XX(b)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and (g) of the </a:t>
            </a:r>
            <a:r>
              <a:rPr dirty="0" sz="1400" spc="-20">
                <a:solidFill>
                  <a:srgbClr val="231F20"/>
                </a:solidFill>
                <a:latin typeface="Calibri"/>
                <a:cs typeface="Calibri"/>
              </a:rPr>
              <a:t>General Agreement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on </a:t>
            </a:r>
            <a:r>
              <a:rPr dirty="0" sz="1400" spc="-35">
                <a:solidFill>
                  <a:srgbClr val="231F20"/>
                </a:solidFill>
                <a:latin typeface="Calibri"/>
                <a:cs typeface="Calibri"/>
              </a:rPr>
              <a:t>Tariffs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dirty="0" sz="1400" spc="-35">
                <a:solidFill>
                  <a:srgbClr val="231F20"/>
                </a:solidFill>
                <a:latin typeface="Calibri"/>
                <a:cs typeface="Calibri"/>
              </a:rPr>
              <a:t>Trade</a:t>
            </a:r>
            <a:r>
              <a:rPr dirty="0" sz="1400" spc="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231F20"/>
                </a:solidFill>
                <a:latin typeface="Calibri"/>
                <a:cs typeface="Calibri"/>
              </a:rPr>
              <a:t>(1980–2018)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3161" y="615950"/>
            <a:ext cx="3057676" cy="4876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693293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solidFill>
                  <a:srgbClr val="231F20"/>
                </a:solidFill>
                <a:latin typeface="Calibri"/>
                <a:cs typeface="Calibri"/>
              </a:rPr>
              <a:t>Table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10.2 </a:t>
            </a:r>
            <a:r>
              <a:rPr dirty="0" sz="1400" spc="-15">
                <a:solidFill>
                  <a:srgbClr val="231F20"/>
                </a:solidFill>
                <a:latin typeface="Calibri"/>
                <a:cs typeface="Calibri"/>
              </a:rPr>
              <a:t>Canada’s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environmental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disputes under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dirty="0" sz="1400" spc="-25">
                <a:solidFill>
                  <a:srgbClr val="231F20"/>
                </a:solidFill>
                <a:latin typeface="Calibri"/>
                <a:cs typeface="Calibri"/>
              </a:rPr>
              <a:t>NAFTA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Investment Chapter</a:t>
            </a:r>
            <a:r>
              <a:rPr dirty="0" sz="1400" spc="15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(1993–2018)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2020-03-08T13:43:30Z</dcterms:created>
  <dcterms:modified xsi:type="dcterms:W3CDTF">2020-03-08T13:43:30Z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2020-03-08T00:00:00Z</vt:filetime>
  </property>
  <property fmtid="{D5CDD505-2E9C-101B-9397-08002B2CF9AE}" pid="3" name="Creator">
    <vt:lpwstr>Adobe InDesign CC 14.0 (Windows)</vt:lpwstr>
  </property>
  <property fmtid="{D5CDD505-2E9C-101B-9397-08002B2CF9AE}" pid="4" name="LastSaved">
    <vt:filetime>2020-03-08T00:00:00Z</vt:filetime>
  </property>
</Properties>
</file>