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5" cy="5273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35877" y="475673"/>
            <a:ext cx="6672244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869993" y="6533642"/>
            <a:ext cx="1536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6525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1075"/>
              </a:spcBef>
            </a:pPr>
            <a:r>
              <a:rPr dirty="0"/>
              <a:t>Global </a:t>
            </a:r>
            <a:r>
              <a:rPr dirty="0" spc="-15"/>
              <a:t>Environmental </a:t>
            </a:r>
            <a:r>
              <a:rPr dirty="0" spc="-20"/>
              <a:t>Politics</a:t>
            </a:r>
          </a:p>
          <a:p>
            <a:pPr algn="ctr" marL="1905">
              <a:lnSpc>
                <a:spcPct val="100000"/>
              </a:lnSpc>
              <a:spcBef>
                <a:spcPts val="670"/>
              </a:spcBef>
            </a:pPr>
            <a:r>
              <a:rPr dirty="0" sz="2200" spc="-10" i="0">
                <a:solidFill>
                  <a:srgbClr val="396497"/>
                </a:solidFill>
                <a:latin typeface="Calibri"/>
                <a:cs typeface="Calibri"/>
              </a:rPr>
              <a:t>by </a:t>
            </a:r>
            <a:r>
              <a:rPr dirty="0" sz="2200" spc="-5" i="0">
                <a:solidFill>
                  <a:srgbClr val="396497"/>
                </a:solidFill>
                <a:latin typeface="Calibri"/>
                <a:cs typeface="Calibri"/>
              </a:rPr>
              <a:t>Jean-Frédéric </a:t>
            </a:r>
            <a:r>
              <a:rPr dirty="0" sz="2200" i="0">
                <a:solidFill>
                  <a:srgbClr val="396497"/>
                </a:solidFill>
                <a:latin typeface="Calibri"/>
                <a:cs typeface="Calibri"/>
              </a:rPr>
              <a:t>Morin, Amandine </a:t>
            </a:r>
            <a:r>
              <a:rPr dirty="0" sz="2200" spc="-10" i="0">
                <a:solidFill>
                  <a:srgbClr val="396497"/>
                </a:solidFill>
                <a:latin typeface="Calibri"/>
                <a:cs typeface="Calibri"/>
              </a:rPr>
              <a:t>Orsini </a:t>
            </a:r>
            <a:r>
              <a:rPr dirty="0" sz="2200" i="0">
                <a:solidFill>
                  <a:srgbClr val="396497"/>
                </a:solidFill>
                <a:latin typeface="Calibri"/>
                <a:cs typeface="Calibri"/>
              </a:rPr>
              <a:t>and </a:t>
            </a:r>
            <a:r>
              <a:rPr dirty="0" sz="2200" spc="-5" i="0">
                <a:solidFill>
                  <a:srgbClr val="396497"/>
                </a:solidFill>
                <a:latin typeface="Calibri"/>
                <a:cs typeface="Calibri"/>
              </a:rPr>
              <a:t>Sikina</a:t>
            </a:r>
            <a:r>
              <a:rPr dirty="0" sz="2200" spc="-50" i="0">
                <a:solidFill>
                  <a:srgbClr val="396497"/>
                </a:solidFill>
                <a:latin typeface="Calibri"/>
                <a:cs typeface="Calibri"/>
              </a:rPr>
              <a:t> </a:t>
            </a:r>
            <a:r>
              <a:rPr dirty="0" sz="2200" i="0">
                <a:solidFill>
                  <a:srgbClr val="396497"/>
                </a:solidFill>
                <a:latin typeface="Calibri"/>
                <a:cs typeface="Calibri"/>
              </a:rPr>
              <a:t>Jinnah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864841" y="1632460"/>
            <a:ext cx="3421659" cy="44545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6310" y="1417319"/>
            <a:ext cx="7512684" cy="3429000"/>
          </a:xfrm>
          <a:prstGeom prst="rect">
            <a:avLst/>
          </a:prstGeom>
        </p:spPr>
        <p:txBody>
          <a:bodyPr wrap="square" lIns="0" tIns="25146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980"/>
              </a:spcBef>
            </a:pPr>
            <a:r>
              <a:rPr dirty="0" sz="3600" spc="-20" i="1">
                <a:solidFill>
                  <a:srgbClr val="231F20"/>
                </a:solidFill>
                <a:latin typeface="Calibri"/>
                <a:cs typeface="Calibri"/>
              </a:rPr>
              <a:t>Part</a:t>
            </a:r>
            <a:r>
              <a:rPr dirty="0" sz="3600" spc="-10" i="1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3600" i="1">
                <a:solidFill>
                  <a:srgbClr val="231F20"/>
                </a:solidFill>
                <a:latin typeface="Calibri"/>
                <a:cs typeface="Calibri"/>
              </a:rPr>
              <a:t>05</a:t>
            </a:r>
            <a:endParaRPr sz="3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880"/>
              </a:spcBef>
            </a:pPr>
            <a:r>
              <a:rPr dirty="0" sz="3600" spc="-15">
                <a:solidFill>
                  <a:srgbClr val="4F81BC"/>
                </a:solidFill>
                <a:latin typeface="Calibri"/>
                <a:cs typeface="Calibri"/>
              </a:rPr>
              <a:t>Cross-cutting</a:t>
            </a:r>
            <a:r>
              <a:rPr dirty="0" sz="3600" spc="-5">
                <a:solidFill>
                  <a:srgbClr val="4F81BC"/>
                </a:solidFill>
                <a:latin typeface="Calibri"/>
                <a:cs typeface="Calibri"/>
              </a:rPr>
              <a:t> issues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15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3600" spc="-10" i="1">
                <a:solidFill>
                  <a:srgbClr val="231F20"/>
                </a:solidFill>
                <a:latin typeface="Calibri"/>
                <a:cs typeface="Calibri"/>
              </a:rPr>
              <a:t>Chapter</a:t>
            </a:r>
            <a:r>
              <a:rPr dirty="0" sz="3600" spc="-5" i="1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3600" i="1">
                <a:solidFill>
                  <a:srgbClr val="231F20"/>
                </a:solidFill>
                <a:latin typeface="Calibri"/>
                <a:cs typeface="Calibri"/>
              </a:rPr>
              <a:t>09</a:t>
            </a:r>
            <a:endParaRPr sz="3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880"/>
              </a:spcBef>
            </a:pPr>
            <a:r>
              <a:rPr dirty="0" sz="3600" spc="-20">
                <a:solidFill>
                  <a:srgbClr val="4F81BC"/>
                </a:solidFill>
                <a:latin typeface="Calibri"/>
                <a:cs typeface="Calibri"/>
              </a:rPr>
              <a:t>Natural </a:t>
            </a:r>
            <a:r>
              <a:rPr dirty="0" sz="3600" spc="-15">
                <a:solidFill>
                  <a:srgbClr val="4F81BC"/>
                </a:solidFill>
                <a:latin typeface="Calibri"/>
                <a:cs typeface="Calibri"/>
              </a:rPr>
              <a:t>resources, </a:t>
            </a:r>
            <a:r>
              <a:rPr dirty="0" sz="3600" spc="-35">
                <a:solidFill>
                  <a:srgbClr val="4F81BC"/>
                </a:solidFill>
                <a:latin typeface="Calibri"/>
                <a:cs typeface="Calibri"/>
              </a:rPr>
              <a:t>security, </a:t>
            </a:r>
            <a:r>
              <a:rPr dirty="0" sz="3600">
                <a:solidFill>
                  <a:srgbClr val="4F81BC"/>
                </a:solidFill>
                <a:latin typeface="Calibri"/>
                <a:cs typeface="Calibri"/>
              </a:rPr>
              <a:t>and</a:t>
            </a:r>
            <a:r>
              <a:rPr dirty="0" sz="3600" spc="55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dirty="0" sz="3600" spc="-10">
                <a:solidFill>
                  <a:srgbClr val="4F81BC"/>
                </a:solidFill>
                <a:latin typeface="Calibri"/>
                <a:cs typeface="Calibri"/>
              </a:rPr>
              <a:t>conflicts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69902" y="1912335"/>
            <a:ext cx="6004193" cy="22840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26009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9.1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The </a:t>
            </a:r>
            <a:r>
              <a:rPr dirty="0" sz="1400" spc="-15">
                <a:solidFill>
                  <a:srgbClr val="231F20"/>
                </a:solidFill>
                <a:latin typeface="Calibri"/>
                <a:cs typeface="Calibri"/>
              </a:rPr>
              <a:t>Homer-Dixon</a:t>
            </a:r>
            <a:r>
              <a:rPr dirty="0" sz="1400" spc="15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model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03102" y="1005157"/>
            <a:ext cx="7737795" cy="40983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3503929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9.2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Cooperation 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and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conflicts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over</a:t>
            </a:r>
            <a:r>
              <a:rPr dirty="0" sz="1400" spc="8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15">
                <a:solidFill>
                  <a:srgbClr val="231F20"/>
                </a:solidFill>
                <a:latin typeface="Calibri"/>
                <a:cs typeface="Calibri"/>
              </a:rPr>
              <a:t>water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1489" y="928210"/>
            <a:ext cx="7241021" cy="42522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828029"/>
            <a:ext cx="22828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9.3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The resource</a:t>
            </a:r>
            <a:r>
              <a:rPr dirty="0" sz="1400" spc="5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curse?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9900" y="1005967"/>
            <a:ext cx="7304198" cy="40967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42532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9.4 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Number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of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natural disaster events</a:t>
            </a:r>
            <a:r>
              <a:rPr dirty="0" sz="1400" spc="6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(1970–2017)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2020-03-08T13:42:47Z</dcterms:created>
  <dcterms:modified xsi:type="dcterms:W3CDTF">2020-03-08T13:42:47Z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2020-03-08T00:00:00Z</vt:filetime>
  </property>
  <property fmtid="{D5CDD505-2E9C-101B-9397-08002B2CF9AE}" pid="3" name="Creator">
    <vt:lpwstr>Adobe InDesign CC 14.0 (Windows)</vt:lpwstr>
  </property>
  <property fmtid="{D5CDD505-2E9C-101B-9397-08002B2CF9AE}" pid="4" name="LastSaved">
    <vt:filetime>2020-03-08T00:00:00Z</vt:filetime>
  </property>
</Properties>
</file>