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35877" y="475673"/>
            <a:ext cx="6672244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652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075"/>
              </a:spcBef>
            </a:pPr>
            <a:r>
              <a:rPr dirty="0"/>
              <a:t>Global </a:t>
            </a:r>
            <a:r>
              <a:rPr dirty="0" spc="-15"/>
              <a:t>Environmental </a:t>
            </a:r>
            <a:r>
              <a:rPr dirty="0" spc="-20"/>
              <a:t>Politics</a:t>
            </a:r>
          </a:p>
          <a:p>
            <a:pPr algn="ctr" marL="1905">
              <a:lnSpc>
                <a:spcPct val="100000"/>
              </a:lnSpc>
              <a:spcBef>
                <a:spcPts val="670"/>
              </a:spcBef>
            </a:pP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dirty="0" sz="2200" spc="-5" i="0">
                <a:solidFill>
                  <a:srgbClr val="396497"/>
                </a:solidFill>
                <a:latin typeface="Calibri"/>
                <a:cs typeface="Calibri"/>
              </a:rPr>
              <a:t>Jean-Frédéric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Morin, Amandine </a:t>
            </a: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Orsini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and </a:t>
            </a:r>
            <a:r>
              <a:rPr dirty="0" sz="2200" spc="-5" i="0">
                <a:solidFill>
                  <a:srgbClr val="396497"/>
                </a:solidFill>
                <a:latin typeface="Calibri"/>
                <a:cs typeface="Calibri"/>
              </a:rPr>
              <a:t>Sikina</a:t>
            </a:r>
            <a:r>
              <a:rPr dirty="0" sz="2200" spc="-50" i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Jinnah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64841" y="1632460"/>
            <a:ext cx="3421659" cy="44545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9656" y="1417319"/>
            <a:ext cx="6825615" cy="3977640"/>
          </a:xfrm>
          <a:prstGeom prst="rect">
            <a:avLst/>
          </a:prstGeom>
        </p:spPr>
        <p:txBody>
          <a:bodyPr wrap="square" lIns="0" tIns="2514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80"/>
              </a:spcBef>
            </a:pPr>
            <a:r>
              <a:rPr dirty="0" sz="3600" spc="-20" i="1">
                <a:solidFill>
                  <a:srgbClr val="231F20"/>
                </a:solidFill>
                <a:latin typeface="Calibri"/>
                <a:cs typeface="Calibri"/>
              </a:rPr>
              <a:t>Part</a:t>
            </a:r>
            <a:r>
              <a:rPr dirty="0" sz="3600" spc="-10" i="1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3600" i="1">
                <a:solidFill>
                  <a:srgbClr val="231F20"/>
                </a:solidFill>
                <a:latin typeface="Calibri"/>
                <a:cs typeface="Calibri"/>
              </a:rPr>
              <a:t>01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80"/>
              </a:spcBef>
            </a:pP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Defining </a:t>
            </a:r>
            <a:r>
              <a:rPr dirty="0" sz="3600">
                <a:solidFill>
                  <a:srgbClr val="4F81BC"/>
                </a:solidFill>
                <a:latin typeface="Calibri"/>
                <a:cs typeface="Calibri"/>
              </a:rPr>
              <a:t>global </a:t>
            </a:r>
            <a:r>
              <a:rPr dirty="0" sz="3600" spc="-20">
                <a:solidFill>
                  <a:srgbClr val="4F81BC"/>
                </a:solidFill>
                <a:latin typeface="Calibri"/>
                <a:cs typeface="Calibri"/>
              </a:rPr>
              <a:t>environmental</a:t>
            </a:r>
            <a:r>
              <a:rPr dirty="0" sz="3600" spc="-35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dirty="0" sz="3600" spc="-5">
                <a:solidFill>
                  <a:srgbClr val="4F81BC"/>
                </a:solidFill>
                <a:latin typeface="Calibri"/>
                <a:cs typeface="Calibri"/>
              </a:rPr>
              <a:t>issues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3600" spc="-10" i="1">
                <a:solidFill>
                  <a:srgbClr val="231F20"/>
                </a:solidFill>
                <a:latin typeface="Calibri"/>
                <a:cs typeface="Calibri"/>
              </a:rPr>
              <a:t>Chapter</a:t>
            </a:r>
            <a:r>
              <a:rPr dirty="0" sz="3600" spc="-5" i="1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3600" i="1">
                <a:solidFill>
                  <a:srgbClr val="231F20"/>
                </a:solidFill>
                <a:latin typeface="Calibri"/>
                <a:cs typeface="Calibri"/>
              </a:rPr>
              <a:t>01</a:t>
            </a:r>
            <a:endParaRPr sz="3600">
              <a:latin typeface="Calibri"/>
              <a:cs typeface="Calibri"/>
            </a:endParaRPr>
          </a:p>
          <a:p>
            <a:pPr algn="ctr" marL="242570" marR="238125">
              <a:lnSpc>
                <a:spcPct val="100000"/>
              </a:lnSpc>
              <a:spcBef>
                <a:spcPts val="1880"/>
              </a:spcBef>
            </a:pPr>
            <a:r>
              <a:rPr dirty="0" sz="3600" spc="-15">
                <a:solidFill>
                  <a:srgbClr val="4F81BC"/>
                </a:solidFill>
                <a:latin typeface="Calibri"/>
                <a:cs typeface="Calibri"/>
              </a:rPr>
              <a:t>Interconnections </a:t>
            </a: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between </a:t>
            </a:r>
            <a:r>
              <a:rPr dirty="0" sz="3600" spc="-5">
                <a:solidFill>
                  <a:srgbClr val="4F81BC"/>
                </a:solidFill>
                <a:latin typeface="Calibri"/>
                <a:cs typeface="Calibri"/>
              </a:rPr>
              <a:t>science  </a:t>
            </a:r>
            <a:r>
              <a:rPr dirty="0" sz="3600">
                <a:solidFill>
                  <a:srgbClr val="4F81BC"/>
                </a:solidFill>
                <a:latin typeface="Calibri"/>
                <a:cs typeface="Calibri"/>
              </a:rPr>
              <a:t>and</a:t>
            </a: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dirty="0" sz="3600" spc="-5">
                <a:solidFill>
                  <a:srgbClr val="4F81BC"/>
                </a:solidFill>
                <a:latin typeface="Calibri"/>
                <a:cs typeface="Calibri"/>
              </a:rPr>
              <a:t>politics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828" y="695655"/>
            <a:ext cx="7358342" cy="47173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46990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1.1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Annual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number of scientific publications</a:t>
            </a:r>
            <a:r>
              <a:rPr dirty="0" sz="1400" spc="2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(1970–2012)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3010" y="860100"/>
            <a:ext cx="7377978" cy="43884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45637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1.2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The inequalities in scientific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production</a:t>
            </a:r>
            <a:r>
              <a:rPr dirty="0" sz="1400" spc="7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(Continued)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0556" y="865009"/>
            <a:ext cx="7382886" cy="43786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45637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1.2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The inequalities in scientific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production</a:t>
            </a:r>
            <a:r>
              <a:rPr dirty="0" sz="1400" spc="7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(Continued)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9900" y="843165"/>
            <a:ext cx="7304198" cy="44223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366585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1.2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The inequalities in scientific</a:t>
            </a:r>
            <a:r>
              <a:rPr dirty="0" sz="1400" spc="4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production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2020-03-08T13:37:11Z</dcterms:created>
  <dcterms:modified xsi:type="dcterms:W3CDTF">2020-03-08T13:37:11Z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2020-03-08T00:00:00Z</vt:filetime>
  </property>
  <property fmtid="{D5CDD505-2E9C-101B-9397-08002B2CF9AE}" pid="3" name="Creator">
    <vt:lpwstr>Adobe InDesign CC 14.0 (Windows)</vt:lpwstr>
  </property>
  <property fmtid="{D5CDD505-2E9C-101B-9397-08002B2CF9AE}" pid="4" name="LastSaved">
    <vt:filetime>2020-03-08T00:00:00Z</vt:filetime>
  </property>
</Properties>
</file>