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0" y="6330696"/>
            <a:ext cx="1164335" cy="52730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35877" y="475673"/>
            <a:ext cx="6672244" cy="1057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1244600" y="6540500"/>
            <a:ext cx="1675130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869993" y="6533642"/>
            <a:ext cx="15367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jp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jp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6525" rIns="0" bIns="0" rtlCol="0" vert="horz">
            <a:spAutoFit/>
          </a:bodyPr>
          <a:lstStyle/>
          <a:p>
            <a:pPr algn="ctr" marL="1905">
              <a:lnSpc>
                <a:spcPct val="100000"/>
              </a:lnSpc>
              <a:spcBef>
                <a:spcPts val="1075"/>
              </a:spcBef>
            </a:pPr>
            <a:r>
              <a:rPr dirty="0"/>
              <a:t>Global </a:t>
            </a:r>
            <a:r>
              <a:rPr dirty="0" spc="-15"/>
              <a:t>Environmental </a:t>
            </a:r>
            <a:r>
              <a:rPr dirty="0" spc="-20"/>
              <a:t>Politics</a:t>
            </a:r>
          </a:p>
          <a:p>
            <a:pPr algn="ctr" marL="1905">
              <a:lnSpc>
                <a:spcPct val="100000"/>
              </a:lnSpc>
              <a:spcBef>
                <a:spcPts val="670"/>
              </a:spcBef>
            </a:pPr>
            <a:r>
              <a:rPr dirty="0" sz="2200" spc="-10" i="0">
                <a:solidFill>
                  <a:srgbClr val="396497"/>
                </a:solidFill>
                <a:latin typeface="Calibri"/>
                <a:cs typeface="Calibri"/>
              </a:rPr>
              <a:t>by </a:t>
            </a:r>
            <a:r>
              <a:rPr dirty="0" sz="2200" spc="-5" i="0">
                <a:solidFill>
                  <a:srgbClr val="396497"/>
                </a:solidFill>
                <a:latin typeface="Calibri"/>
                <a:cs typeface="Calibri"/>
              </a:rPr>
              <a:t>Jean-Frédéric </a:t>
            </a:r>
            <a:r>
              <a:rPr dirty="0" sz="2200" i="0">
                <a:solidFill>
                  <a:srgbClr val="396497"/>
                </a:solidFill>
                <a:latin typeface="Calibri"/>
                <a:cs typeface="Calibri"/>
              </a:rPr>
              <a:t>Morin, Amandine </a:t>
            </a:r>
            <a:r>
              <a:rPr dirty="0" sz="2200" spc="-10" i="0">
                <a:solidFill>
                  <a:srgbClr val="396497"/>
                </a:solidFill>
                <a:latin typeface="Calibri"/>
                <a:cs typeface="Calibri"/>
              </a:rPr>
              <a:t>Orsini </a:t>
            </a:r>
            <a:r>
              <a:rPr dirty="0" sz="2200" i="0">
                <a:solidFill>
                  <a:srgbClr val="396497"/>
                </a:solidFill>
                <a:latin typeface="Calibri"/>
                <a:cs typeface="Calibri"/>
              </a:rPr>
              <a:t>and </a:t>
            </a:r>
            <a:r>
              <a:rPr dirty="0" sz="2200" spc="-5" i="0">
                <a:solidFill>
                  <a:srgbClr val="396497"/>
                </a:solidFill>
                <a:latin typeface="Calibri"/>
                <a:cs typeface="Calibri"/>
              </a:rPr>
              <a:t>Sikina</a:t>
            </a:r>
            <a:r>
              <a:rPr dirty="0" sz="2200" spc="-50" i="0">
                <a:solidFill>
                  <a:srgbClr val="396497"/>
                </a:solidFill>
                <a:latin typeface="Calibri"/>
                <a:cs typeface="Calibri"/>
              </a:rPr>
              <a:t> </a:t>
            </a:r>
            <a:r>
              <a:rPr dirty="0" sz="2200" i="0">
                <a:solidFill>
                  <a:srgbClr val="396497"/>
                </a:solidFill>
                <a:latin typeface="Calibri"/>
                <a:cs typeface="Calibri"/>
              </a:rPr>
              <a:t>Jinnah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864841" y="1632460"/>
            <a:ext cx="3421659" cy="44545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15654" y="1417319"/>
            <a:ext cx="3713479" cy="3429000"/>
          </a:xfrm>
          <a:prstGeom prst="rect">
            <a:avLst/>
          </a:prstGeom>
        </p:spPr>
        <p:txBody>
          <a:bodyPr wrap="square" lIns="0" tIns="25146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980"/>
              </a:spcBef>
            </a:pPr>
            <a:r>
              <a:rPr dirty="0" sz="3600" spc="-20" i="1">
                <a:solidFill>
                  <a:srgbClr val="231F20"/>
                </a:solidFill>
                <a:latin typeface="Calibri"/>
                <a:cs typeface="Calibri"/>
              </a:rPr>
              <a:t>Part</a:t>
            </a:r>
            <a:r>
              <a:rPr dirty="0" sz="3600" spc="-15" i="1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dirty="0" sz="3600" i="1">
                <a:solidFill>
                  <a:srgbClr val="231F20"/>
                </a:solidFill>
                <a:latin typeface="Calibri"/>
                <a:cs typeface="Calibri"/>
              </a:rPr>
              <a:t>02</a:t>
            </a:r>
            <a:endParaRPr sz="36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880"/>
              </a:spcBef>
            </a:pPr>
            <a:r>
              <a:rPr dirty="0" sz="3600" spc="-20">
                <a:solidFill>
                  <a:srgbClr val="4F81BC"/>
                </a:solidFill>
                <a:latin typeface="Calibri"/>
                <a:cs typeface="Calibri"/>
              </a:rPr>
              <a:t>Actors </a:t>
            </a:r>
            <a:r>
              <a:rPr dirty="0" sz="3600">
                <a:solidFill>
                  <a:srgbClr val="4F81BC"/>
                </a:solidFill>
                <a:latin typeface="Calibri"/>
                <a:cs typeface="Calibri"/>
              </a:rPr>
              <a:t>and</a:t>
            </a:r>
            <a:r>
              <a:rPr dirty="0" sz="3600" spc="-6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dirty="0" sz="3600" spc="-20">
                <a:solidFill>
                  <a:srgbClr val="4F81BC"/>
                </a:solidFill>
                <a:latin typeface="Calibri"/>
                <a:cs typeface="Calibri"/>
              </a:rPr>
              <a:t>interests</a:t>
            </a:r>
            <a:endParaRPr sz="3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15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 sz="3600" spc="-10" i="1">
                <a:solidFill>
                  <a:srgbClr val="231F20"/>
                </a:solidFill>
                <a:latin typeface="Calibri"/>
                <a:cs typeface="Calibri"/>
              </a:rPr>
              <a:t>Chapter</a:t>
            </a:r>
            <a:r>
              <a:rPr dirty="0" sz="3600" spc="-15" i="1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dirty="0" sz="3600" i="1">
                <a:solidFill>
                  <a:srgbClr val="231F20"/>
                </a:solidFill>
                <a:latin typeface="Calibri"/>
                <a:cs typeface="Calibri"/>
              </a:rPr>
              <a:t>04</a:t>
            </a:r>
            <a:endParaRPr sz="3600">
              <a:latin typeface="Calibri"/>
              <a:cs typeface="Calibri"/>
            </a:endParaRPr>
          </a:p>
          <a:p>
            <a:pPr algn="ctr" marL="635">
              <a:lnSpc>
                <a:spcPct val="100000"/>
              </a:lnSpc>
              <a:spcBef>
                <a:spcPts val="1880"/>
              </a:spcBef>
            </a:pPr>
            <a:r>
              <a:rPr dirty="0" sz="3600" spc="-20">
                <a:solidFill>
                  <a:srgbClr val="4F81BC"/>
                </a:solidFill>
                <a:latin typeface="Calibri"/>
                <a:cs typeface="Calibri"/>
              </a:rPr>
              <a:t>Non-state actors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20609" y="872159"/>
            <a:ext cx="6702780" cy="43643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15900" y="5562600"/>
            <a:ext cx="8602345" cy="4521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400" spc="-5" b="1">
                <a:solidFill>
                  <a:srgbClr val="231F20"/>
                </a:solidFill>
                <a:latin typeface="Calibri"/>
                <a:cs typeface="Calibri"/>
              </a:rPr>
              <a:t>Figure </a:t>
            </a:r>
            <a:r>
              <a:rPr dirty="0" sz="1400" b="1">
                <a:solidFill>
                  <a:srgbClr val="231F20"/>
                </a:solidFill>
                <a:latin typeface="Calibri"/>
                <a:cs typeface="Calibri"/>
              </a:rPr>
              <a:t>4.1 </a:t>
            </a:r>
            <a:r>
              <a:rPr dirty="0" sz="1400">
                <a:solidFill>
                  <a:srgbClr val="231F20"/>
                </a:solidFill>
                <a:latin typeface="Calibri"/>
                <a:cs typeface="Calibri"/>
              </a:rPr>
              <a:t>Number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of </a:t>
            </a:r>
            <a:r>
              <a:rPr dirty="0" sz="1400" spc="-10">
                <a:solidFill>
                  <a:srgbClr val="231F20"/>
                </a:solidFill>
                <a:latin typeface="Calibri"/>
                <a:cs typeface="Calibri"/>
              </a:rPr>
              <a:t>non-state actors registered </a:t>
            </a:r>
            <a:r>
              <a:rPr dirty="0" sz="1400">
                <a:solidFill>
                  <a:srgbClr val="231F20"/>
                </a:solidFill>
                <a:latin typeface="Calibri"/>
                <a:cs typeface="Calibri"/>
              </a:rPr>
              <a:t>as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observers—international negotiations on climate, </a:t>
            </a:r>
            <a:r>
              <a:rPr dirty="0" sz="1400">
                <a:solidFill>
                  <a:srgbClr val="231F20"/>
                </a:solidFill>
                <a:latin typeface="Calibri"/>
                <a:cs typeface="Calibri"/>
              </a:rPr>
              <a:t>and </a:t>
            </a:r>
            <a:r>
              <a:rPr dirty="0" sz="1400" spc="-10">
                <a:solidFill>
                  <a:srgbClr val="231F20"/>
                </a:solidFill>
                <a:latin typeface="Calibri"/>
                <a:cs typeface="Calibri"/>
              </a:rPr>
              <a:t>biodiversity 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(1994–2018)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05100" y="1336257"/>
            <a:ext cx="7333795" cy="34361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15900" y="5775959"/>
            <a:ext cx="571309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" b="1">
                <a:solidFill>
                  <a:srgbClr val="231F20"/>
                </a:solidFill>
                <a:latin typeface="Calibri"/>
                <a:cs typeface="Calibri"/>
              </a:rPr>
              <a:t>Figure </a:t>
            </a:r>
            <a:r>
              <a:rPr dirty="0" sz="1400" b="1">
                <a:solidFill>
                  <a:srgbClr val="231F20"/>
                </a:solidFill>
                <a:latin typeface="Calibri"/>
                <a:cs typeface="Calibri"/>
              </a:rPr>
              <a:t>4.2 </a:t>
            </a:r>
            <a:r>
              <a:rPr dirty="0" sz="1400" spc="-10">
                <a:solidFill>
                  <a:srgbClr val="231F20"/>
                </a:solidFill>
                <a:latin typeface="Calibri"/>
                <a:cs typeface="Calibri"/>
              </a:rPr>
              <a:t>Cumulative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number of transnational climate initiatives</a:t>
            </a:r>
            <a:r>
              <a:rPr dirty="0" sz="1400" spc="8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(1990–2018)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5652" y="1171816"/>
            <a:ext cx="7392695" cy="376507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15900" y="5775959"/>
            <a:ext cx="672719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" b="1">
                <a:solidFill>
                  <a:srgbClr val="231F20"/>
                </a:solidFill>
                <a:latin typeface="Calibri"/>
                <a:cs typeface="Calibri"/>
              </a:rPr>
              <a:t>Figure </a:t>
            </a:r>
            <a:r>
              <a:rPr dirty="0" sz="1400" b="1">
                <a:solidFill>
                  <a:srgbClr val="231F20"/>
                </a:solidFill>
                <a:latin typeface="Calibri"/>
                <a:cs typeface="Calibri"/>
              </a:rPr>
              <a:t>4.3 </a:t>
            </a:r>
            <a:r>
              <a:rPr dirty="0" sz="1400" spc="-10">
                <a:solidFill>
                  <a:srgbClr val="231F20"/>
                </a:solidFill>
                <a:latin typeface="Calibri"/>
                <a:cs typeface="Calibri"/>
              </a:rPr>
              <a:t>Selected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transnational </a:t>
            </a:r>
            <a:r>
              <a:rPr dirty="0" sz="1400">
                <a:solidFill>
                  <a:srgbClr val="231F20"/>
                </a:solidFill>
                <a:latin typeface="Calibri"/>
                <a:cs typeface="Calibri"/>
              </a:rPr>
              <a:t>city </a:t>
            </a:r>
            <a:r>
              <a:rPr dirty="0" sz="1400" spc="-10">
                <a:solidFill>
                  <a:srgbClr val="231F20"/>
                </a:solidFill>
                <a:latin typeface="Calibri"/>
                <a:cs typeface="Calibri"/>
              </a:rPr>
              <a:t>networks involved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in </a:t>
            </a:r>
            <a:r>
              <a:rPr dirty="0" sz="1400">
                <a:solidFill>
                  <a:srgbClr val="231F20"/>
                </a:solidFill>
                <a:latin typeface="Calibri"/>
                <a:cs typeface="Calibri"/>
              </a:rPr>
              <a:t>global </a:t>
            </a:r>
            <a:r>
              <a:rPr dirty="0" sz="1400" spc="-10">
                <a:solidFill>
                  <a:srgbClr val="231F20"/>
                </a:solidFill>
                <a:latin typeface="Calibri"/>
                <a:cs typeface="Calibri"/>
              </a:rPr>
              <a:t>environmental</a:t>
            </a:r>
            <a:r>
              <a:rPr dirty="0" sz="1400" spc="135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governance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40167" y="2475115"/>
            <a:ext cx="6263665" cy="11584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15900" y="5775959"/>
            <a:ext cx="654240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solidFill>
                  <a:srgbClr val="231F20"/>
                </a:solidFill>
                <a:latin typeface="Calibri"/>
                <a:cs typeface="Calibri"/>
              </a:rPr>
              <a:t>Table </a:t>
            </a:r>
            <a:r>
              <a:rPr dirty="0" sz="1400" b="1">
                <a:solidFill>
                  <a:srgbClr val="231F20"/>
                </a:solidFill>
                <a:latin typeface="Calibri"/>
                <a:cs typeface="Calibri"/>
              </a:rPr>
              <a:t>4.1 </a:t>
            </a:r>
            <a:r>
              <a:rPr dirty="0" sz="1400" spc="-10">
                <a:solidFill>
                  <a:srgbClr val="231F20"/>
                </a:solidFill>
                <a:latin typeface="Calibri"/>
                <a:cs typeface="Calibri"/>
              </a:rPr>
              <a:t>Typology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of </a:t>
            </a:r>
            <a:r>
              <a:rPr dirty="0" sz="1400">
                <a:solidFill>
                  <a:srgbClr val="231F20"/>
                </a:solidFill>
                <a:latin typeface="Calibri"/>
                <a:cs typeface="Calibri"/>
              </a:rPr>
              <a:t>modes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of </a:t>
            </a:r>
            <a:r>
              <a:rPr dirty="0" sz="1400" spc="-10">
                <a:solidFill>
                  <a:srgbClr val="231F20"/>
                </a:solidFill>
                <a:latin typeface="Calibri"/>
                <a:cs typeface="Calibri"/>
              </a:rPr>
              <a:t>interaction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between </a:t>
            </a:r>
            <a:r>
              <a:rPr dirty="0" sz="1400" spc="-10">
                <a:solidFill>
                  <a:srgbClr val="231F20"/>
                </a:solidFill>
                <a:latin typeface="Calibri"/>
                <a:cs typeface="Calibri"/>
              </a:rPr>
              <a:t>non-state actors </a:t>
            </a:r>
            <a:r>
              <a:rPr dirty="0" sz="1400">
                <a:solidFill>
                  <a:srgbClr val="231F20"/>
                </a:solidFill>
                <a:latin typeface="Calibri"/>
                <a:cs typeface="Calibri"/>
              </a:rPr>
              <a:t>and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decision</a:t>
            </a:r>
            <a:r>
              <a:rPr dirty="0" sz="1400" spc="135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dirty="0" sz="1400" spc="-15">
                <a:solidFill>
                  <a:srgbClr val="231F20"/>
                </a:solidFill>
                <a:latin typeface="Calibri"/>
                <a:cs typeface="Calibri"/>
              </a:rPr>
              <a:t>makers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2020-03-08T13:39:57Z</dcterms:created>
  <dcterms:modified xsi:type="dcterms:W3CDTF">2020-03-08T13:39:57Z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2020-03-08T00:00:00Z</vt:filetime>
  </property>
  <property fmtid="{D5CDD505-2E9C-101B-9397-08002B2CF9AE}" pid="3" name="Creator">
    <vt:lpwstr>Adobe InDesign CC 14.0 (Windows)</vt:lpwstr>
  </property>
  <property fmtid="{D5CDD505-2E9C-101B-9397-08002B2CF9AE}" pid="4" name="LastSaved">
    <vt:filetime>2020-03-08T00:00:00Z</vt:filetime>
  </property>
</Properties>
</file>