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542409" y="2697479"/>
            <a:ext cx="2059180" cy="574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6330696"/>
            <a:ext cx="1164335" cy="5273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30532" y="475673"/>
            <a:ext cx="1682935" cy="1057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1244600" y="6540500"/>
            <a:ext cx="1675130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869993" y="6533642"/>
            <a:ext cx="15367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6525" rIns="0" bIns="0" rtlCol="0" vert="horz">
            <a:spAutoFit/>
          </a:bodyPr>
          <a:lstStyle/>
          <a:p>
            <a:pPr marL="60960">
              <a:lnSpc>
                <a:spcPct val="100000"/>
              </a:lnSpc>
              <a:spcBef>
                <a:spcPts val="1075"/>
              </a:spcBef>
            </a:pPr>
            <a:r>
              <a:rPr dirty="0" spc="-5"/>
              <a:t>Land</a:t>
            </a:r>
            <a:r>
              <a:rPr dirty="0" spc="-60"/>
              <a:t> </a:t>
            </a:r>
            <a:r>
              <a:rPr dirty="0" spc="-5"/>
              <a:t>Law</a:t>
            </a: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dirty="0" sz="2200" spc="-10" i="0">
                <a:solidFill>
                  <a:srgbClr val="396497"/>
                </a:solidFill>
                <a:latin typeface="Calibri"/>
                <a:cs typeface="Calibri"/>
              </a:rPr>
              <a:t>by </a:t>
            </a:r>
            <a:r>
              <a:rPr dirty="0" sz="2200" spc="-5" i="0">
                <a:solidFill>
                  <a:srgbClr val="396497"/>
                </a:solidFill>
                <a:latin typeface="Calibri"/>
                <a:cs typeface="Calibri"/>
              </a:rPr>
              <a:t>Chris</a:t>
            </a:r>
            <a:r>
              <a:rPr dirty="0" sz="2200" spc="-75" i="0">
                <a:solidFill>
                  <a:srgbClr val="396497"/>
                </a:solidFill>
                <a:latin typeface="Calibri"/>
                <a:cs typeface="Calibri"/>
              </a:rPr>
              <a:t> </a:t>
            </a:r>
            <a:r>
              <a:rPr dirty="0" sz="2200" spc="-10" i="0">
                <a:solidFill>
                  <a:srgbClr val="396497"/>
                </a:solidFill>
                <a:latin typeface="Calibri"/>
                <a:cs typeface="Calibri"/>
              </a:rPr>
              <a:t>Bevan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64730" y="1632296"/>
            <a:ext cx="3421881" cy="44549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02135" y="3484879"/>
            <a:ext cx="393827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>
                <a:solidFill>
                  <a:srgbClr val="4F81BC"/>
                </a:solidFill>
                <a:latin typeface="Calibri"/>
                <a:cs typeface="Calibri"/>
              </a:rPr>
              <a:t>Leasehold</a:t>
            </a:r>
            <a:r>
              <a:rPr dirty="0" sz="3600" spc="-9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dirty="0" sz="3600" spc="-10">
                <a:solidFill>
                  <a:srgbClr val="4F81BC"/>
                </a:solidFill>
                <a:latin typeface="Calibri"/>
                <a:cs typeface="Calibri"/>
              </a:rPr>
              <a:t>Covenants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Chapter</a:t>
            </a:r>
            <a:r>
              <a:rPr dirty="0" spc="-90"/>
              <a:t> </a:t>
            </a:r>
            <a:r>
              <a:rPr dirty="0"/>
              <a:t>12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01152" y="711497"/>
            <a:ext cx="5541695" cy="46856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468122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12.1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Examples of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commonly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implied leasehold</a:t>
            </a:r>
            <a:r>
              <a:rPr dirty="0" sz="1400" spc="6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covenants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20270" y="797245"/>
            <a:ext cx="5303459" cy="45142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523240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12.2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Privity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of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contract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privity of </a:t>
            </a:r>
            <a:r>
              <a:rPr dirty="0" sz="1400" spc="-15">
                <a:solidFill>
                  <a:srgbClr val="231F20"/>
                </a:solidFill>
                <a:latin typeface="Calibri"/>
                <a:cs typeface="Calibri"/>
              </a:rPr>
              <a:t>estate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in leasehold</a:t>
            </a:r>
            <a:r>
              <a:rPr dirty="0" sz="1400" spc="5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dealings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02408" y="941082"/>
            <a:ext cx="4739170" cy="42265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696404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12.3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operation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of s.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141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of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dirty="0" sz="1400" spc="-40">
                <a:solidFill>
                  <a:srgbClr val="231F20"/>
                </a:solidFill>
                <a:latin typeface="Calibri"/>
                <a:cs typeface="Calibri"/>
              </a:rPr>
              <a:t>LPA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1925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upon assignment of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dirty="0" sz="1400" spc="-15">
                <a:solidFill>
                  <a:srgbClr val="231F20"/>
                </a:solidFill>
                <a:latin typeface="Calibri"/>
                <a:cs typeface="Calibri"/>
              </a:rPr>
              <a:t>landlord’s</a:t>
            </a:r>
            <a:r>
              <a:rPr dirty="0" sz="1400" spc="13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reversion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80285" y="931862"/>
            <a:ext cx="4783429" cy="4244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649414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12.4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operation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of s.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142 </a:t>
            </a:r>
            <a:r>
              <a:rPr dirty="0" sz="1400" spc="-40">
                <a:solidFill>
                  <a:srgbClr val="231F20"/>
                </a:solidFill>
                <a:latin typeface="Calibri"/>
                <a:cs typeface="Calibri"/>
              </a:rPr>
              <a:t>LPA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1925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upon assignment of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dirty="0" sz="1400" spc="-15">
                <a:solidFill>
                  <a:srgbClr val="231F20"/>
                </a:solidFill>
                <a:latin typeface="Calibri"/>
                <a:cs typeface="Calibri"/>
              </a:rPr>
              <a:t>landlord’s</a:t>
            </a:r>
            <a:r>
              <a:rPr dirty="0" sz="1400" spc="12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reversion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41295" y="583336"/>
            <a:ext cx="4261396" cy="49420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524573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12.5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Forfeiture </a:t>
            </a:r>
            <a:r>
              <a:rPr dirty="0" sz="1400" spc="-15">
                <a:solidFill>
                  <a:srgbClr val="231F20"/>
                </a:solidFill>
                <a:latin typeface="Calibri"/>
                <a:cs typeface="Calibri"/>
              </a:rPr>
              <a:t>for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breach of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covenant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as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to non-payment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of</a:t>
            </a:r>
            <a:r>
              <a:rPr dirty="0" sz="1400" spc="12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rent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03576" y="518414"/>
            <a:ext cx="3736847" cy="50718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591375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12.6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Forfeiture </a:t>
            </a:r>
            <a:r>
              <a:rPr dirty="0" sz="1400" spc="-15">
                <a:solidFill>
                  <a:srgbClr val="231F20"/>
                </a:solidFill>
                <a:latin typeface="Calibri"/>
                <a:cs typeface="Calibri"/>
              </a:rPr>
              <a:t>for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breach of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covenant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other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than </a:t>
            </a:r>
            <a:r>
              <a:rPr dirty="0" sz="1400" spc="-15">
                <a:solidFill>
                  <a:srgbClr val="231F20"/>
                </a:solidFill>
                <a:latin typeface="Calibri"/>
                <a:cs typeface="Calibri"/>
              </a:rPr>
              <a:t>for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non-payment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of</a:t>
            </a:r>
            <a:r>
              <a:rPr dirty="0" sz="1400" spc="14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rent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7305" y="1107043"/>
            <a:ext cx="6089388" cy="38946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483425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 b="1">
                <a:solidFill>
                  <a:srgbClr val="231F20"/>
                </a:solidFill>
                <a:latin typeface="Calibri"/>
                <a:cs typeface="Calibri"/>
              </a:rPr>
              <a:t>Table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12.1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Covenants that do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do not ‘touch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concern</a:t>
            </a:r>
            <a:r>
              <a:rPr dirty="0" sz="1400" spc="2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land’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2020-03-08T13:50:52Z</dcterms:created>
  <dcterms:modified xsi:type="dcterms:W3CDTF">2020-03-08T13:50:52Z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2020-03-08T00:00:00Z</vt:filetime>
  </property>
  <property fmtid="{D5CDD505-2E9C-101B-9397-08002B2CF9AE}" pid="3" name="Creator">
    <vt:lpwstr>Adobe InDesign CC 14.0 (Windows)</vt:lpwstr>
  </property>
  <property fmtid="{D5CDD505-2E9C-101B-9397-08002B2CF9AE}" pid="4" name="LastSaved">
    <vt:filetime>2020-03-08T00:00:00Z</vt:filetime>
  </property>
</Properties>
</file>