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30"/>
  </p:notesMasterIdLst>
  <p:sldIdLst>
    <p:sldId id="261" r:id="rId4"/>
    <p:sldId id="271" r:id="rId5"/>
    <p:sldId id="288" r:id="rId6"/>
    <p:sldId id="274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8" r:id="rId26"/>
    <p:sldId id="275" r:id="rId27"/>
    <p:sldId id="309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orvitz" initials="AH" lastIdx="1" clrIdx="0">
    <p:extLst/>
  </p:cmAuthor>
  <p:cmAuthor id="2" name="Juliet Gardner" initials="JG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88" autoAdjust="0"/>
    <p:restoredTop sz="68817" autoAdjust="0"/>
  </p:normalViewPr>
  <p:slideViewPr>
    <p:cSldViewPr snapToGrid="0" snapToObjects="1">
      <p:cViewPr varScale="1">
        <p:scale>
          <a:sx n="96" d="100"/>
          <a:sy n="96" d="100"/>
        </p:scale>
        <p:origin x="-11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8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sociological imagination,” Mills (1959: 6) wrote, “enables us to grasp history and biography and the relation between the two in society.”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4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1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0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(instructor could add a preview of next class / unit / section)</a:t>
            </a:r>
          </a:p>
          <a:p>
            <a:r>
              <a:rPr lang="en-US" dirty="0"/>
              <a:t>(instructor could take opportunity for course administrative reminders – e.g. assignment due dates, up coming exams, etc.)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8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" y="0"/>
            <a:ext cx="9139050" cy="68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117882" y="6423727"/>
            <a:ext cx="1568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2018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Chapter 1: Introduction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Living Sociologically</a:t>
            </a:r>
          </a:p>
        </p:txBody>
      </p:sp>
      <p:pic>
        <p:nvPicPr>
          <p:cNvPr id="1026" name="Picture 2" descr="Living Sociologically book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75" y="1712422"/>
            <a:ext cx="3315353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CBF497-D447-4D44-AE24-EDBC1F970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Sociology explores the world though systematic and scientific research</a:t>
            </a:r>
          </a:p>
          <a:p>
            <a:r>
              <a:rPr lang="en-US" dirty="0"/>
              <a:t>For </a:t>
            </a:r>
            <a:r>
              <a:rPr lang="en-US" dirty="0" smtClean="0"/>
              <a:t>success, </a:t>
            </a:r>
            <a:r>
              <a:rPr lang="en-US" dirty="0"/>
              <a:t>sociology </a:t>
            </a:r>
            <a:r>
              <a:rPr lang="en-US" i="1" dirty="0" smtClean="0"/>
              <a:t>must</a:t>
            </a:r>
            <a:endParaRPr lang="en-US" dirty="0"/>
          </a:p>
          <a:p>
            <a:pPr lvl="1"/>
            <a:r>
              <a:rPr lang="en-US" dirty="0" smtClean="0"/>
              <a:t>get </a:t>
            </a:r>
            <a:r>
              <a:rPr lang="en-US" dirty="0"/>
              <a:t>the facts right</a:t>
            </a:r>
          </a:p>
          <a:p>
            <a:pPr lvl="1"/>
            <a:r>
              <a:rPr lang="en-US" dirty="0" smtClean="0"/>
              <a:t>figure </a:t>
            </a:r>
            <a:r>
              <a:rPr lang="en-US" dirty="0"/>
              <a:t>out how to get the facts 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9AF56-9212-4D4E-B6E5-80339CA4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The Discipline of Sociology</a:t>
            </a:r>
          </a:p>
        </p:txBody>
      </p:sp>
    </p:spTree>
    <p:extLst>
      <p:ext uri="{BB962C8B-B14F-4D97-AF65-F5344CB8AC3E}">
        <p14:creationId xmlns:p14="http://schemas.microsoft.com/office/powerpoint/2010/main" val="46778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A665A-523D-4F22-9860-00B2BE7D5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Sociological </a:t>
            </a:r>
            <a:r>
              <a:rPr lang="en-US" dirty="0" smtClean="0"/>
              <a:t>knowledge is </a:t>
            </a:r>
            <a:r>
              <a:rPr lang="en-US" i="1" dirty="0"/>
              <a:t>different</a:t>
            </a:r>
            <a:r>
              <a:rPr lang="en-US" dirty="0"/>
              <a:t> from </a:t>
            </a:r>
            <a:r>
              <a:rPr lang="en-US" dirty="0" smtClean="0"/>
              <a:t>“common sense”</a:t>
            </a:r>
            <a:endParaRPr lang="en-US" dirty="0"/>
          </a:p>
          <a:p>
            <a:pPr lvl="1"/>
            <a:r>
              <a:rPr lang="en-US" dirty="0"/>
              <a:t>Serves as an antidote </a:t>
            </a:r>
            <a:r>
              <a:rPr lang="en-US" dirty="0" smtClean="0"/>
              <a:t>to </a:t>
            </a:r>
            <a:r>
              <a:rPr lang="en-US" b="1" dirty="0" smtClean="0"/>
              <a:t>confirmation</a:t>
            </a:r>
            <a:r>
              <a:rPr lang="en-US" i="1" dirty="0" smtClean="0"/>
              <a:t> </a:t>
            </a:r>
            <a:r>
              <a:rPr lang="en-US" b="1" dirty="0"/>
              <a:t>bias</a:t>
            </a:r>
          </a:p>
          <a:p>
            <a:pPr lvl="1"/>
            <a:r>
              <a:rPr lang="en-US" dirty="0"/>
              <a:t>Strives to understand how social things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</a:t>
            </a:r>
            <a:r>
              <a:rPr lang="en-US" dirty="0"/>
              <a:t>to one another</a:t>
            </a:r>
          </a:p>
          <a:p>
            <a:pPr lvl="1"/>
            <a:r>
              <a:rPr lang="en-US" dirty="0"/>
              <a:t>Ultimate aim is improving a science of society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B2A97-C553-4157-84BB-5CD62732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Sociology and Everyday Knowledge</a:t>
            </a:r>
          </a:p>
        </p:txBody>
      </p:sp>
    </p:spTree>
    <p:extLst>
      <p:ext uri="{BB962C8B-B14F-4D97-AF65-F5344CB8AC3E}">
        <p14:creationId xmlns:p14="http://schemas.microsoft.com/office/powerpoint/2010/main" val="127150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C842F8-8417-44DD-93C3-F063BD84A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smtClean="0"/>
              <a:t>“scale” </a:t>
            </a:r>
            <a:r>
              <a:rPr lang="en-US" dirty="0"/>
              <a:t>of research?</a:t>
            </a:r>
          </a:p>
          <a:p>
            <a:pPr lvl="1"/>
            <a:r>
              <a:rPr lang="en-US" dirty="0"/>
              <a:t>Microsociology </a:t>
            </a:r>
          </a:p>
          <a:p>
            <a:pPr lvl="1"/>
            <a:r>
              <a:rPr lang="en-US" dirty="0"/>
              <a:t>Macrosociology </a:t>
            </a:r>
          </a:p>
          <a:p>
            <a:pPr lvl="1"/>
            <a:r>
              <a:rPr lang="en-US" dirty="0"/>
              <a:t>Institutional </a:t>
            </a:r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F7DAE-21A0-4725-AC09-FB2568418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Levels of Analysis</a:t>
            </a:r>
          </a:p>
        </p:txBody>
      </p:sp>
    </p:spTree>
    <p:extLst>
      <p:ext uri="{BB962C8B-B14F-4D97-AF65-F5344CB8AC3E}">
        <p14:creationId xmlns:p14="http://schemas.microsoft.com/office/powerpoint/2010/main" val="41872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king hands greeting friends in a cafe">
            <a:extLst>
              <a:ext uri="{FF2B5EF4-FFF2-40B4-BE49-F238E27FC236}">
                <a16:creationId xmlns:a16="http://schemas.microsoft.com/office/drawing/2014/main" xmlns="" id="{3F27B6C5-2692-4794-889B-2E5C3C399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363" y="1909998"/>
            <a:ext cx="4827379" cy="32182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4C3E95-00FB-417B-A8B9-A28F2A5C4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65094" cy="4525963"/>
          </a:xfrm>
        </p:spPr>
        <p:txBody>
          <a:bodyPr/>
          <a:lstStyle/>
          <a:p>
            <a:r>
              <a:rPr lang="en-US" b="1" dirty="0"/>
              <a:t>Microsociology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Everyday interpersonal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small group interactions</a:t>
            </a:r>
          </a:p>
          <a:p>
            <a:pPr lvl="1"/>
            <a:r>
              <a:rPr lang="en-US" dirty="0"/>
              <a:t>Interested in how people act in specific situations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E0B037-FC7E-48F4-8160-CB219E7B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Levels of Analysis </a:t>
            </a:r>
            <a:r>
              <a:rPr lang="en-US" dirty="0" smtClean="0"/>
              <a:t>– Micro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8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9881A2-EE1B-4903-8436-E4DD8D5A4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27430" cy="4525963"/>
          </a:xfrm>
        </p:spPr>
        <p:txBody>
          <a:bodyPr/>
          <a:lstStyle/>
          <a:p>
            <a:r>
              <a:rPr lang="en-US" b="1" dirty="0"/>
              <a:t>Macrosociology</a:t>
            </a:r>
          </a:p>
          <a:p>
            <a:pPr lvl="1"/>
            <a:r>
              <a:rPr lang="en-US" dirty="0"/>
              <a:t>Explores </a:t>
            </a:r>
            <a:r>
              <a:rPr lang="en-US" dirty="0" smtClean="0"/>
              <a:t>how large-scale </a:t>
            </a:r>
            <a:r>
              <a:rPr lang="en-US" dirty="0"/>
              <a:t>historical trends and structural patterns influence social life</a:t>
            </a:r>
          </a:p>
          <a:p>
            <a:pPr lvl="1"/>
            <a:r>
              <a:rPr lang="en-US" dirty="0"/>
              <a:t>Choices matter, but so does the context we make them 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716443-017C-4326-B0CB-E966867F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Levels of Analysis </a:t>
            </a:r>
            <a:r>
              <a:rPr lang="en-US" dirty="0" smtClean="0"/>
              <a:t>– Macro</a:t>
            </a:r>
            <a:endParaRPr lang="en-US" dirty="0"/>
          </a:p>
        </p:txBody>
      </p:sp>
      <p:pic>
        <p:nvPicPr>
          <p:cNvPr id="2050" name="Picture 2" descr="high rise city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07" y="3587834"/>
            <a:ext cx="3139854" cy="235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6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E9C8BD-4152-4A11-9BB3-C61EF5842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79102" cy="4525963"/>
          </a:xfrm>
        </p:spPr>
        <p:txBody>
          <a:bodyPr/>
          <a:lstStyle/>
          <a:p>
            <a:r>
              <a:rPr lang="en-US" b="1" dirty="0"/>
              <a:t>Institutional </a:t>
            </a:r>
            <a:r>
              <a:rPr lang="en-US" b="1" dirty="0" smtClean="0"/>
              <a:t>perspective</a:t>
            </a:r>
            <a:endParaRPr lang="en-US" b="1" dirty="0"/>
          </a:p>
          <a:p>
            <a:pPr lvl="1"/>
            <a:r>
              <a:rPr lang="en-US" dirty="0"/>
              <a:t>Rules and strategies for people in given social situations </a:t>
            </a:r>
          </a:p>
          <a:p>
            <a:pPr lvl="1"/>
            <a:r>
              <a:rPr lang="en-US" dirty="0"/>
              <a:t>Institutions refer </a:t>
            </a:r>
            <a:r>
              <a:rPr lang="en-US" dirty="0" smtClean="0"/>
              <a:t>to</a:t>
            </a:r>
            <a:endParaRPr lang="en-US" dirty="0"/>
          </a:p>
          <a:p>
            <a:pPr lvl="2"/>
            <a:r>
              <a:rPr lang="en-US" dirty="0" smtClean="0"/>
              <a:t>coordinated </a:t>
            </a:r>
            <a:r>
              <a:rPr lang="en-US" dirty="0"/>
              <a:t>activities within a social domain (e.g. religion, family, education)</a:t>
            </a:r>
          </a:p>
          <a:p>
            <a:pPr lvl="2"/>
            <a:r>
              <a:rPr lang="en-US" dirty="0" smtClean="0"/>
              <a:t>organizations </a:t>
            </a:r>
            <a:r>
              <a:rPr lang="en-US" dirty="0"/>
              <a:t>adhering to the logic of the social domain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D9566-8F74-493B-841A-4DB6425D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Levels of Analysis </a:t>
            </a:r>
            <a:r>
              <a:rPr lang="en-US" dirty="0" smtClean="0"/>
              <a:t>– Institutional</a:t>
            </a:r>
            <a:endParaRPr lang="en-US" dirty="0"/>
          </a:p>
        </p:txBody>
      </p:sp>
      <p:pic>
        <p:nvPicPr>
          <p:cNvPr id="3074" name="Picture 2" descr="action shot young kids in classroom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74" y="1600199"/>
            <a:ext cx="3628260" cy="23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9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9868C-296F-4690-A3C2-E4679FB03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Sociology emphasizes focusing on relationships between social forces</a:t>
            </a:r>
          </a:p>
          <a:p>
            <a:pPr lvl="1"/>
            <a:r>
              <a:rPr lang="en-US" dirty="0"/>
              <a:t>Five sets of paired concepts </a:t>
            </a:r>
          </a:p>
          <a:p>
            <a:pPr lvl="2"/>
            <a:r>
              <a:rPr lang="en-US" b="1" dirty="0"/>
              <a:t>Solidary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smtClean="0"/>
              <a:t>conflict</a:t>
            </a:r>
            <a:endParaRPr lang="en-US" b="1" dirty="0"/>
          </a:p>
          <a:p>
            <a:pPr lvl="2"/>
            <a:r>
              <a:rPr lang="en-US" b="1" dirty="0"/>
              <a:t>Power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smtClean="0"/>
              <a:t>resistance</a:t>
            </a:r>
            <a:endParaRPr lang="en-US" b="1" dirty="0"/>
          </a:p>
          <a:p>
            <a:pPr lvl="2"/>
            <a:r>
              <a:rPr lang="en-US" b="1" dirty="0"/>
              <a:t>Inequality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smtClean="0"/>
              <a:t>privilege</a:t>
            </a:r>
            <a:endParaRPr lang="en-US" b="1" dirty="0"/>
          </a:p>
          <a:p>
            <a:pPr lvl="2"/>
            <a:r>
              <a:rPr lang="en-US" b="1" dirty="0"/>
              <a:t>Global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smtClean="0"/>
              <a:t>local</a:t>
            </a:r>
            <a:endParaRPr lang="en-US" b="1" dirty="0"/>
          </a:p>
          <a:p>
            <a:pPr lvl="2"/>
            <a:r>
              <a:rPr lang="en-US" b="1" dirty="0"/>
              <a:t>Structure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smtClean="0"/>
              <a:t>contingency 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F041B-C9B8-48EA-9230-A08ACDC7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Thinking Relationally</a:t>
            </a:r>
          </a:p>
        </p:txBody>
      </p:sp>
    </p:spTree>
    <p:extLst>
      <p:ext uri="{BB962C8B-B14F-4D97-AF65-F5344CB8AC3E}">
        <p14:creationId xmlns:p14="http://schemas.microsoft.com/office/powerpoint/2010/main" val="389883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AE711B-F002-4154-9D3A-F03C89BC5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Solidarity</a:t>
            </a:r>
          </a:p>
          <a:p>
            <a:pPr lvl="1"/>
            <a:r>
              <a:rPr lang="en-US" dirty="0"/>
              <a:t>A sense of belonging and connection to a particular social group</a:t>
            </a:r>
          </a:p>
          <a:p>
            <a:pPr lvl="1"/>
            <a:r>
              <a:rPr lang="en-US" dirty="0"/>
              <a:t>Creates an </a:t>
            </a:r>
            <a:r>
              <a:rPr lang="en-US" dirty="0" smtClean="0"/>
              <a:t>“</a:t>
            </a:r>
            <a:r>
              <a:rPr lang="en-US" i="1" dirty="0" smtClean="0"/>
              <a:t>us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b="1" dirty="0"/>
              <a:t>Conflict</a:t>
            </a:r>
          </a:p>
          <a:p>
            <a:pPr lvl="1"/>
            <a:r>
              <a:rPr lang="en-US" dirty="0"/>
              <a:t>Disagreement, opposition, and separation between groups</a:t>
            </a:r>
          </a:p>
          <a:p>
            <a:pPr lvl="1"/>
            <a:r>
              <a:rPr lang="en-US" dirty="0"/>
              <a:t>Creates a </a:t>
            </a:r>
            <a:r>
              <a:rPr lang="en-US" dirty="0" smtClean="0"/>
              <a:t>“</a:t>
            </a:r>
            <a:r>
              <a:rPr lang="en-US" i="1" dirty="0" smtClean="0"/>
              <a:t>them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D013B-B4CC-4F19-941D-12125103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Paired Concepts 1</a:t>
            </a:r>
          </a:p>
        </p:txBody>
      </p:sp>
    </p:spTree>
    <p:extLst>
      <p:ext uri="{BB962C8B-B14F-4D97-AF65-F5344CB8AC3E}">
        <p14:creationId xmlns:p14="http://schemas.microsoft.com/office/powerpoint/2010/main" val="3276847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D09414-5699-458A-A816-66BD27C5D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004816" cy="4525963"/>
          </a:xfrm>
        </p:spPr>
        <p:txBody>
          <a:bodyPr/>
          <a:lstStyle/>
          <a:p>
            <a:r>
              <a:rPr lang="en-US" b="1" dirty="0"/>
              <a:t>Power</a:t>
            </a:r>
          </a:p>
          <a:p>
            <a:pPr lvl="1"/>
            <a:r>
              <a:rPr lang="en-US" dirty="0"/>
              <a:t>Influencing the conduct of others directly or indirectly</a:t>
            </a:r>
          </a:p>
          <a:p>
            <a:r>
              <a:rPr lang="en-US" b="1" dirty="0"/>
              <a:t>Resistance</a:t>
            </a:r>
          </a:p>
          <a:p>
            <a:pPr lvl="1"/>
            <a:r>
              <a:rPr lang="en-US" dirty="0"/>
              <a:t>Opposition to the exercise of power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46C431-501E-4C02-BC9B-4F83FFAC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Paired Concepts 2</a:t>
            </a:r>
          </a:p>
        </p:txBody>
      </p:sp>
      <p:pic>
        <p:nvPicPr>
          <p:cNvPr id="5" name="Picture 4" descr="People sitting before a statue of Tommie Smith 1968 Gold Medal Olympian">
            <a:extLst>
              <a:ext uri="{FF2B5EF4-FFF2-40B4-BE49-F238E27FC236}">
                <a16:creationId xmlns:a16="http://schemas.microsoft.com/office/drawing/2014/main" xmlns="" id="{BB5C17A2-BFB9-4EE3-80FA-77AF38B7D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205" y="1417638"/>
            <a:ext cx="3224784" cy="44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99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less person city block bystanders ignore">
            <a:extLst>
              <a:ext uri="{FF2B5EF4-FFF2-40B4-BE49-F238E27FC236}">
                <a16:creationId xmlns:a16="http://schemas.microsoft.com/office/drawing/2014/main" xmlns="" id="{30D862DE-2534-438F-A8AA-81084F27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188" y="3771459"/>
            <a:ext cx="3684718" cy="2151702"/>
          </a:xfrm>
          <a:prstGeom prst="rect">
            <a:avLst/>
          </a:prstGeom>
        </p:spPr>
      </p:pic>
      <p:sp>
        <p:nvSpPr>
          <p:cNvPr id="3" name="Content Placeholder 2" descr="homeless person city streets bystanders">
            <a:extLst>
              <a:ext uri="{FF2B5EF4-FFF2-40B4-BE49-F238E27FC236}">
                <a16:creationId xmlns:a16="http://schemas.microsoft.com/office/drawing/2014/main" xmlns="" id="{C1DB8AEA-92BD-4FD6-AA98-D4CB31FBD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Inequality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Uneven distributions of social resources</a:t>
            </a:r>
          </a:p>
          <a:p>
            <a:r>
              <a:rPr lang="en-US" b="1" dirty="0"/>
              <a:t>Privilege</a:t>
            </a:r>
          </a:p>
          <a:p>
            <a:pPr lvl="1"/>
            <a:r>
              <a:rPr lang="en-US" dirty="0"/>
              <a:t>Greater resources possessed by some compared to others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89DA1-3755-4CBC-88CB-CBE2F7E7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Paired Concepts 3</a:t>
            </a:r>
          </a:p>
        </p:txBody>
      </p:sp>
    </p:spTree>
    <p:extLst>
      <p:ext uri="{BB962C8B-B14F-4D97-AF65-F5344CB8AC3E}">
        <p14:creationId xmlns:p14="http://schemas.microsoft.com/office/powerpoint/2010/main" val="22815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460358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smtClean="0"/>
              <a:t>Sociology? </a:t>
            </a:r>
            <a:endParaRPr lang="en-US" dirty="0"/>
          </a:p>
          <a:p>
            <a:r>
              <a:rPr lang="en-US" dirty="0"/>
              <a:t>Level of Analysis</a:t>
            </a:r>
          </a:p>
          <a:p>
            <a:r>
              <a:rPr lang="en-US" dirty="0"/>
              <a:t>Thinking Relationally: The Paired Concepts</a:t>
            </a:r>
          </a:p>
          <a:p>
            <a:r>
              <a:rPr lang="en-US" dirty="0"/>
              <a:t>Why Sociology?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1" y="574156"/>
            <a:ext cx="8803758" cy="822215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Lecture Outline</a:t>
            </a:r>
          </a:p>
        </p:txBody>
      </p:sp>
    </p:spTree>
    <p:extLst>
      <p:ext uri="{BB962C8B-B14F-4D97-AF65-F5344CB8AC3E}">
        <p14:creationId xmlns:p14="http://schemas.microsoft.com/office/powerpoint/2010/main" val="2666009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53992-D9B8-406A-AC89-7F965B5F6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Global</a:t>
            </a:r>
          </a:p>
          <a:p>
            <a:pPr lvl="1"/>
            <a:r>
              <a:rPr lang="en-US" dirty="0"/>
              <a:t>Interconnection of social life on the planet</a:t>
            </a:r>
          </a:p>
          <a:p>
            <a:r>
              <a:rPr lang="en-US" b="1" dirty="0"/>
              <a:t>Local</a:t>
            </a:r>
          </a:p>
          <a:p>
            <a:pPr lvl="1"/>
            <a:r>
              <a:rPr lang="en-US" dirty="0"/>
              <a:t>Specific settings of everyday life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5E04F-EC7A-485F-8C02-0C11FCF7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Paired Concepts 4</a:t>
            </a:r>
          </a:p>
        </p:txBody>
      </p:sp>
    </p:spTree>
    <p:extLst>
      <p:ext uri="{BB962C8B-B14F-4D97-AF65-F5344CB8AC3E}">
        <p14:creationId xmlns:p14="http://schemas.microsoft.com/office/powerpoint/2010/main" val="274822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AE5D65-FC71-4EEC-BB23-D259DFB2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Structure</a:t>
            </a:r>
          </a:p>
          <a:p>
            <a:pPr lvl="1"/>
            <a:r>
              <a:rPr lang="en-US" dirty="0"/>
              <a:t>The seen and unseen regular, organized patterns of social life</a:t>
            </a:r>
          </a:p>
          <a:p>
            <a:r>
              <a:rPr lang="en-US" b="1" dirty="0"/>
              <a:t>Contingency</a:t>
            </a:r>
          </a:p>
          <a:p>
            <a:pPr lvl="1"/>
            <a:r>
              <a:rPr lang="en-US" dirty="0"/>
              <a:t>Openness in social life produced by human choices and actions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C4148-DFFC-4DF7-84FF-9A115012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Paired Concepts 5</a:t>
            </a:r>
          </a:p>
        </p:txBody>
      </p:sp>
    </p:spTree>
    <p:extLst>
      <p:ext uri="{BB962C8B-B14F-4D97-AF65-F5344CB8AC3E}">
        <p14:creationId xmlns:p14="http://schemas.microsoft.com/office/powerpoint/2010/main" val="2164954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4B91A3-9EB6-44F2-9625-40CD674D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Why </a:t>
            </a:r>
            <a:r>
              <a:rPr lang="en-US" dirty="0" smtClean="0"/>
              <a:t>Sociology</a:t>
            </a:r>
            <a:r>
              <a:rPr lang="en-US" dirty="0"/>
              <a:t>? – </a:t>
            </a:r>
            <a:r>
              <a:rPr lang="en-US" dirty="0" smtClean="0"/>
              <a:t>Literacy </a:t>
            </a:r>
            <a:r>
              <a:rPr lang="en-US" dirty="0"/>
              <a:t>Skills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concepts learned can be identified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real </a:t>
            </a:r>
            <a:r>
              <a:rPr lang="en-US" dirty="0"/>
              <a:t>life</a:t>
            </a:r>
          </a:p>
          <a:p>
            <a:r>
              <a:rPr lang="en-US" dirty="0"/>
              <a:t>Helps develop ability to analyze data and information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7650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E2800C-AF76-48B9-8B1C-E4B840F8F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Aspires to inform but also act for freedom and human justice</a:t>
            </a:r>
          </a:p>
          <a:p>
            <a:r>
              <a:rPr lang="en-US" dirty="0"/>
              <a:t>Not meant to tell people </a:t>
            </a:r>
            <a:r>
              <a:rPr lang="en-US" i="1" dirty="0"/>
              <a:t>what </a:t>
            </a:r>
            <a:r>
              <a:rPr lang="en-US" dirty="0"/>
              <a:t>to think, but allows for </a:t>
            </a:r>
            <a:r>
              <a:rPr lang="en-US" i="1" dirty="0"/>
              <a:t>clarification</a:t>
            </a:r>
            <a:r>
              <a:rPr lang="en-US" dirty="0"/>
              <a:t> of thought</a:t>
            </a:r>
          </a:p>
          <a:p>
            <a:r>
              <a:rPr lang="en-US" dirty="0"/>
              <a:t>Helps us see the world from the perspective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someone other than ourselves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31F35-4011-49C5-9A9C-35698C9F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Why </a:t>
            </a:r>
            <a:r>
              <a:rPr lang="en-US" dirty="0" smtClean="0"/>
              <a:t>Sociology? </a:t>
            </a:r>
            <a:r>
              <a:rPr lang="en-US" dirty="0"/>
              <a:t>– Sociology’s Promise</a:t>
            </a:r>
          </a:p>
        </p:txBody>
      </p:sp>
    </p:spTree>
    <p:extLst>
      <p:ext uri="{BB962C8B-B14F-4D97-AF65-F5344CB8AC3E}">
        <p14:creationId xmlns:p14="http://schemas.microsoft.com/office/powerpoint/2010/main" val="3684295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</a:t>
            </a:r>
            <a:r>
              <a:rPr lang="en-US" dirty="0" smtClean="0"/>
              <a:t>“</a:t>
            </a:r>
            <a:r>
              <a:rPr lang="en-US" b="1" dirty="0" smtClean="0"/>
              <a:t>sociological imagination</a:t>
            </a:r>
            <a:r>
              <a:rPr lang="en-US" dirty="0" smtClean="0"/>
              <a:t>”?</a:t>
            </a:r>
            <a:endParaRPr lang="en-US" dirty="0"/>
          </a:p>
          <a:p>
            <a:r>
              <a:rPr lang="en-US" dirty="0"/>
              <a:t>What </a:t>
            </a:r>
            <a:r>
              <a:rPr lang="en-US" dirty="0" smtClean="0"/>
              <a:t>are levels </a:t>
            </a:r>
            <a:r>
              <a:rPr lang="en-US" dirty="0"/>
              <a:t>of analysis, and how are they generally classified?</a:t>
            </a:r>
          </a:p>
          <a:p>
            <a:r>
              <a:rPr lang="en-US" dirty="0"/>
              <a:t>What features make sociology a </a:t>
            </a:r>
            <a:r>
              <a:rPr lang="en-US" dirty="0" smtClean="0"/>
              <a:t>“science”?</a:t>
            </a:r>
            <a:endParaRPr lang="en-US" dirty="0"/>
          </a:p>
          <a:p>
            <a:r>
              <a:rPr lang="en-US" dirty="0"/>
              <a:t>Where can we find sociology outside of </a:t>
            </a:r>
            <a:r>
              <a:rPr lang="en-US" dirty="0" smtClean="0"/>
              <a:t>academia</a:t>
            </a:r>
            <a:r>
              <a:rPr lang="en-US" dirty="0"/>
              <a:t>, </a:t>
            </a:r>
            <a:r>
              <a:rPr lang="en-US" dirty="0" smtClean="0"/>
              <a:t>and why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532646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9CD3C9-F221-44B0-99A1-71EA458C58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might a sociologist understand the events related to Colin Kaepernick?  </a:t>
            </a:r>
          </a:p>
          <a:p>
            <a:r>
              <a:rPr lang="en-US" dirty="0"/>
              <a:t>How might these be different from </a:t>
            </a:r>
            <a:r>
              <a:rPr lang="en-US" dirty="0" smtClean="0"/>
              <a:t>“common sense” </a:t>
            </a:r>
            <a:r>
              <a:rPr lang="en-US" dirty="0"/>
              <a:t>understandings?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594D2-540A-43DB-93A4-16D37D07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 smtClean="0"/>
              <a:t>“Old” </a:t>
            </a:r>
            <a:r>
              <a:rPr lang="en-US" dirty="0"/>
              <a:t>Questions – </a:t>
            </a:r>
            <a:r>
              <a:rPr lang="en-US" dirty="0" smtClean="0"/>
              <a:t>“New” </a:t>
            </a:r>
            <a:r>
              <a:rPr lang="en-US" dirty="0"/>
              <a:t>Tools</a:t>
            </a:r>
          </a:p>
        </p:txBody>
      </p:sp>
      <p:pic>
        <p:nvPicPr>
          <p:cNvPr id="4098" name="Picture 2" descr="Colin Kapernick kneel flag protest foot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09" y="1762183"/>
            <a:ext cx="4343400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6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26EB2-E097-4AB3-9F83-DD9A14B3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</a:t>
            </a:r>
            <a:r>
              <a:rPr lang="en-US" smtClean="0"/>
              <a:t>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DA51FC-8A07-4EDC-861E-E0BB4EA0A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the sociological imagination</a:t>
            </a:r>
          </a:p>
          <a:p>
            <a:r>
              <a:rPr lang="en-US" dirty="0"/>
              <a:t>Understanding different levels of analysis</a:t>
            </a:r>
          </a:p>
          <a:p>
            <a:r>
              <a:rPr lang="en-US" dirty="0"/>
              <a:t>Recognizing </a:t>
            </a:r>
            <a:r>
              <a:rPr lang="en-US" dirty="0" smtClean="0"/>
              <a:t>sociology as a “science” </a:t>
            </a:r>
            <a:endParaRPr lang="en-US" dirty="0"/>
          </a:p>
          <a:p>
            <a:r>
              <a:rPr lang="en-US" dirty="0"/>
              <a:t>Finding sociology outside of academia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32613-58AE-4068-865D-3840F336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258102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487521" y="4037013"/>
            <a:ext cx="6470650" cy="1981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Protest?</a:t>
            </a:r>
          </a:p>
          <a:p>
            <a:pPr marL="0" indent="0" algn="ctr">
              <a:buNone/>
            </a:pPr>
            <a:r>
              <a:rPr lang="en-US" dirty="0"/>
              <a:t>Disrespect?</a:t>
            </a:r>
          </a:p>
          <a:p>
            <a:pPr marL="0" indent="0" algn="ctr">
              <a:buNone/>
            </a:pPr>
            <a:r>
              <a:rPr lang="en-US" dirty="0"/>
              <a:t>Both?</a:t>
            </a:r>
          </a:p>
          <a:p>
            <a:pPr marL="0" indent="0" algn="ctr">
              <a:buNone/>
            </a:pPr>
            <a:r>
              <a:rPr lang="en-US" dirty="0"/>
              <a:t>Neither?</a:t>
            </a:r>
          </a:p>
          <a:p>
            <a:pPr marL="0" indent="0" algn="ctr">
              <a:buNone/>
            </a:pPr>
            <a:r>
              <a:rPr lang="en-US" dirty="0"/>
              <a:t>What can a sociological perspective suggest?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01C013F-A3D6-4CF3-AA57-9F46AF90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Living Sociologically</a:t>
            </a:r>
          </a:p>
        </p:txBody>
      </p:sp>
      <p:pic>
        <p:nvPicPr>
          <p:cNvPr id="1026" name="Picture 2" descr="Colin Kaepernick kneel 49ers protest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35" y="1342824"/>
            <a:ext cx="4500629" cy="26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8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92DC7-5C6F-4809-B461-089CCB96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What is </a:t>
            </a:r>
            <a:r>
              <a:rPr lang="en-US" dirty="0" smtClean="0"/>
              <a:t>Sociology?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146A37-F683-4A83-A710-88328EA44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Studies the relationship </a:t>
            </a:r>
            <a:r>
              <a:rPr lang="en-US" i="1" dirty="0"/>
              <a:t>between</a:t>
            </a:r>
            <a:r>
              <a:rPr lang="en-US" dirty="0"/>
              <a:t> individuals and society</a:t>
            </a:r>
          </a:p>
          <a:p>
            <a:r>
              <a:rPr lang="en-US" dirty="0"/>
              <a:t>Concerned with </a:t>
            </a:r>
            <a:r>
              <a:rPr lang="en-US" dirty="0" smtClean="0"/>
              <a:t>“</a:t>
            </a:r>
            <a:r>
              <a:rPr lang="en-US" b="1" i="1" dirty="0" smtClean="0"/>
              <a:t>social facts</a:t>
            </a:r>
            <a:r>
              <a:rPr lang="en-US" dirty="0" smtClean="0"/>
              <a:t>,” “</a:t>
            </a:r>
            <a:r>
              <a:rPr lang="en-US" b="1" i="1" dirty="0" smtClean="0"/>
              <a:t>social actions</a:t>
            </a:r>
            <a:r>
              <a:rPr lang="en-US" dirty="0" smtClean="0"/>
              <a:t>,” </a:t>
            </a:r>
            <a:r>
              <a:rPr lang="en-US" dirty="0"/>
              <a:t>and </a:t>
            </a:r>
            <a:r>
              <a:rPr lang="en-US" dirty="0" smtClean="0"/>
              <a:t>“</a:t>
            </a:r>
            <a:r>
              <a:rPr lang="en-US" b="1" i="1" dirty="0" smtClean="0"/>
              <a:t>social relationships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4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sign&#10;&#10;Me Too survivors' march">
            <a:extLst>
              <a:ext uri="{FF2B5EF4-FFF2-40B4-BE49-F238E27FC236}">
                <a16:creationId xmlns:a16="http://schemas.microsoft.com/office/drawing/2014/main" xmlns="" id="{806F14C5-FB9C-4E3A-92E2-476065AE8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0" y="3252866"/>
            <a:ext cx="4389120" cy="26585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9BDB33-78ED-42BF-891D-570580498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‘</a:t>
            </a:r>
            <a:r>
              <a:rPr lang="en-US" b="1" dirty="0"/>
              <a:t>Sociological Imagination</a:t>
            </a:r>
            <a:r>
              <a:rPr lang="en-US" dirty="0"/>
              <a:t>’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C. Wright Mills)</a:t>
            </a:r>
          </a:p>
          <a:p>
            <a:pPr lvl="1"/>
            <a:r>
              <a:rPr lang="en-US" dirty="0"/>
              <a:t>Personal troubles are often </a:t>
            </a:r>
            <a:r>
              <a:rPr lang="en-US" i="1" dirty="0"/>
              <a:t>connected</a:t>
            </a:r>
            <a:r>
              <a:rPr lang="en-US" dirty="0"/>
              <a:t> to social issues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1FA36-63FD-4650-A79C-BD2B8D18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A Sociological View</a:t>
            </a:r>
          </a:p>
        </p:txBody>
      </p:sp>
    </p:spTree>
    <p:extLst>
      <p:ext uri="{BB962C8B-B14F-4D97-AF65-F5344CB8AC3E}">
        <p14:creationId xmlns:p14="http://schemas.microsoft.com/office/powerpoint/2010/main" val="413397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less person being surveyed">
            <a:extLst>
              <a:ext uri="{FF2B5EF4-FFF2-40B4-BE49-F238E27FC236}">
                <a16:creationId xmlns:a16="http://schemas.microsoft.com/office/drawing/2014/main" xmlns="" id="{74C171E2-6C96-462A-8CDA-C6F32B76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75" y="3162925"/>
            <a:ext cx="5411449" cy="28010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FD312C-6A0E-4CFE-B80F-1048891E3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the hopes, desires, and worries of others to engender positive social contributions (Zygmunt Bauman)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CBE80-D216-40D8-B115-A04A9E55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A Sociological Purpose</a:t>
            </a:r>
          </a:p>
        </p:txBody>
      </p:sp>
    </p:spTree>
    <p:extLst>
      <p:ext uri="{BB962C8B-B14F-4D97-AF65-F5344CB8AC3E}">
        <p14:creationId xmlns:p14="http://schemas.microsoft.com/office/powerpoint/2010/main" val="368077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ciology word cloud">
            <a:extLst>
              <a:ext uri="{FF2B5EF4-FFF2-40B4-BE49-F238E27FC236}">
                <a16:creationId xmlns:a16="http://schemas.microsoft.com/office/drawing/2014/main" xmlns="" id="{3EA2D71E-27EF-4309-8357-4A289BDC6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17638"/>
            <a:ext cx="3312827" cy="44392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4106F-61F4-41D5-A555-F72B7CA433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Sociology is a way to </a:t>
            </a:r>
            <a:r>
              <a:rPr lang="en-US" dirty="0" smtClean="0"/>
              <a:t>“make sense” </a:t>
            </a:r>
            <a:r>
              <a:rPr lang="en-US" dirty="0"/>
              <a:t>of a complex world (Pierre Bourdieu)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3B6C0-DAA9-4ABB-BAFD-6EFF51E8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A Sociological </a:t>
            </a:r>
            <a:r>
              <a:rPr lang="en-US" dirty="0" smtClean="0"/>
              <a:t>“Martial Art”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EEEC7D-B349-44B4-AD26-471700A6A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Social </a:t>
            </a:r>
            <a:r>
              <a:rPr lang="en-US" b="1" dirty="0" smtClean="0"/>
              <a:t>facts</a:t>
            </a:r>
            <a:endParaRPr lang="en-US" b="1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level of reality, external to individuals, that influences their lives (Durkheim 1895)</a:t>
            </a:r>
          </a:p>
          <a:p>
            <a:r>
              <a:rPr lang="en-US" b="1" dirty="0"/>
              <a:t>Social </a:t>
            </a:r>
            <a:r>
              <a:rPr lang="en-US" b="1" dirty="0" smtClean="0"/>
              <a:t>actions</a:t>
            </a:r>
            <a:endParaRPr lang="en-US" b="1" dirty="0"/>
          </a:p>
          <a:p>
            <a:pPr lvl="1"/>
            <a:r>
              <a:rPr lang="en-US" dirty="0" smtClean="0"/>
              <a:t>How </a:t>
            </a:r>
            <a:r>
              <a:rPr lang="en-US" dirty="0"/>
              <a:t>do people share meaning and act together (Weber, </a:t>
            </a:r>
            <a:r>
              <a:rPr lang="en-US" dirty="0" err="1"/>
              <a:t>Baehr</a:t>
            </a:r>
            <a:r>
              <a:rPr lang="en-US" dirty="0"/>
              <a:t>, and Wells 2002)</a:t>
            </a:r>
          </a:p>
          <a:p>
            <a:r>
              <a:rPr lang="en-US" b="1" dirty="0"/>
              <a:t>Social </a:t>
            </a:r>
            <a:r>
              <a:rPr lang="en-US" b="1" dirty="0" smtClean="0"/>
              <a:t>relationships</a:t>
            </a:r>
            <a:endParaRPr lang="en-US" b="1" dirty="0"/>
          </a:p>
          <a:p>
            <a:pPr lvl="1"/>
            <a:r>
              <a:rPr lang="en-US" dirty="0"/>
              <a:t>Individual lives are patterned but we also make choices </a:t>
            </a:r>
            <a:r>
              <a:rPr lang="en-US" dirty="0" smtClean="0"/>
              <a:t>(Small </a:t>
            </a:r>
            <a:r>
              <a:rPr lang="en-US" dirty="0"/>
              <a:t>and Vincent 1894) 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4F084B-B1C3-45E1-8EC0-91A80AF1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Primary Focus of Sociology</a:t>
            </a:r>
          </a:p>
        </p:txBody>
      </p:sp>
    </p:spTree>
    <p:extLst>
      <p:ext uri="{BB962C8B-B14F-4D97-AF65-F5344CB8AC3E}">
        <p14:creationId xmlns:p14="http://schemas.microsoft.com/office/powerpoint/2010/main" val="203768958"/>
      </p:ext>
    </p:extLst>
  </p:cSld>
  <p:clrMapOvr>
    <a:masterClrMapping/>
  </p:clrMapOvr>
</p:sld>
</file>

<file path=ppt/theme/theme1.xml><?xml version="1.0" encoding="utf-8"?>
<a:theme xmlns:a="http://schemas.openxmlformats.org/drawingml/2006/main" name="Oxford template (TH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Oxford template (TH)</Template>
  <TotalTime>237</TotalTime>
  <Words>660</Words>
  <Application>Microsoft Office PowerPoint</Application>
  <PresentationFormat>On-screen Show (4:3)</PresentationFormat>
  <Paragraphs>124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Oxford template (TH)</vt:lpstr>
      <vt:lpstr>Custom Design</vt:lpstr>
      <vt:lpstr>1_Custom Design</vt:lpstr>
      <vt:lpstr>Living Sociologically</vt:lpstr>
      <vt:lpstr>Chapter 1 Lecture Outline</vt:lpstr>
      <vt:lpstr>Chapter 1 Learning Goals</vt:lpstr>
      <vt:lpstr>Chapter 1 Living Sociologically</vt:lpstr>
      <vt:lpstr>Chapter 1 What is Sociology?</vt:lpstr>
      <vt:lpstr>Chapter 1 A Sociological View</vt:lpstr>
      <vt:lpstr>Chapter 1 A Sociological Purpose</vt:lpstr>
      <vt:lpstr>Chapter 1 A Sociological “Martial Art”</vt:lpstr>
      <vt:lpstr>Chapter 1 Primary Focus of Sociology</vt:lpstr>
      <vt:lpstr>Chapter 1 The Discipline of Sociology</vt:lpstr>
      <vt:lpstr>Chapter 1 Sociology and Everyday Knowledge</vt:lpstr>
      <vt:lpstr>Chapter 1 Levels of Analysis</vt:lpstr>
      <vt:lpstr>Chapter 1 Levels of Analysis – Micro</vt:lpstr>
      <vt:lpstr>Chapter 1 Levels of Analysis – Macro</vt:lpstr>
      <vt:lpstr>Chapter 1 Levels of Analysis – Institutional</vt:lpstr>
      <vt:lpstr>Chapter 1 Thinking Relationally</vt:lpstr>
      <vt:lpstr>Chapter 1 Paired Concepts 1</vt:lpstr>
      <vt:lpstr>Chapter 1 Paired Concepts 2</vt:lpstr>
      <vt:lpstr>Chapter 1 Paired Concepts 3</vt:lpstr>
      <vt:lpstr>Chapter 1 Paired Concepts 4</vt:lpstr>
      <vt:lpstr>Chapter 1 Paired Concepts 5</vt:lpstr>
      <vt:lpstr>Chapter 1 Why Sociology? – Literacy Skills</vt:lpstr>
      <vt:lpstr>Chapter 1 Why Sociology? – Sociology’s Promise</vt:lpstr>
      <vt:lpstr>Review of Learning Objectives</vt:lpstr>
      <vt:lpstr>Chapter 1 “Old” Questions – “New” Tools</vt:lpstr>
      <vt:lpstr>What’s Next?</vt:lpstr>
    </vt:vector>
  </TitlesOfParts>
  <Company>Concordia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Gendered World</dc:title>
  <dc:creator>Mallary Allen</dc:creator>
  <cp:lastModifiedBy>LI, Grace</cp:lastModifiedBy>
  <cp:revision>51</cp:revision>
  <dcterms:created xsi:type="dcterms:W3CDTF">2019-05-06T21:07:15Z</dcterms:created>
  <dcterms:modified xsi:type="dcterms:W3CDTF">2020-02-14T20:26:11Z</dcterms:modified>
</cp:coreProperties>
</file>