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73" r:id="rId1"/>
    <p:sldMasterId id="2147483977" r:id="rId2"/>
    <p:sldMasterId id="2147483986" r:id="rId3"/>
  </p:sldMasterIdLst>
  <p:notesMasterIdLst>
    <p:notesMasterId r:id="rId38"/>
  </p:notesMasterIdLst>
  <p:handoutMasterIdLst>
    <p:handoutMasterId r:id="rId39"/>
  </p:handoutMasterIdLst>
  <p:sldIdLst>
    <p:sldId id="258" r:id="rId4"/>
    <p:sldId id="260" r:id="rId5"/>
    <p:sldId id="312" r:id="rId6"/>
    <p:sldId id="262" r:id="rId7"/>
    <p:sldId id="263" r:id="rId8"/>
    <p:sldId id="268" r:id="rId9"/>
    <p:sldId id="264" r:id="rId10"/>
    <p:sldId id="278" r:id="rId11"/>
    <p:sldId id="279" r:id="rId12"/>
    <p:sldId id="281" r:id="rId13"/>
    <p:sldId id="282" r:id="rId14"/>
    <p:sldId id="299" r:id="rId15"/>
    <p:sldId id="283" r:id="rId16"/>
    <p:sldId id="300" r:id="rId17"/>
    <p:sldId id="284" r:id="rId18"/>
    <p:sldId id="301" r:id="rId19"/>
    <p:sldId id="303" r:id="rId20"/>
    <p:sldId id="302" r:id="rId21"/>
    <p:sldId id="305" r:id="rId22"/>
    <p:sldId id="287" r:id="rId23"/>
    <p:sldId id="295" r:id="rId24"/>
    <p:sldId id="288" r:id="rId25"/>
    <p:sldId id="313" r:id="rId26"/>
    <p:sldId id="285" r:id="rId27"/>
    <p:sldId id="307" r:id="rId28"/>
    <p:sldId id="304" r:id="rId29"/>
    <p:sldId id="308" r:id="rId30"/>
    <p:sldId id="309" r:id="rId31"/>
    <p:sldId id="310" r:id="rId32"/>
    <p:sldId id="289" r:id="rId33"/>
    <p:sldId id="291" r:id="rId34"/>
    <p:sldId id="315" r:id="rId35"/>
    <p:sldId id="311" r:id="rId36"/>
    <p:sldId id="314" r:id="rId37"/>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7E4D"/>
    <a:srgbClr val="9AB5E4"/>
    <a:srgbClr val="000000"/>
    <a:srgbClr val="FF5D5D"/>
    <a:srgbClr val="CCE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978" autoAdjust="0"/>
    <p:restoredTop sz="94715" autoAdjust="0"/>
  </p:normalViewPr>
  <p:slideViewPr>
    <p:cSldViewPr>
      <p:cViewPr varScale="1">
        <p:scale>
          <a:sx n="83" d="100"/>
          <a:sy n="83" d="100"/>
        </p:scale>
        <p:origin x="-1380" y="-90"/>
      </p:cViewPr>
      <p:guideLst>
        <p:guide orient="horz" pos="2160"/>
        <p:guide pos="2880"/>
      </p:guideLst>
    </p:cSldViewPr>
  </p:slideViewPr>
  <p:outlineViewPr>
    <p:cViewPr>
      <p:scale>
        <a:sx n="33" d="100"/>
        <a:sy n="33" d="100"/>
      </p:scale>
      <p:origin x="0" y="19314"/>
    </p:cViewPr>
  </p:outlineViewPr>
  <p:notesTextViewPr>
    <p:cViewPr>
      <p:scale>
        <a:sx n="100" d="100"/>
        <a:sy n="100" d="100"/>
      </p:scale>
      <p:origin x="0" y="0"/>
    </p:cViewPr>
  </p:notesTextViewPr>
  <p:notesViewPr>
    <p:cSldViewPr>
      <p:cViewPr varScale="1">
        <p:scale>
          <a:sx n="66" d="100"/>
          <a:sy n="66" d="100"/>
        </p:scale>
        <p:origin x="-3288" y="-11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45122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ea typeface="ＭＳ Ｐゴシック" pitchFamily="1" charset="-128"/>
              </a:defRPr>
            </a:lvl1pPr>
          </a:lstStyle>
          <a:p>
            <a:pPr>
              <a:defRPr/>
            </a:pPr>
            <a:endParaRPr lang="en-CA"/>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ea typeface="ＭＳ Ｐゴシック" pitchFamily="1" charset="-128"/>
              </a:defRPr>
            </a:lvl1pPr>
          </a:lstStyle>
          <a:p>
            <a:pPr>
              <a:defRPr/>
            </a:pPr>
            <a:fld id="{1745569A-0978-40E9-A41D-8DB63C69B6F7}" type="datetimeFigureOut">
              <a:rPr lang="en-CA"/>
              <a:pPr>
                <a:defRPr/>
              </a:pPr>
              <a:t>23/01/2020</a:t>
            </a:fld>
            <a:endParaRPr lang="en-CA"/>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ea typeface="ＭＳ Ｐゴシック" pitchFamily="1" charset="-128"/>
              </a:defRPr>
            </a:lvl1pPr>
          </a:lstStyle>
          <a:p>
            <a:pPr>
              <a:defRPr/>
            </a:pPr>
            <a:endParaRPr lang="en-CA"/>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ea typeface="ＭＳ Ｐゴシック" pitchFamily="1" charset="-128"/>
              </a:defRPr>
            </a:lvl1pPr>
          </a:lstStyle>
          <a:p>
            <a:pPr>
              <a:defRPr/>
            </a:pPr>
            <a:fld id="{69594555-4751-4393-B684-21A9D39303F8}" type="slidenum">
              <a:rPr lang="en-CA"/>
              <a:pPr>
                <a:defRPr/>
              </a:pPr>
              <a:t>‹#›</a:t>
            </a:fld>
            <a:endParaRPr lang="en-CA"/>
          </a:p>
        </p:txBody>
      </p:sp>
    </p:spTree>
    <p:extLst>
      <p:ext uri="{BB962C8B-B14F-4D97-AF65-F5344CB8AC3E}">
        <p14:creationId xmlns:p14="http://schemas.microsoft.com/office/powerpoint/2010/main" val="3797369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500">
                <a:solidFill>
                  <a:schemeClr val="tx1"/>
                </a:solidFill>
                <a:latin typeface="Arial" charset="0"/>
                <a:ea typeface="ＭＳ Ｐゴシック" pitchFamily="34" charset="-128"/>
              </a:defRPr>
            </a:lvl1pPr>
            <a:lvl2pPr marL="785372" indent="-302066">
              <a:defRPr sz="2500">
                <a:solidFill>
                  <a:schemeClr val="tx1"/>
                </a:solidFill>
                <a:latin typeface="Arial" charset="0"/>
                <a:ea typeface="ＭＳ Ｐゴシック" pitchFamily="34" charset="-128"/>
              </a:defRPr>
            </a:lvl2pPr>
            <a:lvl3pPr marL="1208265" indent="-241653">
              <a:defRPr sz="2500">
                <a:solidFill>
                  <a:schemeClr val="tx1"/>
                </a:solidFill>
                <a:latin typeface="Arial" charset="0"/>
                <a:ea typeface="ＭＳ Ｐゴシック" pitchFamily="34" charset="-128"/>
              </a:defRPr>
            </a:lvl3pPr>
            <a:lvl4pPr marL="1691571" indent="-241653">
              <a:defRPr sz="2500">
                <a:solidFill>
                  <a:schemeClr val="tx1"/>
                </a:solidFill>
                <a:latin typeface="Arial" charset="0"/>
                <a:ea typeface="ＭＳ Ｐゴシック" pitchFamily="34" charset="-128"/>
              </a:defRPr>
            </a:lvl4pPr>
            <a:lvl5pPr marL="2174878" indent="-241653">
              <a:defRPr sz="2500">
                <a:solidFill>
                  <a:schemeClr val="tx1"/>
                </a:solidFill>
                <a:latin typeface="Arial" charset="0"/>
                <a:ea typeface="ＭＳ Ｐゴシック" pitchFamily="34" charset="-128"/>
              </a:defRPr>
            </a:lvl5pPr>
            <a:lvl6pPr marL="2658184" indent="-241653" eaLnBrk="0" fontAlgn="base" hangingPunct="0">
              <a:spcBef>
                <a:spcPct val="0"/>
              </a:spcBef>
              <a:spcAft>
                <a:spcPct val="0"/>
              </a:spcAft>
              <a:defRPr sz="2500">
                <a:solidFill>
                  <a:schemeClr val="tx1"/>
                </a:solidFill>
                <a:latin typeface="Arial" charset="0"/>
                <a:ea typeface="ＭＳ Ｐゴシック" pitchFamily="34" charset="-128"/>
              </a:defRPr>
            </a:lvl6pPr>
            <a:lvl7pPr marL="3141490" indent="-241653" eaLnBrk="0" fontAlgn="base" hangingPunct="0">
              <a:spcBef>
                <a:spcPct val="0"/>
              </a:spcBef>
              <a:spcAft>
                <a:spcPct val="0"/>
              </a:spcAft>
              <a:defRPr sz="2500">
                <a:solidFill>
                  <a:schemeClr val="tx1"/>
                </a:solidFill>
                <a:latin typeface="Arial" charset="0"/>
                <a:ea typeface="ＭＳ Ｐゴシック" pitchFamily="34" charset="-128"/>
              </a:defRPr>
            </a:lvl7pPr>
            <a:lvl8pPr marL="3624796" indent="-241653" eaLnBrk="0" fontAlgn="base" hangingPunct="0">
              <a:spcBef>
                <a:spcPct val="0"/>
              </a:spcBef>
              <a:spcAft>
                <a:spcPct val="0"/>
              </a:spcAft>
              <a:defRPr sz="2500">
                <a:solidFill>
                  <a:schemeClr val="tx1"/>
                </a:solidFill>
                <a:latin typeface="Arial" charset="0"/>
                <a:ea typeface="ＭＳ Ｐゴシック" pitchFamily="34" charset="-128"/>
              </a:defRPr>
            </a:lvl8pPr>
            <a:lvl9pPr marL="4108102" indent="-241653" eaLnBrk="0" fontAlgn="base" hangingPunct="0">
              <a:spcBef>
                <a:spcPct val="0"/>
              </a:spcBef>
              <a:spcAft>
                <a:spcPct val="0"/>
              </a:spcAft>
              <a:defRPr sz="2500">
                <a:solidFill>
                  <a:schemeClr val="tx1"/>
                </a:solidFill>
                <a:latin typeface="Arial" charset="0"/>
                <a:ea typeface="ＭＳ Ｐゴシック" pitchFamily="34" charset="-128"/>
              </a:defRPr>
            </a:lvl9pPr>
          </a:lstStyle>
          <a:p>
            <a:fld id="{518037E8-F3B4-45BA-A43E-45F3E2E6940A}" type="slidenum">
              <a:rPr lang="en-CA" altLang="en-US" sz="1300"/>
              <a:pPr/>
              <a:t>1</a:t>
            </a:fld>
            <a:endParaRPr lang="en-CA" altLang="en-US" sz="1300"/>
          </a:p>
        </p:txBody>
      </p:sp>
    </p:spTree>
    <p:extLst>
      <p:ext uri="{BB962C8B-B14F-4D97-AF65-F5344CB8AC3E}">
        <p14:creationId xmlns:p14="http://schemas.microsoft.com/office/powerpoint/2010/main" val="5235133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smtClean="0"/>
              <a:t>Click to edit Master text styles</a:t>
            </a:r>
          </a:p>
        </p:txBody>
      </p:sp>
      <p:pic>
        <p:nvPicPr>
          <p:cNvPr id="7" name="Picture 6">
            <a:extLst>
              <a:ext uri="{FF2B5EF4-FFF2-40B4-BE49-F238E27FC236}">
                <a16:creationId xmlns:a16="http://schemas.microsoft.com/office/drawing/2014/main" xmlns=""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1/23/2020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379351264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5043460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230662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97660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255706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274ED4-9F4B-419D-860C-1298080DDD50}"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72867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274ED4-9F4B-419D-860C-1298080DDD50}"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2383373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274ED4-9F4B-419D-860C-1298080DDD50}"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51363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782276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902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41EB6A7-570F-4C86-A18E-EA575D7031FE}" type="datetimeFigureOut">
              <a:rPr lang="en-CA" smtClean="0"/>
              <a:t>23/01/2020</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D0918FB-225B-450F-A640-C3DAB4CE5E8B}" type="slidenum">
              <a:rPr lang="en-CA" smtClean="0"/>
              <a:t>‹#›</a:t>
            </a:fld>
            <a:endParaRPr lang="en-CA"/>
          </a:p>
        </p:txBody>
      </p:sp>
    </p:spTree>
    <p:extLst>
      <p:ext uri="{BB962C8B-B14F-4D97-AF65-F5344CB8AC3E}">
        <p14:creationId xmlns:p14="http://schemas.microsoft.com/office/powerpoint/2010/main" val="2750272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747118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1548602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274ED4-9F4B-419D-860C-1298080DDD50}"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a:p>
        </p:txBody>
      </p:sp>
    </p:spTree>
    <p:extLst>
      <p:ext uri="{BB962C8B-B14F-4D97-AF65-F5344CB8AC3E}">
        <p14:creationId xmlns:p14="http://schemas.microsoft.com/office/powerpoint/2010/main" val="33387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p>
            <a:r>
              <a:rPr lang="en-US" smtClean="0"/>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41EB6A7-570F-4C86-A18E-EA575D7031FE}" type="datetimeFigureOut">
              <a:rPr lang="en-CA" smtClean="0"/>
              <a:t>23/01/2020</a:t>
            </a:fld>
            <a:endParaRPr lang="en-C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D0918FB-225B-450F-A640-C3DAB4CE5E8B}" type="slidenum">
              <a:rPr lang="en-CA" smtClean="0"/>
              <a:t>‹#›</a:t>
            </a:fld>
            <a:endParaRPr lang="en-CA"/>
          </a:p>
        </p:txBody>
      </p:sp>
    </p:spTree>
    <p:extLst>
      <p:ext uri="{BB962C8B-B14F-4D97-AF65-F5344CB8AC3E}">
        <p14:creationId xmlns:p14="http://schemas.microsoft.com/office/powerpoint/2010/main" val="68180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smtClean="0"/>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smtClean="0"/>
              <a:t>Click to edit Master text styles</a:t>
            </a:r>
          </a:p>
          <a:p>
            <a:pPr lvl="1"/>
            <a:r>
              <a:rPr lang="en-US" smtClean="0"/>
              <a:t>Second level</a:t>
            </a:r>
          </a:p>
        </p:txBody>
      </p:sp>
      <p:pic>
        <p:nvPicPr>
          <p:cNvPr id="4" name="Picture 3">
            <a:extLst>
              <a:ext uri="{FF2B5EF4-FFF2-40B4-BE49-F238E27FC236}">
                <a16:creationId xmlns:a16="http://schemas.microsoft.com/office/drawing/2014/main" xmlns=""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a:extLst>
              <a:ext uri="{FF2B5EF4-FFF2-40B4-BE49-F238E27FC236}">
                <a16:creationId xmlns:a16="http://schemas.microsoft.com/office/drawing/2014/main" xmlns=""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1/23/2020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410148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1/23/2020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24811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1/23/2020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a:p>
        </p:txBody>
      </p:sp>
    </p:spTree>
    <p:extLst>
      <p:ext uri="{BB962C8B-B14F-4D97-AF65-F5344CB8AC3E}">
        <p14:creationId xmlns:p14="http://schemas.microsoft.com/office/powerpoint/2010/main" val="17443945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2.png"/><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7" name="Footer Placeholder 3"/>
          <p:cNvSpPr txBox="1">
            <a:spLocks/>
          </p:cNvSpPr>
          <p:nvPr/>
        </p:nvSpPr>
        <p:spPr>
          <a:xfrm>
            <a:off x="1163782" y="6423727"/>
            <a:ext cx="2767054"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solidFill>
                  <a:schemeClr val="bg1"/>
                </a:solidFill>
              </a:rPr>
              <a:t>© [Oxford</a:t>
            </a:r>
            <a:r>
              <a:rPr lang="en-US" baseline="0" dirty="0" smtClean="0">
                <a:solidFill>
                  <a:schemeClr val="bg1"/>
                </a:solidFill>
              </a:rPr>
              <a:t> University Press or author name],</a:t>
            </a:r>
            <a:r>
              <a:rPr lang="en-US" dirty="0" smtClean="0">
                <a:solidFill>
                  <a:schemeClr val="bg1"/>
                </a:solidFill>
              </a:rPr>
              <a:t> </a:t>
            </a:r>
            <a:r>
              <a:rPr lang="en-US" dirty="0">
                <a:solidFill>
                  <a:schemeClr val="bg1"/>
                </a:solidFill>
              </a:rPr>
              <a:t>2019</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xmlns=""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Lst>
  <p:timing>
    <p:tnLst>
      <p:par>
        <p:cTn id="1" dur="indefinite" restart="never" nodeType="tmRoot"/>
      </p:par>
    </p:tnLst>
  </p:timing>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CHAPTER 1</a:t>
            </a:r>
            <a:endParaRPr lang="en-CA" dirty="0"/>
          </a:p>
        </p:txBody>
      </p:sp>
      <p:sp>
        <p:nvSpPr>
          <p:cNvPr id="4" name="Subtitle 3"/>
          <p:cNvSpPr>
            <a:spLocks noGrp="1"/>
          </p:cNvSpPr>
          <p:nvPr>
            <p:ph type="subTitle" idx="1"/>
          </p:nvPr>
        </p:nvSpPr>
        <p:spPr/>
        <p:txBody>
          <a:bodyPr/>
          <a:lstStyle/>
          <a:p>
            <a:r>
              <a:rPr lang="en-US" smtClean="0"/>
              <a:t>What Are Social Problems?</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533400"/>
            <a:ext cx="8229600" cy="884238"/>
          </a:xfrm>
        </p:spPr>
        <p:txBody>
          <a:bodyPr/>
          <a:lstStyle/>
          <a:p>
            <a:r>
              <a:rPr lang="en-US" dirty="0" smtClean="0"/>
              <a:t>Social Problems Research </a:t>
            </a:r>
            <a:br>
              <a:rPr lang="en-US" dirty="0" smtClean="0"/>
            </a:br>
            <a:r>
              <a:rPr lang="en-US" dirty="0" smtClean="0"/>
              <a:t>as a Moral Enterprise</a:t>
            </a:r>
            <a:endParaRPr lang="en-CA" dirty="0"/>
          </a:p>
        </p:txBody>
      </p:sp>
      <p:sp>
        <p:nvSpPr>
          <p:cNvPr id="23555" name="Content Placeholder 2"/>
          <p:cNvSpPr>
            <a:spLocks noGrp="1"/>
          </p:cNvSpPr>
          <p:nvPr>
            <p:ph idx="1"/>
          </p:nvPr>
        </p:nvSpPr>
        <p:spPr/>
        <p:txBody>
          <a:bodyPr/>
          <a:lstStyle/>
          <a:p>
            <a:r>
              <a:rPr lang="en-US" altLang="en-US" dirty="0" smtClean="0"/>
              <a:t>It aims to change society to protect the vulnerable and amend injustices.</a:t>
            </a:r>
          </a:p>
          <a:p>
            <a:r>
              <a:rPr lang="en-US" altLang="en-US" dirty="0" smtClean="0"/>
              <a:t>It examines the underlying myths, ideologies, and stereotypes that perpetuate harmful conditions:</a:t>
            </a:r>
          </a:p>
          <a:p>
            <a:pPr lvl="1"/>
            <a:r>
              <a:rPr lang="en-US" altLang="en-US" dirty="0" smtClean="0"/>
              <a:t>Media often turn public issues into private troubles.</a:t>
            </a:r>
          </a:p>
          <a:p>
            <a:pPr lvl="1"/>
            <a:r>
              <a:rPr lang="en-US" altLang="en-US" dirty="0" smtClean="0"/>
              <a:t>Victims are blamed and stigmatized for having these problems.</a:t>
            </a:r>
          </a:p>
          <a:p>
            <a:pPr lvl="1"/>
            <a:r>
              <a:rPr lang="en-US" altLang="en-US" dirty="0" smtClean="0"/>
              <a:t>There is a need to examine the underlying causes for these realities.</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Social Construction</a:t>
            </a:r>
            <a:endParaRPr lang="en-CA" dirty="0"/>
          </a:p>
        </p:txBody>
      </p:sp>
      <p:sp>
        <p:nvSpPr>
          <p:cNvPr id="24579" name="Content Placeholder 2"/>
          <p:cNvSpPr>
            <a:spLocks noGrp="1"/>
          </p:cNvSpPr>
          <p:nvPr>
            <p:ph idx="1"/>
          </p:nvPr>
        </p:nvSpPr>
        <p:spPr/>
        <p:txBody>
          <a:bodyPr/>
          <a:lstStyle/>
          <a:p>
            <a:r>
              <a:rPr lang="en-US" altLang="en-US" dirty="0" smtClean="0"/>
              <a:t>According to </a:t>
            </a:r>
            <a:r>
              <a:rPr lang="en-US" altLang="en-US" b="1" dirty="0" smtClean="0"/>
              <a:t>social constructionism</a:t>
            </a:r>
            <a:r>
              <a:rPr lang="en-US" altLang="en-US" dirty="0" smtClean="0"/>
              <a:t>, a subjective view of reality, not reality itself, shapes one’s </a:t>
            </a:r>
            <a:r>
              <a:rPr lang="en-US" altLang="en-US" dirty="0" err="1" smtClean="0"/>
              <a:t>behaviour</a:t>
            </a:r>
            <a:r>
              <a:rPr lang="en-US" altLang="en-US" dirty="0" smtClean="0"/>
              <a:t>.</a:t>
            </a:r>
          </a:p>
          <a:p>
            <a:r>
              <a:rPr lang="en-US" altLang="en-US" dirty="0" smtClean="0"/>
              <a:t>This sociological research approach examines the ways people interact to create a shared social reality.</a:t>
            </a:r>
          </a:p>
          <a:p>
            <a:r>
              <a:rPr lang="en-US" altLang="en-US" dirty="0" smtClean="0"/>
              <a:t>When people define a situation as real, the situation will be real in its effects.</a:t>
            </a:r>
          </a:p>
          <a:p>
            <a:pPr lvl="1"/>
            <a:endParaRPr lang="en-US" altLang="en-US" dirty="0" smtClean="0"/>
          </a:p>
          <a:p>
            <a:pPr lvl="1"/>
            <a:endParaRPr lang="en-US" alt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Construction, cont’d</a:t>
            </a:r>
            <a:endParaRPr lang="en-CA" dirty="0"/>
          </a:p>
        </p:txBody>
      </p:sp>
      <p:sp>
        <p:nvSpPr>
          <p:cNvPr id="25603" name="Content Placeholder 2"/>
          <p:cNvSpPr>
            <a:spLocks noGrp="1"/>
          </p:cNvSpPr>
          <p:nvPr>
            <p:ph idx="1"/>
          </p:nvPr>
        </p:nvSpPr>
        <p:spPr/>
        <p:txBody>
          <a:bodyPr/>
          <a:lstStyle/>
          <a:p>
            <a:r>
              <a:rPr lang="en-US" altLang="en-US" dirty="0" smtClean="0"/>
              <a:t>Some social problem are simply not real problems.</a:t>
            </a:r>
          </a:p>
          <a:p>
            <a:pPr lvl="1"/>
            <a:r>
              <a:rPr lang="en-US" altLang="en-US" dirty="0" smtClean="0"/>
              <a:t>Some individuals will view them as social problems while others do not.</a:t>
            </a:r>
          </a:p>
          <a:p>
            <a:pPr lvl="1"/>
            <a:r>
              <a:rPr lang="en-US" altLang="en-US" dirty="0" smtClean="0"/>
              <a:t>But how individuals frame these problems involves a process known as claim-making.</a:t>
            </a:r>
          </a:p>
          <a:p>
            <a:r>
              <a:rPr lang="en-US" altLang="en-US" b="1" dirty="0" smtClean="0"/>
              <a:t>Claim-making: </a:t>
            </a:r>
            <a:r>
              <a:rPr lang="en-US" altLang="en-US" dirty="0" smtClean="0"/>
              <a:t>A procedure that describes, explains, and blames those involved with the problem—labelling them as deviants.</a:t>
            </a:r>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Warnings, Panics, and Claims</a:t>
            </a:r>
            <a:endParaRPr lang="en-CA" dirty="0"/>
          </a:p>
        </p:txBody>
      </p:sp>
      <p:sp>
        <p:nvSpPr>
          <p:cNvPr id="23555" name="Content Placeholder 2"/>
          <p:cNvSpPr>
            <a:spLocks noGrp="1"/>
          </p:cNvSpPr>
          <p:nvPr>
            <p:ph idx="1"/>
          </p:nvPr>
        </p:nvSpPr>
        <p:spPr/>
        <p:txBody>
          <a:bodyPr/>
          <a:lstStyle/>
          <a:p>
            <a:r>
              <a:rPr lang="en-US" b="1" dirty="0" smtClean="0"/>
              <a:t>Whistle-blowers: </a:t>
            </a:r>
            <a:r>
              <a:rPr lang="en-US" dirty="0" smtClean="0"/>
              <a:t>employees who speak out about an organization’s wrongdoings or illegal activities.</a:t>
            </a:r>
          </a:p>
          <a:p>
            <a:pPr lvl="1"/>
            <a:r>
              <a:rPr lang="en-US" dirty="0" smtClean="0"/>
              <a:t>These employees are often punished.</a:t>
            </a:r>
          </a:p>
          <a:p>
            <a:r>
              <a:rPr lang="en-US" b="1" dirty="0" smtClean="0"/>
              <a:t>Moral panics: </a:t>
            </a:r>
            <a:r>
              <a:rPr lang="en-US" dirty="0" smtClean="0"/>
              <a:t>brief yet intense periods of concern.</a:t>
            </a:r>
          </a:p>
          <a:p>
            <a:pPr lvl="1"/>
            <a:r>
              <a:rPr lang="en-US" dirty="0" smtClean="0"/>
              <a:t>Based on false or exaggerated perceptions.</a:t>
            </a:r>
          </a:p>
          <a:p>
            <a:pPr lvl="1"/>
            <a:r>
              <a:rPr lang="en-US" dirty="0" smtClean="0"/>
              <a:t>Focused on cultural </a:t>
            </a:r>
            <a:r>
              <a:rPr lang="en-US" dirty="0" err="1" smtClean="0"/>
              <a:t>behaviour</a:t>
            </a:r>
            <a:r>
              <a:rPr lang="en-US" dirty="0" smtClean="0"/>
              <a:t> or on a particular group of people as dangerously deviant.</a:t>
            </a:r>
          </a:p>
          <a:p>
            <a:pPr lvl="1"/>
            <a:r>
              <a:rPr lang="en-US" dirty="0" smtClean="0"/>
              <a:t>Results in laws, stereotypes, cultural beliefs, or changed attitudes.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Social Problems: Then and Now</a:t>
            </a:r>
            <a:endParaRPr lang="en-CA" dirty="0"/>
          </a:p>
        </p:txBody>
      </p:sp>
      <p:sp>
        <p:nvSpPr>
          <p:cNvPr id="24579" name="Content Placeholder 2"/>
          <p:cNvSpPr>
            <a:spLocks noGrp="1"/>
          </p:cNvSpPr>
          <p:nvPr>
            <p:ph idx="1"/>
          </p:nvPr>
        </p:nvSpPr>
        <p:spPr/>
        <p:txBody>
          <a:bodyPr/>
          <a:lstStyle/>
          <a:p>
            <a:r>
              <a:rPr lang="en-US" altLang="en-US" dirty="0" smtClean="0"/>
              <a:t>1961, Robert Merton and Robert </a:t>
            </a:r>
            <a:r>
              <a:rPr lang="en-US" altLang="en-US" dirty="0" err="1" smtClean="0"/>
              <a:t>Nisbet</a:t>
            </a:r>
            <a:endParaRPr lang="en-US" altLang="en-US" dirty="0" smtClean="0"/>
          </a:p>
          <a:p>
            <a:pPr lvl="1"/>
            <a:r>
              <a:rPr lang="en-CA" dirty="0" smtClean="0"/>
              <a:t>No attention to global inequality </a:t>
            </a:r>
          </a:p>
          <a:p>
            <a:pPr lvl="1"/>
            <a:r>
              <a:rPr lang="en-CA" dirty="0"/>
              <a:t>N</a:t>
            </a:r>
            <a:r>
              <a:rPr lang="en-CA" dirty="0" smtClean="0"/>
              <a:t>o attention to problems related to physical health </a:t>
            </a:r>
          </a:p>
          <a:p>
            <a:pPr lvl="1"/>
            <a:r>
              <a:rPr lang="en-CA" dirty="0"/>
              <a:t>N</a:t>
            </a:r>
            <a:r>
              <a:rPr lang="en-CA" dirty="0" smtClean="0"/>
              <a:t>o attention to the natural environment</a:t>
            </a:r>
          </a:p>
          <a:p>
            <a:r>
              <a:rPr lang="en-CA" dirty="0" smtClean="0"/>
              <a:t>Sociology has changed in the last 50 or 60 years, and it will continue to evolve.</a:t>
            </a:r>
          </a:p>
          <a:p>
            <a:pPr lvl="1"/>
            <a:endParaRPr lang="en-US" altLang="en-US" dirty="0" smtClean="0"/>
          </a:p>
          <a:p>
            <a:pPr lvl="1"/>
            <a:endParaRPr lang="en-US" altLang="en-US" dirty="0" smtClean="0"/>
          </a:p>
          <a:p>
            <a:pPr lvl="1"/>
            <a:endParaRPr lang="en-US" alt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dirty="0" smtClean="0"/>
              <a:t>Theoretical Perspectives </a:t>
            </a:r>
            <a:br>
              <a:rPr lang="en-US" dirty="0" smtClean="0"/>
            </a:br>
            <a:r>
              <a:rPr lang="en-US" dirty="0" smtClean="0"/>
              <a:t>on Social Problems</a:t>
            </a:r>
            <a:endParaRPr lang="en-CA" dirty="0"/>
          </a:p>
        </p:txBody>
      </p:sp>
      <p:sp>
        <p:nvSpPr>
          <p:cNvPr id="28675" name="Content Placeholder 2"/>
          <p:cNvSpPr>
            <a:spLocks noGrp="1"/>
          </p:cNvSpPr>
          <p:nvPr>
            <p:ph idx="1"/>
          </p:nvPr>
        </p:nvSpPr>
        <p:spPr/>
        <p:txBody>
          <a:bodyPr/>
          <a:lstStyle/>
          <a:p>
            <a:r>
              <a:rPr lang="en-US" altLang="en-US" smtClean="0"/>
              <a:t>Structural functionalism</a:t>
            </a:r>
          </a:p>
          <a:p>
            <a:r>
              <a:rPr lang="en-US" altLang="en-US" smtClean="0"/>
              <a:t>Conflict theory</a:t>
            </a:r>
          </a:p>
          <a:p>
            <a:r>
              <a:rPr lang="en-US" altLang="en-US" smtClean="0"/>
              <a:t>Symbolic interactionism</a:t>
            </a:r>
          </a:p>
          <a:p>
            <a:r>
              <a:rPr lang="en-US" altLang="en-US" smtClean="0"/>
              <a:t>Feminist theory</a:t>
            </a:r>
          </a:p>
          <a:p>
            <a:r>
              <a:rPr lang="en-US" altLang="en-US" smtClean="0"/>
              <a:t>Population health perspective</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Structural Functionalism</a:t>
            </a:r>
            <a:endParaRPr lang="en-CA" dirty="0"/>
          </a:p>
        </p:txBody>
      </p:sp>
      <p:sp>
        <p:nvSpPr>
          <p:cNvPr id="29699" name="Content Placeholder 2"/>
          <p:cNvSpPr>
            <a:spLocks noGrp="1"/>
          </p:cNvSpPr>
          <p:nvPr>
            <p:ph idx="1"/>
          </p:nvPr>
        </p:nvSpPr>
        <p:spPr/>
        <p:txBody>
          <a:bodyPr/>
          <a:lstStyle/>
          <a:p>
            <a:r>
              <a:rPr lang="en-CA" altLang="en-US" b="1" dirty="0" smtClean="0"/>
              <a:t>Structural functionalism </a:t>
            </a:r>
            <a:r>
              <a:rPr lang="en-CA" altLang="en-US" dirty="0" smtClean="0"/>
              <a:t>views society as interconnected elements that work together to preserve stability and efficiency in society.</a:t>
            </a:r>
          </a:p>
          <a:p>
            <a:r>
              <a:rPr lang="en-US" altLang="en-US" spc="-20" dirty="0" smtClean="0"/>
              <a:t>According to Robert Merton (1968), social institutions perform both manifest and latent functions.</a:t>
            </a:r>
          </a:p>
          <a:p>
            <a:pPr lvl="1"/>
            <a:r>
              <a:rPr lang="en-US" altLang="en-US" b="1" dirty="0" smtClean="0"/>
              <a:t>Manifest functions: </a:t>
            </a:r>
            <a:r>
              <a:rPr lang="en-US" altLang="en-US" dirty="0" smtClean="0"/>
              <a:t>the visible and intended goals, consequences, or effects of social structures and institutions.</a:t>
            </a:r>
          </a:p>
          <a:p>
            <a:pPr lvl="1"/>
            <a:r>
              <a:rPr lang="en-US" altLang="en-US" b="1" dirty="0" smtClean="0"/>
              <a:t>Latent functions: </a:t>
            </a:r>
            <a:r>
              <a:rPr lang="en-US" altLang="en-US" dirty="0" smtClean="0"/>
              <a:t>hidden and sometimes unintended consequences of the activities in an organization.</a:t>
            </a:r>
            <a:endParaRPr lang="en-CA" altLang="en-US" dirty="0" smtClean="0"/>
          </a:p>
          <a:p>
            <a:endParaRPr lang="en-CA" altLang="en-US" dirty="0" smtClean="0"/>
          </a:p>
          <a:p>
            <a:endParaRPr lang="en-CA" altLang="en-US" dirty="0" smtClean="0"/>
          </a:p>
          <a:p>
            <a:endParaRPr lang="en-CA"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Structural Functionalism, cont’d</a:t>
            </a:r>
            <a:endParaRPr lang="en-CA" dirty="0"/>
          </a:p>
        </p:txBody>
      </p:sp>
      <p:sp>
        <p:nvSpPr>
          <p:cNvPr id="31747" name="Content Placeholder 2"/>
          <p:cNvSpPr>
            <a:spLocks noGrp="1"/>
          </p:cNvSpPr>
          <p:nvPr>
            <p:ph idx="1"/>
          </p:nvPr>
        </p:nvSpPr>
        <p:spPr/>
        <p:txBody>
          <a:bodyPr/>
          <a:lstStyle/>
          <a:p>
            <a:r>
              <a:rPr lang="en-CA" altLang="en-US" dirty="0" smtClean="0"/>
              <a:t>Functionalists believe that during periods of rapid change, social disorganization results when institutions fail to do their role.</a:t>
            </a:r>
          </a:p>
          <a:p>
            <a:pPr lvl="1"/>
            <a:r>
              <a:rPr lang="en-CA" altLang="en-US" dirty="0" smtClean="0"/>
              <a:t>Social disorganization is a reaction to sudden cultural shifts that tend to disrupt traditional values and practices.</a:t>
            </a:r>
          </a:p>
          <a:p>
            <a:pPr lvl="1"/>
            <a:r>
              <a:rPr lang="en-CA" altLang="en-US" dirty="0" smtClean="0"/>
              <a:t>However, social problems occasionally renew commitment to social boundaries and foster social cohesion.</a:t>
            </a:r>
            <a:endParaRPr lang="en-CA"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altLang="en-US" smtClean="0"/>
              <a:t>Structural Functionalism, cont’d</a:t>
            </a:r>
            <a:endParaRPr lang="en-US" altLang="en-US" dirty="0"/>
          </a:p>
        </p:txBody>
      </p:sp>
      <p:sp>
        <p:nvSpPr>
          <p:cNvPr id="39939" name="Content Placeholder 2"/>
          <p:cNvSpPr>
            <a:spLocks noGrp="1"/>
          </p:cNvSpPr>
          <p:nvPr>
            <p:ph idx="1"/>
          </p:nvPr>
        </p:nvSpPr>
        <p:spPr/>
        <p:txBody>
          <a:bodyPr/>
          <a:lstStyle/>
          <a:p>
            <a:r>
              <a:rPr lang="en-US" altLang="en-US" smtClean="0"/>
              <a:t> Émile Durkheim (1893): Anomie</a:t>
            </a:r>
          </a:p>
          <a:p>
            <a:pPr lvl="1"/>
            <a:r>
              <a:rPr lang="en-US" altLang="en-US" smtClean="0"/>
              <a:t>Social norms are weak or come into conflict with one another.</a:t>
            </a:r>
          </a:p>
          <a:p>
            <a:pPr lvl="1"/>
            <a:r>
              <a:rPr lang="en-US" altLang="en-US" smtClean="0"/>
              <a:t>As traditional norms and relations break down, social control declines.</a:t>
            </a:r>
          </a:p>
          <a:p>
            <a:pPr lvl="1"/>
            <a:r>
              <a:rPr lang="en-US" altLang="en-US" smtClean="0"/>
              <a:t>People feel less tied to each other.</a:t>
            </a:r>
          </a:p>
          <a:p>
            <a:pPr lvl="1"/>
            <a:r>
              <a:rPr lang="en-US" altLang="en-US" smtClean="0"/>
              <a:t>Deviant behaviour increases. </a:t>
            </a:r>
          </a:p>
          <a:p>
            <a:pPr lvl="1"/>
            <a:r>
              <a:rPr lang="en-US" altLang="en-US" smtClean="0"/>
              <a:t>Need to strengthen social norms and slow the pace of social change.</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Conflict Theory </a:t>
            </a:r>
            <a:endParaRPr lang="en-CA" dirty="0"/>
          </a:p>
        </p:txBody>
      </p:sp>
      <p:sp>
        <p:nvSpPr>
          <p:cNvPr id="28675" name="Content Placeholder 2"/>
          <p:cNvSpPr>
            <a:spLocks noGrp="1"/>
          </p:cNvSpPr>
          <p:nvPr>
            <p:ph idx="1"/>
          </p:nvPr>
        </p:nvSpPr>
        <p:spPr/>
        <p:txBody>
          <a:bodyPr/>
          <a:lstStyle/>
          <a:p>
            <a:r>
              <a:rPr lang="en-CA" altLang="en-US" b="1" dirty="0" smtClean="0"/>
              <a:t>Conflict theory </a:t>
            </a:r>
            <a:r>
              <a:rPr lang="en-CA" altLang="en-US" dirty="0" smtClean="0"/>
              <a:t>rejects the structural functionalist notion of social consensus, and argues that: </a:t>
            </a:r>
          </a:p>
          <a:p>
            <a:pPr lvl="1"/>
            <a:r>
              <a:rPr lang="en-CA" altLang="en-US" dirty="0" smtClean="0"/>
              <a:t>Conflict and change are basic features of social life, which pits the wealthy privileged and powerful against the poor and powerless.</a:t>
            </a:r>
          </a:p>
          <a:p>
            <a:pPr lvl="1"/>
            <a:r>
              <a:rPr lang="en-CA" altLang="en-US" dirty="0" smtClean="0"/>
              <a:t>Workers feel alienated—unable to change their circumstances.</a:t>
            </a:r>
          </a:p>
          <a:p>
            <a:pPr lvl="1"/>
            <a:r>
              <a:rPr lang="en-CA" altLang="en-US" dirty="0" smtClean="0"/>
              <a:t>The wealthy use power to maintain their status and power.</a:t>
            </a:r>
          </a:p>
          <a:p>
            <a:endParaRPr lang="en-CA" altLang="en-US" dirty="0" smtClean="0"/>
          </a:p>
          <a:p>
            <a:endParaRPr lang="en-CA"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mtClean="0"/>
              <a:t>What Is a “Social Problem”?</a:t>
            </a:r>
            <a:endParaRPr lang="en-US" dirty="0"/>
          </a:p>
        </p:txBody>
      </p:sp>
      <p:sp>
        <p:nvSpPr>
          <p:cNvPr id="15363" name="Rectangle 3"/>
          <p:cNvSpPr>
            <a:spLocks noGrp="1" noChangeArrowheads="1"/>
          </p:cNvSpPr>
          <p:nvPr>
            <p:ph idx="1"/>
          </p:nvPr>
        </p:nvSpPr>
        <p:spPr/>
        <p:txBody>
          <a:bodyPr/>
          <a:lstStyle/>
          <a:p>
            <a:r>
              <a:rPr lang="en-US" altLang="en-US" dirty="0" smtClean="0"/>
              <a:t>A </a:t>
            </a:r>
            <a:r>
              <a:rPr lang="en-US" altLang="en-US" b="1" dirty="0" smtClean="0"/>
              <a:t>social problem </a:t>
            </a:r>
            <a:r>
              <a:rPr lang="en-US" altLang="en-US" dirty="0" smtClean="0"/>
              <a:t>is a social condition or pattern of </a:t>
            </a:r>
            <a:r>
              <a:rPr lang="en-US" altLang="en-US" dirty="0" err="1" smtClean="0"/>
              <a:t>behaviour</a:t>
            </a:r>
            <a:r>
              <a:rPr lang="en-US" altLang="en-US" dirty="0" smtClean="0"/>
              <a:t> that is believed to warrant public concern and collective action.</a:t>
            </a:r>
          </a:p>
          <a:p>
            <a:r>
              <a:rPr lang="en-US" altLang="en-US" dirty="0" smtClean="0"/>
              <a:t>Sociologists have always been concerned about social change and social conflict.</a:t>
            </a:r>
          </a:p>
          <a:p>
            <a:pPr lvl="1"/>
            <a:r>
              <a:rPr lang="en-US" altLang="en-US" dirty="0" smtClean="0"/>
              <a:t>The rise of sociology coincided with the rise of “modern” societies in 19th-century progress:</a:t>
            </a:r>
          </a:p>
          <a:p>
            <a:pPr lvl="2"/>
            <a:r>
              <a:rPr lang="en-US" altLang="en-US" dirty="0" smtClean="0"/>
              <a:t>Industrialization and urbanization </a:t>
            </a:r>
          </a:p>
          <a:p>
            <a:pPr lvl="2"/>
            <a:r>
              <a:rPr lang="en-US" altLang="en-US" dirty="0" smtClean="0"/>
              <a:t>Inventions and scientific discovery </a:t>
            </a:r>
          </a:p>
          <a:p>
            <a:pPr lvl="2"/>
            <a:r>
              <a:rPr lang="en-US" altLang="en-US" dirty="0" smtClean="0"/>
              <a:t>Exposure to new and different ideas and cultures</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Conflict Theory, cont’d </a:t>
            </a:r>
            <a:endParaRPr lang="en-CA" dirty="0"/>
          </a:p>
        </p:txBody>
      </p:sp>
      <p:sp>
        <p:nvSpPr>
          <p:cNvPr id="28675" name="Content Placeholder 2"/>
          <p:cNvSpPr>
            <a:spLocks noGrp="1"/>
          </p:cNvSpPr>
          <p:nvPr>
            <p:ph idx="1"/>
          </p:nvPr>
        </p:nvSpPr>
        <p:spPr/>
        <p:txBody>
          <a:bodyPr/>
          <a:lstStyle/>
          <a:p>
            <a:r>
              <a:rPr lang="en-US" smtClean="0"/>
              <a:t>Conflict theorists suggest social problems stem from conflicts:</a:t>
            </a:r>
          </a:p>
          <a:p>
            <a:pPr lvl="1"/>
            <a:r>
              <a:rPr lang="en-CA" altLang="en-US" smtClean="0"/>
              <a:t>Conflicts are due to the unequal access to limited economic resources leading to conflict and power struggle in society.</a:t>
            </a:r>
          </a:p>
          <a:p>
            <a:pPr lvl="1"/>
            <a:r>
              <a:rPr lang="en-CA" altLang="en-US" smtClean="0"/>
              <a:t>It has it roots in the historical conflict between the “haves” and “have nots” of society.</a:t>
            </a:r>
          </a:p>
          <a:p>
            <a:pPr lvl="1"/>
            <a:r>
              <a:rPr lang="en-CA" altLang="en-US" smtClean="0"/>
              <a:t>Conflicting individuals and </a:t>
            </a:r>
            <a:r>
              <a:rPr lang="en-US" smtClean="0"/>
              <a:t>groups/classes </a:t>
            </a:r>
            <a:r>
              <a:rPr lang="en-CA" altLang="en-US" smtClean="0"/>
              <a:t>routinely struggle for domination over others.</a:t>
            </a:r>
            <a:endParaRPr lang="en-CA"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CA" smtClean="0"/>
              <a:t>Conflict Theory, cont’d </a:t>
            </a:r>
            <a:endParaRPr lang="en-CA" dirty="0"/>
          </a:p>
        </p:txBody>
      </p:sp>
      <p:sp>
        <p:nvSpPr>
          <p:cNvPr id="3" name="Content Placeholder 2"/>
          <p:cNvSpPr>
            <a:spLocks noGrp="1"/>
          </p:cNvSpPr>
          <p:nvPr>
            <p:ph idx="1"/>
          </p:nvPr>
        </p:nvSpPr>
        <p:spPr/>
        <p:txBody>
          <a:bodyPr/>
          <a:lstStyle/>
          <a:p>
            <a:r>
              <a:rPr lang="en-US" dirty="0" smtClean="0"/>
              <a:t>Karl Marx (1848): posited that industrialized capitalist societies, two broad groups emerge:</a:t>
            </a:r>
          </a:p>
          <a:p>
            <a:pPr marL="914400" lvl="1" indent="-457200">
              <a:buFont typeface="+mj-lt"/>
              <a:buAutoNum type="arabicPeriod"/>
            </a:pPr>
            <a:r>
              <a:rPr lang="en-US" b="1" dirty="0" smtClean="0"/>
              <a:t>Bourgeoisie</a:t>
            </a:r>
            <a:r>
              <a:rPr lang="en-US" dirty="0" smtClean="0"/>
              <a:t> (i.e., the elite owners) of the means of production</a:t>
            </a:r>
          </a:p>
          <a:p>
            <a:pPr marL="914400" lvl="1" indent="-457200">
              <a:buFont typeface="+mj-lt"/>
              <a:buAutoNum type="arabicPeriod"/>
            </a:pPr>
            <a:r>
              <a:rPr lang="en-US" b="1" dirty="0" smtClean="0"/>
              <a:t>Proletariat</a:t>
            </a:r>
            <a:r>
              <a:rPr lang="en-US" dirty="0" smtClean="0"/>
              <a:t> (i.e., the working class) who must sell their </a:t>
            </a:r>
            <a:r>
              <a:rPr lang="en-US" dirty="0" err="1" smtClean="0"/>
              <a:t>labour</a:t>
            </a:r>
            <a:r>
              <a:rPr lang="en-US" dirty="0" smtClean="0"/>
              <a:t> in exchange for a wage</a:t>
            </a:r>
          </a:p>
          <a:p>
            <a:r>
              <a:rPr lang="en-US" dirty="0" smtClean="0"/>
              <a:t>Capitalists use their great economic power and political influence to ensure that they remain in position of dominance over other workers.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CA" smtClean="0"/>
              <a:t>Conflict Theory, cont’d </a:t>
            </a:r>
            <a:endParaRPr lang="en-CA" dirty="0"/>
          </a:p>
        </p:txBody>
      </p:sp>
      <p:sp>
        <p:nvSpPr>
          <p:cNvPr id="29699" name="Content Placeholder 2"/>
          <p:cNvSpPr>
            <a:spLocks noGrp="1"/>
          </p:cNvSpPr>
          <p:nvPr>
            <p:ph idx="1"/>
          </p:nvPr>
        </p:nvSpPr>
        <p:spPr/>
        <p:txBody>
          <a:bodyPr/>
          <a:lstStyle/>
          <a:p>
            <a:r>
              <a:rPr lang="en-CA" altLang="en-US" dirty="0" smtClean="0"/>
              <a:t>Critics argue many conflicts are not economically based, but related to social injustices, race/ethnicity, gender, and age.</a:t>
            </a:r>
          </a:p>
          <a:p>
            <a:r>
              <a:rPr lang="en-US" altLang="en-US" dirty="0" smtClean="0"/>
              <a:t>Many social conflicts are based on non-class-based interests, values, and beliefs.</a:t>
            </a:r>
            <a:endParaRPr lang="en-CA" altLang="en-US" dirty="0" smtClean="0"/>
          </a:p>
          <a:p>
            <a:endParaRPr lang="en-CA"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Symbolic Interactionism</a:t>
            </a:r>
            <a:endParaRPr lang="en-CA" dirty="0"/>
          </a:p>
        </p:txBody>
      </p:sp>
      <p:sp>
        <p:nvSpPr>
          <p:cNvPr id="3" name="Content Placeholder 2"/>
          <p:cNvSpPr>
            <a:spLocks noGrp="1"/>
          </p:cNvSpPr>
          <p:nvPr>
            <p:ph idx="1"/>
          </p:nvPr>
        </p:nvSpPr>
        <p:spPr/>
        <p:txBody>
          <a:bodyPr/>
          <a:lstStyle/>
          <a:p>
            <a:r>
              <a:rPr lang="en-CA" b="1" dirty="0" smtClean="0"/>
              <a:t>Symbolic interactionism </a:t>
            </a:r>
            <a:r>
              <a:rPr lang="en-CA" dirty="0"/>
              <a:t>focuses on small-group interactions</a:t>
            </a:r>
            <a:r>
              <a:rPr lang="en-CA" dirty="0" smtClean="0"/>
              <a:t>.</a:t>
            </a:r>
          </a:p>
          <a:p>
            <a:r>
              <a:rPr lang="en-CA" dirty="0" smtClean="0"/>
              <a:t>Sees society </a:t>
            </a:r>
            <a:r>
              <a:rPr lang="en-CA" dirty="0"/>
              <a:t>as an abstract unit that’s made up of people who interact and share </a:t>
            </a:r>
            <a:r>
              <a:rPr lang="en-CA" dirty="0" smtClean="0"/>
              <a:t>meanings, definitions</a:t>
            </a:r>
            <a:r>
              <a:rPr lang="en-CA" dirty="0"/>
              <a:t>, and interpretations with one another. </a:t>
            </a:r>
            <a:endParaRPr lang="en-CA" dirty="0" smtClean="0"/>
          </a:p>
          <a:p>
            <a:r>
              <a:rPr lang="en-CA" dirty="0" smtClean="0"/>
              <a:t>Analyzes how </a:t>
            </a:r>
            <a:r>
              <a:rPr lang="en-CA" dirty="0"/>
              <a:t>people come to frame certain situations as social problems and how people learn </a:t>
            </a:r>
            <a:r>
              <a:rPr lang="en-CA" dirty="0" smtClean="0"/>
              <a:t>to engage </a:t>
            </a:r>
            <a:r>
              <a:rPr lang="en-CA" dirty="0"/>
              <a:t>in such “framing” activities.</a:t>
            </a:r>
            <a:endParaRPr lang="en-CA" dirty="0"/>
          </a:p>
        </p:txBody>
      </p:sp>
    </p:spTree>
    <p:extLst>
      <p:ext uri="{BB962C8B-B14F-4D97-AF65-F5344CB8AC3E}">
        <p14:creationId xmlns:p14="http://schemas.microsoft.com/office/powerpoint/2010/main" val="4050910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Symbolic Constructionism</a:t>
            </a:r>
            <a:endParaRPr lang="en-CA" dirty="0"/>
          </a:p>
        </p:txBody>
      </p:sp>
      <p:sp>
        <p:nvSpPr>
          <p:cNvPr id="32771" name="Content Placeholder 2"/>
          <p:cNvSpPr>
            <a:spLocks noGrp="1"/>
          </p:cNvSpPr>
          <p:nvPr>
            <p:ph idx="1"/>
          </p:nvPr>
        </p:nvSpPr>
        <p:spPr/>
        <p:txBody>
          <a:bodyPr/>
          <a:lstStyle/>
          <a:p>
            <a:r>
              <a:rPr lang="en-CA" altLang="en-US" b="1" dirty="0" smtClean="0"/>
              <a:t>Labelling theory: </a:t>
            </a:r>
            <a:r>
              <a:rPr lang="en-CA" dirty="0"/>
              <a:t>something is a social problem mainly if groups of people define it as </a:t>
            </a:r>
            <a:r>
              <a:rPr lang="en-CA" dirty="0" smtClean="0"/>
              <a:t>such.</a:t>
            </a:r>
            <a:endParaRPr lang="en-CA" altLang="en-US" dirty="0" smtClean="0"/>
          </a:p>
          <a:p>
            <a:r>
              <a:rPr lang="en-CA" altLang="en-US" dirty="0" smtClean="0"/>
              <a:t>Howard Becker (1963) argued that people become moral entrepreneurs when they translate their personal beliefs into social rules.</a:t>
            </a:r>
          </a:p>
          <a:p>
            <a:pPr lvl="1"/>
            <a:r>
              <a:rPr lang="en-CA" altLang="en-US" dirty="0" smtClean="0"/>
              <a:t>Violation of these social rules can lead to labelling as deviant (i.e., wrong).</a:t>
            </a:r>
            <a:endParaRPr lang="en-CA"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Symbolic Constructionism, </a:t>
            </a:r>
            <a:r>
              <a:rPr lang="en-CA" dirty="0" smtClean="0"/>
              <a:t>cont’d</a:t>
            </a:r>
            <a:endParaRPr lang="en-CA" dirty="0"/>
          </a:p>
        </p:txBody>
      </p:sp>
      <p:sp>
        <p:nvSpPr>
          <p:cNvPr id="32771" name="Content Placeholder 2"/>
          <p:cNvSpPr>
            <a:spLocks noGrp="1"/>
          </p:cNvSpPr>
          <p:nvPr>
            <p:ph idx="1"/>
          </p:nvPr>
        </p:nvSpPr>
        <p:spPr/>
        <p:txBody>
          <a:bodyPr/>
          <a:lstStyle/>
          <a:p>
            <a:r>
              <a:rPr lang="en-CA" altLang="en-US" dirty="0" smtClean="0"/>
              <a:t>Problematic behaviours are socially learned and practised in social settings.</a:t>
            </a:r>
          </a:p>
          <a:p>
            <a:r>
              <a:rPr lang="en-CA" altLang="en-US" dirty="0" smtClean="0"/>
              <a:t>Socialization and labelling shape deviant identities and subcultures.</a:t>
            </a:r>
          </a:p>
          <a:p>
            <a:r>
              <a:rPr lang="en-US" altLang="en-US" dirty="0" smtClean="0"/>
              <a:t>Critics argue that social problems may exist even when they are not recognized as problems.</a:t>
            </a:r>
            <a:endParaRPr lang="en-CA" altLang="en-US" dirty="0" smtClean="0"/>
          </a:p>
          <a:p>
            <a:endParaRPr lang="en-CA" altLang="en-US" dirty="0" smtClean="0"/>
          </a:p>
          <a:p>
            <a:endParaRPr lang="en-CA"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altLang="en-US" smtClean="0"/>
              <a:t>Feminist Theory</a:t>
            </a:r>
            <a:endParaRPr lang="en-US" altLang="en-US" dirty="0"/>
          </a:p>
        </p:txBody>
      </p:sp>
      <p:sp>
        <p:nvSpPr>
          <p:cNvPr id="39939" name="Content Placeholder 2"/>
          <p:cNvSpPr>
            <a:spLocks noGrp="1"/>
          </p:cNvSpPr>
          <p:nvPr>
            <p:ph idx="1"/>
          </p:nvPr>
        </p:nvSpPr>
        <p:spPr/>
        <p:txBody>
          <a:bodyPr/>
          <a:lstStyle/>
          <a:p>
            <a:r>
              <a:rPr lang="en-US" altLang="en-US" dirty="0" smtClean="0"/>
              <a:t>Feminism focuses on the notion of gender inequality:</a:t>
            </a:r>
          </a:p>
          <a:p>
            <a:pPr lvl="1"/>
            <a:r>
              <a:rPr lang="en-US" altLang="en-US" dirty="0" smtClean="0"/>
              <a:t>Feminism is an extension </a:t>
            </a:r>
            <a:r>
              <a:rPr lang="en-US" altLang="en-US" dirty="0"/>
              <a:t>of the conflict </a:t>
            </a:r>
            <a:r>
              <a:rPr lang="en-US" altLang="en-US" dirty="0" smtClean="0"/>
              <a:t>theory. </a:t>
            </a:r>
          </a:p>
          <a:p>
            <a:pPr lvl="1"/>
            <a:r>
              <a:rPr lang="en-CA" altLang="en-US" dirty="0" smtClean="0"/>
              <a:t>Suggests that conflict between men and women is a basic feature of all societies, based on a social system of patriarchy.</a:t>
            </a:r>
          </a:p>
          <a:p>
            <a:pPr lvl="1"/>
            <a:r>
              <a:rPr lang="en-CA" altLang="en-US" dirty="0" smtClean="0"/>
              <a:t>Women often act out rules defined by men, and women tend to experience the world differently.</a:t>
            </a:r>
          </a:p>
          <a:p>
            <a:pPr lvl="1"/>
            <a:r>
              <a:rPr lang="en-CA" dirty="0" smtClean="0"/>
              <a:t>Men’s and women’s biological differences do not explain, let alone justify separate social roles, rights, and responsibilities. Instead, gender inequality is a result of socioeconomic and ideological factors. </a:t>
            </a:r>
            <a:endParaRPr lang="en-CA"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Feminist Theory, cont’d</a:t>
            </a:r>
            <a:endParaRPr lang="en-US" dirty="0"/>
          </a:p>
        </p:txBody>
      </p:sp>
      <p:sp>
        <p:nvSpPr>
          <p:cNvPr id="3" name="Content Placeholder 2"/>
          <p:cNvSpPr>
            <a:spLocks noGrp="1"/>
          </p:cNvSpPr>
          <p:nvPr>
            <p:ph idx="1"/>
          </p:nvPr>
        </p:nvSpPr>
        <p:spPr/>
        <p:txBody>
          <a:bodyPr/>
          <a:lstStyle/>
          <a:p>
            <a:r>
              <a:rPr lang="en-US" b="1" dirty="0" smtClean="0"/>
              <a:t>Patriarchy: </a:t>
            </a:r>
            <a:r>
              <a:rPr lang="en-CA" dirty="0" smtClean="0"/>
              <a:t>Patriarchy is a form of social organization in which men are the rulers of the household, community, and society. </a:t>
            </a:r>
          </a:p>
          <a:p>
            <a:pPr lvl="1"/>
            <a:r>
              <a:rPr lang="en-CA" dirty="0" smtClean="0"/>
              <a:t>Domination of women and children by adult men. </a:t>
            </a:r>
          </a:p>
          <a:p>
            <a:r>
              <a:rPr lang="en-CA" dirty="0" smtClean="0"/>
              <a:t>Women’s social experience dramatically differs from men.</a:t>
            </a:r>
          </a:p>
          <a:p>
            <a:r>
              <a:rPr lang="en-CA" dirty="0" smtClean="0"/>
              <a:t>Because of routinely different experiences and differences in power, women and men view the world differently. </a:t>
            </a:r>
            <a:endParaRPr lang="en-US" dirty="0"/>
          </a:p>
        </p:txBody>
      </p:sp>
    </p:spTree>
    <p:extLst>
      <p:ext uri="{BB962C8B-B14F-4D97-AF65-F5344CB8AC3E}">
        <p14:creationId xmlns:p14="http://schemas.microsoft.com/office/powerpoint/2010/main" val="2714189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Feminist Theory, cont’d</a:t>
            </a:r>
            <a:endParaRPr lang="en-US" dirty="0"/>
          </a:p>
        </p:txBody>
      </p:sp>
      <p:sp>
        <p:nvSpPr>
          <p:cNvPr id="3" name="Content Placeholder 2"/>
          <p:cNvSpPr>
            <a:spLocks noGrp="1"/>
          </p:cNvSpPr>
          <p:nvPr>
            <p:ph idx="1"/>
          </p:nvPr>
        </p:nvSpPr>
        <p:spPr/>
        <p:txBody>
          <a:bodyPr/>
          <a:lstStyle/>
          <a:p>
            <a:r>
              <a:rPr lang="en-US" smtClean="0"/>
              <a:t>Gendering of experiences</a:t>
            </a:r>
          </a:p>
          <a:p>
            <a:r>
              <a:rPr lang="en-US" smtClean="0"/>
              <a:t>Problem of victimization</a:t>
            </a:r>
          </a:p>
          <a:p>
            <a:r>
              <a:rPr lang="en-US" smtClean="0"/>
              <a:t>Intersectionality</a:t>
            </a:r>
            <a:endParaRPr lang="en-US" dirty="0"/>
          </a:p>
        </p:txBody>
      </p:sp>
    </p:spTree>
    <p:extLst>
      <p:ext uri="{BB962C8B-B14F-4D97-AF65-F5344CB8AC3E}">
        <p14:creationId xmlns:p14="http://schemas.microsoft.com/office/powerpoint/2010/main" val="1614840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Post-Modernism and </a:t>
            </a:r>
            <a:br>
              <a:rPr lang="en-US" dirty="0" smtClean="0"/>
            </a:br>
            <a:r>
              <a:rPr lang="en-US" dirty="0" smtClean="0"/>
              <a:t>Post-Structuralism</a:t>
            </a:r>
            <a:endParaRPr lang="en-US" dirty="0"/>
          </a:p>
        </p:txBody>
      </p:sp>
      <p:sp>
        <p:nvSpPr>
          <p:cNvPr id="3" name="Content Placeholder 2"/>
          <p:cNvSpPr>
            <a:spLocks noGrp="1"/>
          </p:cNvSpPr>
          <p:nvPr>
            <p:ph idx="1"/>
          </p:nvPr>
        </p:nvSpPr>
        <p:spPr/>
        <p:txBody>
          <a:bodyPr/>
          <a:lstStyle/>
          <a:p>
            <a:r>
              <a:rPr lang="en-CA" b="1" dirty="0" smtClean="0"/>
              <a:t>Post-modernism: </a:t>
            </a:r>
            <a:r>
              <a:rPr lang="en-CA" dirty="0" smtClean="0"/>
              <a:t>A school of thought that denies the validity of universal, sweeping statements about the world or groups of people within the world, and analyzes the motives behind such statements and the consequences of people believing them </a:t>
            </a:r>
          </a:p>
          <a:p>
            <a:r>
              <a:rPr lang="en-CA" b="1" dirty="0" smtClean="0"/>
              <a:t>Post-structuralism: </a:t>
            </a:r>
            <a:r>
              <a:rPr lang="en-CA" dirty="0" smtClean="0"/>
              <a:t>A concept related to postmodernism that takes analytical deconstruction </a:t>
            </a:r>
            <a:endParaRPr lang="en-US" dirty="0"/>
          </a:p>
        </p:txBody>
      </p:sp>
    </p:spTree>
    <p:extLst>
      <p:ext uri="{BB962C8B-B14F-4D97-AF65-F5344CB8AC3E}">
        <p14:creationId xmlns:p14="http://schemas.microsoft.com/office/powerpoint/2010/main" val="3575446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CA" dirty="0" smtClean="0"/>
              <a:t>Sociology and the </a:t>
            </a:r>
            <a:br>
              <a:rPr lang="en-CA" dirty="0" smtClean="0"/>
            </a:br>
            <a:r>
              <a:rPr lang="en-CA" dirty="0" smtClean="0"/>
              <a:t>Study of Social Problems</a:t>
            </a:r>
            <a:endParaRPr lang="en-CA" dirty="0"/>
          </a:p>
        </p:txBody>
      </p:sp>
      <p:sp>
        <p:nvSpPr>
          <p:cNvPr id="3" name="Content Placeholder 2"/>
          <p:cNvSpPr>
            <a:spLocks noGrp="1"/>
          </p:cNvSpPr>
          <p:nvPr>
            <p:ph idx="1"/>
          </p:nvPr>
        </p:nvSpPr>
        <p:spPr/>
        <p:txBody>
          <a:bodyPr/>
          <a:lstStyle/>
          <a:p>
            <a:r>
              <a:rPr lang="en-CA" dirty="0" smtClean="0"/>
              <a:t>Much </a:t>
            </a:r>
            <a:r>
              <a:rPr lang="en-CA" dirty="0"/>
              <a:t>of early </a:t>
            </a:r>
            <a:r>
              <a:rPr lang="en-CA" dirty="0" smtClean="0"/>
              <a:t>sociology focused </a:t>
            </a:r>
            <a:r>
              <a:rPr lang="en-CA" dirty="0"/>
              <a:t>on studying social issues. </a:t>
            </a:r>
            <a:endParaRPr lang="en-CA" dirty="0" smtClean="0"/>
          </a:p>
          <a:p>
            <a:r>
              <a:rPr lang="en-CA" dirty="0"/>
              <a:t>Early sociologists thought that humanity could </a:t>
            </a:r>
            <a:r>
              <a:rPr lang="en-CA" dirty="0" smtClean="0"/>
              <a:t>direct social </a:t>
            </a:r>
            <a:r>
              <a:rPr lang="en-CA" dirty="0"/>
              <a:t>change to </a:t>
            </a:r>
            <a:r>
              <a:rPr lang="en-CA" dirty="0" smtClean="0"/>
              <a:t>resolve </a:t>
            </a:r>
            <a:r>
              <a:rPr lang="en-CA" dirty="0"/>
              <a:t>conflict and </a:t>
            </a:r>
            <a:r>
              <a:rPr lang="en-CA" dirty="0" smtClean="0"/>
              <a:t>rebuild </a:t>
            </a:r>
            <a:r>
              <a:rPr lang="en-CA" dirty="0"/>
              <a:t>society around </a:t>
            </a:r>
            <a:r>
              <a:rPr lang="en-CA" dirty="0" smtClean="0"/>
              <a:t>new principles </a:t>
            </a:r>
            <a:r>
              <a:rPr lang="en-CA" dirty="0"/>
              <a:t>of organization.</a:t>
            </a:r>
            <a:endParaRPr lang="en-CA" dirty="0" smtClean="0"/>
          </a:p>
        </p:txBody>
      </p:sp>
    </p:spTree>
    <p:extLst>
      <p:ext uri="{BB962C8B-B14F-4D97-AF65-F5344CB8AC3E}">
        <p14:creationId xmlns:p14="http://schemas.microsoft.com/office/powerpoint/2010/main" val="3482157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Population Health Perspective</a:t>
            </a:r>
            <a:endParaRPr lang="en-CA" dirty="0"/>
          </a:p>
        </p:txBody>
      </p:sp>
      <p:sp>
        <p:nvSpPr>
          <p:cNvPr id="34819" name="Content Placeholder 2"/>
          <p:cNvSpPr>
            <a:spLocks noGrp="1"/>
          </p:cNvSpPr>
          <p:nvPr>
            <p:ph idx="1"/>
          </p:nvPr>
        </p:nvSpPr>
        <p:spPr/>
        <p:txBody>
          <a:bodyPr/>
          <a:lstStyle/>
          <a:p>
            <a:r>
              <a:rPr lang="en-CA" altLang="en-US" dirty="0" smtClean="0"/>
              <a:t>Population health is a sensitive global measure of how well a society is working.</a:t>
            </a:r>
          </a:p>
          <a:p>
            <a:r>
              <a:rPr lang="en-CA" altLang="en-US" dirty="0" smtClean="0"/>
              <a:t>All common social inequalities have significant health consequences.</a:t>
            </a:r>
          </a:p>
          <a:p>
            <a:r>
              <a:rPr lang="en-CA" altLang="en-US" dirty="0" smtClean="0"/>
              <a:t>Social problems are revealed by declines in population health.</a:t>
            </a:r>
          </a:p>
          <a:p>
            <a:r>
              <a:rPr lang="en-CA" altLang="en-US" dirty="0" smtClean="0"/>
              <a:t>The goal in dealing with social problems is always to avoid and reduce harm.</a:t>
            </a:r>
            <a:endParaRPr lang="en-US" altLang="en-US" dirty="0" smtClean="0"/>
          </a:p>
          <a:p>
            <a:endParaRPr lang="en-US"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274638"/>
            <a:ext cx="9144000" cy="1143000"/>
          </a:xfrm>
        </p:spPr>
        <p:txBody>
          <a:bodyPr/>
          <a:lstStyle/>
          <a:p>
            <a:r>
              <a:rPr lang="en-CA" dirty="0" smtClean="0"/>
              <a:t>Population Health Perspective, cont’d</a:t>
            </a:r>
            <a:endParaRPr lang="en-CA" dirty="0"/>
          </a:p>
        </p:txBody>
      </p:sp>
      <p:sp>
        <p:nvSpPr>
          <p:cNvPr id="36867" name="Content Placeholder 2"/>
          <p:cNvSpPr>
            <a:spLocks noGrp="1"/>
          </p:cNvSpPr>
          <p:nvPr>
            <p:ph idx="1"/>
          </p:nvPr>
        </p:nvSpPr>
        <p:spPr/>
        <p:txBody>
          <a:bodyPr/>
          <a:lstStyle/>
          <a:p>
            <a:r>
              <a:rPr lang="en-US" altLang="en-US" dirty="0" smtClean="0"/>
              <a:t>Population health perspective focuses on social problems and harmful health outcomes to the broader population.</a:t>
            </a:r>
          </a:p>
          <a:p>
            <a:pPr lvl="1"/>
            <a:r>
              <a:rPr lang="en-US" altLang="en-US" dirty="0" smtClean="0"/>
              <a:t>A broad approach to reducing inadequacies and improving health</a:t>
            </a:r>
          </a:p>
          <a:p>
            <a:pPr lvl="1"/>
            <a:r>
              <a:rPr lang="en-US" altLang="en-US" dirty="0" smtClean="0"/>
              <a:t>Determinants of health: </a:t>
            </a:r>
          </a:p>
          <a:p>
            <a:pPr lvl="2"/>
            <a:r>
              <a:rPr lang="en-US" altLang="en-US" dirty="0" smtClean="0"/>
              <a:t>Individuals—the genetic, hormonal, neurological, and psychological factors that create dysfunctions</a:t>
            </a:r>
            <a:endParaRPr lang="en-US"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 to Social Problems</a:t>
            </a:r>
            <a:endParaRPr lang="en-CA" dirty="0"/>
          </a:p>
        </p:txBody>
      </p:sp>
      <p:sp>
        <p:nvSpPr>
          <p:cNvPr id="3" name="Content Placeholder 2"/>
          <p:cNvSpPr>
            <a:spLocks noGrp="1"/>
          </p:cNvSpPr>
          <p:nvPr>
            <p:ph idx="1"/>
          </p:nvPr>
        </p:nvSpPr>
        <p:spPr/>
        <p:txBody>
          <a:bodyPr/>
          <a:lstStyle/>
          <a:p>
            <a:r>
              <a:rPr lang="en-CA" dirty="0"/>
              <a:t>Solutions fall into two main </a:t>
            </a:r>
            <a:r>
              <a:rPr lang="en-CA" dirty="0" smtClean="0"/>
              <a:t>categories:</a:t>
            </a:r>
          </a:p>
          <a:p>
            <a:pPr lvl="1"/>
            <a:r>
              <a:rPr lang="en-CA" dirty="0" smtClean="0"/>
              <a:t>Individual </a:t>
            </a:r>
          </a:p>
          <a:p>
            <a:pPr lvl="2"/>
            <a:r>
              <a:rPr lang="en-CA" dirty="0" smtClean="0"/>
              <a:t>Variations in how people solve problems.</a:t>
            </a:r>
          </a:p>
          <a:p>
            <a:pPr lvl="1"/>
            <a:r>
              <a:rPr lang="en-CA" dirty="0" smtClean="0"/>
              <a:t>Collective</a:t>
            </a:r>
          </a:p>
          <a:p>
            <a:pPr lvl="2"/>
            <a:r>
              <a:rPr lang="en-CA" dirty="0" smtClean="0"/>
              <a:t>Need the cooperation of many people to succeed.</a:t>
            </a:r>
            <a:endParaRPr lang="en-CA" dirty="0"/>
          </a:p>
        </p:txBody>
      </p:sp>
    </p:spTree>
    <p:extLst>
      <p:ext uri="{BB962C8B-B14F-4D97-AF65-F5344CB8AC3E}">
        <p14:creationId xmlns:p14="http://schemas.microsoft.com/office/powerpoint/2010/main" val="1167569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a:t>
            </a:r>
            <a:r>
              <a:rPr lang="en-US" dirty="0" smtClean="0"/>
              <a:t>Solutions</a:t>
            </a:r>
            <a:endParaRPr lang="en-US" dirty="0"/>
          </a:p>
        </p:txBody>
      </p:sp>
      <p:sp>
        <p:nvSpPr>
          <p:cNvPr id="3" name="Content Placeholder 2"/>
          <p:cNvSpPr>
            <a:spLocks noGrp="1"/>
          </p:cNvSpPr>
          <p:nvPr>
            <p:ph idx="1"/>
          </p:nvPr>
        </p:nvSpPr>
        <p:spPr/>
        <p:txBody>
          <a:bodyPr/>
          <a:lstStyle/>
          <a:p>
            <a:r>
              <a:rPr lang="en-GB" dirty="0" smtClean="0"/>
              <a:t>Solve the problem of exclusion by getting whatever credentials allow you to enter the group you hope to join</a:t>
            </a:r>
            <a:r>
              <a:rPr lang="en-CA" dirty="0"/>
              <a:t>.</a:t>
            </a:r>
            <a:endParaRPr lang="en-CA" dirty="0" smtClean="0"/>
          </a:p>
          <a:p>
            <a:r>
              <a:rPr lang="en-GB" dirty="0" smtClean="0"/>
              <a:t>Changing the way they think about themselves.</a:t>
            </a:r>
            <a:r>
              <a:rPr lang="en-CA" dirty="0" smtClean="0"/>
              <a:t> </a:t>
            </a:r>
          </a:p>
          <a:p>
            <a:r>
              <a:rPr lang="en-GB" dirty="0" smtClean="0"/>
              <a:t>Building and using social networks.</a:t>
            </a:r>
            <a:r>
              <a:rPr lang="en-CA" dirty="0" smtClean="0"/>
              <a:t> </a:t>
            </a:r>
          </a:p>
        </p:txBody>
      </p:sp>
    </p:spTree>
    <p:extLst>
      <p:ext uri="{BB962C8B-B14F-4D97-AF65-F5344CB8AC3E}">
        <p14:creationId xmlns:p14="http://schemas.microsoft.com/office/powerpoint/2010/main" val="12215137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Collective </a:t>
            </a:r>
            <a:r>
              <a:rPr lang="en-CA" dirty="0" smtClean="0"/>
              <a:t>Solutions</a:t>
            </a:r>
            <a:endParaRPr lang="en-US" dirty="0"/>
          </a:p>
        </p:txBody>
      </p:sp>
      <p:sp>
        <p:nvSpPr>
          <p:cNvPr id="3" name="Content Placeholder 2"/>
          <p:cNvSpPr>
            <a:spLocks noGrp="1"/>
          </p:cNvSpPr>
          <p:nvPr>
            <p:ph idx="1"/>
          </p:nvPr>
        </p:nvSpPr>
        <p:spPr/>
        <p:txBody>
          <a:bodyPr/>
          <a:lstStyle/>
          <a:p>
            <a:r>
              <a:rPr lang="en-GB" dirty="0" smtClean="0"/>
              <a:t>The </a:t>
            </a:r>
            <a:r>
              <a:rPr lang="en-GB" dirty="0"/>
              <a:t>chief actors in modern society are </a:t>
            </a:r>
            <a:r>
              <a:rPr lang="en-GB" dirty="0" smtClean="0"/>
              <a:t>groups.</a:t>
            </a:r>
          </a:p>
          <a:p>
            <a:pPr lvl="1"/>
            <a:r>
              <a:rPr lang="en-GB" dirty="0" smtClean="0"/>
              <a:t>Ethnic communities</a:t>
            </a:r>
          </a:p>
          <a:p>
            <a:pPr lvl="1"/>
            <a:r>
              <a:rPr lang="en-GB" dirty="0" smtClean="0"/>
              <a:t>Religious groups</a:t>
            </a:r>
          </a:p>
          <a:p>
            <a:pPr lvl="1"/>
            <a:r>
              <a:rPr lang="en-GB" dirty="0" smtClean="0"/>
              <a:t>Professional </a:t>
            </a:r>
            <a:r>
              <a:rPr lang="en-GB" dirty="0"/>
              <a:t>associations and </a:t>
            </a:r>
            <a:r>
              <a:rPr lang="en-GB" dirty="0" smtClean="0"/>
              <a:t>organizations</a:t>
            </a:r>
          </a:p>
          <a:p>
            <a:pPr lvl="1"/>
            <a:r>
              <a:rPr lang="en-GB" dirty="0" smtClean="0"/>
              <a:t>Multinational corporations</a:t>
            </a:r>
          </a:p>
          <a:p>
            <a:pPr lvl="1"/>
            <a:r>
              <a:rPr lang="en-GB" dirty="0" smtClean="0"/>
              <a:t>Political parties</a:t>
            </a:r>
          </a:p>
          <a:p>
            <a:pPr lvl="1"/>
            <a:r>
              <a:rPr lang="en-GB" dirty="0" smtClean="0"/>
              <a:t>Labour </a:t>
            </a:r>
            <a:r>
              <a:rPr lang="en-GB" dirty="0"/>
              <a:t>unions </a:t>
            </a:r>
            <a:endParaRPr lang="en-GB" dirty="0"/>
          </a:p>
          <a:p>
            <a:pPr lvl="1"/>
            <a:r>
              <a:rPr lang="en-GB" dirty="0" smtClean="0"/>
              <a:t>Etc.</a:t>
            </a:r>
            <a:endParaRPr lang="en-GB" dirty="0"/>
          </a:p>
          <a:p>
            <a:r>
              <a:rPr lang="en-GB" dirty="0" smtClean="0"/>
              <a:t>People </a:t>
            </a:r>
            <a:r>
              <a:rPr lang="en-GB" dirty="0"/>
              <a:t>who work together have a higher chance of affecting change than people who work </a:t>
            </a:r>
            <a:r>
              <a:rPr lang="en-GB" dirty="0" smtClean="0"/>
              <a:t>alone.</a:t>
            </a:r>
            <a:r>
              <a:rPr lang="en-CA" dirty="0" smtClean="0"/>
              <a:t> </a:t>
            </a:r>
            <a:endParaRPr lang="en-GB" dirty="0"/>
          </a:p>
          <a:p>
            <a:pPr lvl="1"/>
            <a:endParaRPr lang="en-US" dirty="0"/>
          </a:p>
        </p:txBody>
      </p:sp>
    </p:spTree>
    <p:extLst>
      <p:ext uri="{BB962C8B-B14F-4D97-AF65-F5344CB8AC3E}">
        <p14:creationId xmlns:p14="http://schemas.microsoft.com/office/powerpoint/2010/main" val="427026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74638"/>
            <a:ext cx="9144000" cy="1143000"/>
          </a:xfrm>
        </p:spPr>
        <p:txBody>
          <a:bodyPr/>
          <a:lstStyle/>
          <a:p>
            <a:r>
              <a:rPr lang="en-US" dirty="0" smtClean="0"/>
              <a:t>Objective Elements of Social Problems</a:t>
            </a:r>
            <a:endParaRPr lang="en-US" dirty="0"/>
          </a:p>
        </p:txBody>
      </p:sp>
      <p:sp>
        <p:nvSpPr>
          <p:cNvPr id="8195" name="Rectangle 3"/>
          <p:cNvSpPr>
            <a:spLocks noGrp="1" noChangeArrowheads="1"/>
          </p:cNvSpPr>
          <p:nvPr>
            <p:ph idx="1"/>
          </p:nvPr>
        </p:nvSpPr>
        <p:spPr/>
        <p:txBody>
          <a:bodyPr/>
          <a:lstStyle/>
          <a:p>
            <a:r>
              <a:rPr lang="en-US" b="1" dirty="0" smtClean="0"/>
              <a:t>Objective elements </a:t>
            </a:r>
            <a:r>
              <a:rPr lang="en-US" dirty="0" smtClean="0"/>
              <a:t>are the measurable features of harmful social condition. </a:t>
            </a:r>
          </a:p>
          <a:p>
            <a:pPr lvl="1"/>
            <a:r>
              <a:rPr lang="en-US" dirty="0" smtClean="0"/>
              <a:t>e.g., crime, poverty, or alcohol abuse</a:t>
            </a:r>
          </a:p>
          <a:p>
            <a:r>
              <a:rPr lang="en-US" dirty="0" smtClean="0"/>
              <a:t>Systematic measurements show that the condition exists and that it harms people.</a:t>
            </a:r>
          </a:p>
          <a:p>
            <a:r>
              <a:rPr lang="en-US" spc="-20" dirty="0" smtClean="0"/>
              <a:t>Causes and effects can be studied without making a moral judgment on whether it is “serious” or “trivial.”  </a:t>
            </a:r>
          </a:p>
          <a:p>
            <a:r>
              <a:rPr lang="en-US" dirty="0" smtClean="0"/>
              <a:t>It can count and measure their incidence.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0" y="533400"/>
            <a:ext cx="9144000" cy="884238"/>
          </a:xfrm>
        </p:spPr>
        <p:txBody>
          <a:bodyPr/>
          <a:lstStyle/>
          <a:p>
            <a:r>
              <a:rPr lang="en-US" dirty="0" smtClean="0"/>
              <a:t>Objective Elements of Social Problems, cont’d</a:t>
            </a:r>
            <a:endParaRPr lang="en-US" dirty="0"/>
          </a:p>
        </p:txBody>
      </p:sp>
      <p:sp>
        <p:nvSpPr>
          <p:cNvPr id="17410" name="Rectangle 3"/>
          <p:cNvSpPr>
            <a:spLocks noGrp="1" noChangeArrowheads="1"/>
          </p:cNvSpPr>
          <p:nvPr>
            <p:ph idx="1"/>
          </p:nvPr>
        </p:nvSpPr>
        <p:spPr/>
        <p:txBody>
          <a:bodyPr/>
          <a:lstStyle/>
          <a:p>
            <a:r>
              <a:rPr lang="en-US" altLang="en-US" dirty="0" smtClean="0"/>
              <a:t>Can study changes in social life that cause the numbers or rates.</a:t>
            </a:r>
          </a:p>
          <a:p>
            <a:r>
              <a:rPr lang="en-US" altLang="en-US" dirty="0" smtClean="0"/>
              <a:t>Can make and test theories about their changing occurrence.</a:t>
            </a:r>
          </a:p>
          <a:p>
            <a:r>
              <a:rPr lang="en-US" altLang="en-US" b="1" dirty="0" smtClean="0"/>
              <a:t>Positivism: </a:t>
            </a:r>
            <a:r>
              <a:rPr lang="en-US" altLang="en-US" dirty="0" smtClean="0"/>
              <a:t>a systematic attempt (i.e., scientific approach) to find and test natural laws through measurements of the reality.</a:t>
            </a: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274638"/>
            <a:ext cx="9144000" cy="1143000"/>
          </a:xfrm>
        </p:spPr>
        <p:txBody>
          <a:bodyPr/>
          <a:lstStyle/>
          <a:p>
            <a:r>
              <a:rPr lang="en-US" dirty="0" smtClean="0"/>
              <a:t>Subjective Elements of Social Problems</a:t>
            </a:r>
            <a:endParaRPr lang="en-US" dirty="0"/>
          </a:p>
        </p:txBody>
      </p:sp>
      <p:sp>
        <p:nvSpPr>
          <p:cNvPr id="18435" name="Rectangle 3"/>
          <p:cNvSpPr>
            <a:spLocks noGrp="1" noChangeArrowheads="1"/>
          </p:cNvSpPr>
          <p:nvPr>
            <p:ph idx="1"/>
          </p:nvPr>
        </p:nvSpPr>
        <p:spPr/>
        <p:txBody>
          <a:bodyPr/>
          <a:lstStyle/>
          <a:p>
            <a:r>
              <a:rPr lang="en-US" altLang="en-US" b="1" dirty="0" smtClean="0"/>
              <a:t>Subjective elements </a:t>
            </a:r>
            <a:r>
              <a:rPr lang="en-US" altLang="en-US" dirty="0" smtClean="0"/>
              <a:t>are personal evaluations of objective conditions and the processes that influence their evaluations.</a:t>
            </a:r>
          </a:p>
          <a:p>
            <a:r>
              <a:rPr lang="en-US" altLang="en-US" dirty="0" smtClean="0"/>
              <a:t>This includes the moral labels (e.g., “wrong,” “immoral,” “sick,” etc.) that people apply to particular acts or situations</a:t>
            </a:r>
          </a:p>
          <a:p>
            <a:r>
              <a:rPr lang="en-US" altLang="en-US" dirty="0" smtClean="0"/>
              <a:t>It also includes the accounts people give for these acts and situations.</a:t>
            </a:r>
          </a:p>
          <a:p>
            <a:r>
              <a:rPr lang="en-US" altLang="en-US" dirty="0" smtClean="0"/>
              <a:t>It reflects people’s beliefs and tastes.</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0" y="609600"/>
            <a:ext cx="9144000" cy="808038"/>
          </a:xfrm>
        </p:spPr>
        <p:txBody>
          <a:bodyPr/>
          <a:lstStyle/>
          <a:p>
            <a:r>
              <a:rPr lang="en-US" spc="-20" dirty="0" smtClean="0"/>
              <a:t>Subjective Elements of Social Problems, cont’d</a:t>
            </a:r>
            <a:endParaRPr lang="en-US" spc="-20" dirty="0"/>
          </a:p>
        </p:txBody>
      </p:sp>
      <p:sp>
        <p:nvSpPr>
          <p:cNvPr id="19459" name="Rectangle 3"/>
          <p:cNvSpPr>
            <a:spLocks noGrp="1" noChangeArrowheads="1"/>
          </p:cNvSpPr>
          <p:nvPr>
            <p:ph idx="1"/>
          </p:nvPr>
        </p:nvSpPr>
        <p:spPr/>
        <p:txBody>
          <a:bodyPr/>
          <a:lstStyle/>
          <a:p>
            <a:r>
              <a:rPr lang="en-US" altLang="en-US" dirty="0" smtClean="0"/>
              <a:t>When believed, they become a social reality in their own right. </a:t>
            </a:r>
          </a:p>
          <a:p>
            <a:pPr lvl="1"/>
            <a:r>
              <a:rPr lang="en-US" altLang="en-US" dirty="0" smtClean="0"/>
              <a:t>e.g., smoking marijuana is evil, multiculturalism is good, homosexuals are sick, old people are incompetent</a:t>
            </a:r>
          </a:p>
          <a:p>
            <a:pPr lvl="1"/>
            <a:r>
              <a:rPr lang="en-US" altLang="en-US" dirty="0" smtClean="0"/>
              <a:t>Such beliefs set in motion actions, actions that have a social consequences (e.g., new legislation or policies).</a:t>
            </a:r>
          </a:p>
          <a:p>
            <a:pPr lvl="1"/>
            <a:r>
              <a:rPr lang="en-US" altLang="en-US" dirty="0" smtClean="0"/>
              <a:t>They are harder to measure and to explain.</a:t>
            </a:r>
          </a:p>
          <a:p>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smtClean="0"/>
              <a:t>Objective and Subjective Elements, Together</a:t>
            </a:r>
            <a:endParaRPr lang="en-CA" dirty="0"/>
          </a:p>
        </p:txBody>
      </p:sp>
      <p:sp>
        <p:nvSpPr>
          <p:cNvPr id="20483" name="Content Placeholder 2"/>
          <p:cNvSpPr>
            <a:spLocks noGrp="1"/>
          </p:cNvSpPr>
          <p:nvPr>
            <p:ph idx="1"/>
          </p:nvPr>
        </p:nvSpPr>
        <p:spPr/>
        <p:txBody>
          <a:bodyPr/>
          <a:lstStyle/>
          <a:p>
            <a:r>
              <a:rPr lang="en-US" altLang="en-US" dirty="0" smtClean="0"/>
              <a:t>Changes in measurable reality and in our perceptions of measurable reality influence our formulation of social problems.</a:t>
            </a:r>
          </a:p>
          <a:p>
            <a:r>
              <a:rPr lang="en-US" altLang="en-US" dirty="0" smtClean="0"/>
              <a:t>A social problem is both</a:t>
            </a:r>
          </a:p>
          <a:p>
            <a:pPr lvl="1"/>
            <a:r>
              <a:rPr lang="en-US" altLang="en-US" dirty="0" smtClean="0"/>
              <a:t>An empirically observed </a:t>
            </a:r>
            <a:r>
              <a:rPr lang="en-US" altLang="en-US" i="1" dirty="0" smtClean="0"/>
              <a:t>condition</a:t>
            </a:r>
            <a:r>
              <a:rPr lang="en-US" altLang="en-US" dirty="0" smtClean="0"/>
              <a:t> that threatens the well-being of a significant part of society, and</a:t>
            </a:r>
          </a:p>
          <a:p>
            <a:pPr lvl="1"/>
            <a:r>
              <a:rPr lang="en-US" altLang="en-US" dirty="0" smtClean="0"/>
              <a:t>A </a:t>
            </a:r>
            <a:r>
              <a:rPr lang="en-US" altLang="en-US" i="1" dirty="0" smtClean="0"/>
              <a:t>process</a:t>
            </a:r>
            <a:r>
              <a:rPr lang="en-US" altLang="en-US" dirty="0" smtClean="0"/>
              <a:t> or </a:t>
            </a:r>
            <a:r>
              <a:rPr lang="en-US" altLang="en-US" i="1" dirty="0" smtClean="0"/>
              <a:t>sequence</a:t>
            </a:r>
            <a:r>
              <a:rPr lang="en-US" altLang="en-US" dirty="0" smtClean="0"/>
              <a:t> of events by which members of society come to see a condition as a social problem that warrants collective action.</a:t>
            </a:r>
            <a:endParaRPr lang="en-CA"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r>
              <a:rPr lang="en-US" dirty="0" smtClean="0"/>
              <a:t>Social Problems and </a:t>
            </a:r>
            <a:br>
              <a:rPr lang="en-US" dirty="0" smtClean="0"/>
            </a:br>
            <a:r>
              <a:rPr lang="en-US" dirty="0" smtClean="0"/>
              <a:t>the Sociological Imagination</a:t>
            </a:r>
            <a:endParaRPr lang="en-CA" dirty="0"/>
          </a:p>
        </p:txBody>
      </p:sp>
      <p:sp>
        <p:nvSpPr>
          <p:cNvPr id="21507" name="Content Placeholder 2"/>
          <p:cNvSpPr>
            <a:spLocks noGrp="1"/>
          </p:cNvSpPr>
          <p:nvPr>
            <p:ph idx="1"/>
          </p:nvPr>
        </p:nvSpPr>
        <p:spPr/>
        <p:txBody>
          <a:bodyPr/>
          <a:lstStyle/>
          <a:p>
            <a:r>
              <a:rPr lang="en-US" b="1" dirty="0" smtClean="0"/>
              <a:t>Sociological imagination </a:t>
            </a:r>
            <a:r>
              <a:rPr lang="en-US" dirty="0" smtClean="0"/>
              <a:t>(</a:t>
            </a:r>
            <a:r>
              <a:rPr lang="en-US" dirty="0" smtClean="0"/>
              <a:t>Mills, 1959) is the a</a:t>
            </a:r>
            <a:r>
              <a:rPr lang="en-US" altLang="en-US" dirty="0" smtClean="0"/>
              <a:t>bility to see connections between one’s own life (i.e., micro-events) and the social world in which one lives (i.e., macro-events).</a:t>
            </a:r>
          </a:p>
          <a:p>
            <a:pPr lvl="1"/>
            <a:r>
              <a:rPr lang="en-US" altLang="en-US" b="1" dirty="0" smtClean="0"/>
              <a:t>Micro-level analysis: </a:t>
            </a:r>
            <a:r>
              <a:rPr lang="en-US" altLang="en-US" dirty="0" smtClean="0"/>
              <a:t>focuses on the interactions between individuals in small groups</a:t>
            </a:r>
          </a:p>
          <a:p>
            <a:pPr lvl="1"/>
            <a:r>
              <a:rPr lang="en-US" altLang="en-US" b="1" dirty="0" smtClean="0"/>
              <a:t>Micro-level analysis: </a:t>
            </a:r>
            <a:r>
              <a:rPr lang="en-US" altLang="en-US" dirty="0" smtClean="0"/>
              <a:t>focuses on the societal level—social  trends occurring within social institutions</a:t>
            </a:r>
            <a:endParaRPr lang="en-US" altLang="en-US" dirty="0"/>
          </a:p>
        </p:txBody>
      </p:sp>
    </p:spTree>
  </p:cSld>
  <p:clrMapOvr>
    <a:masterClrMapping/>
  </p:clrMapOvr>
</p:sld>
</file>

<file path=ppt/theme/theme1.xml><?xml version="1.0" encoding="utf-8"?>
<a:theme xmlns:a="http://schemas.openxmlformats.org/drawingml/2006/main" name="OUP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xford template (TH)_2.potx  -  Read-Only" id="{8D574FD2-D363-4ABE-AE09-0FD09556BD74}" vid="{0E03ACEF-5A19-4B88-B2E6-625A1FE4D0E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OUPTHEME</Template>
  <TotalTime>2044</TotalTime>
  <Words>1825</Words>
  <Application>Microsoft Office PowerPoint</Application>
  <PresentationFormat>On-screen Show (4:3)</PresentationFormat>
  <Paragraphs>172</Paragraphs>
  <Slides>34</Slides>
  <Notes>1</Notes>
  <HiddenSlides>0</HiddenSlides>
  <MMClips>0</MMClips>
  <ScaleCrop>false</ScaleCrop>
  <HeadingPairs>
    <vt:vector size="4" baseType="variant">
      <vt:variant>
        <vt:lpstr>Theme</vt:lpstr>
      </vt:variant>
      <vt:variant>
        <vt:i4>3</vt:i4>
      </vt:variant>
      <vt:variant>
        <vt:lpstr>Slide Titles</vt:lpstr>
      </vt:variant>
      <vt:variant>
        <vt:i4>34</vt:i4>
      </vt:variant>
    </vt:vector>
  </HeadingPairs>
  <TitlesOfParts>
    <vt:vector size="37" baseType="lpstr">
      <vt:lpstr>OUPTHEME</vt:lpstr>
      <vt:lpstr>Custom Design</vt:lpstr>
      <vt:lpstr>1_Custom Design</vt:lpstr>
      <vt:lpstr>CHAPTER 1</vt:lpstr>
      <vt:lpstr>What Is a “Social Problem”?</vt:lpstr>
      <vt:lpstr>Sociology and the  Study of Social Problems</vt:lpstr>
      <vt:lpstr>Objective Elements of Social Problems</vt:lpstr>
      <vt:lpstr>Objective Elements of Social Problems, cont’d</vt:lpstr>
      <vt:lpstr>Subjective Elements of Social Problems</vt:lpstr>
      <vt:lpstr>Subjective Elements of Social Problems, cont’d</vt:lpstr>
      <vt:lpstr>Objective and Subjective Elements, Together</vt:lpstr>
      <vt:lpstr>Social Problems and  the Sociological Imagination</vt:lpstr>
      <vt:lpstr>Social Problems Research  as a Moral Enterprise</vt:lpstr>
      <vt:lpstr>Social Construction</vt:lpstr>
      <vt:lpstr>Social Construction, cont’d</vt:lpstr>
      <vt:lpstr>Warnings, Panics, and Claims</vt:lpstr>
      <vt:lpstr>Social Problems: Then and Now</vt:lpstr>
      <vt:lpstr>Theoretical Perspectives  on Social Problems</vt:lpstr>
      <vt:lpstr>Structural Functionalism</vt:lpstr>
      <vt:lpstr>Structural Functionalism, cont’d</vt:lpstr>
      <vt:lpstr>Structural Functionalism, cont’d</vt:lpstr>
      <vt:lpstr>Conflict Theory </vt:lpstr>
      <vt:lpstr>Conflict Theory, cont’d </vt:lpstr>
      <vt:lpstr>Conflict Theory, cont’d </vt:lpstr>
      <vt:lpstr>Conflict Theory, cont’d </vt:lpstr>
      <vt:lpstr>Symbolic Interactionism</vt:lpstr>
      <vt:lpstr>Symbolic Constructionism</vt:lpstr>
      <vt:lpstr>Symbolic Constructionism, cont’d</vt:lpstr>
      <vt:lpstr>Feminist Theory</vt:lpstr>
      <vt:lpstr>Feminist Theory, cont’d</vt:lpstr>
      <vt:lpstr>Feminist Theory, cont’d</vt:lpstr>
      <vt:lpstr>Post-Modernism and  Post-Structuralism</vt:lpstr>
      <vt:lpstr>Population Health Perspective</vt:lpstr>
      <vt:lpstr>Population Health Perspective, cont’d</vt:lpstr>
      <vt:lpstr>Solutions to Social Problems</vt:lpstr>
      <vt:lpstr>Individual Solutions</vt:lpstr>
      <vt:lpstr>Collective Solutions</vt:lpstr>
    </vt:vector>
  </TitlesOfParts>
  <Company>Oxford University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Problems: A Canadian Perspective - 4th Ed.</dc:title>
  <dc:creator>Tepperman &amp; Curtis - Edited by Merle Fuller</dc:creator>
  <cp:lastModifiedBy>HERN, Sarah</cp:lastModifiedBy>
  <cp:revision>136</cp:revision>
  <cp:lastPrinted>2014-11-08T22:32:59Z</cp:lastPrinted>
  <dcterms:created xsi:type="dcterms:W3CDTF">2010-06-12T20:52:05Z</dcterms:created>
  <dcterms:modified xsi:type="dcterms:W3CDTF">2020-01-23T19:47:23Z</dcterms:modified>
</cp:coreProperties>
</file>