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676" r:id="rId2"/>
    <p:sldMasterId id="2147483685" r:id="rId3"/>
  </p:sldMasterIdLst>
  <p:notesMasterIdLst>
    <p:notesMasterId r:id="rId39"/>
  </p:notesMasterIdLst>
  <p:sldIdLst>
    <p:sldId id="256" r:id="rId4"/>
    <p:sldId id="297" r:id="rId5"/>
    <p:sldId id="260" r:id="rId6"/>
    <p:sldId id="261" r:id="rId7"/>
    <p:sldId id="262" r:id="rId8"/>
    <p:sldId id="263" r:id="rId9"/>
    <p:sldId id="291" r:id="rId10"/>
    <p:sldId id="265" r:id="rId11"/>
    <p:sldId id="266" r:id="rId12"/>
    <p:sldId id="264" r:id="rId13"/>
    <p:sldId id="267" r:id="rId14"/>
    <p:sldId id="268" r:id="rId15"/>
    <p:sldId id="269" r:id="rId16"/>
    <p:sldId id="270" r:id="rId17"/>
    <p:sldId id="286" r:id="rId18"/>
    <p:sldId id="296" r:id="rId19"/>
    <p:sldId id="272" r:id="rId20"/>
    <p:sldId id="271" r:id="rId21"/>
    <p:sldId id="273" r:id="rId22"/>
    <p:sldId id="293" r:id="rId23"/>
    <p:sldId id="287" r:id="rId24"/>
    <p:sldId id="276" r:id="rId25"/>
    <p:sldId id="277" r:id="rId26"/>
    <p:sldId id="278" r:id="rId27"/>
    <p:sldId id="294" r:id="rId28"/>
    <p:sldId id="279" r:id="rId29"/>
    <p:sldId id="288" r:id="rId30"/>
    <p:sldId id="289" r:id="rId31"/>
    <p:sldId id="280" r:id="rId32"/>
    <p:sldId id="282" r:id="rId33"/>
    <p:sldId id="283" r:id="rId34"/>
    <p:sldId id="295" r:id="rId35"/>
    <p:sldId id="285" r:id="rId36"/>
    <p:sldId id="290" r:id="rId37"/>
    <p:sldId id="284"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dra Waugh" initials="KW"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7B20"/>
    <a:srgbClr val="00AAB9"/>
    <a:srgbClr val="EE1C25"/>
    <a:srgbClr val="ED15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81"/>
    <p:restoredTop sz="94286" autoAdjust="0"/>
  </p:normalViewPr>
  <p:slideViewPr>
    <p:cSldViewPr snapToGrid="0" snapToObjects="1">
      <p:cViewPr varScale="1">
        <p:scale>
          <a:sx n="83" d="100"/>
          <a:sy n="83" d="100"/>
        </p:scale>
        <p:origin x="-173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1E4088-4A19-9D46-8331-89D7E2468DC4}" type="datetimeFigureOut">
              <a:rPr lang="en-US" smtClean="0"/>
              <a:t>1/21/2020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D38-134A-1B43-91B5-62C973144088}" type="slidenum">
              <a:rPr lang="en-US" smtClean="0"/>
              <a:t>‹#›</a:t>
            </a:fld>
            <a:endParaRPr lang="en-US"/>
          </a:p>
        </p:txBody>
      </p:sp>
    </p:spTree>
    <p:extLst>
      <p:ext uri="{BB962C8B-B14F-4D97-AF65-F5344CB8AC3E}">
        <p14:creationId xmlns:p14="http://schemas.microsoft.com/office/powerpoint/2010/main" val="1944992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highlight>
                <a:srgbClr val="FFFF00"/>
              </a:highlight>
            </a:endParaRPr>
          </a:p>
        </p:txBody>
      </p:sp>
      <p:sp>
        <p:nvSpPr>
          <p:cNvPr id="4" name="Slide Number Placeholder 3"/>
          <p:cNvSpPr>
            <a:spLocks noGrp="1"/>
          </p:cNvSpPr>
          <p:nvPr>
            <p:ph type="sldNum" sz="quarter" idx="5"/>
          </p:nvPr>
        </p:nvSpPr>
        <p:spPr/>
        <p:txBody>
          <a:bodyPr/>
          <a:lstStyle/>
          <a:p>
            <a:fld id="{BFC92D38-134A-1B43-91B5-62C973144088}" type="slidenum">
              <a:rPr lang="en-US" smtClean="0"/>
              <a:t>1</a:t>
            </a:fld>
            <a:endParaRPr lang="en-US"/>
          </a:p>
        </p:txBody>
      </p:sp>
    </p:spTree>
    <p:extLst>
      <p:ext uri="{BB962C8B-B14F-4D97-AF65-F5344CB8AC3E}">
        <p14:creationId xmlns:p14="http://schemas.microsoft.com/office/powerpoint/2010/main" val="24639600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a:xfrm>
            <a:off x="337931" y="586409"/>
            <a:ext cx="8488017" cy="566530"/>
          </a:xfrm>
          <a:prstGeom prst="rect">
            <a:avLst/>
          </a:prstGeom>
        </p:spPr>
        <p:txBody>
          <a:bodyPr vert="horz" lIns="91440" tIns="45720" rIns="91440" bIns="45720" rtlCol="0" anchor="t">
            <a:normAutofit/>
          </a:bodyPr>
          <a:lstStyle>
            <a:lvl1pPr algn="ctr">
              <a:defRPr sz="3600" i="1"/>
            </a:lvl1pPr>
          </a:lstStyle>
          <a:p>
            <a:r>
              <a:rPr lang="en-US" dirty="0"/>
              <a:t>Title</a:t>
            </a:r>
          </a:p>
        </p:txBody>
      </p:sp>
      <p:sp>
        <p:nvSpPr>
          <p:cNvPr id="6" name="Picture Placeholder 5"/>
          <p:cNvSpPr>
            <a:spLocks noGrp="1"/>
          </p:cNvSpPr>
          <p:nvPr>
            <p:ph type="pic" sz="quarter" idx="10"/>
          </p:nvPr>
        </p:nvSpPr>
        <p:spPr>
          <a:xfrm>
            <a:off x="2782957" y="1808921"/>
            <a:ext cx="3578088" cy="4283766"/>
          </a:xfrm>
          <a:prstGeom prst="rect">
            <a:avLst/>
          </a:prstGeom>
        </p:spPr>
        <p:txBody>
          <a:bodyPr/>
          <a:lstStyle/>
          <a:p>
            <a:r>
              <a:rPr lang="en-US" smtClean="0"/>
              <a:t>Click icon to add picture</a:t>
            </a:r>
            <a:endParaRPr lang="en-US" dirty="0"/>
          </a:p>
        </p:txBody>
      </p:sp>
      <p:sp>
        <p:nvSpPr>
          <p:cNvPr id="11" name="Text Placeholder 10"/>
          <p:cNvSpPr>
            <a:spLocks noGrp="1"/>
          </p:cNvSpPr>
          <p:nvPr>
            <p:ph type="body" sz="quarter" idx="11"/>
          </p:nvPr>
        </p:nvSpPr>
        <p:spPr>
          <a:xfrm>
            <a:off x="338138" y="1152525"/>
            <a:ext cx="8488362" cy="477838"/>
          </a:xfrm>
          <a:prstGeom prst="rect">
            <a:avLst/>
          </a:prstGeom>
        </p:spPr>
        <p:txBody>
          <a:bodyPr/>
          <a:lstStyle>
            <a:lvl1pPr marL="0" indent="0" algn="ctr">
              <a:buNone/>
              <a:defRPr sz="2400">
                <a:solidFill>
                  <a:srgbClr val="3A6598"/>
                </a:solidFill>
              </a:defRPr>
            </a:lvl1pPr>
          </a:lstStyle>
          <a:p>
            <a:pPr lvl="0"/>
            <a:r>
              <a:rPr lang="en-US" smtClean="0"/>
              <a:t>Click to edit Master text styles</a:t>
            </a:r>
          </a:p>
        </p:txBody>
      </p:sp>
      <p:pic>
        <p:nvPicPr>
          <p:cNvPr id="7" name="Picture 6">
            <a:extLst>
              <a:ext uri="{FF2B5EF4-FFF2-40B4-BE49-F238E27FC236}">
                <a16:creationId xmlns:a16="http://schemas.microsoft.com/office/drawing/2014/main" xmlns="" id="{1F133E3D-6990-4EF3-A6C3-94D9092AF81F}"/>
              </a:ext>
            </a:extLst>
          </p:cNvPr>
          <p:cNvPicPr>
            <a:picLocks noChangeAspect="1"/>
          </p:cNvPicPr>
          <p:nvPr/>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37510667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1/21/2020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379351264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lumMod val="75000"/>
                  </a:schemeClr>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457200" y="1600200"/>
            <a:ext cx="8229600" cy="4175125"/>
          </a:xfrm>
        </p:spPr>
        <p:txBody>
          <a:bodyPr/>
          <a:lstStyle>
            <a:lvl1pPr>
              <a:defRPr>
                <a:solidFill>
                  <a:schemeClr val="accent1">
                    <a:lumMod val="75000"/>
                  </a:schemeClr>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5043460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230662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97660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274ED4-9F4B-419D-860C-1298080DDD5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255706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274ED4-9F4B-419D-860C-1298080DDD5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72867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274ED4-9F4B-419D-860C-1298080DDD50}" type="datetimeFigureOut">
              <a:rPr lang="en-US" smtClean="0"/>
              <a:t>1/21/2020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23833737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274ED4-9F4B-419D-860C-1298080DDD50}" type="datetimeFigureOut">
              <a:rPr lang="en-US" smtClean="0"/>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5136333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74ED4-9F4B-419D-860C-1298080DDD50}" type="datetimeFigureOut">
              <a:rPr lang="en-US" smtClean="0"/>
              <a:t>1/21/2020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782276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902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EA61241-4B35-437F-8FE7-E5EE7A280FB0}" type="datetimeFigureOut">
              <a:rPr lang="en-CA" smtClean="0"/>
              <a:t>21/01/2020</a:t>
            </a:fld>
            <a:endParaRPr lang="en-C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4047AD1-F011-4CDD-B5C5-F11C52E6130F}" type="slidenum">
              <a:rPr lang="en-CA" smtClean="0"/>
              <a:t>‹#›</a:t>
            </a:fld>
            <a:endParaRPr lang="en-CA"/>
          </a:p>
        </p:txBody>
      </p:sp>
    </p:spTree>
    <p:extLst>
      <p:ext uri="{BB962C8B-B14F-4D97-AF65-F5344CB8AC3E}">
        <p14:creationId xmlns:p14="http://schemas.microsoft.com/office/powerpoint/2010/main" val="17121082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274ED4-9F4B-419D-860C-1298080DDD50}"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7471187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15486027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274ED4-9F4B-419D-860C-1298080DDD50}"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2AD481-5BB6-4F80-BDB5-1CA862C1E2D4}" type="slidenum">
              <a:rPr lang="en-US" smtClean="0"/>
              <a:t>‹#›</a:t>
            </a:fld>
            <a:endParaRPr lang="en-US"/>
          </a:p>
        </p:txBody>
      </p:sp>
    </p:spTree>
    <p:extLst>
      <p:ext uri="{BB962C8B-B14F-4D97-AF65-F5344CB8AC3E}">
        <p14:creationId xmlns:p14="http://schemas.microsoft.com/office/powerpoint/2010/main" val="333876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nchor="ctr"/>
          <a:lstStyle/>
          <a:p>
            <a:r>
              <a:rPr lang="en-US" smtClean="0"/>
              <a:t>Click to edit Master title style</a:t>
            </a:r>
            <a:endParaRPr lang="en-CA"/>
          </a:p>
        </p:txBody>
      </p:sp>
      <p:sp>
        <p:nvSpPr>
          <p:cNvPr id="3" name="Content Placeholder 2"/>
          <p:cNvSpPr>
            <a:spLocks noGrp="1"/>
          </p:cNvSpPr>
          <p:nvPr>
            <p:ph idx="1"/>
          </p:nvPr>
        </p:nvSpPr>
        <p:spPr>
          <a:xfrm>
            <a:off x="457200" y="1600200"/>
            <a:ext cx="8229600" cy="4525963"/>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EA61241-4B35-437F-8FE7-E5EE7A280FB0}" type="datetimeFigureOut">
              <a:rPr lang="en-CA" smtClean="0"/>
              <a:t>21/01/2020</a:t>
            </a:fld>
            <a:endParaRPr lang="en-CA"/>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34047AD1-F011-4CDD-B5C5-F11C52E6130F}" type="slidenum">
              <a:rPr lang="en-CA" smtClean="0"/>
              <a:t>‹#›</a:t>
            </a:fld>
            <a:endParaRPr lang="en-CA"/>
          </a:p>
        </p:txBody>
      </p:sp>
    </p:spTree>
    <p:extLst>
      <p:ext uri="{BB962C8B-B14F-4D97-AF65-F5344CB8AC3E}">
        <p14:creationId xmlns:p14="http://schemas.microsoft.com/office/powerpoint/2010/main" val="3729653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a:solidFill>
                  <a:schemeClr val="tx2">
                    <a:lumMod val="75000"/>
                  </a:schemeClr>
                </a:solidFill>
              </a:defRPr>
            </a:lvl1pPr>
          </a:lstStyle>
          <a:p>
            <a:r>
              <a:rPr lang="en-US" smtClean="0"/>
              <a:t>Click to edit Master title style</a:t>
            </a:r>
            <a:endParaRPr lang="en-US" dirty="0"/>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lvl1pPr>
              <a:defRPr sz="2400">
                <a:solidFill>
                  <a:schemeClr val="accent1">
                    <a:lumMod val="75000"/>
                  </a:schemeClr>
                </a:solidFill>
              </a:defRPr>
            </a:lvl1pPr>
          </a:lstStyle>
          <a:p>
            <a:pPr lvl="0"/>
            <a:r>
              <a:rPr lang="en-US" smtClean="0"/>
              <a:t>Click to edit Master text styles</a:t>
            </a:r>
          </a:p>
          <a:p>
            <a:pPr lvl="1"/>
            <a:r>
              <a:rPr lang="en-US" smtClean="0"/>
              <a:t>Second level</a:t>
            </a:r>
          </a:p>
        </p:txBody>
      </p:sp>
      <p:pic>
        <p:nvPicPr>
          <p:cNvPr id="4" name="Picture 3">
            <a:extLst>
              <a:ext uri="{FF2B5EF4-FFF2-40B4-BE49-F238E27FC236}">
                <a16:creationId xmlns:a16="http://schemas.microsoft.com/office/drawing/2014/main" xmlns="" id="{BB270461-5061-4414-803B-C583AB6622A7}"/>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60036524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a:extLst>
              <a:ext uri="{FF2B5EF4-FFF2-40B4-BE49-F238E27FC236}">
                <a16:creationId xmlns:a16="http://schemas.microsoft.com/office/drawing/2014/main" xmlns="" id="{8C21ADE0-5C6C-4D2E-BA8D-9FAB5A6E626E}"/>
              </a:ext>
            </a:extLst>
          </p:cNvPr>
          <p:cNvPicPr>
            <a:picLocks noChangeAspect="1"/>
          </p:cNvPicPr>
          <p:nvPr userDrawn="1"/>
        </p:nvPicPr>
        <p:blipFill>
          <a:blip r:embed="rId2"/>
          <a:stretch>
            <a:fillRect/>
          </a:stretch>
        </p:blipFill>
        <p:spPr>
          <a:xfrm>
            <a:off x="0" y="6331318"/>
            <a:ext cx="1163782" cy="526682"/>
          </a:xfrm>
          <a:prstGeom prst="rect">
            <a:avLst/>
          </a:prstGeom>
        </p:spPr>
      </p:pic>
    </p:spTree>
    <p:extLst>
      <p:ext uri="{BB962C8B-B14F-4D97-AF65-F5344CB8AC3E}">
        <p14:creationId xmlns:p14="http://schemas.microsoft.com/office/powerpoint/2010/main" val="4288875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Tree>
    <p:extLst>
      <p:ext uri="{BB962C8B-B14F-4D97-AF65-F5344CB8AC3E}">
        <p14:creationId xmlns:p14="http://schemas.microsoft.com/office/powerpoint/2010/main" val="438668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1/21/2020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410148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1/21/2020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248111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CEAED55-5527-4FC3-B0D9-1BC4E0FB944D}" type="datetimeFigureOut">
              <a:rPr lang="en-US" smtClean="0"/>
              <a:t>1/21/2020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036372" y="6356350"/>
            <a:ext cx="2133600" cy="365125"/>
          </a:xfrm>
          <a:prstGeom prst="rect">
            <a:avLst/>
          </a:prstGeom>
        </p:spPr>
        <p:txBody>
          <a:bodyPr/>
          <a:lstStyle/>
          <a:p>
            <a:fld id="{C695C86C-B749-4A3B-89DA-65173622BE54}" type="slidenum">
              <a:rPr lang="en-US" smtClean="0"/>
              <a:t>‹#›</a:t>
            </a:fld>
            <a:endParaRPr lang="en-US"/>
          </a:p>
        </p:txBody>
      </p:sp>
    </p:spTree>
    <p:extLst>
      <p:ext uri="{BB962C8B-B14F-4D97-AF65-F5344CB8AC3E}">
        <p14:creationId xmlns:p14="http://schemas.microsoft.com/office/powerpoint/2010/main" val="17443945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2.png"/><Relationship Id="rId5" Type="http://schemas.openxmlformats.org/officeDocument/2006/relationships/slideLayout" Target="../slideLayouts/slideLayout8.xml"/><Relationship Id="rId10" Type="http://schemas.openxmlformats.org/officeDocument/2006/relationships/image" Target="../media/image3.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9877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l="139" t="208" r="79" b="371"/>
          <a:stretch/>
        </p:blipFill>
        <p:spPr bwMode="auto">
          <a:xfrm>
            <a:off x="5030" y="1063"/>
            <a:ext cx="9154872" cy="6848986"/>
          </a:xfrm>
          <a:prstGeom prst="rect">
            <a:avLst/>
          </a:prstGeom>
          <a:noFill/>
          <a:ln w="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0"/>
            <a:r>
              <a:rPr lang="en-US" dirty="0"/>
              <a:t>Click to edit Master text styles</a:t>
            </a:r>
          </a:p>
        </p:txBody>
      </p:sp>
      <p:sp>
        <p:nvSpPr>
          <p:cNvPr id="7" name="Footer Placeholder 3"/>
          <p:cNvSpPr txBox="1">
            <a:spLocks/>
          </p:cNvSpPr>
          <p:nvPr/>
        </p:nvSpPr>
        <p:spPr>
          <a:xfrm>
            <a:off x="1163782" y="6423727"/>
            <a:ext cx="2767054" cy="365125"/>
          </a:xfrm>
          <a:prstGeom prst="rect">
            <a:avLst/>
          </a:prstGeom>
        </p:spPr>
        <p:txBody>
          <a:bodyPr vert="horz" lIns="91440" tIns="45720" rIns="91440" bIns="45720" rtlCol="0" anchor="ctr"/>
          <a:lstStyle>
            <a:defPPr>
              <a:defRPr lang="en-US"/>
            </a:defPPr>
            <a:lvl1pPr marL="0" algn="r"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 [Oxford</a:t>
            </a:r>
            <a:r>
              <a:rPr lang="en-US" baseline="0" dirty="0" smtClean="0">
                <a:solidFill>
                  <a:schemeClr val="bg1"/>
                </a:solidFill>
              </a:rPr>
              <a:t> University Press or author name],</a:t>
            </a:r>
            <a:r>
              <a:rPr lang="en-US" dirty="0" smtClean="0">
                <a:solidFill>
                  <a:schemeClr val="bg1"/>
                </a:solidFill>
              </a:rPr>
              <a:t> </a:t>
            </a:r>
            <a:r>
              <a:rPr lang="en-US" dirty="0">
                <a:solidFill>
                  <a:schemeClr val="bg1"/>
                </a:solidFill>
              </a:rPr>
              <a:t>2019</a:t>
            </a:r>
          </a:p>
        </p:txBody>
      </p:sp>
      <p:sp>
        <p:nvSpPr>
          <p:cNvPr id="8" name="Slide Number Placeholder 4"/>
          <p:cNvSpPr txBox="1">
            <a:spLocks/>
          </p:cNvSpPr>
          <p:nvPr/>
        </p:nvSpPr>
        <p:spPr>
          <a:xfrm>
            <a:off x="8686800" y="6423727"/>
            <a:ext cx="389823"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03EA47-653C-4D08-BE86-5931AF95F427}" type="slidenum">
              <a:rPr lang="en-US" smtClean="0">
                <a:solidFill>
                  <a:schemeClr val="bg1"/>
                </a:solidFill>
              </a:rPr>
              <a:pPr/>
              <a:t>‹#›</a:t>
            </a:fld>
            <a:endParaRPr lang="en-US" dirty="0">
              <a:solidFill>
                <a:schemeClr val="bg1"/>
              </a:solidFill>
            </a:endParaRPr>
          </a:p>
        </p:txBody>
      </p:sp>
      <p:pic>
        <p:nvPicPr>
          <p:cNvPr id="9" name="Picture 8">
            <a:extLst>
              <a:ext uri="{FF2B5EF4-FFF2-40B4-BE49-F238E27FC236}">
                <a16:creationId xmlns:a16="http://schemas.microsoft.com/office/drawing/2014/main" xmlns="" id="{DB11EB2B-0846-4623-8B27-CF24A81847A5}"/>
              </a:ext>
            </a:extLst>
          </p:cNvPr>
          <p:cNvPicPr>
            <a:picLocks noChangeAspect="1"/>
          </p:cNvPicPr>
          <p:nvPr/>
        </p:nvPicPr>
        <p:blipFill>
          <a:blip r:embed="rId11"/>
          <a:stretch>
            <a:fillRect/>
          </a:stretch>
        </p:blipFill>
        <p:spPr>
          <a:xfrm>
            <a:off x="0" y="6331318"/>
            <a:ext cx="1163782" cy="526682"/>
          </a:xfrm>
          <a:prstGeom prst="rect">
            <a:avLst/>
          </a:prstGeom>
        </p:spPr>
      </p:pic>
    </p:spTree>
    <p:extLst>
      <p:ext uri="{BB962C8B-B14F-4D97-AF65-F5344CB8AC3E}">
        <p14:creationId xmlns:p14="http://schemas.microsoft.com/office/powerpoint/2010/main" val="83949066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Lst>
  <p:timing>
    <p:tnLst>
      <p:par>
        <p:cTn id="1" dur="indefinite" restart="never" nodeType="tmRoot"/>
      </p:par>
    </p:tnLst>
  </p:timing>
  <p:txStyles>
    <p:titleStyle>
      <a:lvl1pPr algn="ctr" defTabSz="914400" rtl="0" eaLnBrk="1" latinLnBrk="0" hangingPunct="1">
        <a:spcBef>
          <a:spcPct val="0"/>
        </a:spcBef>
        <a:buNone/>
        <a:defRPr sz="3600" kern="1200">
          <a:solidFill>
            <a:schemeClr val="tx2">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baseline="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74ED4-9F4B-419D-860C-1298080DDD50}" type="datetimeFigureOut">
              <a:rPr lang="en-US" smtClean="0"/>
              <a:t>1/21/2020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AD481-5BB6-4F80-BDB5-1CA862C1E2D4}" type="slidenum">
              <a:rPr lang="en-US" smtClean="0"/>
              <a:t>‹#›</a:t>
            </a:fld>
            <a:endParaRPr lang="en-US"/>
          </a:p>
        </p:txBody>
      </p:sp>
    </p:spTree>
    <p:extLst>
      <p:ext uri="{BB962C8B-B14F-4D97-AF65-F5344CB8AC3E}">
        <p14:creationId xmlns:p14="http://schemas.microsoft.com/office/powerpoint/2010/main" val="183276268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a:t>
            </a:r>
            <a:endParaRPr lang="en-US" dirty="0"/>
          </a:p>
        </p:txBody>
      </p:sp>
      <p:sp>
        <p:nvSpPr>
          <p:cNvPr id="3" name="Subtitle 2"/>
          <p:cNvSpPr>
            <a:spLocks noGrp="1"/>
          </p:cNvSpPr>
          <p:nvPr>
            <p:ph type="subTitle" idx="1"/>
          </p:nvPr>
        </p:nvSpPr>
        <p:spPr/>
        <p:txBody>
          <a:bodyPr/>
          <a:lstStyle/>
          <a:p>
            <a:r>
              <a:rPr lang="en-US" dirty="0" smtClean="0"/>
              <a:t>Crime and Justice</a:t>
            </a:r>
            <a:endParaRPr lang="en-US" dirty="0"/>
          </a:p>
        </p:txBody>
      </p:sp>
    </p:spTree>
    <p:extLst>
      <p:ext uri="{BB962C8B-B14F-4D97-AF65-F5344CB8AC3E}">
        <p14:creationId xmlns:p14="http://schemas.microsoft.com/office/powerpoint/2010/main" val="1109310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i="1" dirty="0"/>
              <a:t>Criminal Code of Canada</a:t>
            </a:r>
          </a:p>
        </p:txBody>
      </p:sp>
      <p:sp>
        <p:nvSpPr>
          <p:cNvPr id="3" name="Content Placeholder 2"/>
          <p:cNvSpPr>
            <a:spLocks noGrp="1"/>
          </p:cNvSpPr>
          <p:nvPr>
            <p:ph idx="1"/>
          </p:nvPr>
        </p:nvSpPr>
        <p:spPr/>
        <p:txBody>
          <a:bodyPr>
            <a:normAutofit fontScale="92500" lnSpcReduction="10000"/>
          </a:bodyPr>
          <a:lstStyle/>
          <a:p>
            <a:r>
              <a:rPr lang="en-US" dirty="0"/>
              <a:t>The </a:t>
            </a:r>
            <a:r>
              <a:rPr lang="en-US" i="1" dirty="0"/>
              <a:t>Criminal Code </a:t>
            </a:r>
            <a:r>
              <a:rPr lang="en-US" dirty="0"/>
              <a:t>is a federal statute that was first enacted in 1892. </a:t>
            </a:r>
          </a:p>
          <a:p>
            <a:r>
              <a:rPr lang="en-US" dirty="0"/>
              <a:t>Acts that are considered to be crimes in Canada are defined by the </a:t>
            </a:r>
            <a:r>
              <a:rPr lang="en-US" i="1" dirty="0"/>
              <a:t>Criminal Code</a:t>
            </a:r>
            <a:r>
              <a:rPr lang="en-US" dirty="0"/>
              <a:t>.</a:t>
            </a:r>
          </a:p>
          <a:p>
            <a:r>
              <a:rPr lang="en-US" dirty="0"/>
              <a:t>These acts range from homicide to water skiing after dark (and lists the consequences for violating these acts).</a:t>
            </a:r>
          </a:p>
          <a:p>
            <a:r>
              <a:rPr lang="en-US" dirty="0"/>
              <a:t>Decisions about what acts are defined as crimes are the end result of political and legal decisions.</a:t>
            </a:r>
          </a:p>
          <a:p>
            <a:r>
              <a:rPr lang="en-US" dirty="0"/>
              <a:t>There is not always agreement on what acts should be </a:t>
            </a:r>
            <a:r>
              <a:rPr lang="en-US" dirty="0" err="1"/>
              <a:t>labelled</a:t>
            </a:r>
            <a:r>
              <a:rPr lang="en-US" dirty="0"/>
              <a:t> as crimes and this debate has raged for centuries.</a:t>
            </a:r>
          </a:p>
          <a:p>
            <a:endParaRPr lang="en-US" dirty="0"/>
          </a:p>
          <a:p>
            <a:pPr marL="0" indent="0">
              <a:buNone/>
            </a:pPr>
            <a:endParaRPr lang="en-US" dirty="0"/>
          </a:p>
        </p:txBody>
      </p:sp>
    </p:spTree>
    <p:extLst>
      <p:ext uri="{BB962C8B-B14F-4D97-AF65-F5344CB8AC3E}">
        <p14:creationId xmlns:p14="http://schemas.microsoft.com/office/powerpoint/2010/main" val="2023494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lstStyle/>
          <a:p>
            <a:r>
              <a:rPr lang="en-US" dirty="0" smtClean="0"/>
              <a:t>Federal, Provincial, and </a:t>
            </a:r>
            <a:br>
              <a:rPr lang="en-US" dirty="0" smtClean="0"/>
            </a:br>
            <a:r>
              <a:rPr lang="en-US" dirty="0" smtClean="0"/>
              <a:t>Municipal Legislation</a:t>
            </a:r>
            <a:endParaRPr lang="en-US" dirty="0"/>
          </a:p>
        </p:txBody>
      </p:sp>
      <p:sp>
        <p:nvSpPr>
          <p:cNvPr id="3" name="Content Placeholder 2"/>
          <p:cNvSpPr>
            <a:spLocks noGrp="1"/>
          </p:cNvSpPr>
          <p:nvPr>
            <p:ph idx="1"/>
          </p:nvPr>
        </p:nvSpPr>
        <p:spPr/>
        <p:txBody>
          <a:bodyPr/>
          <a:lstStyle/>
          <a:p>
            <a:r>
              <a:rPr lang="en-US" dirty="0" smtClean="0"/>
              <a:t>The federal government, provinces, territories, and municipalities have the authority to regulate our </a:t>
            </a:r>
            <a:r>
              <a:rPr lang="en-US" dirty="0" err="1" smtClean="0"/>
              <a:t>behaviours</a:t>
            </a:r>
            <a:r>
              <a:rPr lang="en-US" dirty="0" smtClean="0"/>
              <a:t> through legislation, but their authority is limited.</a:t>
            </a:r>
          </a:p>
          <a:p>
            <a:r>
              <a:rPr lang="en-US" dirty="0" smtClean="0"/>
              <a:t>The powers that different levels of government have to enact laws and manage the criminal justice system are set out in the Constitution Act, 1867. </a:t>
            </a:r>
          </a:p>
          <a:p>
            <a:r>
              <a:rPr lang="en-US" dirty="0" smtClean="0"/>
              <a:t> The federal government has the exclusive authority to enact legislation regarding criminal law and procedure. </a:t>
            </a:r>
          </a:p>
          <a:p>
            <a:endParaRPr lang="en-US" dirty="0"/>
          </a:p>
        </p:txBody>
      </p:sp>
    </p:spTree>
    <p:extLst>
      <p:ext uri="{BB962C8B-B14F-4D97-AF65-F5344CB8AC3E}">
        <p14:creationId xmlns:p14="http://schemas.microsoft.com/office/powerpoint/2010/main" val="1189676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mtClean="0"/>
              <a:t>Classifying Crime</a:t>
            </a:r>
            <a:endParaRPr lang="en-US" dirty="0"/>
          </a:p>
        </p:txBody>
      </p:sp>
      <p:sp>
        <p:nvSpPr>
          <p:cNvPr id="3" name="Content Placeholder 2"/>
          <p:cNvSpPr>
            <a:spLocks noGrp="1"/>
          </p:cNvSpPr>
          <p:nvPr>
            <p:ph idx="1"/>
          </p:nvPr>
        </p:nvSpPr>
        <p:spPr/>
        <p:txBody>
          <a:bodyPr/>
          <a:lstStyle/>
          <a:p>
            <a:r>
              <a:rPr lang="en-US" b="1" i="1" dirty="0" err="1" smtClean="0"/>
              <a:t>Malum</a:t>
            </a:r>
            <a:r>
              <a:rPr lang="en-US" b="1" i="1" dirty="0" smtClean="0"/>
              <a:t> in se</a:t>
            </a:r>
            <a:r>
              <a:rPr lang="en-US" b="1" dirty="0" smtClean="0"/>
              <a:t>:</a:t>
            </a:r>
            <a:r>
              <a:rPr lang="en-US" dirty="0" smtClean="0"/>
              <a:t> An act that is universally considered by the public as being evil or harmful to society</a:t>
            </a:r>
          </a:p>
          <a:p>
            <a:pPr lvl="1"/>
            <a:r>
              <a:rPr lang="en-US" dirty="0" smtClean="0"/>
              <a:t>E.g., homicide</a:t>
            </a:r>
          </a:p>
          <a:p>
            <a:r>
              <a:rPr lang="en-US" b="1" i="1" dirty="0" err="1" smtClean="0"/>
              <a:t>Malum</a:t>
            </a:r>
            <a:r>
              <a:rPr lang="en-US" b="1" i="1" dirty="0" smtClean="0"/>
              <a:t> </a:t>
            </a:r>
            <a:r>
              <a:rPr lang="en-US" b="1" i="1" dirty="0" err="1" smtClean="0"/>
              <a:t>prohibitum</a:t>
            </a:r>
            <a:r>
              <a:rPr lang="en-US" b="1" dirty="0" smtClean="0"/>
              <a:t>:</a:t>
            </a:r>
            <a:r>
              <a:rPr lang="en-US" dirty="0" smtClean="0"/>
              <a:t> An act that is defined as illegal or wrong by a government, but is not considered wrong in itself</a:t>
            </a:r>
          </a:p>
          <a:p>
            <a:pPr lvl="1"/>
            <a:r>
              <a:rPr lang="en-US" dirty="0" smtClean="0"/>
              <a:t>E.g., speeding on a highway</a:t>
            </a:r>
            <a:endParaRPr lang="en-US" dirty="0"/>
          </a:p>
        </p:txBody>
      </p:sp>
    </p:spTree>
    <p:extLst>
      <p:ext uri="{BB962C8B-B14F-4D97-AF65-F5344CB8AC3E}">
        <p14:creationId xmlns:p14="http://schemas.microsoft.com/office/powerpoint/2010/main" val="1394971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Classifying Crime, cont’d</a:t>
            </a:r>
            <a:endParaRPr lang="en-US" dirty="0"/>
          </a:p>
        </p:txBody>
      </p:sp>
      <p:sp>
        <p:nvSpPr>
          <p:cNvPr id="3" name="Content Placeholder 2"/>
          <p:cNvSpPr>
            <a:spLocks noGrp="1"/>
          </p:cNvSpPr>
          <p:nvPr>
            <p:ph idx="1"/>
          </p:nvPr>
        </p:nvSpPr>
        <p:spPr/>
        <p:txBody>
          <a:bodyPr/>
          <a:lstStyle/>
          <a:p>
            <a:r>
              <a:rPr lang="en-US" b="1" dirty="0" smtClean="0"/>
              <a:t>Summary offences: </a:t>
            </a:r>
            <a:r>
              <a:rPr lang="en-US" dirty="0" smtClean="0"/>
              <a:t>Crimes that carry a less serious punishment in which judges can impose a jail sentence of up to six months and/or a maximum fine of $2,000 on an offender.</a:t>
            </a:r>
          </a:p>
          <a:p>
            <a:r>
              <a:rPr lang="en-US" b="1" dirty="0" smtClean="0"/>
              <a:t>Indictable offences: </a:t>
            </a:r>
            <a:r>
              <a:rPr lang="en-US" dirty="0" smtClean="0"/>
              <a:t>Serious offences, such as homicide, where the defendants must appear in court and cases are heard before federally appointed judges.</a:t>
            </a:r>
          </a:p>
          <a:p>
            <a:r>
              <a:rPr lang="en-US" b="1" dirty="0" smtClean="0"/>
              <a:t>Dual offences: </a:t>
            </a:r>
            <a:r>
              <a:rPr lang="en-US" dirty="0" smtClean="0"/>
              <a:t>Offences that can be prosecuted as either summary offences or indictable offences.</a:t>
            </a:r>
            <a:endParaRPr lang="en-US" dirty="0"/>
          </a:p>
        </p:txBody>
      </p:sp>
    </p:spTree>
    <p:extLst>
      <p:ext uri="{BB962C8B-B14F-4D97-AF65-F5344CB8AC3E}">
        <p14:creationId xmlns:p14="http://schemas.microsoft.com/office/powerpoint/2010/main" val="772407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4340"/>
            <a:ext cx="8229600" cy="983298"/>
          </a:xfrm>
        </p:spPr>
        <p:txBody>
          <a:bodyPr/>
          <a:lstStyle/>
          <a:p>
            <a:r>
              <a:rPr lang="en-US" dirty="0" smtClean="0"/>
              <a:t>The Structure of the </a:t>
            </a:r>
            <a:br>
              <a:rPr lang="en-US" dirty="0" smtClean="0"/>
            </a:br>
            <a:r>
              <a:rPr lang="en-US" dirty="0" smtClean="0"/>
              <a:t>Criminal Justice System</a:t>
            </a:r>
            <a:endParaRPr lang="en-US" dirty="0"/>
          </a:p>
        </p:txBody>
      </p:sp>
      <p:sp>
        <p:nvSpPr>
          <p:cNvPr id="3" name="Content Placeholder 2"/>
          <p:cNvSpPr>
            <a:spLocks noGrp="1"/>
          </p:cNvSpPr>
          <p:nvPr>
            <p:ph idx="1"/>
          </p:nvPr>
        </p:nvSpPr>
        <p:spPr/>
        <p:txBody>
          <a:bodyPr/>
          <a:lstStyle/>
          <a:p>
            <a:r>
              <a:rPr lang="en-US" dirty="0" smtClean="0"/>
              <a:t>All three components are separate but interrelated:</a:t>
            </a:r>
          </a:p>
          <a:p>
            <a:pPr marL="914400" lvl="1" indent="-457200">
              <a:buFont typeface="+mj-lt"/>
              <a:buAutoNum type="arabicPeriod"/>
            </a:pPr>
            <a:r>
              <a:rPr lang="en-US" dirty="0" smtClean="0"/>
              <a:t>Police</a:t>
            </a:r>
          </a:p>
          <a:p>
            <a:pPr marL="914400" lvl="1" indent="-457200">
              <a:buFont typeface="+mj-lt"/>
              <a:buAutoNum type="arabicPeriod"/>
            </a:pPr>
            <a:r>
              <a:rPr lang="en-US" dirty="0" smtClean="0"/>
              <a:t>Courts </a:t>
            </a:r>
          </a:p>
          <a:p>
            <a:pPr marL="914400" lvl="1" indent="-457200">
              <a:buFont typeface="+mj-lt"/>
              <a:buAutoNum type="arabicPeriod"/>
            </a:pPr>
            <a:r>
              <a:rPr lang="en-US" dirty="0" smtClean="0"/>
              <a:t>Corrections</a:t>
            </a:r>
          </a:p>
          <a:p>
            <a:endParaRPr lang="en-US" dirty="0"/>
          </a:p>
        </p:txBody>
      </p:sp>
    </p:spTree>
    <p:extLst>
      <p:ext uri="{BB962C8B-B14F-4D97-AF65-F5344CB8AC3E}">
        <p14:creationId xmlns:p14="http://schemas.microsoft.com/office/powerpoint/2010/main" val="3875410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Police</a:t>
            </a:r>
            <a:endParaRPr lang="en-US" dirty="0"/>
          </a:p>
        </p:txBody>
      </p:sp>
      <p:sp>
        <p:nvSpPr>
          <p:cNvPr id="3" name="Content Placeholder 2"/>
          <p:cNvSpPr>
            <a:spLocks noGrp="1"/>
          </p:cNvSpPr>
          <p:nvPr>
            <p:ph idx="1"/>
          </p:nvPr>
        </p:nvSpPr>
        <p:spPr/>
        <p:txBody>
          <a:bodyPr/>
          <a:lstStyle/>
          <a:p>
            <a:r>
              <a:rPr lang="en-US" dirty="0"/>
              <a:t>Police are the most visible component of the justice system as they are the officials we are most likely to encounter.</a:t>
            </a: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7410" y="3011643"/>
            <a:ext cx="4869180" cy="3114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4587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Police, cont’d</a:t>
            </a:r>
            <a:endParaRPr lang="en-CA" dirty="0"/>
          </a:p>
        </p:txBody>
      </p:sp>
      <p:sp>
        <p:nvSpPr>
          <p:cNvPr id="3" name="Content Placeholder 2"/>
          <p:cNvSpPr>
            <a:spLocks noGrp="1"/>
          </p:cNvSpPr>
          <p:nvPr>
            <p:ph idx="1"/>
          </p:nvPr>
        </p:nvSpPr>
        <p:spPr/>
        <p:txBody>
          <a:bodyPr/>
          <a:lstStyle/>
          <a:p>
            <a:r>
              <a:rPr lang="en-CA" dirty="0"/>
              <a:t>Policing is a provincial </a:t>
            </a:r>
            <a:r>
              <a:rPr lang="en-CA" dirty="0" smtClean="0"/>
              <a:t>responsibility.</a:t>
            </a:r>
          </a:p>
          <a:p>
            <a:r>
              <a:rPr lang="en-CA" dirty="0" smtClean="0"/>
              <a:t>Most </a:t>
            </a:r>
            <a:r>
              <a:rPr lang="en-CA" dirty="0"/>
              <a:t>Canadian cities are policed by </a:t>
            </a:r>
            <a:r>
              <a:rPr lang="en-CA" dirty="0" smtClean="0"/>
              <a:t>municipal police </a:t>
            </a:r>
            <a:r>
              <a:rPr lang="en-CA" dirty="0"/>
              <a:t>services, whereas most rural </a:t>
            </a:r>
            <a:r>
              <a:rPr lang="en-CA" dirty="0" smtClean="0"/>
              <a:t>communities and </a:t>
            </a:r>
            <a:r>
              <a:rPr lang="en-CA" dirty="0"/>
              <a:t>small towns are served by </a:t>
            </a:r>
            <a:r>
              <a:rPr lang="en-CA" dirty="0" smtClean="0"/>
              <a:t>provincial police </a:t>
            </a:r>
            <a:r>
              <a:rPr lang="en-CA" dirty="0"/>
              <a:t>services or the RCMP.</a:t>
            </a:r>
          </a:p>
        </p:txBody>
      </p:sp>
    </p:spTree>
    <p:extLst>
      <p:ext uri="{BB962C8B-B14F-4D97-AF65-F5344CB8AC3E}">
        <p14:creationId xmlns:p14="http://schemas.microsoft.com/office/powerpoint/2010/main" val="41590142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Courts</a:t>
            </a:r>
            <a:endParaRPr lang="en-US" dirty="0"/>
          </a:p>
        </p:txBody>
      </p:sp>
      <p:sp>
        <p:nvSpPr>
          <p:cNvPr id="3" name="Content Placeholder 2"/>
          <p:cNvSpPr>
            <a:spLocks noGrp="1"/>
          </p:cNvSpPr>
          <p:nvPr>
            <p:ph idx="1"/>
          </p:nvPr>
        </p:nvSpPr>
        <p:spPr>
          <a:xfrm>
            <a:off x="457200" y="1683362"/>
            <a:ext cx="4126230" cy="4637428"/>
          </a:xfrm>
        </p:spPr>
        <p:txBody>
          <a:bodyPr/>
          <a:lstStyle/>
          <a:p>
            <a:r>
              <a:rPr lang="en-US" dirty="0"/>
              <a:t>Canadian courts are based on English common-law systems.</a:t>
            </a:r>
          </a:p>
          <a:p>
            <a:r>
              <a:rPr lang="en-US" dirty="0"/>
              <a:t>There are four levels of courts in Canada.</a:t>
            </a:r>
          </a:p>
          <a:p>
            <a:r>
              <a:rPr lang="en-US" dirty="0" smtClean="0"/>
              <a:t>Most </a:t>
            </a:r>
            <a:r>
              <a:rPr lang="en-US" dirty="0"/>
              <a:t>cases related to criminal justice are heard in provincial or territorial courts. </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17562" y="1683362"/>
            <a:ext cx="3869238" cy="4317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76396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Courts, cont’d</a:t>
            </a:r>
            <a:endParaRPr lang="en-US" dirty="0"/>
          </a:p>
        </p:txBody>
      </p:sp>
      <p:sp>
        <p:nvSpPr>
          <p:cNvPr id="3" name="Content Placeholder 2"/>
          <p:cNvSpPr>
            <a:spLocks noGrp="1"/>
          </p:cNvSpPr>
          <p:nvPr>
            <p:ph idx="1"/>
          </p:nvPr>
        </p:nvSpPr>
        <p:spPr/>
        <p:txBody>
          <a:bodyPr/>
          <a:lstStyle/>
          <a:p>
            <a:r>
              <a:rPr lang="en-US" dirty="0" smtClean="0"/>
              <a:t>Every province has courts that hears appeals of decisions made by lower courts.</a:t>
            </a:r>
          </a:p>
          <a:p>
            <a:r>
              <a:rPr lang="en-US" dirty="0" smtClean="0"/>
              <a:t>Parties who do not agree with the decisions of the appellate courts can appeal to the Supreme Court of Canada.</a:t>
            </a:r>
            <a:endParaRPr lang="en-US" dirty="0"/>
          </a:p>
        </p:txBody>
      </p:sp>
    </p:spTree>
    <p:extLst>
      <p:ext uri="{BB962C8B-B14F-4D97-AF65-F5344CB8AC3E}">
        <p14:creationId xmlns:p14="http://schemas.microsoft.com/office/powerpoint/2010/main" val="3093341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Corrections</a:t>
            </a:r>
          </a:p>
        </p:txBody>
      </p:sp>
      <p:sp>
        <p:nvSpPr>
          <p:cNvPr id="3" name="Content Placeholder 2"/>
          <p:cNvSpPr>
            <a:spLocks noGrp="1"/>
          </p:cNvSpPr>
          <p:nvPr>
            <p:ph idx="1"/>
          </p:nvPr>
        </p:nvSpPr>
        <p:spPr/>
        <p:txBody>
          <a:bodyPr>
            <a:normAutofit/>
          </a:bodyPr>
          <a:lstStyle/>
          <a:p>
            <a:r>
              <a:rPr lang="en-US" dirty="0"/>
              <a:t>On any given day, there are about 40,000 adults and over </a:t>
            </a:r>
            <a:r>
              <a:rPr lang="en-US" dirty="0" smtClean="0"/>
              <a:t>800 </a:t>
            </a:r>
            <a:r>
              <a:rPr lang="en-US" dirty="0"/>
              <a:t>youths incarcerated in federal and provincial/territorial correctional facilities.</a:t>
            </a:r>
          </a:p>
          <a:p>
            <a:r>
              <a:rPr lang="en-US" dirty="0" smtClean="0"/>
              <a:t>104,000 </a:t>
            </a:r>
            <a:r>
              <a:rPr lang="en-US" dirty="0"/>
              <a:t>adults and over </a:t>
            </a:r>
            <a:r>
              <a:rPr lang="en-US" dirty="0" smtClean="0"/>
              <a:t>7,000 </a:t>
            </a:r>
            <a:r>
              <a:rPr lang="en-US" dirty="0"/>
              <a:t>youths are serving sentences in the community.</a:t>
            </a:r>
          </a:p>
          <a:p>
            <a:r>
              <a:rPr lang="en-US" dirty="0"/>
              <a:t>CSC has 17 community correctional </a:t>
            </a:r>
            <a:r>
              <a:rPr lang="en-US" dirty="0" err="1"/>
              <a:t>centres</a:t>
            </a:r>
            <a:r>
              <a:rPr lang="en-US" dirty="0"/>
              <a:t> that allow inmates to enter the community in a structured and gradual manner.  </a:t>
            </a:r>
          </a:p>
          <a:p>
            <a:endParaRPr lang="en-US" dirty="0"/>
          </a:p>
        </p:txBody>
      </p:sp>
    </p:spTree>
    <p:extLst>
      <p:ext uri="{BB962C8B-B14F-4D97-AF65-F5344CB8AC3E}">
        <p14:creationId xmlns:p14="http://schemas.microsoft.com/office/powerpoint/2010/main" val="3767463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Learning Objectives</a:t>
            </a:r>
            <a:endParaRPr lang="en-CA" dirty="0"/>
          </a:p>
        </p:txBody>
      </p:sp>
      <p:sp>
        <p:nvSpPr>
          <p:cNvPr id="3" name="Content Placeholder 2"/>
          <p:cNvSpPr>
            <a:spLocks noGrp="1"/>
          </p:cNvSpPr>
          <p:nvPr>
            <p:ph idx="1"/>
          </p:nvPr>
        </p:nvSpPr>
        <p:spPr/>
        <p:txBody>
          <a:bodyPr/>
          <a:lstStyle/>
          <a:p>
            <a:r>
              <a:rPr lang="en-CA" dirty="0" smtClean="0"/>
              <a:t>This lecture should help you </a:t>
            </a:r>
            <a:endParaRPr lang="en-CA" dirty="0"/>
          </a:p>
          <a:p>
            <a:pPr lvl="1"/>
            <a:r>
              <a:rPr lang="en-CA" spc="-30" dirty="0" smtClean="0"/>
              <a:t>Describe </a:t>
            </a:r>
            <a:r>
              <a:rPr lang="en-CA" spc="-30" dirty="0"/>
              <a:t>the different ways of defining and classifying crime</a:t>
            </a:r>
          </a:p>
          <a:p>
            <a:pPr lvl="1"/>
            <a:r>
              <a:rPr lang="en-CA" dirty="0" smtClean="0"/>
              <a:t>Describe </a:t>
            </a:r>
            <a:r>
              <a:rPr lang="en-CA" dirty="0"/>
              <a:t>the three components of the justice system</a:t>
            </a:r>
          </a:p>
          <a:p>
            <a:pPr lvl="1"/>
            <a:r>
              <a:rPr lang="en-CA" dirty="0" smtClean="0"/>
              <a:t>Describe </a:t>
            </a:r>
            <a:r>
              <a:rPr lang="en-CA" dirty="0"/>
              <a:t>the reasons why the number of people in the “criminal justice funnel” decreases before </a:t>
            </a:r>
            <a:r>
              <a:rPr lang="en-CA" dirty="0" smtClean="0"/>
              <a:t>the harshest </a:t>
            </a:r>
            <a:r>
              <a:rPr lang="en-CA" dirty="0"/>
              <a:t>punishments are imposed</a:t>
            </a:r>
          </a:p>
          <a:p>
            <a:pPr lvl="1"/>
            <a:r>
              <a:rPr lang="en-CA" dirty="0" smtClean="0"/>
              <a:t>Describe </a:t>
            </a:r>
            <a:r>
              <a:rPr lang="en-CA" dirty="0"/>
              <a:t>five main goals of the criminal justice system</a:t>
            </a:r>
          </a:p>
          <a:p>
            <a:pPr lvl="1"/>
            <a:r>
              <a:rPr lang="en-CA" dirty="0" smtClean="0"/>
              <a:t>Explain </a:t>
            </a:r>
            <a:r>
              <a:rPr lang="en-CA" dirty="0"/>
              <a:t>the differences between the crime control model and the due process model</a:t>
            </a:r>
          </a:p>
          <a:p>
            <a:pPr lvl="1"/>
            <a:r>
              <a:rPr lang="en-CA" dirty="0" smtClean="0"/>
              <a:t>Explain </a:t>
            </a:r>
            <a:r>
              <a:rPr lang="en-CA" dirty="0"/>
              <a:t>why wrongful convictions damage the public’s confidence in the criminal justice system</a:t>
            </a:r>
            <a:endParaRPr lang="en-CA" dirty="0"/>
          </a:p>
        </p:txBody>
      </p:sp>
    </p:spTree>
    <p:extLst>
      <p:ext uri="{BB962C8B-B14F-4D97-AF65-F5344CB8AC3E}">
        <p14:creationId xmlns:p14="http://schemas.microsoft.com/office/powerpoint/2010/main" val="5706678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Corrections, cont’d</a:t>
            </a:r>
          </a:p>
        </p:txBody>
      </p:sp>
      <p:sp>
        <p:nvSpPr>
          <p:cNvPr id="3" name="Content Placeholder 2"/>
          <p:cNvSpPr>
            <a:spLocks noGrp="1"/>
          </p:cNvSpPr>
          <p:nvPr>
            <p:ph idx="1"/>
          </p:nvPr>
        </p:nvSpPr>
        <p:spPr/>
        <p:txBody>
          <a:bodyPr/>
          <a:lstStyle/>
          <a:p>
            <a:r>
              <a:rPr lang="en-US" dirty="0"/>
              <a:t>There are about three adult offenders serving a community sentence for every inmate in custody.</a:t>
            </a:r>
          </a:p>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6772" y="2663191"/>
            <a:ext cx="4670456" cy="34629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9480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8630"/>
            <a:ext cx="8229600" cy="949008"/>
          </a:xfrm>
        </p:spPr>
        <p:txBody>
          <a:bodyPr/>
          <a:lstStyle/>
          <a:p>
            <a:r>
              <a:rPr lang="en-US" dirty="0" smtClean="0"/>
              <a:t>Common Elements in the </a:t>
            </a:r>
            <a:br>
              <a:rPr lang="en-US" dirty="0" smtClean="0"/>
            </a:br>
            <a:r>
              <a:rPr lang="en-US" dirty="0" smtClean="0"/>
              <a:t>Criminal Justice System</a:t>
            </a:r>
            <a:endParaRPr lang="en-US" dirty="0"/>
          </a:p>
        </p:txBody>
      </p:sp>
      <p:sp>
        <p:nvSpPr>
          <p:cNvPr id="3" name="Content Placeholder 2"/>
          <p:cNvSpPr>
            <a:spLocks noGrp="1"/>
          </p:cNvSpPr>
          <p:nvPr>
            <p:ph idx="1"/>
          </p:nvPr>
        </p:nvSpPr>
        <p:spPr/>
        <p:txBody>
          <a:bodyPr/>
          <a:lstStyle/>
          <a:p>
            <a:r>
              <a:rPr lang="en-US" smtClean="0"/>
              <a:t>Cole, Smith and DeJong (2018) identify common elements in the CJS:</a:t>
            </a:r>
          </a:p>
          <a:p>
            <a:pPr lvl="1"/>
            <a:r>
              <a:rPr lang="en-US" smtClean="0"/>
              <a:t>Discretion</a:t>
            </a:r>
          </a:p>
          <a:p>
            <a:pPr lvl="1"/>
            <a:r>
              <a:rPr lang="en-US" smtClean="0"/>
              <a:t>Filtering</a:t>
            </a:r>
          </a:p>
          <a:p>
            <a:pPr lvl="2"/>
            <a:r>
              <a:rPr lang="en-US" smtClean="0"/>
              <a:t>Sequencing</a:t>
            </a:r>
            <a:endParaRPr lang="en-US" dirty="0"/>
          </a:p>
        </p:txBody>
      </p:sp>
    </p:spTree>
    <p:extLst>
      <p:ext uri="{BB962C8B-B14F-4D97-AF65-F5344CB8AC3E}">
        <p14:creationId xmlns:p14="http://schemas.microsoft.com/office/powerpoint/2010/main" val="33257545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Discretion</a:t>
            </a:r>
            <a:endParaRPr lang="en-US" dirty="0"/>
          </a:p>
        </p:txBody>
      </p:sp>
      <p:sp>
        <p:nvSpPr>
          <p:cNvPr id="3" name="Content Placeholder 2"/>
          <p:cNvSpPr>
            <a:spLocks noGrp="1"/>
          </p:cNvSpPr>
          <p:nvPr>
            <p:ph idx="1"/>
          </p:nvPr>
        </p:nvSpPr>
        <p:spPr/>
        <p:txBody>
          <a:bodyPr>
            <a:normAutofit/>
          </a:bodyPr>
          <a:lstStyle/>
          <a:p>
            <a:r>
              <a:rPr lang="en-US" dirty="0" smtClean="0"/>
              <a:t>Discretion is present in all components of the CJS.</a:t>
            </a:r>
          </a:p>
          <a:p>
            <a:r>
              <a:rPr lang="en-US" dirty="0" smtClean="0"/>
              <a:t>The ability to use discretion enables workers in the CJS to operate in a more effective an efficient manner.</a:t>
            </a:r>
          </a:p>
          <a:p>
            <a:pPr lvl="1"/>
            <a:r>
              <a:rPr lang="en-US" dirty="0" smtClean="0"/>
              <a:t>E.g., a police officer can caution or warn a shoplifter and then release him or her, or the officer can arrest the suspect and take him or her into custody.  A prosecutor then decides whether to proceed with the charge and take the matter to court or whether to drop the matter.  </a:t>
            </a:r>
            <a:endParaRPr lang="en-US" dirty="0"/>
          </a:p>
        </p:txBody>
      </p:sp>
    </p:spTree>
    <p:extLst>
      <p:ext uri="{BB962C8B-B14F-4D97-AF65-F5344CB8AC3E}">
        <p14:creationId xmlns:p14="http://schemas.microsoft.com/office/powerpoint/2010/main" val="1172877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Filtering</a:t>
            </a:r>
            <a:endParaRPr lang="en-US" dirty="0"/>
          </a:p>
        </p:txBody>
      </p:sp>
      <p:sp>
        <p:nvSpPr>
          <p:cNvPr id="3" name="Content Placeholder 2"/>
          <p:cNvSpPr>
            <a:spLocks noGrp="1"/>
          </p:cNvSpPr>
          <p:nvPr>
            <p:ph idx="1"/>
          </p:nvPr>
        </p:nvSpPr>
        <p:spPr/>
        <p:txBody>
          <a:bodyPr/>
          <a:lstStyle/>
          <a:p>
            <a:r>
              <a:rPr lang="en-US" smtClean="0"/>
              <a:t>The concept of a funnel has been used to describe the movement of offenders through the CJS.  </a:t>
            </a:r>
          </a:p>
          <a:p>
            <a:r>
              <a:rPr lang="en-US" smtClean="0"/>
              <a:t>At every point in the system, individuals are filtered out. </a:t>
            </a:r>
          </a:p>
          <a:p>
            <a:pPr lvl="1"/>
            <a:r>
              <a:rPr lang="en-US" smtClean="0"/>
              <a:t>In some cases, police are aware of an offence but they use their discretion to deal with an offence. </a:t>
            </a:r>
          </a:p>
          <a:p>
            <a:pPr lvl="1"/>
            <a:r>
              <a:rPr lang="en-US" smtClean="0"/>
              <a:t>Of suspects who are arrested, some plead guilty. </a:t>
            </a:r>
          </a:p>
          <a:p>
            <a:pPr lvl="1"/>
            <a:r>
              <a:rPr lang="en-US" smtClean="0"/>
              <a:t>Of those found guilty, only a small percentage are incarcerated and most of them serve their sentences in provincial correctional facilities.</a:t>
            </a:r>
            <a:endParaRPr lang="en-US" dirty="0"/>
          </a:p>
        </p:txBody>
      </p:sp>
    </p:spTree>
    <p:extLst>
      <p:ext uri="{BB962C8B-B14F-4D97-AF65-F5344CB8AC3E}">
        <p14:creationId xmlns:p14="http://schemas.microsoft.com/office/powerpoint/2010/main" val="3682722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Filtering, cont’d</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6305" y="1532480"/>
            <a:ext cx="7311390" cy="44949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08119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Sequencing </a:t>
            </a:r>
          </a:p>
        </p:txBody>
      </p:sp>
      <p:sp>
        <p:nvSpPr>
          <p:cNvPr id="3" name="Content Placeholder 2"/>
          <p:cNvSpPr>
            <a:spLocks noGrp="1"/>
          </p:cNvSpPr>
          <p:nvPr>
            <p:ph idx="1"/>
          </p:nvPr>
        </p:nvSpPr>
        <p:spPr/>
        <p:txBody>
          <a:bodyPr/>
          <a:lstStyle/>
          <a:p>
            <a:r>
              <a:rPr lang="en-US" dirty="0"/>
              <a:t>Canada’s system of justice is based on the principle that an accused person is innocent until found guilty beyond a reasonable doubt.</a:t>
            </a:r>
          </a:p>
          <a:p>
            <a:r>
              <a:rPr lang="en-US" b="1" dirty="0"/>
              <a:t>Sequencing: </a:t>
            </a:r>
            <a:r>
              <a:rPr lang="en-US" dirty="0"/>
              <a:t>The treatment of persons involved in the justice system follows a set pattern that is dictated by law and policy. </a:t>
            </a:r>
          </a:p>
          <a:p>
            <a:pPr lvl="1"/>
            <a:r>
              <a:rPr lang="en-US" dirty="0" smtClean="0"/>
              <a:t>E.g., the </a:t>
            </a:r>
            <a:r>
              <a:rPr lang="en-US" dirty="0"/>
              <a:t>Justice system does not punish individuals before they are convicted. </a:t>
            </a:r>
          </a:p>
        </p:txBody>
      </p:sp>
    </p:spTree>
    <p:extLst>
      <p:ext uri="{BB962C8B-B14F-4D97-AF65-F5344CB8AC3E}">
        <p14:creationId xmlns:p14="http://schemas.microsoft.com/office/powerpoint/2010/main" val="7783184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r>
              <a:rPr lang="en-US" dirty="0" smtClean="0"/>
              <a:t>Goals of the Criminal Justice System</a:t>
            </a:r>
            <a:endParaRPr lang="en-US" dirty="0"/>
          </a:p>
        </p:txBody>
      </p:sp>
      <p:sp>
        <p:nvSpPr>
          <p:cNvPr id="3" name="Content Placeholder 2"/>
          <p:cNvSpPr>
            <a:spLocks noGrp="1"/>
          </p:cNvSpPr>
          <p:nvPr>
            <p:ph idx="1"/>
          </p:nvPr>
        </p:nvSpPr>
        <p:spPr/>
        <p:txBody>
          <a:bodyPr/>
          <a:lstStyle/>
          <a:p>
            <a:r>
              <a:rPr lang="en-US" dirty="0" smtClean="0"/>
              <a:t>Five main goals of the CJS:</a:t>
            </a:r>
          </a:p>
          <a:p>
            <a:pPr marL="914400" lvl="1" indent="-457200">
              <a:buFont typeface="+mj-lt"/>
              <a:buAutoNum type="arabicPeriod"/>
            </a:pPr>
            <a:r>
              <a:rPr lang="en-US" dirty="0" smtClean="0"/>
              <a:t>Preventing crime</a:t>
            </a:r>
          </a:p>
          <a:p>
            <a:pPr marL="914400" lvl="1" indent="-457200">
              <a:buFont typeface="+mj-lt"/>
              <a:buAutoNum type="arabicPeriod"/>
            </a:pPr>
            <a:r>
              <a:rPr lang="en-US" dirty="0" smtClean="0"/>
              <a:t>Protecting the public</a:t>
            </a:r>
          </a:p>
          <a:p>
            <a:pPr marL="914400" lvl="1" indent="-457200">
              <a:buFont typeface="+mj-lt"/>
              <a:buAutoNum type="arabicPeriod"/>
            </a:pPr>
            <a:r>
              <a:rPr lang="en-US" dirty="0" smtClean="0"/>
              <a:t>Supporting victims of crime, their families, and witnesses</a:t>
            </a:r>
          </a:p>
          <a:p>
            <a:pPr marL="914400" lvl="1" indent="-457200">
              <a:buFont typeface="+mj-lt"/>
              <a:buAutoNum type="arabicPeriod"/>
            </a:pPr>
            <a:r>
              <a:rPr lang="en-US" dirty="0" smtClean="0"/>
              <a:t>Holding people responsible for crimes they have committed</a:t>
            </a:r>
          </a:p>
          <a:p>
            <a:pPr marL="914400" lvl="1" indent="-457200">
              <a:buFont typeface="+mj-lt"/>
              <a:buAutoNum type="arabicPeriod"/>
            </a:pPr>
            <a:r>
              <a:rPr lang="en-US" dirty="0" smtClean="0"/>
              <a:t>Helping offenders return to the community and become law abiding members of the community</a:t>
            </a:r>
          </a:p>
          <a:p>
            <a:r>
              <a:rPr lang="en-US" dirty="0" smtClean="0"/>
              <a:t>How these goals are achieved or which one of them should be of first priority is contentious.</a:t>
            </a:r>
            <a:endParaRPr lang="en-US" dirty="0"/>
          </a:p>
        </p:txBody>
      </p:sp>
    </p:spTree>
    <p:extLst>
      <p:ext uri="{BB962C8B-B14F-4D97-AF65-F5344CB8AC3E}">
        <p14:creationId xmlns:p14="http://schemas.microsoft.com/office/powerpoint/2010/main" val="6698498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Preventing Crime</a:t>
            </a:r>
            <a:endParaRPr lang="en-US" dirty="0"/>
          </a:p>
        </p:txBody>
      </p:sp>
      <p:sp>
        <p:nvSpPr>
          <p:cNvPr id="3" name="Content Placeholder 2"/>
          <p:cNvSpPr>
            <a:spLocks noGrp="1"/>
          </p:cNvSpPr>
          <p:nvPr>
            <p:ph idx="1"/>
          </p:nvPr>
        </p:nvSpPr>
        <p:spPr/>
        <p:txBody>
          <a:bodyPr/>
          <a:lstStyle/>
          <a:p>
            <a:r>
              <a:rPr lang="en-US" smtClean="0"/>
              <a:t>It is better to prevent a crime than to respond the offences that have already occurred. </a:t>
            </a:r>
          </a:p>
          <a:p>
            <a:r>
              <a:rPr lang="en-US" smtClean="0"/>
              <a:t>Traditional crime prevention focuses on punishment and deterrence. </a:t>
            </a:r>
          </a:p>
          <a:p>
            <a:r>
              <a:rPr lang="en-US" smtClean="0"/>
              <a:t>Crime is a predictable outcome of poverty, addictions, and breakdowns in the health educational and social service programs. </a:t>
            </a:r>
            <a:endParaRPr lang="en-US" dirty="0"/>
          </a:p>
        </p:txBody>
      </p:sp>
    </p:spTree>
    <p:extLst>
      <p:ext uri="{BB962C8B-B14F-4D97-AF65-F5344CB8AC3E}">
        <p14:creationId xmlns:p14="http://schemas.microsoft.com/office/powerpoint/2010/main" val="36330950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Protecting the Public </a:t>
            </a:r>
            <a:endParaRPr lang="en-US" dirty="0"/>
          </a:p>
        </p:txBody>
      </p:sp>
      <p:sp>
        <p:nvSpPr>
          <p:cNvPr id="3" name="Content Placeholder 2"/>
          <p:cNvSpPr>
            <a:spLocks noGrp="1"/>
          </p:cNvSpPr>
          <p:nvPr>
            <p:ph idx="1"/>
          </p:nvPr>
        </p:nvSpPr>
        <p:spPr/>
        <p:txBody>
          <a:bodyPr/>
          <a:lstStyle/>
          <a:p>
            <a:r>
              <a:rPr lang="en-US" smtClean="0"/>
              <a:t>Police have the most visible role, but prosecutors help by focusing their efforts on the greatest threats to society. </a:t>
            </a:r>
          </a:p>
          <a:p>
            <a:r>
              <a:rPr lang="en-US" smtClean="0"/>
              <a:t>Increase in non-police enforcement (e.g., security personnel)</a:t>
            </a:r>
            <a:endParaRPr lang="en-US" dirty="0"/>
          </a:p>
        </p:txBody>
      </p:sp>
    </p:spTree>
    <p:extLst>
      <p:ext uri="{BB962C8B-B14F-4D97-AF65-F5344CB8AC3E}">
        <p14:creationId xmlns:p14="http://schemas.microsoft.com/office/powerpoint/2010/main" val="4048345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
            <a:ext cx="8229600" cy="914718"/>
          </a:xfrm>
        </p:spPr>
        <p:txBody>
          <a:bodyPr/>
          <a:lstStyle/>
          <a:p>
            <a:r>
              <a:rPr lang="en-US" dirty="0" smtClean="0"/>
              <a:t>Supporting the Victims of Crime, Their Families, and Witnesses</a:t>
            </a:r>
            <a:endParaRPr lang="en-US" dirty="0"/>
          </a:p>
        </p:txBody>
      </p:sp>
      <p:sp>
        <p:nvSpPr>
          <p:cNvPr id="3" name="Content Placeholder 2"/>
          <p:cNvSpPr>
            <a:spLocks noGrp="1"/>
          </p:cNvSpPr>
          <p:nvPr>
            <p:ph idx="1"/>
          </p:nvPr>
        </p:nvSpPr>
        <p:spPr/>
        <p:txBody>
          <a:bodyPr/>
          <a:lstStyle/>
          <a:p>
            <a:r>
              <a:rPr lang="en-US" dirty="0" smtClean="0"/>
              <a:t>In the past, victims of crime often received shoddy treatment by justice system officials.</a:t>
            </a:r>
          </a:p>
          <a:p>
            <a:r>
              <a:rPr lang="en-US" dirty="0" smtClean="0"/>
              <a:t>Often times, after a police officer took their statement, the victims were often dismissed or forgotten.</a:t>
            </a:r>
          </a:p>
          <a:p>
            <a:r>
              <a:rPr lang="en-US" dirty="0" smtClean="0"/>
              <a:t>Victims rights were extended with the Canadian Victims Bill of Rights that came into effect 23 July 2015. </a:t>
            </a:r>
          </a:p>
          <a:p>
            <a:endParaRPr lang="en-US" dirty="0" smtClean="0"/>
          </a:p>
          <a:p>
            <a:endParaRPr lang="en-US" dirty="0"/>
          </a:p>
        </p:txBody>
      </p:sp>
    </p:spTree>
    <p:extLst>
      <p:ext uri="{BB962C8B-B14F-4D97-AF65-F5344CB8AC3E}">
        <p14:creationId xmlns:p14="http://schemas.microsoft.com/office/powerpoint/2010/main" val="4114167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dirty="0"/>
          </a:p>
        </p:txBody>
      </p:sp>
      <p:sp>
        <p:nvSpPr>
          <p:cNvPr id="3" name="Content Placeholder 2"/>
          <p:cNvSpPr>
            <a:spLocks noGrp="1"/>
          </p:cNvSpPr>
          <p:nvPr>
            <p:ph idx="1"/>
          </p:nvPr>
        </p:nvSpPr>
        <p:spPr/>
        <p:txBody>
          <a:bodyPr/>
          <a:lstStyle/>
          <a:p>
            <a:r>
              <a:rPr lang="en-US" smtClean="0"/>
              <a:t>Most solutions to the problems of crime are simplistic (e.g., lock up offenders and throw away the key) but are these just and fair solutions?</a:t>
            </a:r>
          </a:p>
          <a:p>
            <a:r>
              <a:rPr lang="en-US" smtClean="0"/>
              <a:t>Most people think of violent/serious crime when they think of criminal events. </a:t>
            </a:r>
          </a:p>
          <a:p>
            <a:pPr lvl="1"/>
            <a:r>
              <a:rPr lang="en-US" smtClean="0"/>
              <a:t>Why is this so when these acts are relatively rare?</a:t>
            </a:r>
          </a:p>
          <a:p>
            <a:endParaRPr lang="en-US" dirty="0"/>
          </a:p>
        </p:txBody>
      </p:sp>
    </p:spTree>
    <p:extLst>
      <p:ext uri="{BB962C8B-B14F-4D97-AF65-F5344CB8AC3E}">
        <p14:creationId xmlns:p14="http://schemas.microsoft.com/office/powerpoint/2010/main" val="17568874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Holding Offenders Accountable</a:t>
            </a:r>
            <a:endParaRPr lang="en-US" dirty="0"/>
          </a:p>
        </p:txBody>
      </p:sp>
      <p:sp>
        <p:nvSpPr>
          <p:cNvPr id="3" name="Content Placeholder 2"/>
          <p:cNvSpPr>
            <a:spLocks noGrp="1"/>
          </p:cNvSpPr>
          <p:nvPr>
            <p:ph idx="1"/>
          </p:nvPr>
        </p:nvSpPr>
        <p:spPr/>
        <p:txBody>
          <a:bodyPr/>
          <a:lstStyle/>
          <a:p>
            <a:r>
              <a:rPr lang="en-US" dirty="0" smtClean="0"/>
              <a:t>Canadians often express mixed feelings when it comes to holding individuals accountable (e.g., we will give a break to a young offender but we want violent offenders punished harshly).</a:t>
            </a:r>
          </a:p>
          <a:p>
            <a:pPr lvl="1"/>
            <a:r>
              <a:rPr lang="en-US" dirty="0" smtClean="0"/>
              <a:t>Surveys suggest that most Canadians are not satisfied with the way that justice is administered (although most of us do not have any real knowledge about what actually happens in courts or in the sentencing of offenders).</a:t>
            </a:r>
          </a:p>
          <a:p>
            <a:endParaRPr lang="en-US" dirty="0"/>
          </a:p>
        </p:txBody>
      </p:sp>
    </p:spTree>
    <p:extLst>
      <p:ext uri="{BB962C8B-B14F-4D97-AF65-F5344CB8AC3E}">
        <p14:creationId xmlns:p14="http://schemas.microsoft.com/office/powerpoint/2010/main" val="20762944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lstStyle/>
          <a:p>
            <a:r>
              <a:rPr lang="en-US" dirty="0" smtClean="0"/>
              <a:t>Holding Offenders Accountable, cont’d</a:t>
            </a:r>
            <a:endParaRPr lang="en-US" dirty="0"/>
          </a:p>
        </p:txBody>
      </p:sp>
      <p:sp>
        <p:nvSpPr>
          <p:cNvPr id="3" name="Content Placeholder 2"/>
          <p:cNvSpPr>
            <a:spLocks noGrp="1"/>
          </p:cNvSpPr>
          <p:nvPr>
            <p:ph idx="1"/>
          </p:nvPr>
        </p:nvSpPr>
        <p:spPr/>
        <p:txBody>
          <a:bodyPr/>
          <a:lstStyle/>
          <a:p>
            <a:r>
              <a:rPr lang="en-US" dirty="0" smtClean="0"/>
              <a:t>The death penalty was last used in 1962.</a:t>
            </a:r>
          </a:p>
          <a:p>
            <a:r>
              <a:rPr lang="en-US" dirty="0" smtClean="0"/>
              <a:t>Two-thirds of Canadians polled by Angus Reid wanted capital punishment reinstated.</a:t>
            </a:r>
          </a:p>
          <a:p>
            <a:endParaRPr lang="en-US" dirty="0" smtClean="0"/>
          </a:p>
          <a:p>
            <a:pPr marL="0" indent="0" algn="ctr">
              <a:buNone/>
            </a:pPr>
            <a:r>
              <a:rPr lang="en-US" i="1" dirty="0" smtClean="0"/>
              <a:t>Why does the public want to bring back </a:t>
            </a:r>
          </a:p>
          <a:p>
            <a:pPr marL="0" indent="0" algn="ctr">
              <a:buNone/>
            </a:pPr>
            <a:r>
              <a:rPr lang="en-US" i="1" dirty="0" smtClean="0"/>
              <a:t>the death penalty?</a:t>
            </a:r>
            <a:endParaRPr lang="en-US" i="1" dirty="0"/>
          </a:p>
        </p:txBody>
      </p:sp>
    </p:spTree>
    <p:extLst>
      <p:ext uri="{BB962C8B-B14F-4D97-AF65-F5344CB8AC3E}">
        <p14:creationId xmlns:p14="http://schemas.microsoft.com/office/powerpoint/2010/main" val="10402054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lstStyle/>
          <a:p>
            <a:r>
              <a:rPr lang="en-US" dirty="0" smtClean="0"/>
              <a:t>Helping Prisoners Return </a:t>
            </a:r>
            <a:br>
              <a:rPr lang="en-US" dirty="0" smtClean="0"/>
            </a:br>
            <a:r>
              <a:rPr lang="en-US" dirty="0" smtClean="0"/>
              <a:t>to the Community</a:t>
            </a:r>
            <a:endParaRPr lang="en-US" dirty="0"/>
          </a:p>
        </p:txBody>
      </p:sp>
      <p:sp>
        <p:nvSpPr>
          <p:cNvPr id="3" name="Content Placeholder 2"/>
          <p:cNvSpPr>
            <a:spLocks noGrp="1"/>
          </p:cNvSpPr>
          <p:nvPr>
            <p:ph idx="1"/>
          </p:nvPr>
        </p:nvSpPr>
        <p:spPr/>
        <p:txBody>
          <a:bodyPr/>
          <a:lstStyle/>
          <a:p>
            <a:r>
              <a:rPr lang="en-US" dirty="0" smtClean="0"/>
              <a:t>Few prisoners will serve their entire sentence behind bars and most will receive some sort of early release. </a:t>
            </a:r>
          </a:p>
          <a:p>
            <a:r>
              <a:rPr lang="en-US" dirty="0" smtClean="0"/>
              <a:t>Short sentences make it difficult to provide meaningful rehabilitative opportunities. </a:t>
            </a:r>
          </a:p>
          <a:p>
            <a:r>
              <a:rPr lang="en-US" dirty="0" smtClean="0"/>
              <a:t>Once released, many ex-prisoners return to the same conditions from which they came:</a:t>
            </a:r>
          </a:p>
          <a:p>
            <a:pPr lvl="1"/>
            <a:r>
              <a:rPr lang="en-US" dirty="0" smtClean="0"/>
              <a:t>Poverty</a:t>
            </a:r>
          </a:p>
          <a:p>
            <a:pPr lvl="1"/>
            <a:r>
              <a:rPr lang="en-US" dirty="0" smtClean="0"/>
              <a:t>Substance abuse</a:t>
            </a:r>
          </a:p>
          <a:p>
            <a:pPr lvl="1"/>
            <a:r>
              <a:rPr lang="en-US" dirty="0" smtClean="0"/>
              <a:t>Few job opportunities</a:t>
            </a:r>
            <a:endParaRPr lang="en-US" dirty="0"/>
          </a:p>
        </p:txBody>
      </p:sp>
    </p:spTree>
    <p:extLst>
      <p:ext uri="{BB962C8B-B14F-4D97-AF65-F5344CB8AC3E}">
        <p14:creationId xmlns:p14="http://schemas.microsoft.com/office/powerpoint/2010/main" val="11160345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Crime Control Model</a:t>
            </a:r>
            <a:endParaRPr lang="en-US" dirty="0"/>
          </a:p>
        </p:txBody>
      </p:sp>
      <p:sp>
        <p:nvSpPr>
          <p:cNvPr id="3" name="Content Placeholder 2"/>
          <p:cNvSpPr>
            <a:spLocks noGrp="1"/>
          </p:cNvSpPr>
          <p:nvPr>
            <p:ph idx="1"/>
          </p:nvPr>
        </p:nvSpPr>
        <p:spPr/>
        <p:txBody>
          <a:bodyPr>
            <a:normAutofit/>
          </a:bodyPr>
          <a:lstStyle/>
          <a:p>
            <a:r>
              <a:rPr lang="en-US" b="1" smtClean="0"/>
              <a:t>Crime control model: </a:t>
            </a:r>
            <a:r>
              <a:rPr lang="en-US" smtClean="0"/>
              <a:t>Based on the philosophy that it is more important to protect society than the rights of any individual.  </a:t>
            </a:r>
          </a:p>
          <a:p>
            <a:r>
              <a:rPr lang="en-US" smtClean="0"/>
              <a:t>Supporters of the crime control model believe that people working within the justice system will act in a professional and lawful manner to carry out those goals.</a:t>
            </a:r>
            <a:endParaRPr lang="en-US" dirty="0"/>
          </a:p>
        </p:txBody>
      </p:sp>
    </p:spTree>
    <p:extLst>
      <p:ext uri="{BB962C8B-B14F-4D97-AF65-F5344CB8AC3E}">
        <p14:creationId xmlns:p14="http://schemas.microsoft.com/office/powerpoint/2010/main" val="11511155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Due Process Model</a:t>
            </a:r>
            <a:endParaRPr lang="en-US" dirty="0"/>
          </a:p>
        </p:txBody>
      </p:sp>
      <p:sp>
        <p:nvSpPr>
          <p:cNvPr id="3" name="Content Placeholder 2"/>
          <p:cNvSpPr>
            <a:spLocks noGrp="1"/>
          </p:cNvSpPr>
          <p:nvPr>
            <p:ph idx="1"/>
          </p:nvPr>
        </p:nvSpPr>
        <p:spPr/>
        <p:txBody>
          <a:bodyPr>
            <a:normAutofit/>
          </a:bodyPr>
          <a:lstStyle/>
          <a:p>
            <a:r>
              <a:rPr lang="en-US" b="1" smtClean="0"/>
              <a:t>Due process model: </a:t>
            </a:r>
            <a:r>
              <a:rPr lang="en-US" smtClean="0"/>
              <a:t>Based on the philosophy that the justice system needs to protect the rights of a defendant.  </a:t>
            </a:r>
          </a:p>
          <a:p>
            <a:r>
              <a:rPr lang="en-US" smtClean="0"/>
              <a:t>Sometimes, police and prosecutors make mistakes that result in injustices such as wrongful convictions and the innocent need to be protected. </a:t>
            </a:r>
          </a:p>
          <a:p>
            <a:pPr marL="0" indent="0" algn="ctr">
              <a:buNone/>
            </a:pPr>
            <a:endParaRPr lang="en-US" i="1" smtClean="0"/>
          </a:p>
          <a:p>
            <a:pPr marL="0" indent="0" algn="ctr">
              <a:buNone/>
            </a:pPr>
            <a:r>
              <a:rPr lang="en-US" i="1" smtClean="0"/>
              <a:t>It is better to let ten guilty individuals walk free </a:t>
            </a:r>
          </a:p>
          <a:p>
            <a:pPr marL="0" indent="0" algn="ctr">
              <a:buNone/>
            </a:pPr>
            <a:r>
              <a:rPr lang="en-US" i="1" smtClean="0"/>
              <a:t>than to imprison an innocent person.</a:t>
            </a:r>
            <a:endParaRPr lang="en-US" i="1" dirty="0"/>
          </a:p>
        </p:txBody>
      </p:sp>
    </p:spTree>
    <p:extLst>
      <p:ext uri="{BB962C8B-B14F-4D97-AF65-F5344CB8AC3E}">
        <p14:creationId xmlns:p14="http://schemas.microsoft.com/office/powerpoint/2010/main" val="25154558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Summary</a:t>
            </a:r>
            <a:endParaRPr lang="en-US" dirty="0"/>
          </a:p>
        </p:txBody>
      </p:sp>
      <p:sp>
        <p:nvSpPr>
          <p:cNvPr id="4" name="Content Placeholder 3"/>
          <p:cNvSpPr>
            <a:spLocks noGrp="1"/>
          </p:cNvSpPr>
          <p:nvPr>
            <p:ph idx="1"/>
          </p:nvPr>
        </p:nvSpPr>
        <p:spPr/>
        <p:txBody>
          <a:bodyPr/>
          <a:lstStyle/>
          <a:p>
            <a:r>
              <a:rPr lang="en-CA" dirty="0" smtClean="0"/>
              <a:t>Several important points were made in this chapter:</a:t>
            </a:r>
            <a:endParaRPr lang="en-CA" dirty="0"/>
          </a:p>
          <a:p>
            <a:pPr lvl="1"/>
            <a:r>
              <a:rPr lang="en-CA" dirty="0" smtClean="0"/>
              <a:t>The </a:t>
            </a:r>
            <a:r>
              <a:rPr lang="en-CA" dirty="0"/>
              <a:t>main goals </a:t>
            </a:r>
            <a:r>
              <a:rPr lang="en-CA" dirty="0" smtClean="0"/>
              <a:t>of the </a:t>
            </a:r>
            <a:r>
              <a:rPr lang="en-CA" dirty="0"/>
              <a:t>criminal justice </a:t>
            </a:r>
            <a:r>
              <a:rPr lang="en-CA" dirty="0" smtClean="0"/>
              <a:t>system</a:t>
            </a:r>
          </a:p>
          <a:p>
            <a:pPr lvl="1"/>
            <a:r>
              <a:rPr lang="en-CA" dirty="0" smtClean="0"/>
              <a:t>The </a:t>
            </a:r>
            <a:r>
              <a:rPr lang="en-CA" dirty="0"/>
              <a:t>three </a:t>
            </a:r>
            <a:r>
              <a:rPr lang="en-CA" dirty="0" smtClean="0"/>
              <a:t>components that </a:t>
            </a:r>
            <a:r>
              <a:rPr lang="en-CA" dirty="0"/>
              <a:t>make up the justice </a:t>
            </a:r>
            <a:r>
              <a:rPr lang="en-CA" dirty="0" smtClean="0"/>
              <a:t>system</a:t>
            </a:r>
          </a:p>
          <a:p>
            <a:pPr lvl="1"/>
            <a:r>
              <a:rPr lang="en-CA" dirty="0" smtClean="0"/>
              <a:t>Packer’s (1968</a:t>
            </a:r>
            <a:r>
              <a:rPr lang="en-CA" dirty="0"/>
              <a:t>) classification of justice </a:t>
            </a:r>
            <a:r>
              <a:rPr lang="en-CA" dirty="0" smtClean="0"/>
              <a:t>systems</a:t>
            </a:r>
          </a:p>
          <a:p>
            <a:pPr lvl="2"/>
            <a:r>
              <a:rPr lang="en-CA" dirty="0" smtClean="0"/>
              <a:t>Crime control model</a:t>
            </a:r>
          </a:p>
          <a:p>
            <a:pPr lvl="2"/>
            <a:r>
              <a:rPr lang="en-CA" dirty="0" smtClean="0"/>
              <a:t>Due process model</a:t>
            </a:r>
            <a:endParaRPr lang="en-CA" dirty="0"/>
          </a:p>
        </p:txBody>
      </p:sp>
    </p:spTree>
    <p:extLst>
      <p:ext uri="{BB962C8B-B14F-4D97-AF65-F5344CB8AC3E}">
        <p14:creationId xmlns:p14="http://schemas.microsoft.com/office/powerpoint/2010/main" val="2740854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 cont’d</a:t>
            </a:r>
            <a:endParaRPr lang="en-US" dirty="0"/>
          </a:p>
        </p:txBody>
      </p:sp>
      <p:sp>
        <p:nvSpPr>
          <p:cNvPr id="3" name="Content Placeholder 2"/>
          <p:cNvSpPr>
            <a:spLocks noGrp="1"/>
          </p:cNvSpPr>
          <p:nvPr>
            <p:ph idx="1"/>
          </p:nvPr>
        </p:nvSpPr>
        <p:spPr/>
        <p:txBody>
          <a:bodyPr/>
          <a:lstStyle/>
          <a:p>
            <a:r>
              <a:rPr lang="en-US" smtClean="0"/>
              <a:t>Is crime increasing?</a:t>
            </a:r>
          </a:p>
          <a:p>
            <a:r>
              <a:rPr lang="en-US" smtClean="0"/>
              <a:t>Are there more victims of violence today than ever before?</a:t>
            </a:r>
          </a:p>
          <a:p>
            <a:r>
              <a:rPr lang="en-US" smtClean="0"/>
              <a:t>How much of our news is coming from the US?</a:t>
            </a:r>
          </a:p>
          <a:p>
            <a:endParaRPr lang="en-US" smtClean="0"/>
          </a:p>
          <a:p>
            <a:r>
              <a:rPr lang="en-US" smtClean="0"/>
              <a:t>These questions and answers provided by the media lead to confusion not only about crime in Canada, but what we should be doing about it.</a:t>
            </a:r>
            <a:endParaRPr lang="en-US" dirty="0"/>
          </a:p>
        </p:txBody>
      </p:sp>
    </p:spTree>
    <p:extLst>
      <p:ext uri="{BB962C8B-B14F-4D97-AF65-F5344CB8AC3E}">
        <p14:creationId xmlns:p14="http://schemas.microsoft.com/office/powerpoint/2010/main" val="3074291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 cont’d</a:t>
            </a:r>
            <a:endParaRPr lang="en-US" dirty="0"/>
          </a:p>
        </p:txBody>
      </p:sp>
      <p:sp>
        <p:nvSpPr>
          <p:cNvPr id="3" name="Content Placeholder 2"/>
          <p:cNvSpPr>
            <a:spLocks noGrp="1"/>
          </p:cNvSpPr>
          <p:nvPr>
            <p:ph idx="1"/>
          </p:nvPr>
        </p:nvSpPr>
        <p:spPr/>
        <p:txBody>
          <a:bodyPr/>
          <a:lstStyle/>
          <a:p>
            <a:r>
              <a:rPr lang="en-US" b="1" dirty="0" smtClean="0"/>
              <a:t>Antisocial </a:t>
            </a:r>
            <a:r>
              <a:rPr lang="en-US" b="1" dirty="0" err="1" smtClean="0"/>
              <a:t>behaviour</a:t>
            </a:r>
            <a:r>
              <a:rPr lang="en-US" b="1" dirty="0" smtClean="0"/>
              <a:t>: </a:t>
            </a:r>
            <a:r>
              <a:rPr lang="en-US" dirty="0" smtClean="0"/>
              <a:t>Conduct that can be disruptive and reduce our quality of life, but might not be considered a criminal act.</a:t>
            </a:r>
          </a:p>
          <a:p>
            <a:r>
              <a:rPr lang="en-US" dirty="0" smtClean="0"/>
              <a:t>Most Canadian’s experience this. </a:t>
            </a:r>
          </a:p>
          <a:p>
            <a:pPr lvl="1"/>
            <a:r>
              <a:rPr lang="en-US" dirty="0" smtClean="0"/>
              <a:t>E.g., noisy people loitering in groups or groups or individuals who are drunk, rude or rowdy in public</a:t>
            </a:r>
            <a:endParaRPr lang="en-US" dirty="0"/>
          </a:p>
        </p:txBody>
      </p:sp>
    </p:spTree>
    <p:extLst>
      <p:ext uri="{BB962C8B-B14F-4D97-AF65-F5344CB8AC3E}">
        <p14:creationId xmlns:p14="http://schemas.microsoft.com/office/powerpoint/2010/main" val="3109111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 cont’d</a:t>
            </a:r>
            <a:endParaRPr lang="en-US" dirty="0"/>
          </a:p>
        </p:txBody>
      </p:sp>
      <p:sp>
        <p:nvSpPr>
          <p:cNvPr id="3" name="Content Placeholder 2"/>
          <p:cNvSpPr>
            <a:spLocks noGrp="1"/>
          </p:cNvSpPr>
          <p:nvPr>
            <p:ph idx="1"/>
          </p:nvPr>
        </p:nvSpPr>
        <p:spPr/>
        <p:txBody>
          <a:bodyPr/>
          <a:lstStyle/>
          <a:p>
            <a:r>
              <a:rPr lang="en-US" smtClean="0"/>
              <a:t>How people experience crime is subjective.  </a:t>
            </a:r>
          </a:p>
          <a:p>
            <a:r>
              <a:rPr lang="en-US" smtClean="0"/>
              <a:t>We need to look beyond the harm of a physical injury and consider the range of emotional and behavioural impacts on an individual (e.g., survivors of assaults may live in fear and this may impact how they act with others in their lives).</a:t>
            </a:r>
            <a:endParaRPr lang="en-US" dirty="0"/>
          </a:p>
        </p:txBody>
      </p:sp>
    </p:spTree>
    <p:extLst>
      <p:ext uri="{BB962C8B-B14F-4D97-AF65-F5344CB8AC3E}">
        <p14:creationId xmlns:p14="http://schemas.microsoft.com/office/powerpoint/2010/main" val="2901229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Crime and Law</a:t>
            </a:r>
            <a:endParaRPr lang="en-US" dirty="0"/>
          </a:p>
        </p:txBody>
      </p:sp>
      <p:sp>
        <p:nvSpPr>
          <p:cNvPr id="3" name="Content Placeholder 2"/>
          <p:cNvSpPr>
            <a:spLocks noGrp="1"/>
          </p:cNvSpPr>
          <p:nvPr>
            <p:ph idx="1"/>
          </p:nvPr>
        </p:nvSpPr>
        <p:spPr/>
        <p:txBody>
          <a:bodyPr/>
          <a:lstStyle/>
          <a:p>
            <a:r>
              <a:rPr lang="en-US" dirty="0" smtClean="0"/>
              <a:t>Acts that are considered to be crimes in Canada are defined by the </a:t>
            </a:r>
            <a:r>
              <a:rPr lang="en-US" i="1" dirty="0" smtClean="0"/>
              <a:t>Criminal Code</a:t>
            </a:r>
            <a:r>
              <a:rPr lang="en-US" dirty="0" smtClean="0"/>
              <a:t>.</a:t>
            </a:r>
            <a:endParaRPr lang="en-US" i="1" dirty="0" smtClean="0"/>
          </a:p>
          <a:p>
            <a:endParaRPr lang="en-US" dirty="0" smtClean="0"/>
          </a:p>
          <a:p>
            <a:r>
              <a:rPr lang="en-US" b="1" dirty="0" smtClean="0"/>
              <a:t>Informal social control: </a:t>
            </a:r>
            <a:r>
              <a:rPr lang="en-US" dirty="0" smtClean="0"/>
              <a:t>The actions of individuals, such as their praise or disapproval that make people conform to the law and other social norms. </a:t>
            </a:r>
          </a:p>
          <a:p>
            <a:r>
              <a:rPr lang="en-US" b="1" dirty="0" smtClean="0"/>
              <a:t>Norms: </a:t>
            </a:r>
            <a:r>
              <a:rPr lang="en-US" dirty="0" smtClean="0"/>
              <a:t>Standards of acceptable behavior that are based on tradition, customs, and values. </a:t>
            </a:r>
            <a:endParaRPr lang="en-US" dirty="0"/>
          </a:p>
        </p:txBody>
      </p:sp>
    </p:spTree>
    <p:extLst>
      <p:ext uri="{BB962C8B-B14F-4D97-AF65-F5344CB8AC3E}">
        <p14:creationId xmlns:p14="http://schemas.microsoft.com/office/powerpoint/2010/main" val="1788105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Crime and Law, cont’d </a:t>
            </a:r>
          </a:p>
        </p:txBody>
      </p:sp>
      <p:sp>
        <p:nvSpPr>
          <p:cNvPr id="3" name="Content Placeholder 2"/>
          <p:cNvSpPr>
            <a:spLocks noGrp="1"/>
          </p:cNvSpPr>
          <p:nvPr>
            <p:ph idx="1"/>
          </p:nvPr>
        </p:nvSpPr>
        <p:spPr/>
        <p:txBody>
          <a:bodyPr>
            <a:normAutofit/>
          </a:bodyPr>
          <a:lstStyle/>
          <a:p>
            <a:r>
              <a:rPr lang="en-US" dirty="0"/>
              <a:t>The </a:t>
            </a:r>
            <a:r>
              <a:rPr lang="en-US" i="1" dirty="0"/>
              <a:t>Bedford </a:t>
            </a:r>
            <a:r>
              <a:rPr lang="en-US" dirty="0"/>
              <a:t>decision</a:t>
            </a:r>
          </a:p>
          <a:p>
            <a:pPr lvl="1"/>
            <a:r>
              <a:rPr lang="en-US" dirty="0"/>
              <a:t>In December 2013, the Supreme Court of Canada ruled that existing prostitution laws were not constitutional.</a:t>
            </a:r>
          </a:p>
          <a:p>
            <a:pPr lvl="1"/>
            <a:r>
              <a:rPr lang="en-US" dirty="0"/>
              <a:t>The Conservative government was given one year to come up with new legislation that would make sex work safer in Canada.</a:t>
            </a:r>
          </a:p>
          <a:p>
            <a:pPr lvl="1"/>
            <a:r>
              <a:rPr lang="en-US" dirty="0"/>
              <a:t>Bill C-36 was created.  </a:t>
            </a:r>
          </a:p>
          <a:p>
            <a:pPr lvl="1"/>
            <a:r>
              <a:rPr lang="en-US" dirty="0"/>
              <a:t>Controversy surrounds this new bill as it may not have increased the safety of sex workers.</a:t>
            </a:r>
          </a:p>
          <a:p>
            <a:pPr lvl="1"/>
            <a:r>
              <a:rPr lang="en-US" dirty="0"/>
              <a:t>Challenges to this bill in the future are inevitable.</a:t>
            </a:r>
          </a:p>
          <a:p>
            <a:pPr marL="0" indent="0">
              <a:buNone/>
            </a:pPr>
            <a:endParaRPr lang="en-US" dirty="0"/>
          </a:p>
        </p:txBody>
      </p:sp>
    </p:spTree>
    <p:extLst>
      <p:ext uri="{BB962C8B-B14F-4D97-AF65-F5344CB8AC3E}">
        <p14:creationId xmlns:p14="http://schemas.microsoft.com/office/powerpoint/2010/main" val="2687427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Public (Criminal) and Private Law</a:t>
            </a:r>
            <a:endParaRPr lang="en-US" dirty="0"/>
          </a:p>
        </p:txBody>
      </p:sp>
      <p:sp>
        <p:nvSpPr>
          <p:cNvPr id="3" name="Content Placeholder 2"/>
          <p:cNvSpPr>
            <a:spLocks noGrp="1"/>
          </p:cNvSpPr>
          <p:nvPr>
            <p:ph idx="1"/>
          </p:nvPr>
        </p:nvSpPr>
        <p:spPr/>
        <p:txBody>
          <a:bodyPr/>
          <a:lstStyle/>
          <a:p>
            <a:r>
              <a:rPr lang="en-US" b="1" dirty="0" smtClean="0"/>
              <a:t>Public law: </a:t>
            </a:r>
            <a:r>
              <a:rPr lang="en-US" dirty="0" smtClean="0"/>
              <a:t>A type of law addressing matters that affect society (such as responding to a person who commits a criminal act)</a:t>
            </a:r>
          </a:p>
          <a:p>
            <a:r>
              <a:rPr lang="en-US" b="1" dirty="0" smtClean="0"/>
              <a:t>Private law/civil law:</a:t>
            </a:r>
            <a:r>
              <a:rPr lang="en-US" dirty="0" smtClean="0"/>
              <a:t> Legal Matters that relate to the relationships between individuals or businesses that involve contracts</a:t>
            </a:r>
            <a:endParaRPr lang="en-US" dirty="0"/>
          </a:p>
        </p:txBody>
      </p:sp>
    </p:spTree>
    <p:extLst>
      <p:ext uri="{BB962C8B-B14F-4D97-AF65-F5344CB8AC3E}">
        <p14:creationId xmlns:p14="http://schemas.microsoft.com/office/powerpoint/2010/main" val="3026088635"/>
      </p:ext>
    </p:extLst>
  </p:cSld>
  <p:clrMapOvr>
    <a:masterClrMapping/>
  </p:clrMapOvr>
</p:sld>
</file>

<file path=ppt/theme/theme1.xml><?xml version="1.0" encoding="utf-8"?>
<a:theme xmlns:a="http://schemas.openxmlformats.org/drawingml/2006/main" name="OUP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Oxford template (TH)_2.potx  -  Read-Only" id="{8D574FD2-D363-4ABE-AE09-0FD09556BD74}" vid="{328F76B4-8B4B-4449-B6D0-89D9E684447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xford template (TH)_2.potx  -  Read-Only" id="{8D574FD2-D363-4ABE-AE09-0FD09556BD74}" vid="{57D5FB25-C71A-4FA0-B2CB-224F648BF6A8}"/>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xford template (TH)_2.potx  -  Read-Only" id="{8D574FD2-D363-4ABE-AE09-0FD09556BD74}" vid="{0E03ACEF-5A19-4B88-B2E6-625A1FE4D0E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OUPTHEME</Template>
  <TotalTime>2698</TotalTime>
  <Words>1820</Words>
  <Application>Microsoft Office PowerPoint</Application>
  <PresentationFormat>On-screen Show (4:3)</PresentationFormat>
  <Paragraphs>156</Paragraphs>
  <Slides>35</Slides>
  <Notes>1</Notes>
  <HiddenSlides>0</HiddenSlides>
  <MMClips>0</MMClips>
  <ScaleCrop>false</ScaleCrop>
  <HeadingPairs>
    <vt:vector size="4" baseType="variant">
      <vt:variant>
        <vt:lpstr>Theme</vt:lpstr>
      </vt:variant>
      <vt:variant>
        <vt:i4>3</vt:i4>
      </vt:variant>
      <vt:variant>
        <vt:lpstr>Slide Titles</vt:lpstr>
      </vt:variant>
      <vt:variant>
        <vt:i4>35</vt:i4>
      </vt:variant>
    </vt:vector>
  </HeadingPairs>
  <TitlesOfParts>
    <vt:vector size="38" baseType="lpstr">
      <vt:lpstr>OUPTHEME</vt:lpstr>
      <vt:lpstr>Custom Design</vt:lpstr>
      <vt:lpstr>1_Custom Design</vt:lpstr>
      <vt:lpstr>CHAPTER 1</vt:lpstr>
      <vt:lpstr>Learning Objectives</vt:lpstr>
      <vt:lpstr>Introduction</vt:lpstr>
      <vt:lpstr>Introduction, cont’d</vt:lpstr>
      <vt:lpstr>Introduction, cont’d</vt:lpstr>
      <vt:lpstr>Introduction, cont’d</vt:lpstr>
      <vt:lpstr>Crime and Law</vt:lpstr>
      <vt:lpstr>Crime and Law, cont’d </vt:lpstr>
      <vt:lpstr>Public (Criminal) and Private Law</vt:lpstr>
      <vt:lpstr>The Criminal Code of Canada</vt:lpstr>
      <vt:lpstr>Federal, Provincial, and  Municipal Legislation</vt:lpstr>
      <vt:lpstr>Classifying Crime</vt:lpstr>
      <vt:lpstr>Classifying Crime, cont’d</vt:lpstr>
      <vt:lpstr>The Structure of the  Criminal Justice System</vt:lpstr>
      <vt:lpstr>Police</vt:lpstr>
      <vt:lpstr>Police, cont’d</vt:lpstr>
      <vt:lpstr>Courts</vt:lpstr>
      <vt:lpstr>Courts, cont’d</vt:lpstr>
      <vt:lpstr>Corrections</vt:lpstr>
      <vt:lpstr>Corrections, cont’d</vt:lpstr>
      <vt:lpstr>Common Elements in the  Criminal Justice System</vt:lpstr>
      <vt:lpstr>Discretion</vt:lpstr>
      <vt:lpstr>Filtering</vt:lpstr>
      <vt:lpstr>Filtering, cont’d</vt:lpstr>
      <vt:lpstr>Sequencing </vt:lpstr>
      <vt:lpstr>Goals of the Criminal Justice System</vt:lpstr>
      <vt:lpstr>Preventing Crime</vt:lpstr>
      <vt:lpstr>Protecting the Public </vt:lpstr>
      <vt:lpstr>Supporting the Victims of Crime, Their Families, and Witnesses</vt:lpstr>
      <vt:lpstr>Holding Offenders Accountable</vt:lpstr>
      <vt:lpstr>Holding Offenders Accountable, cont’d</vt:lpstr>
      <vt:lpstr>Helping Prisoners Return  to the Community</vt:lpstr>
      <vt:lpstr>Crime Control Model</vt:lpstr>
      <vt:lpstr>Due Process Model</vt:lpstr>
      <vt:lpstr>Summary</vt:lpstr>
    </vt:vector>
  </TitlesOfParts>
  <Company>DOUGLAS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Lorree Bogden</dc:creator>
  <cp:lastModifiedBy>HERN, Sarah</cp:lastModifiedBy>
  <cp:revision>44</cp:revision>
  <dcterms:created xsi:type="dcterms:W3CDTF">2016-08-10T20:55:38Z</dcterms:created>
  <dcterms:modified xsi:type="dcterms:W3CDTF">2020-01-21T16:22:42Z</dcterms:modified>
</cp:coreProperties>
</file>