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notesMasterIdLst>
    <p:notesMasterId r:id="rId34"/>
  </p:notesMasterIdLst>
  <p:sldIdLst>
    <p:sldId id="256" r:id="rId5"/>
    <p:sldId id="258" r:id="rId6"/>
    <p:sldId id="325" r:id="rId7"/>
    <p:sldId id="333" r:id="rId8"/>
    <p:sldId id="434" r:id="rId9"/>
    <p:sldId id="432" r:id="rId10"/>
    <p:sldId id="433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6" r:id="rId22"/>
    <p:sldId id="445" r:id="rId23"/>
    <p:sldId id="447" r:id="rId24"/>
    <p:sldId id="448" r:id="rId25"/>
    <p:sldId id="449" r:id="rId26"/>
    <p:sldId id="453" r:id="rId27"/>
    <p:sldId id="450" r:id="rId28"/>
    <p:sldId id="454" r:id="rId29"/>
    <p:sldId id="451" r:id="rId30"/>
    <p:sldId id="455" r:id="rId31"/>
    <p:sldId id="452" r:id="rId32"/>
    <p:sldId id="43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11" autoAdjust="0"/>
  </p:normalViewPr>
  <p:slideViewPr>
    <p:cSldViewPr snapToGrid="0">
      <p:cViewPr varScale="1">
        <p:scale>
          <a:sx n="103" d="100"/>
          <a:sy n="103" d="100"/>
        </p:scale>
        <p:origin x="18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94456DA-4926-4152-A3ED-CE732EAC76DF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C12D266-5A7B-46CF-A46A-E289E20043E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927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896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Public goods are those commodities that are “fully joint and </a:t>
            </a:r>
            <a:r>
              <a:rPr lang="en-US" dirty="0" err="1" smtClean="0"/>
              <a:t>nonexcludable</a:t>
            </a:r>
            <a:r>
              <a:rPr lang="en-US" dirty="0" smtClean="0"/>
              <a:t>” – that is, that (1) “consumption by one party does not reduce the amount available for consumption by another,” and (2) “once a public good or bad is made available to one party, no other party can be barred from consuming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4078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5948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7126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8972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7906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3260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Specific points of cooperation create complex forms of interdependence (international regimes) </a:t>
            </a:r>
          </a:p>
          <a:p>
            <a:pPr lvl="2"/>
            <a:r>
              <a:rPr lang="en-US" dirty="0" smtClean="0"/>
              <a:t>Secretary-General Kofi Annan observed correctly that the UN’s “member-states face a wide range of new and unprecedented threats and challenges.</a:t>
            </a:r>
          </a:p>
          <a:p>
            <a:pPr lvl="2"/>
            <a:r>
              <a:rPr lang="en-US" dirty="0" smtClean="0"/>
              <a:t>African</a:t>
            </a:r>
            <a:r>
              <a:rPr lang="en-US" baseline="0" dirty="0" smtClean="0"/>
              <a:t> leaders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1859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498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961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3.	General Membership Issues: </a:t>
            </a:r>
          </a:p>
          <a:p>
            <a:pPr lvl="2"/>
            <a:r>
              <a:rPr lang="en-US" dirty="0" smtClean="0"/>
              <a:t>a)	The UN has near universal membership </a:t>
            </a:r>
          </a:p>
          <a:p>
            <a:pPr lvl="2"/>
            <a:r>
              <a:rPr lang="en-US" dirty="0" smtClean="0"/>
              <a:t>b)	Standards for admitting new members to the UN are a point of occasional political controversy (e.g. Palestine)</a:t>
            </a:r>
          </a:p>
          <a:p>
            <a:pPr lvl="2"/>
            <a:r>
              <a:rPr lang="en-US" dirty="0" smtClean="0"/>
              <a:t>c)	The Security Council must approve - nine votes out of fifteen and no veto from any of its five permanent members in order for Palestine to a full fledge member</a:t>
            </a:r>
          </a:p>
          <a:p>
            <a:pPr lvl="2"/>
            <a:r>
              <a:rPr lang="en-US" dirty="0" smtClean="0"/>
              <a:t>d)	Russia inherited the USSR’s permanent seat and veto on the Security </a:t>
            </a:r>
          </a:p>
          <a:p>
            <a:pPr lvl="2"/>
            <a:r>
              <a:rPr lang="en-US" dirty="0" smtClean="0"/>
              <a:t>e)	Nationalist China (Taiwan) was, in effect, ejected from the UN when the “China seat” was transferred to mainland China council.</a:t>
            </a:r>
          </a:p>
          <a:p>
            <a:pPr lvl="2"/>
            <a:r>
              <a:rPr lang="en-US" dirty="0" smtClean="0"/>
              <a:t>f)	Membership in an IGO Substructure</a:t>
            </a:r>
          </a:p>
          <a:p>
            <a:pPr lvl="2"/>
            <a:r>
              <a:rPr lang="en-US" dirty="0" smtClean="0"/>
              <a:t>g)	Controversy over Membership on the UN Security Council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6603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1501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6093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66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0769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8992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0041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4363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65084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896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554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964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7937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790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898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784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99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D320C7A-E202-4246-82B6-80B68D17B475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AA960E8-C137-4C00-9A2F-8231520B1FB1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252E8E7-6A20-4C6C-A636-F6BA85FD1B1C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2"/>
          <p:cNvSpPr/>
          <p:nvPr/>
        </p:nvSpPr>
        <p:spPr>
          <a:xfrm>
            <a:off x="419760" y="1312924"/>
            <a:ext cx="8487720" cy="11543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6D08BEA0-BE54-4ACB-98E9-9FD069B7EECC}"/>
              </a:ext>
            </a:extLst>
          </p:cNvPr>
          <p:cNvSpPr/>
          <p:nvPr/>
        </p:nvSpPr>
        <p:spPr>
          <a:xfrm>
            <a:off x="102637" y="214605"/>
            <a:ext cx="8804843" cy="14462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Organization: The Evolving Quest for Global Governance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43" y="1660849"/>
            <a:ext cx="6524430" cy="4349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Overviews of IGOS 7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of 16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Functionalism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1760355"/>
            <a:ext cx="8845589" cy="34771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fundamental needs of people and states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driven from the bottom up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Postal Union developed in 1846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3840"/>
            <a:ext cx="9144000" cy="16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9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Overviews of IGOS 8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16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Functionalism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4771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fundamental needs of people and states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driven from the bottom up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Postal Union developed in 1846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98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Overviews of IGOS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9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16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err="1" smtClean="0">
                <a:solidFill>
                  <a:srgbClr val="4F81BD"/>
                </a:solidFill>
                <a:latin typeface="Calibri"/>
              </a:rPr>
              <a:t>Neofunctionalism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4771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incremental change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Spill-over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Skeptical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functionalist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focus on public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Montreal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 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2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Overviews of IGOS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10 of 16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Realist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Responses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89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Realists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 skeptical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IGOs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marginal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actors; lack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enforcement powers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ealists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IGOs as convenient tools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override IGOs, as the United States did in 2003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1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Overviews of IGOS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11 of 16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Trends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in IGO Formation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89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Primarily a modern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phenomenon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 for the Navigation of the Rhine (1815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Six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IGOs were established during the 1800s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26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Overviews of IGOS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12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16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Trends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in IGO Formation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89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020462"/>
              </p:ext>
            </p:extLst>
          </p:nvPr>
        </p:nvGraphicFramePr>
        <p:xfrm>
          <a:off x="774441" y="1800809"/>
          <a:ext cx="7184571" cy="413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4" imgW="15801694" imgH="8886745" progId="AcroExch.Document.7">
                  <p:embed/>
                </p:oleObj>
              </mc:Choice>
              <mc:Fallback>
                <p:oleObj name="Acrobat Document" r:id="rId4" imgW="15801694" imgH="888674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441" y="1800809"/>
                        <a:ext cx="7184571" cy="4133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418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28954" y="277874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Overviews of IGOS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13 of 16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861195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Hague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Convention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89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289079" y="1444515"/>
            <a:ext cx="8845589" cy="446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IGO dedicated to curbing, even preventing, warfare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contact.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interdependence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expansion of transnational problems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 of the current state-centered system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efforts of small states to gain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83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28954" y="277874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Overviews of IGOS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14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16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861195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How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IGOs Function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89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289079" y="1444515"/>
            <a:ext cx="8845589" cy="446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 algn="ctr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Arena for </a:t>
            </a: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space for members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states use this avenue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sometimes politically easier to take action if an IGO has authorized it.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 the resolution of disputes without violence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38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28954" y="277874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Overviews of IGOS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15 of 16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861195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How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IGOs Function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89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289079" y="1444515"/>
            <a:ext cx="8845589" cy="446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 algn="ctr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Facilitator </a:t>
            </a: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Cooperation</a:t>
            </a: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1" y="1956738"/>
            <a:ext cx="7784738" cy="392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57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28954" y="277874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Overviews of IGOS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16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16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861195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How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IGOs Function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89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289079" y="1444515"/>
            <a:ext cx="8845589" cy="446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279747" y="1875453"/>
            <a:ext cx="8845589" cy="4030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 algn="ctr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Political </a:t>
            </a: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Actor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IGOs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function as agents of states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independent international actors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IGO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secretariats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IGOs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strong measure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autonomy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1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74645" y="636280"/>
            <a:ext cx="9069355" cy="1444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Organization: The Evolving Quest for Global Governance</a:t>
            </a:r>
            <a:endParaRPr lang="en-US" sz="3200" b="0" strike="noStrike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247621" y="2752530"/>
            <a:ext cx="8723402" cy="258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</a:t>
            </a: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IGOS</a:t>
            </a: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</a:t>
            </a: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IGOS: Focus on the United Nations </a:t>
            </a:r>
            <a:endParaRPr lang="en-US" sz="30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</a:t>
            </a: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IGOS</a:t>
            </a:r>
            <a:endParaRPr lang="en-US" sz="30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endParaRPr lang="en-US" sz="30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endParaRPr lang="en-US" sz="30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28953" y="466288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IGOS: Focus on the United Nations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 of 8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111471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IGO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Membership: Procedures and Challenges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89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289079" y="1444515"/>
            <a:ext cx="8845589" cy="446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49204" y="1875453"/>
            <a:ext cx="8845589" cy="4730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193 members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council 15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seats and 5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permeant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Membership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controversy (e.g. Palestine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Russia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inherited the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USSR’s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veto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Nationalist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China (Taiwan)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38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28953" y="466288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IGOS: Focus on the United Nations 2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of 8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111471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Voting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Formulas and Debates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89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289079" y="1444515"/>
            <a:ext cx="8845589" cy="446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86527" y="2025642"/>
            <a:ext cx="8845589" cy="3816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Majority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voting is the most common formula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 to majority voting is supermajority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voting allocates unequal voting power on the basis of a formula.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Unanimity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voting requires unanimous consent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0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28953" y="466288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IGOS: Focus on the United Nations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3of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8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111471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Leadership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89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289079" y="1444515"/>
            <a:ext cx="8845589" cy="446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86527" y="2025642"/>
            <a:ext cx="8845589" cy="38806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 Secretariat employs about 55,000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Secretary-General (SG) is the chief executive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Highly and complex 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political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constituencies: The Secretariat and the member states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admitting new members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86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28953" y="466288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IGOS: Focus on the United Nations 4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of 8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111471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Leadership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89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289079" y="1444515"/>
            <a:ext cx="8845589" cy="446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86527" y="2025642"/>
            <a:ext cx="8845589" cy="38806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27" y="1792377"/>
            <a:ext cx="5561046" cy="409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31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28953" y="466288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IGOS: Focus on the United Nations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5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111471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Administration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and Finance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89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289079" y="1444515"/>
            <a:ext cx="8845589" cy="446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86527" y="2025642"/>
            <a:ext cx="8845589" cy="38806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SG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desires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balance 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dominant powers and its staff and other vulnerable constituencies.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2018, the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gender: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61% men and 39% women.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Criticism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been the size and effectiveness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Issues of funding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55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28953" y="466288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IGOS: Focus on the United Nations 6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8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111471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Administration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and Finance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89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289079" y="1444515"/>
            <a:ext cx="8845589" cy="446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86527" y="2025642"/>
            <a:ext cx="8845589" cy="38806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77" y="2025642"/>
            <a:ext cx="5373786" cy="35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48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28953" y="466288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IGOS: Focus on the United Nations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7of 8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111471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Activities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and Behaviors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89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289079" y="1444515"/>
            <a:ext cx="8845589" cy="446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86527" y="2025641"/>
            <a:ext cx="8845589" cy="4210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Peace and Security Goals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arms control and disarmament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Peacekeeping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best-known way that the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Declaration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Human Rights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Trusteeship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Council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3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28953" y="466288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IGOS: Focus on the United Nations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8 of 8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111471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Activities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and Behaviors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89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289079" y="1444515"/>
            <a:ext cx="8845589" cy="446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86527" y="2025641"/>
            <a:ext cx="8845589" cy="4210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16" y="1838995"/>
            <a:ext cx="6251596" cy="41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3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28953" y="466288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Regional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IGOS</a:t>
            </a: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89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289079" y="1444515"/>
            <a:ext cx="8845589" cy="446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279747" y="1670181"/>
            <a:ext cx="8845589" cy="3872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	The Association of Southeast Asian Nations (ASEAN)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number of Regional IGOs 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West African States (ECOWAS)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uccess with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MDGs) more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is needed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Union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07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</a:t>
            </a:r>
            <a:endParaRPr lang="en-US" sz="3200" b="0" strike="noStrike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237384" y="2056412"/>
            <a:ext cx="8668512" cy="37378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.1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various theoretical perspectives 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.2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United Nations as a global international organization </a:t>
            </a:r>
            <a:endParaRPr lang="en-US" sz="3000" spc="-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.3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ebates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to its founding principles, structure, leadership, and operations/activities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.4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relative success of international organizations </a:t>
            </a:r>
            <a:endParaRPr lang="en-US" sz="3000" b="0" strike="noStrike" spc="-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3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</a:t>
            </a:r>
            <a:endParaRPr lang="en-US" sz="3200" b="0" strike="noStrike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237384" y="2056412"/>
            <a:ext cx="8668512" cy="37378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.1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various theoretical perspectives 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.2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United Nations as a global international organization </a:t>
            </a:r>
            <a:endParaRPr lang="en-US" sz="3000" spc="-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.3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ebates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to its founding principles, structure, leadership, and operations/activities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.4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relative success of international organizations </a:t>
            </a:r>
            <a:endParaRPr lang="en-US" sz="3000" b="0" strike="noStrike" spc="-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8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Overviews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IGOS 1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16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39959" y="1455576"/>
            <a:ext cx="8929396" cy="4301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types of IGOs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Multipurpose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IGOs (UN, EU, OAS) a wide range of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issues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Specialized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IGOs (OPEC)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IGOs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all physical entities with organizational structures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ontentious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between states and IGOs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2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Overviews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IGOS 2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16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77281" y="1455576"/>
            <a:ext cx="8892073" cy="4734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" y="1161978"/>
            <a:ext cx="7133254" cy="47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1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Overviews of IGOS 3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16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Why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States Organize as Collectives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0" y="2239915"/>
            <a:ext cx="9144000" cy="34771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existence of IGOs is not a modern phenomenon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Greek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city-states established the Delian League in 478 BCE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IGOs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means of promoting peace.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7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Overviews of IGOS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4 of 16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Why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States Organize as Collectives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0" y="2239915"/>
            <a:ext cx="9144000" cy="34771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formation of the EU not only to promote peace but also to foster prosperity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regional unity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strongly embedded in liberalism, particularly neoliberal institutionalism.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0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Overviews of IGOS 5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of 16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I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nstitutionalism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4771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liberal theory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normative frameworks of international institutions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reates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 interdependence that fosters cooperation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2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39915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Overviews of IGOS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6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16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Functionalism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3976" y="2239915"/>
            <a:ext cx="8845589" cy="34771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fundamental needs of people and states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driven from the bottom up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Postal Union developed in 1846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75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StudentC05_Globalization</Template>
  <TotalTime>3352</TotalTime>
  <Words>938</Words>
  <Application>Microsoft Office PowerPoint</Application>
  <PresentationFormat>On-screen Show (4:3)</PresentationFormat>
  <Paragraphs>332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/>
  <dc:creator>neil oculi</dc:creator>
  <dc:description/>
  <cp:lastModifiedBy>UConn</cp:lastModifiedBy>
  <cp:revision>252</cp:revision>
  <dcterms:created xsi:type="dcterms:W3CDTF">2019-05-29T20:45:56Z</dcterms:created>
  <dcterms:modified xsi:type="dcterms:W3CDTF">2019-09-23T04:52:36Z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Oxford University Press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