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Lst>
  <p:notesMasterIdLst>
    <p:notesMasterId r:id="rId33"/>
  </p:notesMasterIdLst>
  <p:sldIdLst>
    <p:sldId id="256" r:id="rId2"/>
    <p:sldId id="257" r:id="rId3"/>
    <p:sldId id="258" r:id="rId4"/>
    <p:sldId id="259" r:id="rId5"/>
    <p:sldId id="260" r:id="rId6"/>
    <p:sldId id="261" r:id="rId7"/>
    <p:sldId id="263" r:id="rId8"/>
    <p:sldId id="264" r:id="rId9"/>
    <p:sldId id="265" r:id="rId10"/>
    <p:sldId id="267" r:id="rId11"/>
    <p:sldId id="268" r:id="rId12"/>
    <p:sldId id="269" r:id="rId13"/>
    <p:sldId id="270" r:id="rId14"/>
    <p:sldId id="271" r:id="rId15"/>
    <p:sldId id="272" r:id="rId16"/>
    <p:sldId id="273" r:id="rId17"/>
    <p:sldId id="274" r:id="rId18"/>
    <p:sldId id="266" r:id="rId19"/>
    <p:sldId id="275" r:id="rId20"/>
    <p:sldId id="276" r:id="rId21"/>
    <p:sldId id="278" r:id="rId22"/>
    <p:sldId id="279" r:id="rId23"/>
    <p:sldId id="280" r:id="rId24"/>
    <p:sldId id="281" r:id="rId25"/>
    <p:sldId id="282" r:id="rId26"/>
    <p:sldId id="283" r:id="rId27"/>
    <p:sldId id="284" r:id="rId28"/>
    <p:sldId id="285" r:id="rId29"/>
    <p:sldId id="286" r:id="rId30"/>
    <p:sldId id="287" r:id="rId31"/>
    <p:sldId id="28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73"/>
    <p:restoredTop sz="79272"/>
  </p:normalViewPr>
  <p:slideViewPr>
    <p:cSldViewPr snapToGrid="0" snapToObjects="1">
      <p:cViewPr varScale="1">
        <p:scale>
          <a:sx n="79" d="100"/>
          <a:sy n="79" d="100"/>
        </p:scale>
        <p:origin x="10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BCC50-FB2E-3D4C-B28F-CBC633E9C9DD}" type="datetimeFigureOut">
              <a:rPr lang="en-US" smtClean="0"/>
              <a:t>9/6/19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D82CD-EE43-7D4C-B990-190FBB9F7A60}" type="slidenum">
              <a:rPr lang="en-US" smtClean="0"/>
              <a:t>‹#›</a:t>
            </a:fld>
            <a:endParaRPr lang="en-US"/>
          </a:p>
        </p:txBody>
      </p:sp>
    </p:spTree>
    <p:extLst>
      <p:ext uri="{BB962C8B-B14F-4D97-AF65-F5344CB8AC3E}">
        <p14:creationId xmlns:p14="http://schemas.microsoft.com/office/powerpoint/2010/main" val="419715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b="0" dirty="0">
                <a:ln w="15875">
                  <a:noFill/>
                  <a:round/>
                </a:ln>
              </a:rPr>
              <a:t>The major learning objectives for this chapter are:</a:t>
            </a:r>
          </a:p>
          <a:p>
            <a:pPr marL="742950" lvl="1" indent="-285750">
              <a:buFont typeface="Arial" panose="020B0604020202020204" pitchFamily="34" charset="0"/>
              <a:buChar char="•"/>
            </a:pPr>
            <a:r>
              <a:rPr lang="en-US" sz="2800" b="0" dirty="0">
                <a:ln w="15875">
                  <a:noFill/>
                  <a:round/>
                </a:ln>
              </a:rPr>
              <a:t>underscore how biological, psychological, and social factors interact within specific cultural and historical contexts to influence physical health in later adulthood.</a:t>
            </a:r>
          </a:p>
          <a:p>
            <a:pPr marL="742950" lvl="1" indent="-285750">
              <a:buFont typeface="Arial" panose="020B0604020202020204" pitchFamily="34" charset="0"/>
              <a:buChar char="•"/>
            </a:pPr>
            <a:r>
              <a:rPr lang="en-US" sz="2800" b="0" dirty="0">
                <a:ln w="15875">
                  <a:noFill/>
                  <a:round/>
                </a:ln>
              </a:rPr>
              <a:t>Understand the unique role health social workers play in supporting individuals with Alzheimer’s disease and their families.</a:t>
            </a:r>
          </a:p>
          <a:p>
            <a:pPr marL="742950" lvl="1" indent="-285750">
              <a:buFont typeface="Arial" panose="020B0604020202020204" pitchFamily="34" charset="0"/>
              <a:buChar char="•"/>
            </a:pPr>
            <a:r>
              <a:rPr lang="en-US" sz="2800" b="0" dirty="0">
                <a:ln w="15875">
                  <a:noFill/>
                  <a:round/>
                </a:ln>
              </a:rPr>
              <a:t>Demonstrate the value of social work directly linked to health clinics, hospitals, and community public health.</a:t>
            </a:r>
          </a:p>
          <a:p>
            <a:pPr marL="742950" lvl="1" indent="-285750">
              <a:buFont typeface="Arial" panose="020B0604020202020204" pitchFamily="34" charset="0"/>
              <a:buChar char="•"/>
            </a:pPr>
            <a:endParaRPr lang="en-US" sz="2800" b="0" dirty="0">
              <a:ln w="15875">
                <a:noFill/>
                <a:round/>
              </a:ln>
            </a:endParaRPr>
          </a:p>
          <a:p>
            <a:endParaRPr lang="en-US" b="0" dirty="0"/>
          </a:p>
        </p:txBody>
      </p:sp>
      <p:sp>
        <p:nvSpPr>
          <p:cNvPr id="4" name="Slide Number Placeholder 3"/>
          <p:cNvSpPr>
            <a:spLocks noGrp="1"/>
          </p:cNvSpPr>
          <p:nvPr>
            <p:ph type="sldNum" sz="quarter" idx="5"/>
          </p:nvPr>
        </p:nvSpPr>
        <p:spPr/>
        <p:txBody>
          <a:bodyPr/>
          <a:lstStyle/>
          <a:p>
            <a:fld id="{06FD82CD-EE43-7D4C-B990-190FBB9F7A60}" type="slidenum">
              <a:rPr lang="en-US" smtClean="0"/>
              <a:t>2</a:t>
            </a:fld>
            <a:endParaRPr lang="en-US"/>
          </a:p>
        </p:txBody>
      </p:sp>
    </p:spTree>
    <p:extLst>
      <p:ext uri="{BB962C8B-B14F-4D97-AF65-F5344CB8AC3E}">
        <p14:creationId xmlns:p14="http://schemas.microsoft.com/office/powerpoint/2010/main" val="2213353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“Young-old” ages 65 to 74:</a:t>
            </a:r>
          </a:p>
          <a:p>
            <a:pPr marL="742950" lvl="1" indent="-285750">
              <a:buFont typeface="Arial" panose="020B0604020202020204" pitchFamily="34" charset="0"/>
              <a:buChar char="•"/>
            </a:pPr>
            <a:r>
              <a:rPr lang="en-US" sz="2800" dirty="0"/>
              <a:t>May be active within employment,  community and with families and friends;</a:t>
            </a:r>
          </a:p>
          <a:p>
            <a:pPr marL="742950" lvl="1" indent="-285750">
              <a:buFont typeface="Arial" panose="020B0604020202020204" pitchFamily="34" charset="0"/>
              <a:buChar char="•"/>
            </a:pPr>
            <a:r>
              <a:rPr lang="en-US" sz="2800" dirty="0"/>
              <a:t>Begin to experience chronic illness, and the phenomenon of women outliving their spouse emerges.</a:t>
            </a:r>
          </a:p>
          <a:p>
            <a:pPr marL="285750" indent="-285750">
              <a:buFont typeface="Arial" panose="020B0604020202020204" pitchFamily="34" charset="0"/>
              <a:buChar char="•"/>
            </a:pPr>
            <a:r>
              <a:rPr lang="en-US" sz="2400" dirty="0"/>
              <a:t>“Middle-old” ages 75 to 85:</a:t>
            </a:r>
          </a:p>
          <a:p>
            <a:pPr marL="742950" lvl="1" indent="-285750">
              <a:buFont typeface="Arial" panose="020B0604020202020204" pitchFamily="34" charset="0"/>
              <a:buChar char="•"/>
            </a:pPr>
            <a:r>
              <a:rPr lang="en-US" sz="2400" dirty="0"/>
              <a:t>Typically live more constricted lives and experience more physical impairments;</a:t>
            </a:r>
          </a:p>
          <a:p>
            <a:pPr marL="742950" lvl="1" indent="-285750">
              <a:buFont typeface="Arial" panose="020B0604020202020204" pitchFamily="34" charset="0"/>
              <a:buChar char="•"/>
            </a:pPr>
            <a:r>
              <a:rPr lang="en-US" sz="2400" dirty="0"/>
              <a:t>Have more chronic diseases;</a:t>
            </a:r>
          </a:p>
          <a:p>
            <a:pPr marL="742950" lvl="1" indent="-285750">
              <a:buFont typeface="Arial" panose="020B0604020202020204" pitchFamily="34" charset="0"/>
              <a:buChar char="•"/>
            </a:pPr>
            <a:r>
              <a:rPr lang="en-US" sz="2400" dirty="0"/>
              <a:t>Experience stress due to loss of spouses, relatives, and friends.</a:t>
            </a:r>
          </a:p>
          <a:p>
            <a:pPr marL="742950" lvl="1" indent="-285750">
              <a:buFont typeface="Arial" panose="020B0604020202020204" pitchFamily="34" charset="0"/>
              <a:buChar char="•"/>
            </a:pPr>
            <a:r>
              <a:rPr lang="en-US" sz="2400" dirty="0"/>
              <a:t>However, some find this is the age where they can enjoy having mastered skills and built meaningful family and peer relationships.</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11</a:t>
            </a:fld>
            <a:endParaRPr lang="en-US"/>
          </a:p>
        </p:txBody>
      </p:sp>
    </p:spTree>
    <p:extLst>
      <p:ext uri="{BB962C8B-B14F-4D97-AF65-F5344CB8AC3E}">
        <p14:creationId xmlns:p14="http://schemas.microsoft.com/office/powerpoint/2010/main" val="3605805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“Old-old” ages 85 and older:</a:t>
            </a:r>
          </a:p>
          <a:p>
            <a:pPr marL="742950" lvl="1" indent="-285750">
              <a:buFont typeface="Arial" panose="020B0604020202020204" pitchFamily="34" charset="0"/>
              <a:buChar char="•"/>
            </a:pPr>
            <a:r>
              <a:rPr lang="en-US" sz="2800" dirty="0"/>
              <a:t>Most likely to be dependent and frail;</a:t>
            </a:r>
          </a:p>
          <a:p>
            <a:pPr marL="742950" lvl="1" indent="-285750">
              <a:buFont typeface="Arial" panose="020B0604020202020204" pitchFamily="34" charset="0"/>
              <a:buChar char="•"/>
            </a:pPr>
            <a:r>
              <a:rPr lang="en-US" sz="2800" dirty="0"/>
              <a:t>Experience more disabilities and chronic illness.</a:t>
            </a:r>
          </a:p>
          <a:p>
            <a:pPr marL="742950" lvl="1" indent="-285750">
              <a:buFont typeface="Arial" panose="020B0604020202020204" pitchFamily="34" charset="0"/>
              <a:buChar char="•"/>
            </a:pPr>
            <a:r>
              <a:rPr lang="en-US" sz="2800" dirty="0"/>
              <a:t>Additionally, there is a high probability that the person has out-lived most relatives and friends. </a:t>
            </a:r>
          </a:p>
          <a:p>
            <a:pPr marL="1200150" lvl="2" indent="-285750">
              <a:buFont typeface="Arial" panose="020B0604020202020204" pitchFamily="34" charset="0"/>
              <a:buChar char="•"/>
            </a:pPr>
            <a:r>
              <a:rPr lang="en-US" sz="2000" dirty="0"/>
              <a:t>Therefore, social workers can help the person overcome loneliness, and the fears of being alone.</a:t>
            </a:r>
          </a:p>
          <a:p>
            <a:pPr marL="285750" indent="-285750">
              <a:buFont typeface="Arial" panose="020B0604020202020204" pitchFamily="34" charset="0"/>
              <a:buChar char="•"/>
            </a:pPr>
            <a:r>
              <a:rPr lang="en-US" sz="2800" b="1" dirty="0"/>
              <a:t>Functional age </a:t>
            </a:r>
            <a:r>
              <a:rPr lang="en-US" sz="2800" dirty="0"/>
              <a:t>refers to one’s ability to perform activities of daily living (ADLs).</a:t>
            </a:r>
          </a:p>
          <a:p>
            <a:pPr marL="742950" lvl="1" indent="-285750">
              <a:buFont typeface="Arial" panose="020B0604020202020204" pitchFamily="34" charset="0"/>
              <a:buChar char="•"/>
            </a:pPr>
            <a:r>
              <a:rPr lang="en-US" sz="2800" dirty="0"/>
              <a:t>ADLs include cooking, dressing, and bathing.</a:t>
            </a:r>
          </a:p>
          <a:p>
            <a:pPr marL="1200150" lvl="2" indent="-285750">
              <a:buFont typeface="Arial" panose="020B0604020202020204" pitchFamily="34" charset="0"/>
              <a:buChar char="•"/>
            </a:pPr>
            <a:r>
              <a:rPr lang="en-US" sz="2800" dirty="0"/>
              <a:t>These skills require cognitive and physical well-being. </a:t>
            </a:r>
          </a:p>
          <a:p>
            <a:pPr marL="742950" lvl="1" indent="-285750">
              <a:buFont typeface="Arial" panose="020B0604020202020204" pitchFamily="34" charset="0"/>
              <a:buChar char="•"/>
            </a:pPr>
            <a:r>
              <a:rPr lang="en-US" sz="2800" dirty="0"/>
              <a:t>ADLs typically determine whether older adults can continue to live in their own homes, as most prefer </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12</a:t>
            </a:fld>
            <a:endParaRPr lang="en-US"/>
          </a:p>
        </p:txBody>
      </p:sp>
    </p:spTree>
    <p:extLst>
      <p:ext uri="{BB962C8B-B14F-4D97-AF65-F5344CB8AC3E}">
        <p14:creationId xmlns:p14="http://schemas.microsoft.com/office/powerpoint/2010/main" val="1976931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Functional assessment of older adults include </a:t>
            </a:r>
          </a:p>
          <a:p>
            <a:pPr marL="1200150" lvl="2" indent="-285750">
              <a:buFont typeface="Arial" panose="020B0604020202020204" pitchFamily="34" charset="0"/>
              <a:buChar char="•"/>
            </a:pPr>
            <a:r>
              <a:rPr lang="en-US" sz="2800" dirty="0"/>
              <a:t>attention to strengths, </a:t>
            </a:r>
          </a:p>
          <a:p>
            <a:pPr marL="1200150" lvl="2" indent="-285750">
              <a:buFont typeface="Arial" panose="020B0604020202020204" pitchFamily="34" charset="0"/>
              <a:buChar char="•"/>
            </a:pPr>
            <a:r>
              <a:rPr lang="en-US" sz="2800" dirty="0"/>
              <a:t>emotional control, </a:t>
            </a:r>
          </a:p>
          <a:p>
            <a:pPr marL="1200150" lvl="2" indent="-285750">
              <a:buFont typeface="Arial" panose="020B0604020202020204" pitchFamily="34" charset="0"/>
              <a:buChar char="•"/>
            </a:pPr>
            <a:r>
              <a:rPr lang="en-US" sz="2800" dirty="0"/>
              <a:t>problem-solving skills, </a:t>
            </a:r>
          </a:p>
          <a:p>
            <a:pPr marL="1200150" lvl="2" indent="-285750">
              <a:buFont typeface="Arial" panose="020B0604020202020204" pitchFamily="34" charset="0"/>
              <a:buChar char="•"/>
            </a:pPr>
            <a:r>
              <a:rPr lang="en-US" sz="2800" dirty="0"/>
              <a:t>memory, </a:t>
            </a:r>
          </a:p>
          <a:p>
            <a:pPr marL="1200150" lvl="2" indent="-285750">
              <a:buFont typeface="Arial" panose="020B0604020202020204" pitchFamily="34" charset="0"/>
              <a:buChar char="•"/>
            </a:pPr>
            <a:r>
              <a:rPr lang="en-US" sz="2800" dirty="0"/>
              <a:t>mobility, </a:t>
            </a:r>
          </a:p>
          <a:p>
            <a:pPr marL="1200150" lvl="2" indent="-285750">
              <a:buFont typeface="Arial" panose="020B0604020202020204" pitchFamily="34" charset="0"/>
              <a:buChar char="•"/>
            </a:pPr>
            <a:r>
              <a:rPr lang="en-US" sz="2800" dirty="0"/>
              <a:t>social network, </a:t>
            </a:r>
          </a:p>
          <a:p>
            <a:pPr marL="1200150" lvl="2" indent="-285750">
              <a:buFont typeface="Arial" panose="020B0604020202020204" pitchFamily="34" charset="0"/>
              <a:buChar char="•"/>
            </a:pPr>
            <a:r>
              <a:rPr lang="en-US" sz="2800" dirty="0"/>
              <a:t>economic stability, and </a:t>
            </a:r>
          </a:p>
          <a:p>
            <a:pPr marL="1200150" lvl="2" indent="-285750">
              <a:buFont typeface="Arial" panose="020B0604020202020204" pitchFamily="34" charset="0"/>
              <a:buChar char="•"/>
            </a:pPr>
            <a:r>
              <a:rPr lang="en-US" sz="2800" dirty="0"/>
              <a:t>physical and mental health.</a:t>
            </a:r>
          </a:p>
          <a:p>
            <a:pPr marL="457200" indent="-457200">
              <a:buFont typeface="Arial" panose="020B0604020202020204" pitchFamily="34" charset="0"/>
              <a:buChar char="•"/>
            </a:pPr>
            <a:r>
              <a:rPr lang="en-US" sz="2800" dirty="0"/>
              <a:t>Social workers need to consider older adults’ functional age to avoid making decisions from a stereotypical perspective of aging.</a:t>
            </a:r>
          </a:p>
          <a:p>
            <a:endParaRPr lang="en-US" sz="2800" dirty="0"/>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13</a:t>
            </a:fld>
            <a:endParaRPr lang="en-US"/>
          </a:p>
        </p:txBody>
      </p:sp>
    </p:spTree>
    <p:extLst>
      <p:ext uri="{BB962C8B-B14F-4D97-AF65-F5344CB8AC3E}">
        <p14:creationId xmlns:p14="http://schemas.microsoft.com/office/powerpoint/2010/main" val="3481693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Cultural context also impacts aging.</a:t>
            </a:r>
          </a:p>
          <a:p>
            <a:pPr marL="742950" lvl="1" indent="-285750">
              <a:buFont typeface="Arial" panose="020B0604020202020204" pitchFamily="34" charset="0"/>
              <a:buChar char="•"/>
            </a:pPr>
            <a:r>
              <a:rPr lang="en-US" sz="2800" dirty="0"/>
              <a:t>In some cultural contexts the elderly are revered as wise.</a:t>
            </a:r>
          </a:p>
          <a:p>
            <a:pPr marL="742950" lvl="1" indent="-285750">
              <a:buFont typeface="Arial" panose="020B0604020202020204" pitchFamily="34" charset="0"/>
              <a:buChar char="•"/>
            </a:pPr>
            <a:r>
              <a:rPr lang="en-US" sz="2800" dirty="0"/>
              <a:t>In others a burden on their families.</a:t>
            </a:r>
          </a:p>
          <a:p>
            <a:pPr marL="285750" indent="-285750">
              <a:buFont typeface="Arial" panose="020B0604020202020204" pitchFamily="34" charset="0"/>
              <a:buChar char="•"/>
            </a:pPr>
            <a:r>
              <a:rPr lang="en-US" sz="2800" dirty="0"/>
              <a:t>Changing demographics in different countries will impact older adults differently:</a:t>
            </a:r>
          </a:p>
          <a:p>
            <a:pPr marL="742950" lvl="1" indent="-285750">
              <a:buFont typeface="Arial" panose="020B0604020202020204" pitchFamily="34" charset="0"/>
              <a:buChar char="•"/>
            </a:pPr>
            <a:r>
              <a:rPr lang="en-US" sz="2800" dirty="0"/>
              <a:t>Countries that are predicted to have larger youth populations in the coming decades (e.g.  Angola and Afghanistan), will face very different issues than </a:t>
            </a:r>
          </a:p>
          <a:p>
            <a:pPr marL="1200150" lvl="2" indent="-285750">
              <a:buFont typeface="Arial" panose="020B0604020202020204" pitchFamily="34" charset="0"/>
              <a:buChar char="•"/>
            </a:pPr>
            <a:r>
              <a:rPr lang="en-US" sz="2800" dirty="0"/>
              <a:t>countries with decreasing youth and increasing aging populations (e.g. Japan and Sweden). </a:t>
            </a:r>
          </a:p>
          <a:p>
            <a:pPr marL="285750" indent="-285750">
              <a:buFont typeface="Arial" panose="020B0604020202020204" pitchFamily="34" charset="0"/>
              <a:buChar char="•"/>
            </a:pPr>
            <a:endParaRPr lang="en-US" sz="2800" dirty="0"/>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14</a:t>
            </a:fld>
            <a:endParaRPr lang="en-US"/>
          </a:p>
        </p:txBody>
      </p:sp>
    </p:spTree>
    <p:extLst>
      <p:ext uri="{BB962C8B-B14F-4D97-AF65-F5344CB8AC3E}">
        <p14:creationId xmlns:p14="http://schemas.microsoft.com/office/powerpoint/2010/main" val="3804710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International policy will have to address future conflicts over resources and migration as countries shift their demographics over the next few decades.</a:t>
            </a:r>
          </a:p>
          <a:p>
            <a:pPr marL="742950" lvl="1" indent="-285750">
              <a:buFont typeface="Arial" panose="020B0604020202020204" pitchFamily="34" charset="0"/>
              <a:buChar char="•"/>
            </a:pPr>
            <a:r>
              <a:rPr lang="en-US" sz="2800" dirty="0"/>
              <a:t>Policies protecting the aging and other vulnerable populations as natural resources decrease (such as water) will need to be developed.</a:t>
            </a:r>
          </a:p>
          <a:p>
            <a:pPr marL="1200150" lvl="2" indent="-285750">
              <a:buFont typeface="Arial" panose="020B0604020202020204" pitchFamily="34" charset="0"/>
              <a:buChar char="•"/>
            </a:pPr>
            <a:r>
              <a:rPr lang="en-US" sz="2000" dirty="0"/>
              <a:t>Social work can play a vital role in alerting the macrosystem of the need for policies that protect the aging and others from decreasing natural resources. </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15</a:t>
            </a:fld>
            <a:endParaRPr lang="en-US"/>
          </a:p>
        </p:txBody>
      </p:sp>
    </p:spTree>
    <p:extLst>
      <p:ext uri="{BB962C8B-B14F-4D97-AF65-F5344CB8AC3E}">
        <p14:creationId xmlns:p14="http://schemas.microsoft.com/office/powerpoint/2010/main" val="2349421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By the age of 30, bones have reached their maximum growth, and the process of slow deterioration toward brittleness has started.</a:t>
            </a:r>
          </a:p>
          <a:p>
            <a:pPr marL="742950" lvl="1" indent="-285750">
              <a:buFont typeface="Arial" panose="020B0604020202020204" pitchFamily="34" charset="0"/>
              <a:buChar char="•"/>
            </a:pPr>
            <a:r>
              <a:rPr lang="en-US" sz="2800" dirty="0"/>
              <a:t>Internal body organs lose their ability to function by approximately 1% per year.</a:t>
            </a:r>
          </a:p>
          <a:p>
            <a:pPr marL="285750" indent="-285750">
              <a:buFont typeface="Arial" panose="020B0604020202020204" pitchFamily="34" charset="0"/>
              <a:buChar char="•"/>
            </a:pPr>
            <a:r>
              <a:rPr lang="en-US" sz="2800" dirty="0"/>
              <a:t>This slow, ongoing erosion increases risk for debilitating and life-threatening diseases such as diabetes, heart disease, and arthritis.</a:t>
            </a:r>
          </a:p>
          <a:p>
            <a:pPr marL="285750" indent="-285750">
              <a:buFont typeface="Arial" panose="020B0604020202020204" pitchFamily="34" charset="0"/>
              <a:buChar char="•"/>
            </a:pPr>
            <a:r>
              <a:rPr lang="en-US" sz="2800" dirty="0"/>
              <a:t>Good prevention efforts can enhance the quality of life in later adulthood.</a:t>
            </a:r>
          </a:p>
          <a:p>
            <a:pPr marL="285750" indent="-285750">
              <a:buFont typeface="Arial" panose="020B0604020202020204" pitchFamily="34" charset="0"/>
              <a:buChar char="•"/>
            </a:pPr>
            <a:r>
              <a:rPr lang="en-US" sz="2800" dirty="0"/>
              <a:t>For many in the United States, aging is more difficult than necessary because illness prevention is not emphasized until people are between 40 and 60 years of age. </a:t>
            </a:r>
          </a:p>
          <a:p>
            <a:pPr marL="742950" lvl="1" indent="-285750">
              <a:buFont typeface="Arial" panose="020B0604020202020204" pitchFamily="34" charset="0"/>
              <a:buChar char="•"/>
            </a:pPr>
            <a:r>
              <a:rPr lang="en-US" sz="2800" dirty="0"/>
              <a:t>Prevention for major physical disorders needs to begin no later than the age of 30 in many cases.</a:t>
            </a:r>
          </a:p>
          <a:p>
            <a:pPr marL="285750" indent="-285750">
              <a:buFont typeface="Arial" panose="020B0604020202020204" pitchFamily="34" charset="0"/>
              <a:buChar char="•"/>
            </a:pPr>
            <a:r>
              <a:rPr lang="en-US" sz="2800" dirty="0"/>
              <a:t>The final stage of physical development is death.</a:t>
            </a:r>
          </a:p>
          <a:p>
            <a:pPr marL="285750" indent="-285750">
              <a:buFont typeface="Arial" panose="020B0604020202020204" pitchFamily="34" charset="0"/>
              <a:buChar char="•"/>
            </a:pPr>
            <a:r>
              <a:rPr lang="en-US" sz="2800" dirty="0"/>
              <a:t>Eventually, the dying person becomes unresponsive, and breathing stops.</a:t>
            </a:r>
          </a:p>
          <a:p>
            <a:pPr marL="742950" lvl="1" indent="-285750">
              <a:buFont typeface="Arial" panose="020B0604020202020204" pitchFamily="34" charset="0"/>
              <a:buChar char="•"/>
            </a:pPr>
            <a:r>
              <a:rPr lang="en-US" sz="2800" dirty="0"/>
              <a:t>The legal and ethical requirements of determining death can be complicated.</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16</a:t>
            </a:fld>
            <a:endParaRPr lang="en-US"/>
          </a:p>
        </p:txBody>
      </p:sp>
    </p:spTree>
    <p:extLst>
      <p:ext uri="{BB962C8B-B14F-4D97-AF65-F5344CB8AC3E}">
        <p14:creationId xmlns:p14="http://schemas.microsoft.com/office/powerpoint/2010/main" val="3323992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Health social workers identify aspects of life that are meaningful to the individual, their strengths and assets, and considers individual and environmental deficits.</a:t>
            </a:r>
          </a:p>
          <a:p>
            <a:pPr marL="285750" indent="-285750">
              <a:buFont typeface="Arial" panose="020B0604020202020204" pitchFamily="34" charset="0"/>
              <a:buChar char="•"/>
            </a:pPr>
            <a:r>
              <a:rPr lang="en-US" sz="1200" dirty="0"/>
              <a:t>The goal is to support the person in remaining engaged in those aspects of life from which they draw meaning and satisfaction, for as long as possible.</a:t>
            </a:r>
            <a:endParaRPr lang="en-US" sz="1200" b="1" dirty="0">
              <a:ln w="15875">
                <a:noFill/>
                <a:round/>
              </a:ln>
              <a:effectLst/>
              <a:latin typeface="Eurostile" panose="020B0504020202050204"/>
            </a:endParaRPr>
          </a:p>
          <a:p>
            <a:pPr marL="285750" indent="-285750">
              <a:buFont typeface="Arial" panose="020B0604020202020204" pitchFamily="34" charset="0"/>
              <a:buChar char="•"/>
            </a:pPr>
            <a:r>
              <a:rPr lang="en-US" sz="2800" dirty="0"/>
              <a:t>Individuals, their families, and friends must eventually respond to mortality and loss. </a:t>
            </a:r>
            <a:endParaRPr lang="en-US" sz="2800" dirty="0">
              <a:ln w="15875">
                <a:noFill/>
                <a:round/>
              </a:ln>
              <a:effectLst/>
            </a:endParaRPr>
          </a:p>
          <a:p>
            <a:pPr marL="285750" indent="-285750">
              <a:buFont typeface="Arial" panose="020B0604020202020204" pitchFamily="34" charset="0"/>
              <a:buChar char="•"/>
            </a:pPr>
            <a:r>
              <a:rPr lang="en-US" sz="2800" dirty="0">
                <a:ln w="15875">
                  <a:noFill/>
                  <a:round/>
                </a:ln>
              </a:rPr>
              <a:t>Elisabeth Kübler-Ross (1969) describes the psychological aspects of dying as:</a:t>
            </a:r>
          </a:p>
          <a:p>
            <a:pPr marL="2571750" lvl="5" indent="-285750">
              <a:buFont typeface="Arial" panose="020B0604020202020204" pitchFamily="34" charset="0"/>
              <a:buChar char="•"/>
            </a:pPr>
            <a:r>
              <a:rPr lang="en-US" sz="2800" dirty="0">
                <a:ln w="15875">
                  <a:noFill/>
                  <a:round/>
                </a:ln>
              </a:rPr>
              <a:t>Denial				</a:t>
            </a:r>
          </a:p>
          <a:p>
            <a:pPr marL="2571750" lvl="5" indent="-285750">
              <a:buFont typeface="Arial" panose="020B0604020202020204" pitchFamily="34" charset="0"/>
              <a:buChar char="•"/>
            </a:pPr>
            <a:r>
              <a:rPr lang="en-US" sz="2800" dirty="0">
                <a:ln w="15875">
                  <a:noFill/>
                  <a:round/>
                </a:ln>
              </a:rPr>
              <a:t>Anger</a:t>
            </a:r>
          </a:p>
          <a:p>
            <a:pPr marL="2571750" lvl="5" indent="-285750">
              <a:buFont typeface="Arial" panose="020B0604020202020204" pitchFamily="34" charset="0"/>
              <a:buChar char="•"/>
            </a:pPr>
            <a:r>
              <a:rPr lang="en-US" sz="2800" dirty="0">
                <a:ln w="15875">
                  <a:noFill/>
                  <a:round/>
                </a:ln>
              </a:rPr>
              <a:t>Bargaining</a:t>
            </a:r>
          </a:p>
          <a:p>
            <a:pPr marL="2571750" lvl="5" indent="-285750">
              <a:buFont typeface="Arial" panose="020B0604020202020204" pitchFamily="34" charset="0"/>
              <a:buChar char="•"/>
            </a:pPr>
            <a:r>
              <a:rPr lang="en-US" sz="2800" dirty="0">
                <a:ln w="15875">
                  <a:noFill/>
                  <a:round/>
                </a:ln>
              </a:rPr>
              <a:t>Depression</a:t>
            </a:r>
          </a:p>
          <a:p>
            <a:pPr marL="2571750" lvl="5" indent="-285750">
              <a:buFont typeface="Arial" panose="020B0604020202020204" pitchFamily="34" charset="0"/>
              <a:buChar char="•"/>
            </a:pPr>
            <a:r>
              <a:rPr lang="en-US" sz="2800" dirty="0">
                <a:ln w="15875">
                  <a:noFill/>
                  <a:round/>
                </a:ln>
              </a:rPr>
              <a:t>Acceptance </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17</a:t>
            </a:fld>
            <a:endParaRPr lang="en-US"/>
          </a:p>
        </p:txBody>
      </p:sp>
    </p:spTree>
    <p:extLst>
      <p:ext uri="{BB962C8B-B14F-4D97-AF65-F5344CB8AC3E}">
        <p14:creationId xmlns:p14="http://schemas.microsoft.com/office/powerpoint/2010/main" val="3656180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These stages can occur in any order, can be repeated numerous times, and some people never experience all the stages. </a:t>
            </a:r>
          </a:p>
          <a:p>
            <a:pPr marL="285750" indent="-285750">
              <a:buFont typeface="Arial" panose="020B0604020202020204" pitchFamily="34" charset="0"/>
              <a:buChar char="•"/>
            </a:pPr>
            <a:r>
              <a:rPr lang="en-US" sz="2800" dirty="0"/>
              <a:t>Certain stages may be more prominent at various phases in the life cycle </a:t>
            </a:r>
          </a:p>
          <a:p>
            <a:pPr marL="742950" lvl="1" indent="-285750">
              <a:buFont typeface="Arial" panose="020B0604020202020204" pitchFamily="34" charset="0"/>
              <a:buChar char="•"/>
            </a:pPr>
            <a:r>
              <a:rPr lang="en-US" sz="2800" dirty="0"/>
              <a:t>As an example, acceptance may be more difficult to achieve when death occurs at a younger age.</a:t>
            </a:r>
          </a:p>
          <a:p>
            <a:pPr marL="285750" indent="-285750">
              <a:buFont typeface="Arial" panose="020B0604020202020204" pitchFamily="34" charset="0"/>
              <a:buChar char="•"/>
            </a:pPr>
            <a:r>
              <a:rPr lang="en-US" sz="2800" dirty="0"/>
              <a:t>Social workers support clients who are facing life’s end, or their grieving families and friends.</a:t>
            </a:r>
          </a:p>
          <a:p>
            <a:pPr marL="285750" indent="-285750">
              <a:buFont typeface="Arial" panose="020B0604020202020204" pitchFamily="34" charset="0"/>
              <a:buChar char="•"/>
            </a:pPr>
            <a:r>
              <a:rPr lang="en-US" sz="2800" dirty="0"/>
              <a:t>This can be challenging, and it is helpful to reflect upon how our own beliefs about death and dying relate to those of our clients. </a:t>
            </a:r>
          </a:p>
          <a:p>
            <a:pPr marL="742950" lvl="1" indent="-285750">
              <a:buFont typeface="Arial" panose="020B0604020202020204" pitchFamily="34" charset="0"/>
              <a:buChar char="•"/>
            </a:pPr>
            <a:r>
              <a:rPr lang="en-US" sz="2800" dirty="0"/>
              <a:t>Interpersonal communication skills are an asset in having these conversations.</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18</a:t>
            </a:fld>
            <a:endParaRPr lang="en-US"/>
          </a:p>
        </p:txBody>
      </p:sp>
    </p:spTree>
    <p:extLst>
      <p:ext uri="{BB962C8B-B14F-4D97-AF65-F5344CB8AC3E}">
        <p14:creationId xmlns:p14="http://schemas.microsoft.com/office/powerpoint/2010/main" val="1520020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Western society generally places responsibility for adapting on the aging person.</a:t>
            </a:r>
          </a:p>
          <a:p>
            <a:pPr marL="742950" lvl="1" indent="-285750">
              <a:buFont typeface="Arial" panose="020B0604020202020204" pitchFamily="34" charset="0"/>
              <a:buChar char="•"/>
            </a:pPr>
            <a:r>
              <a:rPr lang="en-US" sz="2800" dirty="0"/>
              <a:t>Notice how public opinion and professional assessments focus on the aging individual’s physical health and psychological adjustment</a:t>
            </a:r>
          </a:p>
          <a:p>
            <a:pPr marL="457200" indent="-457200">
              <a:buFont typeface="Arial" panose="020B0604020202020204" pitchFamily="34" charset="0"/>
              <a:buChar char="•"/>
            </a:pPr>
            <a:r>
              <a:rPr lang="en-US" sz="2800" dirty="0"/>
              <a:t>Social work assessments can help professional teams, families, clients, and communities understand that negative perceptions, motivation problems, and reduced activity may stem more from environmental than from psychological or neurological deficits.</a:t>
            </a:r>
          </a:p>
          <a:p>
            <a:pPr marL="285750" indent="-285750">
              <a:buFont typeface="Arial" panose="020B0604020202020204" pitchFamily="34" charset="0"/>
              <a:buChar char="•"/>
            </a:pPr>
            <a:r>
              <a:rPr lang="en-US" sz="2800" dirty="0"/>
              <a:t>Physiological changes occurring with age can come into conflict with cultural priorities and values.</a:t>
            </a:r>
          </a:p>
          <a:p>
            <a:pPr marL="742950" lvl="1" indent="-285750">
              <a:buFont typeface="Arial" panose="020B0604020202020204" pitchFamily="34" charset="0"/>
              <a:buChar char="•"/>
            </a:pPr>
            <a:r>
              <a:rPr lang="en-US" sz="2800" dirty="0"/>
              <a:t>Society, as an example, may more value  youthful appearance, energy, and productivity over wisdom and experience. </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19</a:t>
            </a:fld>
            <a:endParaRPr lang="en-US"/>
          </a:p>
        </p:txBody>
      </p:sp>
    </p:spTree>
    <p:extLst>
      <p:ext uri="{BB962C8B-B14F-4D97-AF65-F5344CB8AC3E}">
        <p14:creationId xmlns:p14="http://schemas.microsoft.com/office/powerpoint/2010/main" val="1487638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Care of many elderly and dying people has become depersonalized.</a:t>
            </a:r>
          </a:p>
          <a:p>
            <a:pPr marL="742950" lvl="1" indent="-285750">
              <a:buFont typeface="Arial" panose="020B0604020202020204" pitchFamily="34" charset="0"/>
              <a:buChar char="•"/>
            </a:pPr>
            <a:r>
              <a:rPr lang="en-US" sz="2800" dirty="0"/>
              <a:t>Before 1940, families in the United States generally cared for older adults at home.</a:t>
            </a:r>
          </a:p>
          <a:p>
            <a:pPr marL="742950" lvl="1" indent="-285750">
              <a:buFont typeface="Arial" panose="020B0604020202020204" pitchFamily="34" charset="0"/>
              <a:buChar char="•"/>
            </a:pPr>
            <a:r>
              <a:rPr lang="en-US" sz="2800" dirty="0"/>
              <a:t>Today, 80% of all deaths in the United States take place in hospitals, nursing homes, or other institutions.</a:t>
            </a:r>
          </a:p>
          <a:p>
            <a:pPr marL="285750" indent="-285750">
              <a:buFont typeface="Arial" panose="020B0604020202020204" pitchFamily="34" charset="0"/>
              <a:buChar char="•"/>
            </a:pPr>
            <a:r>
              <a:rPr lang="en-US" sz="2800" dirty="0"/>
              <a:t>Professionals also play a role in the depersonalization of death. </a:t>
            </a:r>
          </a:p>
          <a:p>
            <a:pPr marL="742950" lvl="1" indent="-285750">
              <a:buFont typeface="Arial" panose="020B0604020202020204" pitchFamily="34" charset="0"/>
              <a:buChar char="•"/>
            </a:pPr>
            <a:r>
              <a:rPr lang="en-US" sz="2800" dirty="0"/>
              <a:t>Almost immediately after a person dies, medical, police, emergency-care providers, and others stop referring to the deceased by name. </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20</a:t>
            </a:fld>
            <a:endParaRPr lang="en-US"/>
          </a:p>
        </p:txBody>
      </p:sp>
    </p:spTree>
    <p:extLst>
      <p:ext uri="{BB962C8B-B14F-4D97-AF65-F5344CB8AC3E}">
        <p14:creationId xmlns:p14="http://schemas.microsoft.com/office/powerpoint/2010/main" val="3646712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Older adults are comprised of individuals aged approximately 65 years until death.</a:t>
            </a:r>
          </a:p>
          <a:p>
            <a:pPr marL="742950" lvl="1" indent="-285750">
              <a:buFont typeface="Arial" panose="020B0604020202020204" pitchFamily="34" charset="0"/>
              <a:buChar char="•"/>
            </a:pPr>
            <a:r>
              <a:rPr lang="en-US" sz="2800" dirty="0"/>
              <a:t>However, because of improved medical care, diet, and living/work conditions in the Western world the point where “older adulthood starts is moving beyond the age of 65.</a:t>
            </a:r>
          </a:p>
          <a:p>
            <a:pPr marL="742950" lvl="1" indent="-285750">
              <a:buFont typeface="Arial" panose="020B0604020202020204" pitchFamily="34" charset="0"/>
              <a:buChar char="•"/>
            </a:pPr>
            <a:r>
              <a:rPr lang="en-US" sz="2800" dirty="0"/>
              <a:t>There is a new trend for people to work past the age of 65.</a:t>
            </a:r>
          </a:p>
          <a:p>
            <a:pPr marL="742950" lvl="1" indent="-285750">
              <a:buFont typeface="Arial" panose="020B0604020202020204" pitchFamily="34" charset="0"/>
              <a:buChar char="•"/>
            </a:pPr>
            <a:r>
              <a:rPr lang="en-US" sz="2800" dirty="0">
                <a:ln w="15875">
                  <a:noFill/>
                  <a:round/>
                </a:ln>
              </a:rPr>
              <a:t>The number of elderly people worldwide is projected to increase in coming decades.</a:t>
            </a:r>
            <a:endParaRPr lang="en-US" sz="2800" dirty="0">
              <a:ln w="15875">
                <a:noFill/>
                <a:round/>
              </a:ln>
              <a:effectLst/>
            </a:endParaRPr>
          </a:p>
          <a:p>
            <a:pPr marL="742950" lvl="1" indent="-285750">
              <a:buFont typeface="Arial" panose="020B0604020202020204" pitchFamily="34" charset="0"/>
              <a:buChar char="•"/>
            </a:pPr>
            <a:r>
              <a:rPr lang="en-US" sz="2800" dirty="0">
                <a:ln w="15875">
                  <a:noFill/>
                  <a:round/>
                </a:ln>
              </a:rPr>
              <a:t>An aging population generally will be burdened with more illness.</a:t>
            </a:r>
          </a:p>
          <a:p>
            <a:pPr marL="742950" lvl="1" indent="-285750">
              <a:buFont typeface="Arial" panose="020B0604020202020204" pitchFamily="34" charset="0"/>
              <a:buChar char="•"/>
            </a:pPr>
            <a:r>
              <a:rPr lang="en-US" sz="2800" dirty="0">
                <a:ln w="15875">
                  <a:noFill/>
                  <a:round/>
                </a:ln>
              </a:rPr>
              <a:t>Moreover, because of increasing lifespan the challenges of financing and managing retirement is becoming more difficult.</a:t>
            </a:r>
          </a:p>
          <a:p>
            <a:pPr marL="1200150" lvl="2" indent="-285750">
              <a:buFont typeface="Arial" panose="020B0604020202020204" pitchFamily="34" charset="0"/>
              <a:buChar char="•"/>
            </a:pPr>
            <a:r>
              <a:rPr lang="en-US" sz="2800" dirty="0">
                <a:ln w="15875">
                  <a:noFill/>
                  <a:round/>
                </a:ln>
              </a:rPr>
              <a:t>At the same time, fewer young workers will be available to assist the elderly or pay taxes.</a:t>
            </a:r>
            <a:endParaRPr lang="en-US" sz="2800" dirty="0">
              <a:ln w="15875">
                <a:noFill/>
                <a:round/>
              </a:ln>
              <a:effectLst/>
            </a:endParaRPr>
          </a:p>
          <a:p>
            <a:pPr marL="285750" indent="-285750">
              <a:buFont typeface="Arial" panose="020B0604020202020204" pitchFamily="34" charset="0"/>
              <a:buChar char="•"/>
            </a:pPr>
            <a:endParaRPr lang="en-US" sz="28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3</a:t>
            </a:fld>
            <a:endParaRPr lang="en-US"/>
          </a:p>
        </p:txBody>
      </p:sp>
    </p:spTree>
    <p:extLst>
      <p:ext uri="{BB962C8B-B14F-4D97-AF65-F5344CB8AC3E}">
        <p14:creationId xmlns:p14="http://schemas.microsoft.com/office/powerpoint/2010/main" val="2463184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The leading causes of death for older people living in the industrialized world have shifted from infectious diseases to chronic and degenerative physical and mental disorders.</a:t>
            </a:r>
          </a:p>
          <a:p>
            <a:pPr marL="285750" indent="-285750">
              <a:buFont typeface="Arial" panose="020B0604020202020204" pitchFamily="34" charset="0"/>
              <a:buChar char="•"/>
            </a:pPr>
            <a:r>
              <a:rPr lang="en-US" sz="1200" dirty="0"/>
              <a:t>For people in developing nations, the probability that life will be ended because of an acute, but treatable, illness is great.</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21</a:t>
            </a:fld>
            <a:endParaRPr lang="en-US"/>
          </a:p>
        </p:txBody>
      </p:sp>
    </p:spTree>
    <p:extLst>
      <p:ext uri="{BB962C8B-B14F-4D97-AF65-F5344CB8AC3E}">
        <p14:creationId xmlns:p14="http://schemas.microsoft.com/office/powerpoint/2010/main" val="993138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Brain changes occur with aging.</a:t>
            </a:r>
          </a:p>
          <a:p>
            <a:pPr marL="285750" indent="-285750">
              <a:buFont typeface="Arial" panose="020B0604020202020204" pitchFamily="34" charset="0"/>
              <a:buChar char="•"/>
            </a:pPr>
            <a:endParaRPr lang="en-US" sz="2800" dirty="0"/>
          </a:p>
          <a:p>
            <a:pPr marL="742950" lvl="1" indent="-285750">
              <a:buFont typeface="Arial" panose="020B0604020202020204" pitchFamily="34" charset="0"/>
              <a:buChar char="•"/>
            </a:pPr>
            <a:r>
              <a:rPr lang="en-US" sz="2800" dirty="0"/>
              <a:t>These neurobiological changes impact:</a:t>
            </a:r>
          </a:p>
          <a:p>
            <a:pPr marL="1200150" lvl="2" indent="-285750">
              <a:buFont typeface="Arial" panose="020B0604020202020204" pitchFamily="34" charset="0"/>
              <a:buChar char="•"/>
            </a:pPr>
            <a:r>
              <a:rPr lang="en-US" sz="2800" dirty="0"/>
              <a:t>cognitive functioning, </a:t>
            </a:r>
          </a:p>
          <a:p>
            <a:pPr marL="1200150" lvl="2" indent="-285750">
              <a:buFont typeface="Arial" panose="020B0604020202020204" pitchFamily="34" charset="0"/>
              <a:buChar char="•"/>
            </a:pPr>
            <a:r>
              <a:rPr lang="en-US" sz="2800" dirty="0"/>
              <a:t>information-processing speed  </a:t>
            </a:r>
          </a:p>
          <a:p>
            <a:pPr marL="1200150" lvl="2" indent="-285750">
              <a:buFont typeface="Arial" panose="020B0604020202020204" pitchFamily="34" charset="0"/>
              <a:buChar char="•"/>
            </a:pPr>
            <a:r>
              <a:rPr lang="en-US" sz="2800" dirty="0"/>
              <a:t>motor accuracy, </a:t>
            </a:r>
          </a:p>
          <a:p>
            <a:pPr marL="1200150" lvl="2" indent="-285750">
              <a:buFont typeface="Arial" panose="020B0604020202020204" pitchFamily="34" charset="0"/>
              <a:buChar char="•"/>
            </a:pPr>
            <a:r>
              <a:rPr lang="en-US" sz="2800" dirty="0"/>
              <a:t>flexibility, </a:t>
            </a:r>
          </a:p>
          <a:p>
            <a:pPr marL="1200150" lvl="2" indent="-285750">
              <a:buFont typeface="Arial" panose="020B0604020202020204" pitchFamily="34" charset="0"/>
              <a:buChar char="•"/>
            </a:pPr>
            <a:r>
              <a:rPr lang="en-US" sz="2800" dirty="0"/>
              <a:t>memory, and </a:t>
            </a:r>
          </a:p>
          <a:p>
            <a:pPr marL="1200150" lvl="2" indent="-285750">
              <a:buFont typeface="Arial" panose="020B0604020202020204" pitchFamily="34" charset="0"/>
              <a:buChar char="•"/>
            </a:pPr>
            <a:r>
              <a:rPr lang="en-US" sz="2800" dirty="0"/>
              <a:t>verbal fluency.</a:t>
            </a:r>
            <a:endParaRPr lang="en-US" sz="2800" b="1" dirty="0">
              <a:ln w="15875">
                <a:noFill/>
                <a:round/>
              </a:ln>
              <a:effectLst/>
              <a:latin typeface="Eurostile" panose="020B0504020202050204"/>
            </a:endParaRPr>
          </a:p>
          <a:p>
            <a:pPr marL="285750" indent="-285750">
              <a:buFont typeface="Arial" panose="020B0604020202020204" pitchFamily="34" charset="0"/>
              <a:buChar char="•"/>
            </a:pPr>
            <a:r>
              <a:rPr lang="en-US" sz="2800" dirty="0"/>
              <a:t>Dementia, an umbrella term that covers a set of disorders that result in a progressive loss of intellectual functions.</a:t>
            </a:r>
            <a:endParaRPr lang="en-US" sz="2800" b="1" dirty="0">
              <a:ln w="15875">
                <a:noFill/>
                <a:round/>
              </a:ln>
              <a:effectLst/>
              <a:latin typeface="Eurostile" panose="020B0504020202050204"/>
            </a:endParaRPr>
          </a:p>
          <a:p>
            <a:pPr marL="742950" lvl="1" indent="-285750">
              <a:buFont typeface="Arial" panose="020B0604020202020204" pitchFamily="34" charset="0"/>
              <a:buChar char="•"/>
            </a:pPr>
            <a:r>
              <a:rPr lang="en-US" sz="2800" dirty="0"/>
              <a:t>Diminished intellectual abilities include short-term memory, judgment, and language.</a:t>
            </a:r>
          </a:p>
          <a:p>
            <a:pPr marL="742950" lvl="1" indent="-285750">
              <a:buFont typeface="Arial" panose="020B0604020202020204" pitchFamily="34" charset="0"/>
              <a:buChar char="•"/>
            </a:pPr>
            <a:r>
              <a:rPr lang="en-US" sz="2800" dirty="0"/>
              <a:t>Common diagnoses include Alzheimer’s, vascular, Huntington’s, and AIDS dementia. </a:t>
            </a:r>
            <a:endParaRPr lang="en-US" sz="2800" b="1" dirty="0">
              <a:ln w="15875">
                <a:noFill/>
                <a:round/>
              </a:ln>
              <a:effectLst/>
              <a:latin typeface="Eurostile" panose="020B0504020202050204"/>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22</a:t>
            </a:fld>
            <a:endParaRPr lang="en-US"/>
          </a:p>
        </p:txBody>
      </p:sp>
    </p:spTree>
    <p:extLst>
      <p:ext uri="{BB962C8B-B14F-4D97-AF65-F5344CB8AC3E}">
        <p14:creationId xmlns:p14="http://schemas.microsoft.com/office/powerpoint/2010/main" val="4145065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Many medical conditions can result in confusion and cognitive problems. </a:t>
            </a:r>
          </a:p>
          <a:p>
            <a:pPr marL="742950" lvl="1" indent="-285750">
              <a:buFont typeface="Arial" panose="020B0604020202020204" pitchFamily="34" charset="0"/>
              <a:buChar char="•"/>
            </a:pPr>
            <a:r>
              <a:rPr lang="en-US" sz="2800" dirty="0"/>
              <a:t>Many symptoms of confusion and cognition can be resolved with proper medical care. </a:t>
            </a:r>
            <a:endParaRPr lang="en-US" sz="2800" dirty="0">
              <a:ln w="15875">
                <a:noFill/>
                <a:round/>
              </a:ln>
              <a:effectLst/>
            </a:endParaRPr>
          </a:p>
          <a:p>
            <a:pPr marL="742950" lvl="1" indent="-285750">
              <a:buFont typeface="Arial" panose="020B0604020202020204" pitchFamily="34" charset="0"/>
              <a:buChar char="•"/>
            </a:pPr>
            <a:r>
              <a:rPr lang="en-US" sz="2800" dirty="0">
                <a:ln w="15875">
                  <a:noFill/>
                  <a:round/>
                </a:ln>
              </a:rPr>
              <a:t>Acute or chronic pain, hypothyroidism, malnutrition, and medication side effects are common and reversible causes of impaired cognition.</a:t>
            </a:r>
            <a:endParaRPr lang="en-US" sz="2800" dirty="0">
              <a:ln w="15875">
                <a:noFill/>
                <a:round/>
              </a:ln>
              <a:effectLst/>
            </a:endParaRPr>
          </a:p>
          <a:p>
            <a:pPr marL="285750" indent="-285750">
              <a:buFont typeface="Arial" panose="020B0604020202020204" pitchFamily="34" charset="0"/>
              <a:buChar char="•"/>
            </a:pPr>
            <a:r>
              <a:rPr lang="en-US" sz="1200" dirty="0"/>
              <a:t>Alzheimer’s disease is the most common type of dementia and a major cause of disability in older adults.</a:t>
            </a:r>
            <a:endParaRPr lang="en-US" sz="1200" dirty="0">
              <a:ln w="15875">
                <a:noFill/>
                <a:round/>
              </a:ln>
              <a:effectLst/>
            </a:endParaRPr>
          </a:p>
          <a:p>
            <a:pPr marL="285750" indent="-285750">
              <a:buFont typeface="Arial" panose="020B0604020202020204" pitchFamily="34" charset="0"/>
              <a:buChar char="•"/>
            </a:pPr>
            <a:r>
              <a:rPr lang="en-US" sz="1200" dirty="0">
                <a:ln w="15875">
                  <a:noFill/>
                  <a:round/>
                </a:ln>
              </a:rPr>
              <a:t>Social work and medical services will be needed for approximately 14 million North Americans living with Alzheimer’s disease predicted in 2050.</a:t>
            </a:r>
            <a:endParaRPr lang="en-US" sz="12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23</a:t>
            </a:fld>
            <a:endParaRPr lang="en-US"/>
          </a:p>
        </p:txBody>
      </p:sp>
    </p:spTree>
    <p:extLst>
      <p:ext uri="{BB962C8B-B14F-4D97-AF65-F5344CB8AC3E}">
        <p14:creationId xmlns:p14="http://schemas.microsoft.com/office/powerpoint/2010/main" val="2132286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dirty="0"/>
              <a:t>Neurofibrillary tangles </a:t>
            </a:r>
            <a:r>
              <a:rPr lang="en-US" sz="1200" dirty="0"/>
              <a:t>are bundles of collapsed and twisted neural structures.</a:t>
            </a:r>
          </a:p>
          <a:p>
            <a:pPr marL="285750" indent="-285750">
              <a:buFont typeface="Arial" panose="020B0604020202020204" pitchFamily="34" charset="0"/>
              <a:buChar char="•"/>
            </a:pPr>
            <a:r>
              <a:rPr lang="en-US" sz="1200" b="1" dirty="0"/>
              <a:t>Amyloid plaques </a:t>
            </a:r>
            <a:r>
              <a:rPr lang="en-US" sz="1200" dirty="0"/>
              <a:t>are deposits of material from dead neurons that destroy surrounding neurons and their communication networks.</a:t>
            </a:r>
          </a:p>
          <a:p>
            <a:pPr marL="285750" indent="-285750">
              <a:buFont typeface="Arial" panose="020B0604020202020204" pitchFamily="34" charset="0"/>
              <a:buChar char="•"/>
            </a:pPr>
            <a:r>
              <a:rPr lang="en-US" sz="2800" dirty="0"/>
              <a:t>Low levels of neurotransmitters necessary for communication between neurons is also occurs in Alzheimer’s disease. </a:t>
            </a:r>
          </a:p>
          <a:p>
            <a:pPr marL="742950" lvl="1" indent="-285750">
              <a:buFont typeface="Arial" panose="020B0604020202020204" pitchFamily="34" charset="0"/>
              <a:buChar char="•"/>
            </a:pPr>
            <a:r>
              <a:rPr lang="en-US" sz="2800" dirty="0"/>
              <a:t>These brain changes progressively rob clients of memory, problem-solving skills, insight, control of moods, and, life itself.</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24</a:t>
            </a:fld>
            <a:endParaRPr lang="en-US"/>
          </a:p>
        </p:txBody>
      </p:sp>
    </p:spTree>
    <p:extLst>
      <p:ext uri="{BB962C8B-B14F-4D97-AF65-F5344CB8AC3E}">
        <p14:creationId xmlns:p14="http://schemas.microsoft.com/office/powerpoint/2010/main" val="2589761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Alzheimer’s disease advances in three behavioral stages, with each new stage marked by an increase in symptom severity and new problems</a:t>
            </a:r>
          </a:p>
          <a:p>
            <a:pPr marL="742950" lvl="1" indent="-285750">
              <a:buFont typeface="Arial" panose="020B0604020202020204" pitchFamily="34" charset="0"/>
              <a:buChar char="•"/>
            </a:pPr>
            <a:r>
              <a:rPr lang="en-US" sz="2800" dirty="0"/>
              <a:t>Early-stage</a:t>
            </a:r>
          </a:p>
          <a:p>
            <a:pPr marL="742950" lvl="1" indent="-285750">
              <a:buFont typeface="Arial" panose="020B0604020202020204" pitchFamily="34" charset="0"/>
              <a:buChar char="•"/>
            </a:pPr>
            <a:r>
              <a:rPr lang="en-US" sz="2800" dirty="0"/>
              <a:t>Middle-stage</a:t>
            </a:r>
          </a:p>
          <a:p>
            <a:pPr marL="742950" lvl="1" indent="-285750">
              <a:buFont typeface="Arial" panose="020B0604020202020204" pitchFamily="34" charset="0"/>
              <a:buChar char="•"/>
            </a:pPr>
            <a:r>
              <a:rPr lang="en-US" sz="2800" dirty="0"/>
              <a:t>Late-stage</a:t>
            </a:r>
          </a:p>
          <a:p>
            <a:pPr marL="285750" indent="-285750">
              <a:buFont typeface="Arial" panose="020B0604020202020204" pitchFamily="34" charset="0"/>
              <a:buChar char="•"/>
            </a:pPr>
            <a:r>
              <a:rPr lang="en-US" sz="2800" dirty="0"/>
              <a:t>Symptoms of Alzheimer’s include:</a:t>
            </a:r>
          </a:p>
          <a:p>
            <a:pPr marL="742950" lvl="1" indent="-285750">
              <a:buFont typeface="Arial" panose="020B0604020202020204" pitchFamily="34" charset="0"/>
              <a:buChar char="•"/>
            </a:pPr>
            <a:r>
              <a:rPr lang="en-US" sz="2800" b="1" dirty="0"/>
              <a:t>Anomia</a:t>
            </a:r>
            <a:r>
              <a:rPr lang="en-US" sz="2800" dirty="0"/>
              <a:t>: difficulties in naming known people and objects</a:t>
            </a:r>
          </a:p>
          <a:p>
            <a:pPr marL="742950" lvl="1" indent="-285750">
              <a:buFont typeface="Arial" panose="020B0604020202020204" pitchFamily="34" charset="0"/>
              <a:buChar char="•"/>
            </a:pPr>
            <a:r>
              <a:rPr lang="en-US" sz="2800" b="1" dirty="0"/>
              <a:t>Palilalia</a:t>
            </a:r>
            <a:r>
              <a:rPr lang="en-US" sz="2800" dirty="0"/>
              <a:t>: repeating one’s own words</a:t>
            </a:r>
          </a:p>
          <a:p>
            <a:pPr marL="742950" lvl="1" indent="-285750">
              <a:buFont typeface="Arial" panose="020B0604020202020204" pitchFamily="34" charset="0"/>
              <a:buChar char="•"/>
            </a:pPr>
            <a:r>
              <a:rPr lang="en-US" sz="2800" b="1" dirty="0"/>
              <a:t>Echolalia</a:t>
            </a:r>
            <a:r>
              <a:rPr lang="en-US" sz="2800" dirty="0"/>
              <a:t>: repeating words spoken by someone else</a:t>
            </a:r>
          </a:p>
          <a:p>
            <a:pPr marL="742950" lvl="1" indent="-285750">
              <a:buFont typeface="Arial" panose="020B0604020202020204" pitchFamily="34" charset="0"/>
              <a:buChar char="•"/>
            </a:pPr>
            <a:r>
              <a:rPr lang="en-US" sz="2800" b="1" dirty="0"/>
              <a:t>Mutism</a:t>
            </a:r>
            <a:r>
              <a:rPr lang="en-US" sz="2800" dirty="0"/>
              <a:t>: inability to speak</a:t>
            </a:r>
          </a:p>
          <a:p>
            <a:pPr marL="742950" lvl="1" indent="-285750">
              <a:buFont typeface="Arial" panose="020B0604020202020204" pitchFamily="34" charset="0"/>
              <a:buChar char="•"/>
            </a:pPr>
            <a:r>
              <a:rPr lang="en-US" sz="2800" b="1" dirty="0"/>
              <a:t>Myoclonus</a:t>
            </a:r>
            <a:r>
              <a:rPr lang="en-US" sz="2800" dirty="0"/>
              <a:t>: sudden and uncontrolled contraction of muscles </a:t>
            </a:r>
          </a:p>
          <a:p>
            <a:pPr marL="742950" lvl="1" indent="-285750">
              <a:buFont typeface="Arial" panose="020B0604020202020204" pitchFamily="34" charset="0"/>
              <a:buChar char="•"/>
            </a:pPr>
            <a:endParaRPr lang="en-US" sz="2800" dirty="0"/>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25</a:t>
            </a:fld>
            <a:endParaRPr lang="en-US"/>
          </a:p>
        </p:txBody>
      </p:sp>
    </p:spTree>
    <p:extLst>
      <p:ext uri="{BB962C8B-B14F-4D97-AF65-F5344CB8AC3E}">
        <p14:creationId xmlns:p14="http://schemas.microsoft.com/office/powerpoint/2010/main" val="62603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Caring for older adults with Alzheimer’s disease requires substantial time in caregiving tasks.</a:t>
            </a:r>
          </a:p>
          <a:p>
            <a:pPr marL="285750" indent="-285750">
              <a:buFont typeface="Arial" panose="020B0604020202020204" pitchFamily="34" charset="0"/>
              <a:buChar char="•"/>
            </a:pPr>
            <a:r>
              <a:rPr lang="en-US" sz="1200" dirty="0"/>
              <a:t>Even with health education and support, caring for a loved one with Alzheimer’s disease is stressful. </a:t>
            </a:r>
          </a:p>
          <a:p>
            <a:pPr marL="285750" indent="-285750">
              <a:buFont typeface="Arial" panose="020B0604020202020204" pitchFamily="34" charset="0"/>
              <a:buChar char="•"/>
            </a:pPr>
            <a:r>
              <a:rPr lang="en-US" sz="2800" dirty="0"/>
              <a:t>Many caregivers and family members have found support and information through the Alzheimer’s Association, which provides:</a:t>
            </a:r>
          </a:p>
          <a:p>
            <a:pPr marL="742950" lvl="1" indent="-285750">
              <a:buFont typeface="Arial" panose="020B0604020202020204" pitchFamily="34" charset="0"/>
              <a:buChar char="•"/>
            </a:pPr>
            <a:r>
              <a:rPr lang="en-US" sz="2800" dirty="0"/>
              <a:t>information regarding the disease progression, symptoms, and interventions.</a:t>
            </a:r>
          </a:p>
          <a:p>
            <a:pPr marL="742950" lvl="1" indent="-285750">
              <a:buFont typeface="Arial" panose="020B0604020202020204" pitchFamily="34" charset="0"/>
              <a:buChar char="•"/>
            </a:pPr>
            <a:r>
              <a:rPr lang="en-US" sz="2800" dirty="0"/>
              <a:t>The Association also help connect families to help lines, home care, adult day care, assisted living, skilled nursing facilities, elder-care lawyers, and transportation.</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26</a:t>
            </a:fld>
            <a:endParaRPr lang="en-US"/>
          </a:p>
        </p:txBody>
      </p:sp>
    </p:spTree>
    <p:extLst>
      <p:ext uri="{BB962C8B-B14F-4D97-AF65-F5344CB8AC3E}">
        <p14:creationId xmlns:p14="http://schemas.microsoft.com/office/powerpoint/2010/main" val="1485067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Treatment for Alzheimer’s disease requires:</a:t>
            </a:r>
          </a:p>
          <a:p>
            <a:pPr marL="742950" lvl="1" indent="-285750">
              <a:buFont typeface="Arial" panose="020B0604020202020204" pitchFamily="34" charset="0"/>
              <a:buChar char="•"/>
            </a:pPr>
            <a:r>
              <a:rPr lang="en-US" sz="2800" dirty="0"/>
              <a:t>(1) specific medical interventions and supervision;</a:t>
            </a:r>
          </a:p>
          <a:p>
            <a:pPr marL="742950" lvl="1" indent="-285750">
              <a:buFont typeface="Arial" panose="020B0604020202020204" pitchFamily="34" charset="0"/>
              <a:buChar char="•"/>
            </a:pPr>
            <a:r>
              <a:rPr lang="en-US" sz="2800" dirty="0"/>
              <a:t>(2) behavioral management and control of symptoms;</a:t>
            </a:r>
          </a:p>
          <a:p>
            <a:pPr marL="742950" lvl="1" indent="-285750">
              <a:buFont typeface="Arial" panose="020B0604020202020204" pitchFamily="34" charset="0"/>
              <a:buChar char="•"/>
            </a:pPr>
            <a:r>
              <a:rPr lang="en-US" sz="2800" dirty="0"/>
              <a:t>(3) prevention of additional physical and emotional problems; and </a:t>
            </a:r>
          </a:p>
          <a:p>
            <a:pPr marL="742950" lvl="1" indent="-285750">
              <a:buFont typeface="Arial" panose="020B0604020202020204" pitchFamily="34" charset="0"/>
              <a:buChar char="•"/>
            </a:pPr>
            <a:r>
              <a:rPr lang="en-US" sz="2800" dirty="0"/>
              <a:t>(4) family support </a:t>
            </a:r>
          </a:p>
          <a:p>
            <a:pPr marL="285750" indent="-285750">
              <a:buFont typeface="Arial" panose="020B0604020202020204" pitchFamily="34" charset="0"/>
              <a:buChar char="•"/>
            </a:pPr>
            <a:r>
              <a:rPr lang="en-US" sz="1200" dirty="0"/>
              <a:t>Newer medications are successful in slowing the rate of cognitive decline.</a:t>
            </a:r>
          </a:p>
          <a:p>
            <a:pPr marL="285750" indent="-285750">
              <a:buFont typeface="Arial" panose="020B0604020202020204" pitchFamily="34" charset="0"/>
              <a:buChar char="•"/>
            </a:pPr>
            <a:r>
              <a:rPr lang="en-US" sz="1200" dirty="0"/>
              <a:t>However, there are currently no treatments to reverse or cure the brain pathology of Alzheimer’s disease.</a:t>
            </a:r>
          </a:p>
          <a:p>
            <a:pPr marL="285750" indent="-285750">
              <a:buFont typeface="Arial" panose="020B0604020202020204" pitchFamily="34" charset="0"/>
              <a:buChar char="•"/>
            </a:pPr>
            <a:r>
              <a:rPr lang="en-US" sz="1200" dirty="0"/>
              <a:t>In the late stage, cognitive disabilities force many patients into assisted living and nursing home facilities. </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27</a:t>
            </a:fld>
            <a:endParaRPr lang="en-US"/>
          </a:p>
        </p:txBody>
      </p:sp>
    </p:spTree>
    <p:extLst>
      <p:ext uri="{BB962C8B-B14F-4D97-AF65-F5344CB8AC3E}">
        <p14:creationId xmlns:p14="http://schemas.microsoft.com/office/powerpoint/2010/main" val="1606033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The control of dangerous behaviors sometimes caused by Alzheimer’s disease requires:</a:t>
            </a:r>
          </a:p>
          <a:p>
            <a:pPr marL="742950" lvl="1" indent="-285750">
              <a:buFont typeface="Arial" panose="020B0604020202020204" pitchFamily="34" charset="0"/>
              <a:buChar char="•"/>
            </a:pPr>
            <a:r>
              <a:rPr lang="en-US" sz="2800" dirty="0"/>
              <a:t>Appropriate use of medications;</a:t>
            </a:r>
          </a:p>
          <a:p>
            <a:pPr marL="742950" lvl="1" indent="-285750">
              <a:buFont typeface="Arial" panose="020B0604020202020204" pitchFamily="34" charset="0"/>
              <a:buChar char="•"/>
            </a:pPr>
            <a:r>
              <a:rPr lang="en-US" sz="2800" dirty="0"/>
              <a:t>Humane </a:t>
            </a:r>
            <a:r>
              <a:rPr lang="en-US" sz="2800" b="1" dirty="0"/>
              <a:t>behavior modification</a:t>
            </a:r>
            <a:r>
              <a:rPr lang="en-US" sz="2800" dirty="0"/>
              <a:t>;</a:t>
            </a:r>
          </a:p>
          <a:p>
            <a:pPr marL="742950" lvl="1" indent="-285750">
              <a:buFont typeface="Arial" panose="020B0604020202020204" pitchFamily="34" charset="0"/>
              <a:buChar char="•"/>
            </a:pPr>
            <a:r>
              <a:rPr lang="en-US" sz="2800" dirty="0"/>
              <a:t>Cognitive training;</a:t>
            </a:r>
          </a:p>
          <a:p>
            <a:pPr marL="742950" lvl="1" indent="-285750">
              <a:buFont typeface="Arial" panose="020B0604020202020204" pitchFamily="34" charset="0"/>
              <a:buChar char="•"/>
            </a:pPr>
            <a:r>
              <a:rPr lang="en-US" sz="2800" dirty="0"/>
              <a:t>Social support; and </a:t>
            </a:r>
          </a:p>
          <a:p>
            <a:pPr marL="742950" lvl="1" indent="-285750">
              <a:buFont typeface="Arial" panose="020B0604020202020204" pitchFamily="34" charset="0"/>
              <a:buChar char="•"/>
            </a:pPr>
            <a:r>
              <a:rPr lang="en-US" sz="2800" dirty="0"/>
              <a:t>Environmental manipulations </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28</a:t>
            </a:fld>
            <a:endParaRPr lang="en-US"/>
          </a:p>
        </p:txBody>
      </p:sp>
    </p:spTree>
    <p:extLst>
      <p:ext uri="{BB962C8B-B14F-4D97-AF65-F5344CB8AC3E}">
        <p14:creationId xmlns:p14="http://schemas.microsoft.com/office/powerpoint/2010/main" val="2860164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Goals of health social work with Alzheimer’s disease include:</a:t>
            </a:r>
          </a:p>
          <a:p>
            <a:pPr marL="742950" lvl="1" indent="-285750">
              <a:buFont typeface="Arial" panose="020B0604020202020204" pitchFamily="34" charset="0"/>
              <a:buChar char="•"/>
            </a:pPr>
            <a:r>
              <a:rPr lang="en-US" sz="2800" dirty="0"/>
              <a:t>help clients maintain as much personal control, self-empowerment, and dignity as possible; </a:t>
            </a:r>
          </a:p>
          <a:p>
            <a:pPr marL="742950" lvl="1" indent="-285750">
              <a:buFont typeface="Arial" panose="020B0604020202020204" pitchFamily="34" charset="0"/>
              <a:buChar char="•"/>
            </a:pPr>
            <a:r>
              <a:rPr lang="en-US" sz="2800" dirty="0"/>
              <a:t>screen and assess hidden and obvious signs of physical and mental neglect, physical and sexual assault, and financial theft;</a:t>
            </a:r>
          </a:p>
          <a:p>
            <a:pPr marL="742950" lvl="1" indent="-285750">
              <a:buFont typeface="Arial" panose="020B0604020202020204" pitchFamily="34" charset="0"/>
              <a:buChar char="•"/>
            </a:pPr>
            <a:r>
              <a:rPr lang="en-US" sz="2800" dirty="0"/>
              <a:t>aiding the family in locating facilities that provide humane care, </a:t>
            </a:r>
          </a:p>
          <a:p>
            <a:pPr marL="742950" lvl="1" indent="-285750">
              <a:buFont typeface="Arial" panose="020B0604020202020204" pitchFamily="34" charset="0"/>
              <a:buChar char="•"/>
            </a:pPr>
            <a:r>
              <a:rPr lang="en-US" sz="2800" dirty="0"/>
              <a:t>developing individual home treatment plans, </a:t>
            </a:r>
          </a:p>
          <a:p>
            <a:pPr marL="742950" lvl="1" indent="-285750">
              <a:buFont typeface="Arial" panose="020B0604020202020204" pitchFamily="34" charset="0"/>
              <a:buChar char="•"/>
            </a:pPr>
            <a:r>
              <a:rPr lang="en-US" sz="2400" dirty="0"/>
              <a:t>case managing evidence-based medical and social interventions;</a:t>
            </a:r>
          </a:p>
          <a:p>
            <a:pPr marL="742950" lvl="1" indent="-285750">
              <a:buFont typeface="Arial" panose="020B0604020202020204" pitchFamily="34" charset="0"/>
              <a:buChar char="•"/>
            </a:pPr>
            <a:r>
              <a:rPr lang="en-US" sz="2400" dirty="0"/>
              <a:t>providing specialized behavioral and cognitive interventions to the client;</a:t>
            </a:r>
          </a:p>
          <a:p>
            <a:pPr marL="742950" lvl="1" indent="-285750">
              <a:buFont typeface="Arial" panose="020B0604020202020204" pitchFamily="34" charset="0"/>
              <a:buChar char="•"/>
            </a:pPr>
            <a:r>
              <a:rPr lang="en-US" sz="2400" dirty="0"/>
              <a:t>helping the family resolve feelings of anger, guilt, and grief;</a:t>
            </a:r>
          </a:p>
          <a:p>
            <a:pPr marL="742950" lvl="1" indent="-285750">
              <a:buFont typeface="Arial" panose="020B0604020202020204" pitchFamily="34" charset="0"/>
              <a:buChar char="•"/>
            </a:pPr>
            <a:r>
              <a:rPr lang="en-US" sz="2400" dirty="0"/>
              <a:t>helping families remain focused on the realities of Alzheimer’s disease and not being misled by false hopes.</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29</a:t>
            </a:fld>
            <a:endParaRPr lang="en-US"/>
          </a:p>
        </p:txBody>
      </p:sp>
    </p:spTree>
    <p:extLst>
      <p:ext uri="{BB962C8B-B14F-4D97-AF65-F5344CB8AC3E}">
        <p14:creationId xmlns:p14="http://schemas.microsoft.com/office/powerpoint/2010/main" val="3090343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Goals of health social work with Alzheimer’s disease include:</a:t>
            </a:r>
          </a:p>
          <a:p>
            <a:pPr marL="742950" lvl="1" indent="-285750">
              <a:buFont typeface="Arial" panose="020B0604020202020204" pitchFamily="34" charset="0"/>
              <a:buChar char="•"/>
            </a:pPr>
            <a:r>
              <a:rPr lang="en-US" sz="2400" dirty="0"/>
              <a:t>case managing evidence-based medical and social interventions;</a:t>
            </a:r>
          </a:p>
          <a:p>
            <a:pPr marL="742950" lvl="1" indent="-285750">
              <a:buFont typeface="Arial" panose="020B0604020202020204" pitchFamily="34" charset="0"/>
              <a:buChar char="•"/>
            </a:pPr>
            <a:r>
              <a:rPr lang="en-US" sz="2400" dirty="0"/>
              <a:t>providing specialized behavioral and cognitive interventions to the client;</a:t>
            </a:r>
          </a:p>
          <a:p>
            <a:pPr marL="742950" lvl="1" indent="-285750">
              <a:buFont typeface="Arial" panose="020B0604020202020204" pitchFamily="34" charset="0"/>
              <a:buChar char="•"/>
            </a:pPr>
            <a:r>
              <a:rPr lang="en-US" sz="2400" dirty="0"/>
              <a:t>helping the family resolve feelings of anger, guilt, and grief;</a:t>
            </a:r>
          </a:p>
          <a:p>
            <a:pPr marL="742950" lvl="1" indent="-285750">
              <a:buFont typeface="Arial" panose="020B0604020202020204" pitchFamily="34" charset="0"/>
              <a:buChar char="•"/>
            </a:pPr>
            <a:r>
              <a:rPr lang="en-US" sz="2400" dirty="0"/>
              <a:t>helping families remain focused on the realities of Alzheimer’s disease and not being misled by false hopes.</a:t>
            </a:r>
          </a:p>
          <a:p>
            <a:endParaRPr lang="en-US" dirty="0"/>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30</a:t>
            </a:fld>
            <a:endParaRPr lang="en-US"/>
          </a:p>
        </p:txBody>
      </p:sp>
    </p:spTree>
    <p:extLst>
      <p:ext uri="{BB962C8B-B14F-4D97-AF65-F5344CB8AC3E}">
        <p14:creationId xmlns:p14="http://schemas.microsoft.com/office/powerpoint/2010/main" val="2672782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As life expectancy increases, more individuals will live for extended periods with disabilities and chronic illness.</a:t>
            </a:r>
            <a:endParaRPr lang="en-US" sz="2800" dirty="0">
              <a:ln w="15875">
                <a:noFill/>
                <a:round/>
              </a:ln>
              <a:effectLst/>
            </a:endParaRPr>
          </a:p>
          <a:p>
            <a:pPr marL="285750" indent="-285750">
              <a:buFont typeface="Arial" panose="020B0604020202020204" pitchFamily="34" charset="0"/>
              <a:buChar char="•"/>
            </a:pPr>
            <a:r>
              <a:rPr lang="en-US" sz="2800" dirty="0">
                <a:ln w="15875">
                  <a:noFill/>
                  <a:round/>
                </a:ln>
              </a:rPr>
              <a:t>Dementia is characterized by cognitive impairment sufficient to disrupt everyday activities.</a:t>
            </a:r>
            <a:endParaRPr lang="en-US" sz="2800" dirty="0">
              <a:ln w="15875">
                <a:noFill/>
                <a:round/>
              </a:ln>
              <a:effectLst/>
            </a:endParaRPr>
          </a:p>
          <a:p>
            <a:pPr marL="742950" lvl="1" indent="-285750">
              <a:buFont typeface="Arial" panose="020B0604020202020204" pitchFamily="34" charset="0"/>
              <a:buChar char="•"/>
            </a:pPr>
            <a:r>
              <a:rPr lang="en-US" sz="2800" dirty="0">
                <a:ln w="15875">
                  <a:noFill/>
                  <a:round/>
                </a:ln>
                <a:effectLst/>
              </a:rPr>
              <a:t>The most common form of dementia is Alzheimer's disease.</a:t>
            </a:r>
          </a:p>
          <a:p>
            <a:pPr marL="285750" indent="-285750">
              <a:buFont typeface="Arial" panose="020B0604020202020204" pitchFamily="34" charset="0"/>
              <a:buChar char="•"/>
            </a:pPr>
            <a:r>
              <a:rPr lang="en-US" sz="1200" dirty="0">
                <a:ln w="15875">
                  <a:noFill/>
                  <a:round/>
                </a:ln>
              </a:rPr>
              <a:t>Aging is another period of life in which developmental change create new avenues for growth and rewards, as well as hazards and limitations.</a:t>
            </a:r>
            <a:endParaRPr lang="en-US" sz="1200" dirty="0">
              <a:ln w="15875">
                <a:noFill/>
                <a:round/>
              </a:ln>
              <a:effectLst/>
            </a:endParaRPr>
          </a:p>
          <a:p>
            <a:pPr marL="285750" indent="-285750">
              <a:buFont typeface="Arial" panose="020B0604020202020204" pitchFamily="34" charset="0"/>
              <a:buChar char="•"/>
            </a:pPr>
            <a:r>
              <a:rPr lang="en-US" sz="1200" dirty="0"/>
              <a:t>Healthy aging is a developmental process and has the same potential for new self-knowledge, relationships, spirituality and achievements.</a:t>
            </a:r>
            <a:endParaRPr lang="en-US" sz="12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4</a:t>
            </a:fld>
            <a:endParaRPr lang="en-US"/>
          </a:p>
        </p:txBody>
      </p:sp>
    </p:spTree>
    <p:extLst>
      <p:ext uri="{BB962C8B-B14F-4D97-AF65-F5344CB8AC3E}">
        <p14:creationId xmlns:p14="http://schemas.microsoft.com/office/powerpoint/2010/main" val="1028193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Later adulthood is a developmental period that may be characterized by a sense of fulfillment, meaningful relationships, and continued curiosity about the world.</a:t>
            </a:r>
            <a:endParaRPr lang="en-US" sz="1200" dirty="0">
              <a:ln w="15875">
                <a:noFill/>
                <a:round/>
              </a:ln>
              <a:effectLst/>
            </a:endParaRPr>
          </a:p>
          <a:p>
            <a:pPr marL="285750" indent="-285750">
              <a:buFont typeface="Arial" panose="020B0604020202020204" pitchFamily="34" charset="0"/>
              <a:buChar char="•"/>
            </a:pPr>
            <a:r>
              <a:rPr lang="en-US" sz="1200" dirty="0">
                <a:ln w="15875">
                  <a:noFill/>
                  <a:round/>
                </a:ln>
              </a:rPr>
              <a:t>It is also a period in which all individuals eventually will experience significant loss and death.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n w="15875">
                  <a:noFill/>
                  <a:round/>
                </a:ln>
              </a:rPr>
              <a:t>Health social workers can function as part of a transdisciplinary team of health-care professionals to provide support, specific cognitive and behavioral interventions, and education for individuals and families suffering from Alzheimer’s disease.</a:t>
            </a:r>
            <a:endParaRPr lang="en-US" sz="1200" dirty="0">
              <a:ln w="15875">
                <a:noFill/>
                <a:round/>
              </a:ln>
              <a:effectLst/>
            </a:endParaRP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31</a:t>
            </a:fld>
            <a:endParaRPr lang="en-US"/>
          </a:p>
        </p:txBody>
      </p:sp>
    </p:spTree>
    <p:extLst>
      <p:ext uri="{BB962C8B-B14F-4D97-AF65-F5344CB8AC3E}">
        <p14:creationId xmlns:p14="http://schemas.microsoft.com/office/powerpoint/2010/main" val="3382892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Eighty percent of Americans 65 and older have at least one chronic medical disorder, and 50% suffer from two or more serious long-term illnesses.</a:t>
            </a:r>
          </a:p>
          <a:p>
            <a:pPr marL="742950" lvl="1" indent="-285750">
              <a:buFont typeface="Arial" panose="020B0604020202020204" pitchFamily="34" charset="0"/>
              <a:buChar char="•"/>
            </a:pPr>
            <a:r>
              <a:rPr lang="en-US" sz="2800" dirty="0"/>
              <a:t>Obesity, dietary choices, and reduced exercise contribute to the onset of diabetes in adulthood. </a:t>
            </a:r>
            <a:endParaRPr lang="en-US" sz="4000" dirty="0">
              <a:ln w="15875">
                <a:noFill/>
                <a:round/>
              </a:ln>
            </a:endParaRPr>
          </a:p>
          <a:p>
            <a:pPr marL="285750" indent="-285750">
              <a:buFont typeface="Arial" panose="020B0604020202020204" pitchFamily="34" charset="0"/>
              <a:buChar char="•"/>
            </a:pPr>
            <a:r>
              <a:rPr lang="en-US" sz="2800" dirty="0"/>
              <a:t>Social workers must become stronger advocates for older adults in securing and protecting retirement income, disability benefits, and health insurance for low-income people.</a:t>
            </a:r>
            <a:endParaRPr lang="en-US" sz="2800" dirty="0">
              <a:ln w="15875">
                <a:noFill/>
                <a:round/>
              </a:ln>
            </a:endParaRPr>
          </a:p>
          <a:p>
            <a:pPr marL="285750" indent="-285750">
              <a:buFont typeface="Arial" panose="020B0604020202020204" pitchFamily="34" charset="0"/>
              <a:buChar char="•"/>
            </a:pPr>
            <a:r>
              <a:rPr lang="en-US" sz="2800" dirty="0"/>
              <a:t>Older adults in our communities of color generally experience more health problems and more difficulties accessing medical services.</a:t>
            </a:r>
          </a:p>
          <a:p>
            <a:pPr marL="742950" lvl="1" indent="-285750">
              <a:buFont typeface="Arial" panose="020B0604020202020204" pitchFamily="34" charset="0"/>
              <a:buChar char="•"/>
            </a:pPr>
            <a:r>
              <a:rPr lang="en-US" sz="2800" dirty="0"/>
              <a:t>Additionally, they most often receive lower wages over their life time, and therefore, have less retirement income.</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5</a:t>
            </a:fld>
            <a:endParaRPr lang="en-US"/>
          </a:p>
        </p:txBody>
      </p:sp>
    </p:spTree>
    <p:extLst>
      <p:ext uri="{BB962C8B-B14F-4D97-AF65-F5344CB8AC3E}">
        <p14:creationId xmlns:p14="http://schemas.microsoft.com/office/powerpoint/2010/main" val="1564079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Social workers encounter many aging adults in health-care settings such as hospitals, assisted-living facilities, and nursing homes. </a:t>
            </a:r>
          </a:p>
          <a:p>
            <a:pPr marL="285750" indent="-285750">
              <a:buFont typeface="Arial" panose="020B0604020202020204" pitchFamily="34" charset="0"/>
              <a:buChar char="•"/>
            </a:pPr>
            <a:r>
              <a:rPr lang="en-US" sz="2800" b="1" dirty="0"/>
              <a:t>Health social work</a:t>
            </a:r>
            <a:r>
              <a:rPr lang="en-US" sz="2800" dirty="0"/>
              <a:t> (or medical social work) is </a:t>
            </a:r>
          </a:p>
          <a:p>
            <a:pPr marL="742950" lvl="1" indent="-285750">
              <a:buFont typeface="Arial" panose="020B0604020202020204" pitchFamily="34" charset="0"/>
              <a:buChar char="•"/>
            </a:pPr>
            <a:r>
              <a:rPr lang="en-US" sz="2800" dirty="0"/>
              <a:t>a sub-specialization that focuses on the impact of disease and disability on individuals of all ages, their families, and communities. </a:t>
            </a:r>
          </a:p>
          <a:p>
            <a:pPr marL="285750" indent="-285750">
              <a:buFont typeface="Arial" panose="020B0604020202020204" pitchFamily="34" charset="0"/>
              <a:buChar char="•"/>
            </a:pPr>
            <a:r>
              <a:rPr lang="en-US" sz="2800" dirty="0"/>
              <a:t>Health social workers act as: </a:t>
            </a:r>
          </a:p>
          <a:p>
            <a:pPr marL="742950" lvl="1" indent="-285750">
              <a:buFont typeface="Arial" panose="020B0604020202020204" pitchFamily="34" charset="0"/>
              <a:buChar char="•"/>
            </a:pPr>
            <a:r>
              <a:rPr lang="en-US" sz="2800" i="1" dirty="0"/>
              <a:t>Translators</a:t>
            </a:r>
            <a:r>
              <a:rPr lang="en-US" sz="2800" dirty="0"/>
              <a:t> of medical information to patients and their families; and</a:t>
            </a:r>
          </a:p>
          <a:p>
            <a:pPr marL="742950" lvl="1" indent="-285750">
              <a:buFont typeface="Arial" panose="020B0604020202020204" pitchFamily="34" charset="0"/>
              <a:buChar char="•"/>
            </a:pPr>
            <a:r>
              <a:rPr lang="en-US" sz="2800" i="1" dirty="0"/>
              <a:t>Providers</a:t>
            </a:r>
            <a:r>
              <a:rPr lang="en-US" sz="2800" dirty="0"/>
              <a:t> of psychosocial information about patients and their families to physicians. </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6</a:t>
            </a:fld>
            <a:endParaRPr lang="en-US"/>
          </a:p>
        </p:txBody>
      </p:sp>
    </p:spTree>
    <p:extLst>
      <p:ext uri="{BB962C8B-B14F-4D97-AF65-F5344CB8AC3E}">
        <p14:creationId xmlns:p14="http://schemas.microsoft.com/office/powerpoint/2010/main" val="2840270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Health social workers:</a:t>
            </a:r>
          </a:p>
          <a:p>
            <a:pPr marL="742950" lvl="1" indent="-285750">
              <a:buFont typeface="Arial" panose="020B0604020202020204" pitchFamily="34" charset="0"/>
              <a:buChar char="•"/>
            </a:pPr>
            <a:r>
              <a:rPr lang="en-US" sz="2800" dirty="0"/>
              <a:t>understand the patient’s physical condition and role within a family and community that is affected by that person’s health.</a:t>
            </a:r>
          </a:p>
          <a:p>
            <a:pPr marL="742950" lvl="1" indent="-285750">
              <a:buFont typeface="Arial" panose="020B0604020202020204" pitchFamily="34" charset="0"/>
              <a:buChar char="•"/>
            </a:pPr>
            <a:r>
              <a:rPr lang="en-US" sz="2800" dirty="0"/>
              <a:t>address social problems arising directly out of medical treatment to facilitate and extend medical treatment.  </a:t>
            </a:r>
          </a:p>
          <a:p>
            <a:pPr marL="742950" lvl="1" indent="-285750">
              <a:buFont typeface="Arial" panose="020B0604020202020204" pitchFamily="34" charset="0"/>
              <a:buChar char="•"/>
            </a:pPr>
            <a:r>
              <a:rPr lang="en-US" sz="2800" dirty="0"/>
              <a:t>help patients and families cope with and adapt to changes brought about by illness, medical treatment, and disability.</a:t>
            </a:r>
            <a:endParaRPr lang="en-US" sz="2800" b="1" dirty="0">
              <a:ln w="15875">
                <a:noFill/>
                <a:round/>
              </a:ln>
              <a:effectLst/>
            </a:endParaRPr>
          </a:p>
          <a:p>
            <a:pPr marL="742950" lvl="1" indent="-285750">
              <a:buFont typeface="Arial" panose="020B0604020202020204" pitchFamily="34" charset="0"/>
              <a:buChar char="•"/>
            </a:pPr>
            <a:r>
              <a:rPr lang="en-US" sz="2800" dirty="0">
                <a:ln w="15875">
                  <a:noFill/>
                  <a:round/>
                </a:ln>
              </a:rPr>
              <a:t>connect patients to appropriate services and </a:t>
            </a:r>
          </a:p>
          <a:p>
            <a:pPr marL="742950" lvl="1" indent="-285750">
              <a:buFont typeface="Arial" panose="020B0604020202020204" pitchFamily="34" charset="0"/>
              <a:buChar char="•"/>
            </a:pPr>
            <a:r>
              <a:rPr lang="en-US" sz="2800" dirty="0">
                <a:ln w="15875">
                  <a:noFill/>
                  <a:round/>
                </a:ln>
              </a:rPr>
              <a:t>create or maintain a safety net for those who do not qualify for needed services.</a:t>
            </a:r>
            <a:endParaRPr lang="en-US" sz="2800" dirty="0">
              <a:ln w="15875">
                <a:noFill/>
                <a:round/>
              </a:ln>
              <a:effectLst/>
            </a:endParaRPr>
          </a:p>
        </p:txBody>
      </p:sp>
      <p:sp>
        <p:nvSpPr>
          <p:cNvPr id="4" name="Slide Number Placeholder 3"/>
          <p:cNvSpPr>
            <a:spLocks noGrp="1"/>
          </p:cNvSpPr>
          <p:nvPr>
            <p:ph type="sldNum" sz="quarter" idx="5"/>
          </p:nvPr>
        </p:nvSpPr>
        <p:spPr/>
        <p:txBody>
          <a:bodyPr/>
          <a:lstStyle/>
          <a:p>
            <a:fld id="{06FD82CD-EE43-7D4C-B990-190FBB9F7A60}" type="slidenum">
              <a:rPr lang="en-US" smtClean="0"/>
              <a:t>7</a:t>
            </a:fld>
            <a:endParaRPr lang="en-US"/>
          </a:p>
        </p:txBody>
      </p:sp>
    </p:spTree>
    <p:extLst>
      <p:ext uri="{BB962C8B-B14F-4D97-AF65-F5344CB8AC3E}">
        <p14:creationId xmlns:p14="http://schemas.microsoft.com/office/powerpoint/2010/main" val="1251025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Health social workers work in various settings with transdisciplinary teams of professionals.</a:t>
            </a:r>
          </a:p>
          <a:p>
            <a:pPr marL="742950" lvl="1" indent="-285750">
              <a:buFont typeface="Arial" panose="020B0604020202020204" pitchFamily="34" charset="0"/>
              <a:buChar char="•"/>
            </a:pPr>
            <a:r>
              <a:rPr lang="en-US" sz="2800" dirty="0"/>
              <a:t>Settings include </a:t>
            </a:r>
          </a:p>
          <a:p>
            <a:pPr marL="742950" lvl="1" indent="-285750">
              <a:buFont typeface="Arial" panose="020B0604020202020204" pitchFamily="34" charset="0"/>
              <a:buChar char="•"/>
            </a:pPr>
            <a:r>
              <a:rPr lang="en-US" sz="2800" dirty="0"/>
              <a:t>hospitals, </a:t>
            </a:r>
          </a:p>
          <a:p>
            <a:pPr marL="742950" lvl="1" indent="-285750">
              <a:buFont typeface="Arial" panose="020B0604020202020204" pitchFamily="34" charset="0"/>
              <a:buChar char="•"/>
            </a:pPr>
            <a:r>
              <a:rPr lang="en-US" sz="2800" dirty="0"/>
              <a:t>outpatient primary-care settings, </a:t>
            </a:r>
          </a:p>
          <a:p>
            <a:pPr marL="742950" lvl="1" indent="-285750">
              <a:buFont typeface="Arial" panose="020B0604020202020204" pitchFamily="34" charset="0"/>
              <a:buChar char="•"/>
            </a:pPr>
            <a:r>
              <a:rPr lang="en-US" sz="2800" dirty="0"/>
              <a:t>home health care, </a:t>
            </a:r>
          </a:p>
          <a:p>
            <a:pPr marL="742950" lvl="1" indent="-285750">
              <a:buFont typeface="Arial" panose="020B0604020202020204" pitchFamily="34" charset="0"/>
              <a:buChar char="•"/>
            </a:pPr>
            <a:r>
              <a:rPr lang="en-US" sz="2800" dirty="0"/>
              <a:t>long-term care facilities, </a:t>
            </a:r>
          </a:p>
          <a:p>
            <a:pPr marL="742950" lvl="1" indent="-285750">
              <a:buFont typeface="Arial" panose="020B0604020202020204" pitchFamily="34" charset="0"/>
              <a:buChar char="•"/>
            </a:pPr>
            <a:r>
              <a:rPr lang="en-US" sz="2800" dirty="0"/>
              <a:t>public health departments, </a:t>
            </a:r>
          </a:p>
          <a:p>
            <a:pPr marL="742950" lvl="1" indent="-285750">
              <a:buFont typeface="Arial" panose="020B0604020202020204" pitchFamily="34" charset="0"/>
              <a:buChar char="•"/>
            </a:pPr>
            <a:r>
              <a:rPr lang="en-US" sz="2800" dirty="0"/>
              <a:t>community health-care clinics, </a:t>
            </a:r>
          </a:p>
          <a:p>
            <a:pPr marL="742950" lvl="1" indent="-285750">
              <a:buFont typeface="Arial" panose="020B0604020202020204" pitchFamily="34" charset="0"/>
              <a:buChar char="•"/>
            </a:pPr>
            <a:r>
              <a:rPr lang="en-US" sz="2800" dirty="0"/>
              <a:t>school-based health clinics, </a:t>
            </a:r>
          </a:p>
          <a:p>
            <a:pPr marL="742950" lvl="1" indent="-285750">
              <a:buFont typeface="Arial" panose="020B0604020202020204" pitchFamily="34" charset="0"/>
              <a:buChar char="•"/>
            </a:pPr>
            <a:r>
              <a:rPr lang="en-US" sz="2800" dirty="0"/>
              <a:t>associations focused on specific illnesses.</a:t>
            </a:r>
            <a:endParaRPr lang="en-US" sz="1200" dirty="0">
              <a:ln w="15875">
                <a:noFill/>
                <a:round/>
              </a:ln>
              <a:effectLst/>
            </a:endParaRPr>
          </a:p>
          <a:p>
            <a:pPr marL="285750" indent="-285750">
              <a:buFont typeface="Arial" panose="020B0604020202020204" pitchFamily="34" charset="0"/>
              <a:buChar char="•"/>
            </a:pPr>
            <a:r>
              <a:rPr lang="en-US" sz="2800" dirty="0">
                <a:ln w="15875">
                  <a:noFill/>
                  <a:round/>
                </a:ln>
              </a:rPr>
              <a:t>Health social workers share a holistic approach to promoting health and wellness, which includes:</a:t>
            </a:r>
            <a:endParaRPr lang="en-US" sz="2800" dirty="0">
              <a:ln w="15875">
                <a:noFill/>
                <a:round/>
              </a:ln>
              <a:effectLst/>
            </a:endParaRPr>
          </a:p>
          <a:p>
            <a:pPr marL="742950" lvl="1" indent="-285750">
              <a:buFont typeface="Arial" panose="020B0604020202020204" pitchFamily="34" charset="0"/>
              <a:buChar char="•"/>
            </a:pPr>
            <a:r>
              <a:rPr lang="en-US" sz="2800" dirty="0">
                <a:ln w="15875">
                  <a:noFill/>
                  <a:round/>
                </a:ln>
              </a:rPr>
              <a:t>how individuals, families and communities adjust to illness and medical treatment, and help define what social health-care needs must be addressed.</a:t>
            </a:r>
            <a:endParaRPr lang="en-US" sz="2800" dirty="0">
              <a:ln w="15875">
                <a:noFill/>
                <a:round/>
              </a:ln>
              <a:effectLst/>
            </a:endParaRPr>
          </a:p>
          <a:p>
            <a:pPr marL="285750" indent="-285750">
              <a:buFont typeface="Arial" panose="020B0604020202020204" pitchFamily="34" charset="0"/>
              <a:buChar char="•"/>
            </a:pPr>
            <a:r>
              <a:rPr lang="en-US" sz="1200" dirty="0">
                <a:ln w="15875">
                  <a:noFill/>
                  <a:round/>
                </a:ln>
              </a:rPr>
              <a:t>Health social workers work to alert patients and their families of their health state, limitations, and available community services.</a:t>
            </a:r>
          </a:p>
          <a:p>
            <a:pPr marL="285750" indent="-285750">
              <a:buFont typeface="Arial" panose="020B0604020202020204" pitchFamily="34" charset="0"/>
              <a:buChar char="•"/>
            </a:pPr>
            <a:r>
              <a:rPr lang="en-US" sz="1200" dirty="0">
                <a:ln w="15875">
                  <a:noFill/>
                  <a:round/>
                </a:ln>
              </a:rPr>
              <a:t>However, it ultimately is the decision of the client to accept or refuse services.</a:t>
            </a:r>
          </a:p>
          <a:p>
            <a:pPr marL="285750" indent="-285750">
              <a:buFont typeface="Arial" panose="020B0604020202020204" pitchFamily="34" charset="0"/>
              <a:buChar char="•"/>
            </a:pPr>
            <a:endParaRPr lang="en-US" sz="1200" dirty="0">
              <a:ln w="15875">
                <a:noFill/>
                <a:round/>
              </a:ln>
            </a:endParaRPr>
          </a:p>
          <a:p>
            <a:endParaRPr lang="en-US" dirty="0"/>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8</a:t>
            </a:fld>
            <a:endParaRPr lang="en-US"/>
          </a:p>
        </p:txBody>
      </p:sp>
    </p:spTree>
    <p:extLst>
      <p:ext uri="{BB962C8B-B14F-4D97-AF65-F5344CB8AC3E}">
        <p14:creationId xmlns:p14="http://schemas.microsoft.com/office/powerpoint/2010/main" val="41428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800" dirty="0"/>
              <a:t>Erikson describes a final stage of psychosocial development as the crisis of identity versus despair, typically occurring after the age of 65.</a:t>
            </a:r>
          </a:p>
          <a:p>
            <a:pPr marL="285750" indent="-285750">
              <a:buFont typeface="Arial" panose="020B0604020202020204" pitchFamily="34" charset="0"/>
              <a:buChar char="•"/>
            </a:pPr>
            <a:r>
              <a:rPr lang="en-US" sz="2800" dirty="0"/>
              <a:t>A Self-review may result in feeling at peace with oneself, and an absence of regret or recrimination. </a:t>
            </a:r>
          </a:p>
          <a:p>
            <a:pPr marL="285750" indent="-285750">
              <a:buFont typeface="Arial" panose="020B0604020202020204" pitchFamily="34" charset="0"/>
              <a:buChar char="•"/>
            </a:pPr>
            <a:r>
              <a:rPr lang="en-US" sz="2800" dirty="0"/>
              <a:t>For others the review may also result in feelings of wasted opportunities and regret.</a:t>
            </a:r>
          </a:p>
          <a:p>
            <a:pPr marL="742950" lvl="1" indent="-285750">
              <a:buFont typeface="Arial" panose="020B0604020202020204" pitchFamily="34" charset="0"/>
              <a:buChar char="•"/>
            </a:pPr>
            <a:r>
              <a:rPr lang="en-US" sz="2800" dirty="0"/>
              <a:t>Part of the social work role is to help aging individuals accept the past without feeling mental pain and continue to find peace in their daily life.</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9</a:t>
            </a:fld>
            <a:endParaRPr lang="en-US"/>
          </a:p>
        </p:txBody>
      </p:sp>
    </p:spTree>
    <p:extLst>
      <p:ext uri="{BB962C8B-B14F-4D97-AF65-F5344CB8AC3E}">
        <p14:creationId xmlns:p14="http://schemas.microsoft.com/office/powerpoint/2010/main" val="1605510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In his later writing, Erikson considered various psychosocial themes as less sequentially constrained by chronological periods than conventionally connoted by the term “stage.”</a:t>
            </a:r>
          </a:p>
          <a:p>
            <a:pPr marL="285750" indent="-285750">
              <a:buFont typeface="Arial" panose="020B0604020202020204" pitchFamily="34" charset="0"/>
              <a:buChar char="•"/>
            </a:pPr>
            <a:r>
              <a:rPr lang="en-US" sz="1200" dirty="0"/>
              <a:t>Individual life experiences may result in a re-balancing or re-working of any of Erikson’s eight psychosocial themes across the lifespan. </a:t>
            </a:r>
          </a:p>
          <a:p>
            <a:pPr marL="285750" indent="-285750">
              <a:buFont typeface="Arial" panose="020B0604020202020204" pitchFamily="34" charset="0"/>
              <a:buChar char="•"/>
            </a:pPr>
            <a:r>
              <a:rPr lang="en-US" sz="2800" dirty="0"/>
              <a:t>Some scholars believe that later adulthood should be divided into periods:</a:t>
            </a:r>
          </a:p>
          <a:p>
            <a:pPr marL="742950" lvl="1" indent="-285750">
              <a:buFont typeface="Arial" panose="020B0604020202020204" pitchFamily="34" charset="0"/>
              <a:buChar char="•"/>
            </a:pPr>
            <a:r>
              <a:rPr lang="en-US" sz="2800" dirty="0"/>
              <a:t>“Young-old” ages 65 to 74 </a:t>
            </a:r>
          </a:p>
          <a:p>
            <a:pPr marL="742950" lvl="1" indent="-285750">
              <a:buFont typeface="Arial" panose="020B0604020202020204" pitchFamily="34" charset="0"/>
              <a:buChar char="•"/>
            </a:pPr>
            <a:r>
              <a:rPr lang="en-US" sz="2800" dirty="0"/>
              <a:t>“Middle-old” ages 75 to 85</a:t>
            </a:r>
          </a:p>
          <a:p>
            <a:pPr marL="742950" lvl="1" indent="-285750">
              <a:buFont typeface="Arial" panose="020B0604020202020204" pitchFamily="34" charset="0"/>
              <a:buChar char="•"/>
            </a:pPr>
            <a:r>
              <a:rPr lang="en-US" sz="2800" dirty="0"/>
              <a:t>“Old-old” ages 85 and older</a:t>
            </a:r>
          </a:p>
          <a:p>
            <a:endParaRPr lang="en-US" dirty="0"/>
          </a:p>
        </p:txBody>
      </p:sp>
      <p:sp>
        <p:nvSpPr>
          <p:cNvPr id="4" name="Slide Number Placeholder 3"/>
          <p:cNvSpPr>
            <a:spLocks noGrp="1"/>
          </p:cNvSpPr>
          <p:nvPr>
            <p:ph type="sldNum" sz="quarter" idx="5"/>
          </p:nvPr>
        </p:nvSpPr>
        <p:spPr/>
        <p:txBody>
          <a:bodyPr/>
          <a:lstStyle/>
          <a:p>
            <a:fld id="{06FD82CD-EE43-7D4C-B990-190FBB9F7A60}" type="slidenum">
              <a:rPr lang="en-US" smtClean="0"/>
              <a:t>10</a:t>
            </a:fld>
            <a:endParaRPr lang="en-US"/>
          </a:p>
        </p:txBody>
      </p:sp>
    </p:spTree>
    <p:extLst>
      <p:ext uri="{BB962C8B-B14F-4D97-AF65-F5344CB8AC3E}">
        <p14:creationId xmlns:p14="http://schemas.microsoft.com/office/powerpoint/2010/main" val="2624493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9/6/19</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550492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9/6/19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86985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9/6/19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34708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66009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9/6/19</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623877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17615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9/6/19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23863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17375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798354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9/6/19</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69634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9/6/19</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6590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9/6/19</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7439951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6" r:id="rId6"/>
    <p:sldLayoutId id="2147483701" r:id="rId7"/>
    <p:sldLayoutId id="2147483702" r:id="rId8"/>
    <p:sldLayoutId id="2147483703" r:id="rId9"/>
    <p:sldLayoutId id="2147483704" r:id="rId10"/>
    <p:sldLayoutId id="2147483705"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1BE9D1-BF67-3044-9BAC-4C31C2FD5B6D}"/>
              </a:ext>
            </a:extLst>
          </p:cNvPr>
          <p:cNvPicPr>
            <a:picLocks noChangeAspect="1"/>
          </p:cNvPicPr>
          <p:nvPr/>
        </p:nvPicPr>
        <p:blipFill rotWithShape="1">
          <a:blip r:embed="rId2"/>
          <a:srcRect t="8210" b="54441"/>
          <a:stretch/>
        </p:blipFill>
        <p:spPr>
          <a:xfrm>
            <a:off x="0" y="13751"/>
            <a:ext cx="12160136" cy="6830498"/>
          </a:xfrm>
          <a:prstGeom prst="rect">
            <a:avLst/>
          </a:prstGeom>
        </p:spPr>
      </p:pic>
      <p:sp useBgFill="1">
        <p:nvSpPr>
          <p:cNvPr id="30" name="Rectangle 24">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32" name="Rectangle 26">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EE2DAAA7-86A2-414E-BF6E-9C61A4978516}"/>
              </a:ext>
            </a:extLst>
          </p:cNvPr>
          <p:cNvSpPr>
            <a:spLocks noGrp="1"/>
          </p:cNvSpPr>
          <p:nvPr>
            <p:ph type="ctrTitle"/>
          </p:nvPr>
        </p:nvSpPr>
        <p:spPr>
          <a:xfrm>
            <a:off x="1771132" y="2091263"/>
            <a:ext cx="8649738" cy="2590800"/>
          </a:xfrm>
        </p:spPr>
        <p:txBody>
          <a:bodyPr>
            <a:normAutofit/>
          </a:bodyPr>
          <a:lstStyle/>
          <a:p>
            <a:r>
              <a:rPr lang="en-US" sz="4000" dirty="0"/>
              <a:t>CHAPTER 11.</a:t>
            </a:r>
            <a:br>
              <a:rPr lang="en-US" sz="2800" dirty="0"/>
            </a:br>
            <a:r>
              <a:rPr lang="en-US" sz="3100" dirty="0"/>
              <a:t>HEALTH SOCIAL WORK WITH OLDER ADULTS IN MEDICAL CONTEXTS: DEMENTIA</a:t>
            </a:r>
          </a:p>
        </p:txBody>
      </p:sp>
      <p:sp>
        <p:nvSpPr>
          <p:cNvPr id="3" name="Subtitle 2">
            <a:extLst>
              <a:ext uri="{FF2B5EF4-FFF2-40B4-BE49-F238E27FC236}">
                <a16:creationId xmlns:a16="http://schemas.microsoft.com/office/drawing/2014/main" id="{5459FC62-69B1-924B-B1DB-AB2988CC1108}"/>
              </a:ext>
            </a:extLst>
          </p:cNvPr>
          <p:cNvSpPr>
            <a:spLocks noGrp="1"/>
          </p:cNvSpPr>
          <p:nvPr>
            <p:ph type="subTitle" idx="1"/>
          </p:nvPr>
        </p:nvSpPr>
        <p:spPr>
          <a:xfrm>
            <a:off x="1771130" y="4682062"/>
            <a:ext cx="8652788" cy="457201"/>
          </a:xfrm>
        </p:spPr>
        <p:txBody>
          <a:bodyPr>
            <a:normAutofit/>
          </a:bodyPr>
          <a:lstStyle/>
          <a:p>
            <a:pPr>
              <a:spcAft>
                <a:spcPts val="600"/>
              </a:spcAft>
            </a:pPr>
            <a:r>
              <a:rPr lang="en-US" dirty="0"/>
              <a:t>Human Behavior for Social Work Practice</a:t>
            </a:r>
          </a:p>
          <a:p>
            <a:pPr>
              <a:spcAft>
                <a:spcPts val="600"/>
              </a:spcAft>
            </a:pPr>
            <a:endParaRPr lang="en-US" dirty="0"/>
          </a:p>
          <a:p>
            <a:endParaRPr lang="en-US" dirty="0"/>
          </a:p>
          <a:p>
            <a:endParaRPr lang="en-US" dirty="0"/>
          </a:p>
        </p:txBody>
      </p:sp>
      <p:sp>
        <p:nvSpPr>
          <p:cNvPr id="29" name="Rectangle 28">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75D89D9-50B2-2845-868B-8F18DD1DE221}"/>
              </a:ext>
            </a:extLst>
          </p:cNvPr>
          <p:cNvCxnSpPr/>
          <p:nvPr/>
        </p:nvCxnSpPr>
        <p:spPr>
          <a:xfrm>
            <a:off x="2548128" y="4394254"/>
            <a:ext cx="709574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750C544-2FBA-7041-A27B-714F6556E626}"/>
              </a:ext>
            </a:extLst>
          </p:cNvPr>
          <p:cNvSpPr txBox="1"/>
          <p:nvPr/>
        </p:nvSpPr>
        <p:spPr>
          <a:xfrm>
            <a:off x="-2165684" y="1379621"/>
            <a:ext cx="184731" cy="369332"/>
          </a:xfrm>
          <a:prstGeom prst="rect">
            <a:avLst/>
          </a:prstGeom>
          <a:noFill/>
        </p:spPr>
        <p:txBody>
          <a:bodyPr wrap="none" rtlCol="0">
            <a:spAutoFit/>
          </a:bodyPr>
          <a:lstStyle/>
          <a:p>
            <a:endParaRPr lang="en-US"/>
          </a:p>
        </p:txBody>
      </p:sp>
      <p:sp>
        <p:nvSpPr>
          <p:cNvPr id="13" name="TextBox 12">
            <a:extLst>
              <a:ext uri="{FF2B5EF4-FFF2-40B4-BE49-F238E27FC236}">
                <a16:creationId xmlns:a16="http://schemas.microsoft.com/office/drawing/2014/main" id="{BAAF955D-9C0E-3E47-869F-FDD640D8D385}"/>
              </a:ext>
            </a:extLst>
          </p:cNvPr>
          <p:cNvSpPr txBox="1"/>
          <p:nvPr/>
        </p:nvSpPr>
        <p:spPr>
          <a:xfrm>
            <a:off x="10852084" y="6598028"/>
            <a:ext cx="2446798" cy="246221"/>
          </a:xfrm>
          <a:prstGeom prst="rect">
            <a:avLst/>
          </a:prstGeom>
          <a:noFill/>
        </p:spPr>
        <p:txBody>
          <a:bodyPr wrap="square" rtlCol="0">
            <a:spAutoFit/>
          </a:bodyPr>
          <a:lstStyle/>
          <a:p>
            <a:r>
              <a:rPr lang="en-US" sz="1000" dirty="0"/>
              <a:t>Photo Credit: Pixabay</a:t>
            </a:r>
          </a:p>
        </p:txBody>
      </p:sp>
      <p:sp>
        <p:nvSpPr>
          <p:cNvPr id="14" name="TextBox 13">
            <a:extLst>
              <a:ext uri="{FF2B5EF4-FFF2-40B4-BE49-F238E27FC236}">
                <a16:creationId xmlns:a16="http://schemas.microsoft.com/office/drawing/2014/main" id="{1163A958-635A-624D-8220-E23FCBF2F66D}"/>
              </a:ext>
            </a:extLst>
          </p:cNvPr>
          <p:cNvSpPr txBox="1"/>
          <p:nvPr/>
        </p:nvSpPr>
        <p:spPr>
          <a:xfrm>
            <a:off x="196042" y="6492672"/>
            <a:ext cx="5735782" cy="276999"/>
          </a:xfrm>
          <a:prstGeom prst="rect">
            <a:avLst/>
          </a:prstGeom>
          <a:noFill/>
        </p:spPr>
        <p:txBody>
          <a:bodyPr wrap="square" rtlCol="0">
            <a:spAutoFit/>
          </a:bodyPr>
          <a:lstStyle/>
          <a:p>
            <a:r>
              <a:rPr lang="en-US" sz="1200" b="1" dirty="0"/>
              <a:t>Power Point format &amp; design by: Bailey Jader, University of Minnesota</a:t>
            </a:r>
          </a:p>
        </p:txBody>
      </p:sp>
    </p:spTree>
    <p:extLst>
      <p:ext uri="{BB962C8B-B14F-4D97-AF65-F5344CB8AC3E}">
        <p14:creationId xmlns:p14="http://schemas.microsoft.com/office/powerpoint/2010/main" val="1166526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6" name="Picture 5" descr="Two people sitting in front of a fence&#10;&#10;Description automatically generated">
            <a:extLst>
              <a:ext uri="{FF2B5EF4-FFF2-40B4-BE49-F238E27FC236}">
                <a16:creationId xmlns:a16="http://schemas.microsoft.com/office/drawing/2014/main" id="{0B10CED1-B7B8-BB4A-810E-4C66981A57AA}"/>
              </a:ext>
            </a:extLst>
          </p:cNvPr>
          <p:cNvPicPr>
            <a:picLocks noChangeAspect="1"/>
          </p:cNvPicPr>
          <p:nvPr/>
        </p:nvPicPr>
        <p:blipFill rotWithShape="1">
          <a:blip r:embed="rId3"/>
          <a:srcRect t="18370" b="-572"/>
          <a:stretch/>
        </p:blipFill>
        <p:spPr>
          <a:xfrm>
            <a:off x="424928" y="419292"/>
            <a:ext cx="5522976" cy="6053328"/>
          </a:xfrm>
          <a:prstGeom prst="rect">
            <a:avLst/>
          </a:prstGeom>
        </p:spPr>
      </p:pic>
      <p:sp>
        <p:nvSpPr>
          <p:cNvPr id="24" name="Rectangle 2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6EA573-0F11-294F-9D0E-E29DB609C5DF}"/>
              </a:ext>
            </a:extLst>
          </p:cNvPr>
          <p:cNvSpPr>
            <a:spLocks noGrp="1"/>
          </p:cNvSpPr>
          <p:nvPr>
            <p:ph type="title"/>
          </p:nvPr>
        </p:nvSpPr>
        <p:spPr>
          <a:xfrm>
            <a:off x="6846137" y="727626"/>
            <a:ext cx="4602152" cy="1718225"/>
          </a:xfrm>
        </p:spPr>
        <p:txBody>
          <a:bodyPr>
            <a:normAutofit/>
          </a:bodyPr>
          <a:lstStyle/>
          <a:p>
            <a:r>
              <a:rPr lang="en-US" sz="3200" dirty="0"/>
              <a:t>Overview of Development in Later Adulthood</a:t>
            </a:r>
          </a:p>
        </p:txBody>
      </p:sp>
      <p:sp>
        <p:nvSpPr>
          <p:cNvPr id="3" name="Content Placeholder 2">
            <a:extLst>
              <a:ext uri="{FF2B5EF4-FFF2-40B4-BE49-F238E27FC236}">
                <a16:creationId xmlns:a16="http://schemas.microsoft.com/office/drawing/2014/main" id="{71BB8740-EE7E-A849-870B-6DC388233B59}"/>
              </a:ext>
            </a:extLst>
          </p:cNvPr>
          <p:cNvSpPr>
            <a:spLocks noGrp="1"/>
          </p:cNvSpPr>
          <p:nvPr>
            <p:ph idx="1"/>
          </p:nvPr>
        </p:nvSpPr>
        <p:spPr>
          <a:xfrm>
            <a:off x="6846137" y="2309645"/>
            <a:ext cx="4602152" cy="4075419"/>
          </a:xfrm>
        </p:spPr>
        <p:txBody>
          <a:bodyPr>
            <a:normAutofit/>
          </a:bodyPr>
          <a:lstStyle/>
          <a:p>
            <a:pPr marL="285750" indent="-285750">
              <a:spcBef>
                <a:spcPts val="0"/>
              </a:spcBef>
              <a:buFont typeface="Arial" panose="020B0604020202020204" pitchFamily="34" charset="0"/>
              <a:buChar char="•"/>
            </a:pPr>
            <a:r>
              <a:rPr lang="en-US" dirty="0"/>
              <a:t>Erikson considered psychosocial themes as less sequentially constrained by chronological periods than conventionally connoted by term “stage”</a:t>
            </a:r>
            <a:br>
              <a:rPr lang="en-US" dirty="0"/>
            </a:br>
            <a:endParaRPr lang="en-US" dirty="0"/>
          </a:p>
          <a:p>
            <a:pPr marL="285750" indent="-285750">
              <a:spcBef>
                <a:spcPts val="0"/>
              </a:spcBef>
              <a:buFont typeface="Arial" panose="020B0604020202020204" pitchFamily="34" charset="0"/>
              <a:buChar char="•"/>
            </a:pPr>
            <a:r>
              <a:rPr lang="en-US" dirty="0"/>
              <a:t>Life experiences may result in re-balancing of Erikson’s psychosocial themes across lifespan</a:t>
            </a:r>
            <a:br>
              <a:rPr lang="en-US" dirty="0"/>
            </a:br>
            <a:endParaRPr lang="en-US" dirty="0"/>
          </a:p>
          <a:p>
            <a:pPr marL="285750" indent="-285750">
              <a:spcBef>
                <a:spcPts val="0"/>
              </a:spcBef>
              <a:buFont typeface="Arial" panose="020B0604020202020204" pitchFamily="34" charset="0"/>
              <a:buChar char="•"/>
            </a:pPr>
            <a:r>
              <a:rPr lang="en-US" dirty="0"/>
              <a:t>Some believe later adulthood divided into periods:</a:t>
            </a:r>
          </a:p>
          <a:p>
            <a:pPr marL="742950" lvl="1" indent="-285750">
              <a:spcBef>
                <a:spcPts val="0"/>
              </a:spcBef>
              <a:buFont typeface="Arial" panose="020B0604020202020204" pitchFamily="34" charset="0"/>
              <a:buChar char="•"/>
            </a:pPr>
            <a:r>
              <a:rPr lang="en-US" sz="1800" dirty="0"/>
              <a:t>“Young-old” (65-74yrs.)</a:t>
            </a:r>
          </a:p>
          <a:p>
            <a:pPr marL="742950" lvl="1" indent="-285750">
              <a:spcBef>
                <a:spcPts val="0"/>
              </a:spcBef>
              <a:buFont typeface="Arial" panose="020B0604020202020204" pitchFamily="34" charset="0"/>
              <a:buChar char="•"/>
            </a:pPr>
            <a:r>
              <a:rPr lang="en-US" sz="1800" dirty="0"/>
              <a:t>“Middle-old” (75-85yrs.)</a:t>
            </a:r>
          </a:p>
          <a:p>
            <a:pPr marL="742950" lvl="1" indent="-285750">
              <a:spcBef>
                <a:spcPts val="0"/>
              </a:spcBef>
              <a:buFont typeface="Arial" panose="020B0604020202020204" pitchFamily="34" charset="0"/>
              <a:buChar char="•"/>
            </a:pPr>
            <a:r>
              <a:rPr lang="en-US" sz="1800" dirty="0"/>
              <a:t>“Old-old” (85+yrs.)</a:t>
            </a:r>
          </a:p>
          <a:p>
            <a:pPr>
              <a:spcBef>
                <a:spcPts val="0"/>
              </a:spcBef>
            </a:pPr>
            <a:endParaRPr lang="en-US" dirty="0"/>
          </a:p>
          <a:p>
            <a:pPr>
              <a:spcBef>
                <a:spcPts val="0"/>
              </a:spcBef>
            </a:pPr>
            <a:endParaRPr lang="en-US" dirty="0"/>
          </a:p>
        </p:txBody>
      </p:sp>
      <p:sp>
        <p:nvSpPr>
          <p:cNvPr id="16" name="TextBox 15">
            <a:extLst>
              <a:ext uri="{FF2B5EF4-FFF2-40B4-BE49-F238E27FC236}">
                <a16:creationId xmlns:a16="http://schemas.microsoft.com/office/drawing/2014/main" id="{780D6718-26A8-484E-98BD-85F80C1C2DAD}"/>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3279361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9" name="Picture 8" descr="A group of people standing next to a body of water&#10;&#10;Description automatically generated">
            <a:extLst>
              <a:ext uri="{FF2B5EF4-FFF2-40B4-BE49-F238E27FC236}">
                <a16:creationId xmlns:a16="http://schemas.microsoft.com/office/drawing/2014/main" id="{F85B91EC-561D-A943-8BC8-F999204C9874}"/>
              </a:ext>
            </a:extLst>
          </p:cNvPr>
          <p:cNvPicPr>
            <a:picLocks noChangeAspect="1"/>
          </p:cNvPicPr>
          <p:nvPr/>
        </p:nvPicPr>
        <p:blipFill rotWithShape="1">
          <a:blip r:embed="rId3"/>
          <a:srcRect l="11271" r="-2" b="-2"/>
          <a:stretch/>
        </p:blipFill>
        <p:spPr>
          <a:xfrm>
            <a:off x="424928" y="419292"/>
            <a:ext cx="5522976" cy="6053328"/>
          </a:xfrm>
          <a:prstGeom prst="rect">
            <a:avLst/>
          </a:prstGeom>
        </p:spPr>
      </p:pic>
      <p:sp>
        <p:nvSpPr>
          <p:cNvPr id="18" name="Rectangle 17">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9ECD9C-B9F3-024F-AAE5-446B1ED203F8}"/>
              </a:ext>
            </a:extLst>
          </p:cNvPr>
          <p:cNvSpPr>
            <a:spLocks noGrp="1"/>
          </p:cNvSpPr>
          <p:nvPr>
            <p:ph type="title"/>
          </p:nvPr>
        </p:nvSpPr>
        <p:spPr>
          <a:xfrm>
            <a:off x="6846137" y="599290"/>
            <a:ext cx="4602152" cy="1718225"/>
          </a:xfrm>
        </p:spPr>
        <p:txBody>
          <a:bodyPr>
            <a:normAutofit/>
          </a:bodyPr>
          <a:lstStyle/>
          <a:p>
            <a:r>
              <a:rPr lang="en-US" sz="3200" dirty="0"/>
              <a:t>Overview of Development in Later Adulthood</a:t>
            </a:r>
          </a:p>
        </p:txBody>
      </p:sp>
      <p:sp>
        <p:nvSpPr>
          <p:cNvPr id="3" name="Content Placeholder 2">
            <a:extLst>
              <a:ext uri="{FF2B5EF4-FFF2-40B4-BE49-F238E27FC236}">
                <a16:creationId xmlns:a16="http://schemas.microsoft.com/office/drawing/2014/main" id="{BF6D4775-4FA7-BD45-B8B2-BEAC60BF5919}"/>
              </a:ext>
            </a:extLst>
          </p:cNvPr>
          <p:cNvSpPr>
            <a:spLocks noGrp="1"/>
          </p:cNvSpPr>
          <p:nvPr>
            <p:ph idx="1"/>
          </p:nvPr>
        </p:nvSpPr>
        <p:spPr>
          <a:xfrm>
            <a:off x="6846137" y="2234121"/>
            <a:ext cx="4602152" cy="3557805"/>
          </a:xfrm>
        </p:spPr>
        <p:txBody>
          <a:bodyPr>
            <a:noAutofit/>
          </a:bodyPr>
          <a:lstStyle/>
          <a:p>
            <a:pPr marL="285750" indent="-285750">
              <a:lnSpc>
                <a:spcPct val="90000"/>
              </a:lnSpc>
              <a:spcBef>
                <a:spcPts val="0"/>
              </a:spcBef>
              <a:buFont typeface="Arial" panose="020B0604020202020204" pitchFamily="34" charset="0"/>
              <a:buChar char="•"/>
            </a:pPr>
            <a:r>
              <a:rPr lang="en-US" dirty="0"/>
              <a:t>“Young-old” (65 -74yrs.)</a:t>
            </a:r>
          </a:p>
          <a:p>
            <a:pPr marL="742950" lvl="1" indent="-285750">
              <a:lnSpc>
                <a:spcPct val="90000"/>
              </a:lnSpc>
              <a:spcBef>
                <a:spcPts val="0"/>
              </a:spcBef>
              <a:buFont typeface="Arial" panose="020B0604020202020204" pitchFamily="34" charset="0"/>
              <a:buChar char="•"/>
            </a:pPr>
            <a:r>
              <a:rPr lang="en-US" sz="1800" dirty="0"/>
              <a:t>May be active w/ employment, community, families &amp; friends</a:t>
            </a:r>
          </a:p>
          <a:p>
            <a:pPr marL="742950" lvl="1" indent="-285750">
              <a:lnSpc>
                <a:spcPct val="90000"/>
              </a:lnSpc>
              <a:spcBef>
                <a:spcPts val="0"/>
              </a:spcBef>
              <a:buFont typeface="Arial" panose="020B0604020202020204" pitchFamily="34" charset="0"/>
              <a:buChar char="•"/>
            </a:pPr>
            <a:r>
              <a:rPr lang="en-US" sz="1800" dirty="0"/>
              <a:t>Begin to experience chronic illness &amp; women outliving spouses</a:t>
            </a:r>
            <a:br>
              <a:rPr lang="en-US" sz="1800" dirty="0"/>
            </a:br>
            <a:endParaRPr lang="en-US" sz="1800" dirty="0"/>
          </a:p>
          <a:p>
            <a:pPr marL="285750" indent="-285750">
              <a:lnSpc>
                <a:spcPct val="90000"/>
              </a:lnSpc>
              <a:spcBef>
                <a:spcPts val="0"/>
              </a:spcBef>
              <a:buFont typeface="Arial" panose="020B0604020202020204" pitchFamily="34" charset="0"/>
              <a:buChar char="•"/>
            </a:pPr>
            <a:r>
              <a:rPr lang="en-US" dirty="0"/>
              <a:t>“Middle-old” (75-85yrs.)</a:t>
            </a:r>
          </a:p>
          <a:p>
            <a:pPr marL="742950" lvl="1" indent="-285750">
              <a:lnSpc>
                <a:spcPct val="90000"/>
              </a:lnSpc>
              <a:spcBef>
                <a:spcPts val="0"/>
              </a:spcBef>
              <a:buFont typeface="Arial" panose="020B0604020202020204" pitchFamily="34" charset="0"/>
              <a:buChar char="•"/>
            </a:pPr>
            <a:r>
              <a:rPr lang="en-US" sz="1800" dirty="0"/>
              <a:t>Live more constricted lives &amp; experience more physical impairments</a:t>
            </a:r>
          </a:p>
          <a:p>
            <a:pPr marL="742950" lvl="1" indent="-285750">
              <a:lnSpc>
                <a:spcPct val="90000"/>
              </a:lnSpc>
              <a:spcBef>
                <a:spcPts val="0"/>
              </a:spcBef>
              <a:buFont typeface="Arial" panose="020B0604020202020204" pitchFamily="34" charset="0"/>
              <a:buChar char="•"/>
            </a:pPr>
            <a:r>
              <a:rPr lang="en-US" sz="1800" dirty="0"/>
              <a:t>Have more chronic diseases</a:t>
            </a:r>
          </a:p>
          <a:p>
            <a:pPr marL="742950" lvl="1" indent="-285750">
              <a:lnSpc>
                <a:spcPct val="90000"/>
              </a:lnSpc>
              <a:spcBef>
                <a:spcPts val="0"/>
              </a:spcBef>
              <a:buFont typeface="Arial" panose="020B0604020202020204" pitchFamily="34" charset="0"/>
              <a:buChar char="•"/>
            </a:pPr>
            <a:r>
              <a:rPr lang="en-US" sz="1800" dirty="0"/>
              <a:t>Experience stress from loss of spouses, relatives &amp; friends</a:t>
            </a:r>
          </a:p>
          <a:p>
            <a:pPr marL="742950" lvl="1" indent="-285750">
              <a:lnSpc>
                <a:spcPct val="90000"/>
              </a:lnSpc>
              <a:spcBef>
                <a:spcPts val="0"/>
              </a:spcBef>
              <a:buFont typeface="Arial" panose="020B0604020202020204" pitchFamily="34" charset="0"/>
              <a:buChar char="•"/>
            </a:pPr>
            <a:r>
              <a:rPr lang="en-US" sz="1800" dirty="0"/>
              <a:t>Some enjoy mastered skills &amp; meaningful family/peer relationships</a:t>
            </a:r>
          </a:p>
          <a:p>
            <a:pPr>
              <a:lnSpc>
                <a:spcPct val="90000"/>
              </a:lnSpc>
              <a:spcBef>
                <a:spcPts val="0"/>
              </a:spcBef>
            </a:pPr>
            <a:endParaRPr lang="en-US" dirty="0"/>
          </a:p>
        </p:txBody>
      </p:sp>
      <p:sp>
        <p:nvSpPr>
          <p:cNvPr id="15" name="TextBox 14">
            <a:extLst>
              <a:ext uri="{FF2B5EF4-FFF2-40B4-BE49-F238E27FC236}">
                <a16:creationId xmlns:a16="http://schemas.microsoft.com/office/drawing/2014/main" id="{53795E62-128A-A642-98A6-1519CCF1B58C}"/>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803250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Picture 3" descr="A picture containing outdoor, person, man, old&#10;&#10;Description automatically generated">
            <a:extLst>
              <a:ext uri="{FF2B5EF4-FFF2-40B4-BE49-F238E27FC236}">
                <a16:creationId xmlns:a16="http://schemas.microsoft.com/office/drawing/2014/main" id="{C49D0844-33D9-2845-86A9-F8F6FCBBEEFD}"/>
              </a:ext>
            </a:extLst>
          </p:cNvPr>
          <p:cNvPicPr>
            <a:picLocks noChangeAspect="1"/>
          </p:cNvPicPr>
          <p:nvPr/>
        </p:nvPicPr>
        <p:blipFill rotWithShape="1">
          <a:blip r:embed="rId3"/>
          <a:srcRect l="39870" r="368" b="-1"/>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3F9E1B-AC94-5D42-B7A1-A6BA9D61B7DB}"/>
              </a:ext>
            </a:extLst>
          </p:cNvPr>
          <p:cNvSpPr>
            <a:spLocks noGrp="1"/>
          </p:cNvSpPr>
          <p:nvPr>
            <p:ph type="title"/>
          </p:nvPr>
        </p:nvSpPr>
        <p:spPr>
          <a:xfrm>
            <a:off x="6846137" y="422828"/>
            <a:ext cx="4602152" cy="1718225"/>
          </a:xfrm>
        </p:spPr>
        <p:txBody>
          <a:bodyPr>
            <a:normAutofit/>
          </a:bodyPr>
          <a:lstStyle/>
          <a:p>
            <a:r>
              <a:rPr lang="en-US" sz="3200" dirty="0"/>
              <a:t>Overview of Development in Later Adulthood</a:t>
            </a:r>
          </a:p>
        </p:txBody>
      </p:sp>
      <p:sp>
        <p:nvSpPr>
          <p:cNvPr id="3" name="Content Placeholder 2">
            <a:extLst>
              <a:ext uri="{FF2B5EF4-FFF2-40B4-BE49-F238E27FC236}">
                <a16:creationId xmlns:a16="http://schemas.microsoft.com/office/drawing/2014/main" id="{32190CBA-C68B-DE41-9A5E-12B5BC37D041}"/>
              </a:ext>
            </a:extLst>
          </p:cNvPr>
          <p:cNvSpPr>
            <a:spLocks noGrp="1"/>
          </p:cNvSpPr>
          <p:nvPr>
            <p:ph idx="1"/>
          </p:nvPr>
        </p:nvSpPr>
        <p:spPr>
          <a:xfrm>
            <a:off x="6846137" y="2037349"/>
            <a:ext cx="4602152" cy="3802703"/>
          </a:xfrm>
        </p:spPr>
        <p:txBody>
          <a:bodyPr>
            <a:noAutofit/>
          </a:bodyPr>
          <a:lstStyle/>
          <a:p>
            <a:pPr marL="285750" indent="-285750">
              <a:spcBef>
                <a:spcPts val="0"/>
              </a:spcBef>
              <a:buFont typeface="Arial" panose="020B0604020202020204" pitchFamily="34" charset="0"/>
              <a:buChar char="•"/>
            </a:pPr>
            <a:r>
              <a:rPr lang="en-US" dirty="0"/>
              <a:t>“Old-old” (85+):</a:t>
            </a:r>
          </a:p>
          <a:p>
            <a:pPr marL="742950" lvl="1" indent="-285750">
              <a:spcBef>
                <a:spcPts val="0"/>
              </a:spcBef>
              <a:buFont typeface="Arial" panose="020B0604020202020204" pitchFamily="34" charset="0"/>
              <a:buChar char="•"/>
            </a:pPr>
            <a:r>
              <a:rPr lang="en-US" sz="1800" dirty="0"/>
              <a:t>Most likely to be dependent &amp; frail</a:t>
            </a:r>
          </a:p>
          <a:p>
            <a:pPr marL="742950" lvl="1" indent="-285750">
              <a:spcBef>
                <a:spcPts val="0"/>
              </a:spcBef>
              <a:buFont typeface="Arial" panose="020B0604020202020204" pitchFamily="34" charset="0"/>
              <a:buChar char="•"/>
            </a:pPr>
            <a:r>
              <a:rPr lang="en-US" sz="1800" dirty="0"/>
              <a:t>Experience more disabilities/chronic illness</a:t>
            </a:r>
          </a:p>
          <a:p>
            <a:pPr marL="742950" lvl="1" indent="-285750">
              <a:spcBef>
                <a:spcPts val="0"/>
              </a:spcBef>
              <a:buFont typeface="Arial" panose="020B0604020202020204" pitchFamily="34" charset="0"/>
              <a:buChar char="•"/>
            </a:pPr>
            <a:r>
              <a:rPr lang="en-US" sz="1800" dirty="0"/>
              <a:t>High probability person out-lived most relatives/friends</a:t>
            </a:r>
            <a:br>
              <a:rPr lang="en-US" sz="1800" dirty="0"/>
            </a:br>
            <a:endParaRPr lang="en-US" sz="1800" dirty="0"/>
          </a:p>
          <a:p>
            <a:pPr marL="285750" indent="-285750">
              <a:spcBef>
                <a:spcPts val="0"/>
              </a:spcBef>
              <a:buFont typeface="Arial" panose="020B0604020202020204" pitchFamily="34" charset="0"/>
              <a:buChar char="•"/>
            </a:pPr>
            <a:r>
              <a:rPr lang="en-US" b="1" dirty="0"/>
              <a:t>Functional age </a:t>
            </a:r>
            <a:r>
              <a:rPr lang="en-US" dirty="0"/>
              <a:t>= ability to perform activities of daily living (ADLs).</a:t>
            </a:r>
          </a:p>
          <a:p>
            <a:pPr marL="742950" lvl="1" indent="-285750">
              <a:spcBef>
                <a:spcPts val="0"/>
              </a:spcBef>
              <a:buFont typeface="Arial" panose="020B0604020202020204" pitchFamily="34" charset="0"/>
              <a:buChar char="•"/>
            </a:pPr>
            <a:r>
              <a:rPr lang="en-US" sz="1800" dirty="0"/>
              <a:t>ADLs = cooking, dressing, bathing; require cognitive &amp; physical well-being</a:t>
            </a:r>
          </a:p>
          <a:p>
            <a:pPr marL="742950" lvl="1" indent="-285750">
              <a:spcBef>
                <a:spcPts val="0"/>
              </a:spcBef>
              <a:buFont typeface="Arial" panose="020B0604020202020204" pitchFamily="34" charset="0"/>
              <a:buChar char="•"/>
            </a:pPr>
            <a:r>
              <a:rPr lang="en-US" sz="1800" dirty="0"/>
              <a:t>ADLs determine whether 85+ can continue to live in own homes</a:t>
            </a:r>
          </a:p>
          <a:p>
            <a:pPr>
              <a:spcBef>
                <a:spcPts val="0"/>
              </a:spcBef>
            </a:pPr>
            <a:endParaRPr lang="en-US" dirty="0"/>
          </a:p>
          <a:p>
            <a:pPr>
              <a:spcBef>
                <a:spcPts val="0"/>
              </a:spcBef>
            </a:pPr>
            <a:endParaRPr lang="en-US" dirty="0"/>
          </a:p>
        </p:txBody>
      </p:sp>
      <p:sp>
        <p:nvSpPr>
          <p:cNvPr id="10" name="TextBox 9">
            <a:extLst>
              <a:ext uri="{FF2B5EF4-FFF2-40B4-BE49-F238E27FC236}">
                <a16:creationId xmlns:a16="http://schemas.microsoft.com/office/drawing/2014/main" id="{DD4D24FE-64D2-9746-8362-526291950CDF}"/>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156478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Picture 3" descr="Two people sitting in front of a building&#10;&#10;Description automatically generated">
            <a:extLst>
              <a:ext uri="{FF2B5EF4-FFF2-40B4-BE49-F238E27FC236}">
                <a16:creationId xmlns:a16="http://schemas.microsoft.com/office/drawing/2014/main" id="{8FA184C8-6DCE-9141-8CB9-BC14376FDD22}"/>
              </a:ext>
            </a:extLst>
          </p:cNvPr>
          <p:cNvPicPr>
            <a:picLocks noChangeAspect="1"/>
          </p:cNvPicPr>
          <p:nvPr/>
        </p:nvPicPr>
        <p:blipFill rotWithShape="1">
          <a:blip r:embed="rId3"/>
          <a:srcRect l="20402" r="18697" b="2"/>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5B41AA-0B62-7740-9B07-0825229CDC76}"/>
              </a:ext>
            </a:extLst>
          </p:cNvPr>
          <p:cNvSpPr>
            <a:spLocks noGrp="1"/>
          </p:cNvSpPr>
          <p:nvPr>
            <p:ph type="title"/>
          </p:nvPr>
        </p:nvSpPr>
        <p:spPr>
          <a:xfrm>
            <a:off x="6846137" y="470954"/>
            <a:ext cx="4602152" cy="1718225"/>
          </a:xfrm>
        </p:spPr>
        <p:txBody>
          <a:bodyPr>
            <a:normAutofit/>
          </a:bodyPr>
          <a:lstStyle/>
          <a:p>
            <a:r>
              <a:rPr lang="en-US" sz="3200" dirty="0"/>
              <a:t>Overview of Development in Later Adulthood</a:t>
            </a:r>
          </a:p>
        </p:txBody>
      </p:sp>
      <p:sp>
        <p:nvSpPr>
          <p:cNvPr id="3" name="Content Placeholder 2">
            <a:extLst>
              <a:ext uri="{FF2B5EF4-FFF2-40B4-BE49-F238E27FC236}">
                <a16:creationId xmlns:a16="http://schemas.microsoft.com/office/drawing/2014/main" id="{5151C9A2-2BB1-944E-BF15-821A7273D4C9}"/>
              </a:ext>
            </a:extLst>
          </p:cNvPr>
          <p:cNvSpPr>
            <a:spLocks noGrp="1"/>
          </p:cNvSpPr>
          <p:nvPr>
            <p:ph idx="1"/>
          </p:nvPr>
        </p:nvSpPr>
        <p:spPr>
          <a:xfrm>
            <a:off x="6846137" y="2153911"/>
            <a:ext cx="4602152" cy="3557805"/>
          </a:xfrm>
        </p:spPr>
        <p:txBody>
          <a:bodyPr>
            <a:noAutofit/>
          </a:bodyPr>
          <a:lstStyle/>
          <a:p>
            <a:pPr>
              <a:lnSpc>
                <a:spcPct val="90000"/>
              </a:lnSpc>
              <a:spcBef>
                <a:spcPts val="0"/>
              </a:spcBef>
              <a:buFont typeface="Arial" panose="020B0604020202020204" pitchFamily="34" charset="0"/>
              <a:buChar char="•"/>
            </a:pPr>
            <a:r>
              <a:rPr lang="en-US" dirty="0"/>
              <a:t>Functional assessments include:</a:t>
            </a:r>
          </a:p>
          <a:p>
            <a:pPr lvl="1">
              <a:lnSpc>
                <a:spcPct val="90000"/>
              </a:lnSpc>
              <a:spcBef>
                <a:spcPts val="0"/>
              </a:spcBef>
              <a:buFont typeface="Arial" panose="020B0604020202020204" pitchFamily="34" charset="0"/>
              <a:buChar char="•"/>
            </a:pPr>
            <a:r>
              <a:rPr lang="en-US" sz="1800" dirty="0"/>
              <a:t>Attention to strengths</a:t>
            </a:r>
          </a:p>
          <a:p>
            <a:pPr lvl="1">
              <a:lnSpc>
                <a:spcPct val="90000"/>
              </a:lnSpc>
              <a:spcBef>
                <a:spcPts val="0"/>
              </a:spcBef>
              <a:buFont typeface="Arial" panose="020B0604020202020204" pitchFamily="34" charset="0"/>
              <a:buChar char="•"/>
            </a:pPr>
            <a:r>
              <a:rPr lang="en-US" sz="1800" dirty="0"/>
              <a:t>Emotional control</a:t>
            </a:r>
          </a:p>
          <a:p>
            <a:pPr lvl="1">
              <a:lnSpc>
                <a:spcPct val="90000"/>
              </a:lnSpc>
              <a:spcBef>
                <a:spcPts val="0"/>
              </a:spcBef>
              <a:buFont typeface="Arial" panose="020B0604020202020204" pitchFamily="34" charset="0"/>
              <a:buChar char="•"/>
            </a:pPr>
            <a:r>
              <a:rPr lang="en-US" sz="1800" dirty="0"/>
              <a:t>Problem-solving skills</a:t>
            </a:r>
          </a:p>
          <a:p>
            <a:pPr lvl="1">
              <a:lnSpc>
                <a:spcPct val="90000"/>
              </a:lnSpc>
              <a:spcBef>
                <a:spcPts val="0"/>
              </a:spcBef>
              <a:buFont typeface="Arial" panose="020B0604020202020204" pitchFamily="34" charset="0"/>
              <a:buChar char="•"/>
            </a:pPr>
            <a:r>
              <a:rPr lang="en-US" sz="1800" dirty="0"/>
              <a:t>Memory</a:t>
            </a:r>
          </a:p>
          <a:p>
            <a:pPr lvl="1">
              <a:lnSpc>
                <a:spcPct val="90000"/>
              </a:lnSpc>
              <a:spcBef>
                <a:spcPts val="0"/>
              </a:spcBef>
              <a:buFont typeface="Arial" panose="020B0604020202020204" pitchFamily="34" charset="0"/>
              <a:buChar char="•"/>
            </a:pPr>
            <a:r>
              <a:rPr lang="en-US" sz="1800" dirty="0"/>
              <a:t>Mobility</a:t>
            </a:r>
          </a:p>
          <a:p>
            <a:pPr lvl="1">
              <a:lnSpc>
                <a:spcPct val="90000"/>
              </a:lnSpc>
              <a:spcBef>
                <a:spcPts val="0"/>
              </a:spcBef>
              <a:buFont typeface="Arial" panose="020B0604020202020204" pitchFamily="34" charset="0"/>
              <a:buChar char="•"/>
            </a:pPr>
            <a:r>
              <a:rPr lang="en-US" sz="1800" dirty="0"/>
              <a:t>Social network</a:t>
            </a:r>
          </a:p>
          <a:p>
            <a:pPr lvl="1">
              <a:lnSpc>
                <a:spcPct val="90000"/>
              </a:lnSpc>
              <a:spcBef>
                <a:spcPts val="0"/>
              </a:spcBef>
              <a:buFont typeface="Arial" panose="020B0604020202020204" pitchFamily="34" charset="0"/>
              <a:buChar char="•"/>
            </a:pPr>
            <a:r>
              <a:rPr lang="en-US" sz="1800" dirty="0"/>
              <a:t>Economic stability</a:t>
            </a:r>
          </a:p>
          <a:p>
            <a:pPr lvl="1">
              <a:lnSpc>
                <a:spcPct val="90000"/>
              </a:lnSpc>
              <a:spcBef>
                <a:spcPts val="0"/>
              </a:spcBef>
              <a:buFont typeface="Arial" panose="020B0604020202020204" pitchFamily="34" charset="0"/>
              <a:buChar char="•"/>
            </a:pPr>
            <a:r>
              <a:rPr lang="en-US" sz="1800" dirty="0"/>
              <a:t>Physical &amp; mental health</a:t>
            </a:r>
            <a:br>
              <a:rPr lang="en-US" sz="1800" dirty="0"/>
            </a:br>
            <a:endParaRPr lang="en-US" sz="1800" dirty="0"/>
          </a:p>
          <a:p>
            <a:pPr>
              <a:lnSpc>
                <a:spcPct val="90000"/>
              </a:lnSpc>
              <a:spcBef>
                <a:spcPts val="0"/>
              </a:spcBef>
              <a:buFont typeface="Arial" panose="020B0604020202020204" pitchFamily="34" charset="0"/>
              <a:buChar char="•"/>
            </a:pPr>
            <a:r>
              <a:rPr lang="en-US" dirty="0"/>
              <a:t>Social workers; consider older adults’ </a:t>
            </a:r>
            <a:br>
              <a:rPr lang="en-US" dirty="0"/>
            </a:br>
            <a:r>
              <a:rPr lang="en-US" dirty="0"/>
              <a:t>functional age to avoid making decisions from stereotypical perspective of aging</a:t>
            </a:r>
          </a:p>
          <a:p>
            <a:pPr>
              <a:lnSpc>
                <a:spcPct val="90000"/>
              </a:lnSpc>
              <a:spcBef>
                <a:spcPts val="0"/>
              </a:spcBef>
              <a:buFont typeface="Arial" panose="020B0604020202020204" pitchFamily="34" charset="0"/>
              <a:buChar char="•"/>
            </a:pPr>
            <a:endParaRPr lang="en-US" dirty="0"/>
          </a:p>
          <a:p>
            <a:pPr>
              <a:lnSpc>
                <a:spcPct val="90000"/>
              </a:lnSpc>
              <a:spcBef>
                <a:spcPts val="0"/>
              </a:spcBef>
              <a:buFont typeface="Arial" panose="020B0604020202020204" pitchFamily="34" charset="0"/>
              <a:buChar char="•"/>
            </a:pPr>
            <a:endParaRPr lang="en-US" dirty="0"/>
          </a:p>
          <a:p>
            <a:pPr>
              <a:lnSpc>
                <a:spcPct val="90000"/>
              </a:lnSpc>
              <a:spcBef>
                <a:spcPts val="0"/>
              </a:spcBef>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455785BA-2ED5-8E4F-9219-C8CA5CDC8ADF}"/>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2985915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6" name="Picture 5" descr="A person sitting on a bench next to a bicycle&#10;&#10;Description automatically generated">
            <a:extLst>
              <a:ext uri="{FF2B5EF4-FFF2-40B4-BE49-F238E27FC236}">
                <a16:creationId xmlns:a16="http://schemas.microsoft.com/office/drawing/2014/main" id="{09F4DD8B-CAD6-5E45-B445-6888F82C1142}"/>
              </a:ext>
            </a:extLst>
          </p:cNvPr>
          <p:cNvPicPr>
            <a:picLocks noChangeAspect="1"/>
          </p:cNvPicPr>
          <p:nvPr/>
        </p:nvPicPr>
        <p:blipFill rotWithShape="1">
          <a:blip r:embed="rId3"/>
          <a:srcRect l="13892" r="1483" b="-2"/>
          <a:stretch/>
        </p:blipFill>
        <p:spPr>
          <a:xfrm>
            <a:off x="424928" y="419292"/>
            <a:ext cx="5522976" cy="6053328"/>
          </a:xfrm>
          <a:prstGeom prst="rect">
            <a:avLst/>
          </a:prstGeom>
        </p:spPr>
      </p:pic>
      <p:sp>
        <p:nvSpPr>
          <p:cNvPr id="15" name="Rectangle 1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1D3D51-9064-ED41-B247-D89CEFC0B46D}"/>
              </a:ext>
            </a:extLst>
          </p:cNvPr>
          <p:cNvSpPr>
            <a:spLocks noGrp="1"/>
          </p:cNvSpPr>
          <p:nvPr>
            <p:ph type="title"/>
          </p:nvPr>
        </p:nvSpPr>
        <p:spPr>
          <a:xfrm>
            <a:off x="6846137" y="727626"/>
            <a:ext cx="4602152" cy="1718225"/>
          </a:xfrm>
        </p:spPr>
        <p:txBody>
          <a:bodyPr>
            <a:normAutofit/>
          </a:bodyPr>
          <a:lstStyle/>
          <a:p>
            <a:r>
              <a:rPr lang="en-US" sz="3200" dirty="0"/>
              <a:t>Overview of Development in Later Adulthood</a:t>
            </a:r>
          </a:p>
        </p:txBody>
      </p:sp>
      <p:sp>
        <p:nvSpPr>
          <p:cNvPr id="3" name="Content Placeholder 2">
            <a:extLst>
              <a:ext uri="{FF2B5EF4-FFF2-40B4-BE49-F238E27FC236}">
                <a16:creationId xmlns:a16="http://schemas.microsoft.com/office/drawing/2014/main" id="{D8ED96B8-6226-FD46-A6DD-03FBEA30D8D2}"/>
              </a:ext>
            </a:extLst>
          </p:cNvPr>
          <p:cNvSpPr>
            <a:spLocks noGrp="1"/>
          </p:cNvSpPr>
          <p:nvPr>
            <p:ph idx="1"/>
          </p:nvPr>
        </p:nvSpPr>
        <p:spPr>
          <a:xfrm>
            <a:off x="6846137" y="2538919"/>
            <a:ext cx="4602152" cy="3557805"/>
          </a:xfrm>
        </p:spPr>
        <p:txBody>
          <a:bodyPr>
            <a:normAutofit/>
          </a:bodyPr>
          <a:lstStyle/>
          <a:p>
            <a:pPr marL="285750" indent="-285750">
              <a:spcBef>
                <a:spcPts val="0"/>
              </a:spcBef>
              <a:buFont typeface="Arial" panose="020B0604020202020204" pitchFamily="34" charset="0"/>
              <a:buChar char="•"/>
            </a:pPr>
            <a:r>
              <a:rPr lang="en-US" dirty="0"/>
              <a:t>Cultural context impacts aging.</a:t>
            </a:r>
          </a:p>
          <a:p>
            <a:pPr marL="742950" lvl="1" indent="-285750">
              <a:spcBef>
                <a:spcPts val="0"/>
              </a:spcBef>
              <a:buFont typeface="Arial" panose="020B0604020202020204" pitchFamily="34" charset="0"/>
              <a:buChar char="•"/>
            </a:pPr>
            <a:r>
              <a:rPr lang="en-US" sz="1800" dirty="0"/>
              <a:t>Some contexts, elderly = wise; others, = burden</a:t>
            </a:r>
            <a:br>
              <a:rPr lang="en-US" sz="1800" dirty="0"/>
            </a:br>
            <a:endParaRPr lang="en-US" sz="1800" dirty="0"/>
          </a:p>
          <a:p>
            <a:pPr marL="285750" indent="-285750">
              <a:spcBef>
                <a:spcPts val="0"/>
              </a:spcBef>
              <a:buFont typeface="Arial" panose="020B0604020202020204" pitchFamily="34" charset="0"/>
              <a:buChar char="•"/>
            </a:pPr>
            <a:r>
              <a:rPr lang="en-US" dirty="0"/>
              <a:t>Changing demographics impact older adults differently:</a:t>
            </a:r>
          </a:p>
          <a:p>
            <a:pPr marL="742950" lvl="1" indent="-285750">
              <a:spcBef>
                <a:spcPts val="0"/>
              </a:spcBef>
              <a:buFont typeface="Arial" panose="020B0604020202020204" pitchFamily="34" charset="0"/>
              <a:buChar char="•"/>
            </a:pPr>
            <a:r>
              <a:rPr lang="en-US" sz="1800" dirty="0"/>
              <a:t>Countries predicted to have larger youth populations face different issues than countries w/decreasing youth</a:t>
            </a:r>
          </a:p>
          <a:p>
            <a:pPr>
              <a:spcBef>
                <a:spcPts val="0"/>
              </a:spcBef>
            </a:pPr>
            <a:endParaRPr lang="en-US" dirty="0"/>
          </a:p>
          <a:p>
            <a:pPr>
              <a:spcBef>
                <a:spcPts val="0"/>
              </a:spcBef>
            </a:pPr>
            <a:endParaRPr lang="en-US" dirty="0"/>
          </a:p>
        </p:txBody>
      </p:sp>
      <p:sp>
        <p:nvSpPr>
          <p:cNvPr id="12" name="TextBox 11">
            <a:extLst>
              <a:ext uri="{FF2B5EF4-FFF2-40B4-BE49-F238E27FC236}">
                <a16:creationId xmlns:a16="http://schemas.microsoft.com/office/drawing/2014/main" id="{D44451A2-D119-A544-88E6-80F3F1053C4C}"/>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81668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Picture 3" descr="A person standing in front of a building&#10;&#10;Description automatically generated">
            <a:extLst>
              <a:ext uri="{FF2B5EF4-FFF2-40B4-BE49-F238E27FC236}">
                <a16:creationId xmlns:a16="http://schemas.microsoft.com/office/drawing/2014/main" id="{0725CFA1-4FCE-B84C-9506-FD58AEED3DCA}"/>
              </a:ext>
            </a:extLst>
          </p:cNvPr>
          <p:cNvPicPr>
            <a:picLocks noChangeAspect="1"/>
          </p:cNvPicPr>
          <p:nvPr/>
        </p:nvPicPr>
        <p:blipFill rotWithShape="1">
          <a:blip r:embed="rId3"/>
          <a:srcRect l="19424" r="19675" b="2"/>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331D4C-9ECE-8F48-AA67-2CEA7733E593}"/>
              </a:ext>
            </a:extLst>
          </p:cNvPr>
          <p:cNvSpPr>
            <a:spLocks noGrp="1"/>
          </p:cNvSpPr>
          <p:nvPr>
            <p:ph type="title"/>
          </p:nvPr>
        </p:nvSpPr>
        <p:spPr>
          <a:xfrm>
            <a:off x="6846137" y="727626"/>
            <a:ext cx="4602152" cy="1718225"/>
          </a:xfrm>
        </p:spPr>
        <p:txBody>
          <a:bodyPr>
            <a:normAutofit/>
          </a:bodyPr>
          <a:lstStyle/>
          <a:p>
            <a:r>
              <a:rPr lang="en-US" sz="3200" dirty="0"/>
              <a:t>Overview of Development in Later Adulthood</a:t>
            </a:r>
          </a:p>
        </p:txBody>
      </p:sp>
      <p:sp>
        <p:nvSpPr>
          <p:cNvPr id="3" name="Content Placeholder 2">
            <a:extLst>
              <a:ext uri="{FF2B5EF4-FFF2-40B4-BE49-F238E27FC236}">
                <a16:creationId xmlns:a16="http://schemas.microsoft.com/office/drawing/2014/main" id="{5168394A-4CF0-0444-BCD8-0A5202AB99CA}"/>
              </a:ext>
            </a:extLst>
          </p:cNvPr>
          <p:cNvSpPr>
            <a:spLocks noGrp="1"/>
          </p:cNvSpPr>
          <p:nvPr>
            <p:ph idx="1"/>
          </p:nvPr>
        </p:nvSpPr>
        <p:spPr>
          <a:xfrm>
            <a:off x="6846137" y="2538919"/>
            <a:ext cx="4602152" cy="3557805"/>
          </a:xfrm>
        </p:spPr>
        <p:txBody>
          <a:bodyPr>
            <a:normAutofit/>
          </a:bodyPr>
          <a:lstStyle/>
          <a:p>
            <a:pPr marL="285750" indent="-285750">
              <a:spcBef>
                <a:spcPts val="0"/>
              </a:spcBef>
              <a:buFont typeface="Arial" panose="020B0604020202020204" pitchFamily="34" charset="0"/>
              <a:buChar char="•"/>
            </a:pPr>
            <a:r>
              <a:rPr lang="en-US" dirty="0"/>
              <a:t>International policy must address future conflicts over resources &amp; migration as countries shift demographics over next decades</a:t>
            </a:r>
          </a:p>
          <a:p>
            <a:pPr marL="742950" lvl="1" indent="-285750">
              <a:spcBef>
                <a:spcPts val="0"/>
              </a:spcBef>
              <a:buFont typeface="Arial" panose="020B0604020202020204" pitchFamily="34" charset="0"/>
              <a:buChar char="•"/>
            </a:pPr>
            <a:r>
              <a:rPr lang="en-US" sz="1800" dirty="0"/>
              <a:t>Policies protecting &amp; vulnerable populations as natural resources decrease will need to be developed</a:t>
            </a:r>
          </a:p>
          <a:p>
            <a:pPr>
              <a:spcBef>
                <a:spcPts val="0"/>
              </a:spcBef>
            </a:pPr>
            <a:endParaRPr lang="en-US" dirty="0"/>
          </a:p>
        </p:txBody>
      </p:sp>
      <p:sp>
        <p:nvSpPr>
          <p:cNvPr id="10" name="TextBox 9">
            <a:extLst>
              <a:ext uri="{FF2B5EF4-FFF2-40B4-BE49-F238E27FC236}">
                <a16:creationId xmlns:a16="http://schemas.microsoft.com/office/drawing/2014/main" id="{B93920E4-AD77-464A-A116-C624DD64CAF5}"/>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3135160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7" name="Picture 6" descr="A close up of a flower&#10;&#10;Description automatically generated">
            <a:extLst>
              <a:ext uri="{FF2B5EF4-FFF2-40B4-BE49-F238E27FC236}">
                <a16:creationId xmlns:a16="http://schemas.microsoft.com/office/drawing/2014/main" id="{AC86597D-78F5-3148-91D0-F586E5F07A4B}"/>
              </a:ext>
            </a:extLst>
          </p:cNvPr>
          <p:cNvPicPr>
            <a:picLocks noChangeAspect="1"/>
          </p:cNvPicPr>
          <p:nvPr/>
        </p:nvPicPr>
        <p:blipFill rotWithShape="1">
          <a:blip r:embed="rId3"/>
          <a:srcRect l="8110" r="2706" b="2"/>
          <a:stretch/>
        </p:blipFill>
        <p:spPr>
          <a:xfrm>
            <a:off x="424928" y="419292"/>
            <a:ext cx="5522976" cy="6053328"/>
          </a:xfrm>
          <a:prstGeom prst="rect">
            <a:avLst/>
          </a:prstGeom>
        </p:spPr>
      </p:pic>
      <p:sp>
        <p:nvSpPr>
          <p:cNvPr id="16" name="Rectangle 15">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CD1AA-1164-944D-A141-FD88E3C1971A}"/>
              </a:ext>
            </a:extLst>
          </p:cNvPr>
          <p:cNvSpPr>
            <a:spLocks noGrp="1"/>
          </p:cNvSpPr>
          <p:nvPr>
            <p:ph type="title"/>
          </p:nvPr>
        </p:nvSpPr>
        <p:spPr>
          <a:xfrm>
            <a:off x="6846137" y="551164"/>
            <a:ext cx="4602152" cy="1718225"/>
          </a:xfrm>
        </p:spPr>
        <p:txBody>
          <a:bodyPr>
            <a:normAutofit/>
          </a:bodyPr>
          <a:lstStyle/>
          <a:p>
            <a:r>
              <a:rPr lang="en-US" sz="3200" dirty="0"/>
              <a:t>Biological Factors: Physical Aging, Death &amp; Dying</a:t>
            </a:r>
          </a:p>
        </p:txBody>
      </p:sp>
      <p:sp>
        <p:nvSpPr>
          <p:cNvPr id="3" name="Content Placeholder 2">
            <a:extLst>
              <a:ext uri="{FF2B5EF4-FFF2-40B4-BE49-F238E27FC236}">
                <a16:creationId xmlns:a16="http://schemas.microsoft.com/office/drawing/2014/main" id="{838B132E-873E-F44C-9522-4BB4FC345388}"/>
              </a:ext>
            </a:extLst>
          </p:cNvPr>
          <p:cNvSpPr>
            <a:spLocks noGrp="1"/>
          </p:cNvSpPr>
          <p:nvPr>
            <p:ph idx="1"/>
          </p:nvPr>
        </p:nvSpPr>
        <p:spPr>
          <a:xfrm>
            <a:off x="6609348" y="2197769"/>
            <a:ext cx="5077513" cy="3802703"/>
          </a:xfrm>
        </p:spPr>
        <p:txBody>
          <a:bodyPr>
            <a:normAutofit/>
          </a:bodyPr>
          <a:lstStyle/>
          <a:p>
            <a:pPr marL="285750" indent="-285750">
              <a:lnSpc>
                <a:spcPct val="90000"/>
              </a:lnSpc>
              <a:spcBef>
                <a:spcPts val="0"/>
              </a:spcBef>
              <a:buFont typeface="Arial" panose="020B0604020202020204" pitchFamily="34" charset="0"/>
              <a:buChar char="•"/>
            </a:pPr>
            <a:r>
              <a:rPr lang="en-US" dirty="0"/>
              <a:t>By age 30, bones reached max growth &amp; process of deterioration started</a:t>
            </a:r>
          </a:p>
          <a:p>
            <a:pPr marL="742950" lvl="1" indent="-285750">
              <a:lnSpc>
                <a:spcPct val="90000"/>
              </a:lnSpc>
              <a:spcBef>
                <a:spcPts val="0"/>
              </a:spcBef>
              <a:buFont typeface="Arial" panose="020B0604020202020204" pitchFamily="34" charset="0"/>
              <a:buChar char="•"/>
            </a:pPr>
            <a:r>
              <a:rPr lang="en-US" dirty="0"/>
              <a:t>Internal organs lose approx 1% function ability/year</a:t>
            </a:r>
            <a:br>
              <a:rPr lang="en-US" dirty="0"/>
            </a:br>
            <a:endParaRPr lang="en-US" dirty="0"/>
          </a:p>
          <a:p>
            <a:pPr marL="285750" indent="-285750">
              <a:lnSpc>
                <a:spcPct val="90000"/>
              </a:lnSpc>
              <a:spcBef>
                <a:spcPts val="0"/>
              </a:spcBef>
              <a:buFont typeface="Arial" panose="020B0604020202020204" pitchFamily="34" charset="0"/>
              <a:buChar char="•"/>
            </a:pPr>
            <a:r>
              <a:rPr lang="en-US" dirty="0"/>
              <a:t>Ongoing erosion increases risk for debilitating/life-threatening diseases</a:t>
            </a:r>
            <a:br>
              <a:rPr lang="en-US" dirty="0"/>
            </a:br>
            <a:endParaRPr lang="en-US" dirty="0"/>
          </a:p>
          <a:p>
            <a:pPr marL="285750" indent="-285750">
              <a:lnSpc>
                <a:spcPct val="90000"/>
              </a:lnSpc>
              <a:spcBef>
                <a:spcPts val="0"/>
              </a:spcBef>
              <a:buFont typeface="Arial" panose="020B0604020202020204" pitchFamily="34" charset="0"/>
              <a:buChar char="•"/>
            </a:pPr>
            <a:r>
              <a:rPr lang="en-US" dirty="0"/>
              <a:t>Good prevention efforts enhance quality of life in later adulthood</a:t>
            </a:r>
            <a:br>
              <a:rPr lang="en-US" dirty="0"/>
            </a:br>
            <a:endParaRPr lang="en-US" dirty="0"/>
          </a:p>
          <a:p>
            <a:pPr marL="285750" indent="-285750">
              <a:lnSpc>
                <a:spcPct val="90000"/>
              </a:lnSpc>
              <a:spcBef>
                <a:spcPts val="0"/>
              </a:spcBef>
              <a:buFont typeface="Arial" panose="020B0604020202020204" pitchFamily="34" charset="0"/>
              <a:buChar char="•"/>
            </a:pPr>
            <a:r>
              <a:rPr lang="en-US" dirty="0"/>
              <a:t>In U.S., aging more difficult than necessary; illness prevention not emphasized until 40-60yrs. </a:t>
            </a:r>
            <a:br>
              <a:rPr lang="en-US" dirty="0"/>
            </a:br>
            <a:endParaRPr lang="en-US" dirty="0"/>
          </a:p>
          <a:p>
            <a:pPr marL="285750" indent="-285750">
              <a:lnSpc>
                <a:spcPct val="90000"/>
              </a:lnSpc>
              <a:spcBef>
                <a:spcPts val="0"/>
              </a:spcBef>
              <a:buFont typeface="Arial" panose="020B0604020202020204" pitchFamily="34" charset="0"/>
              <a:buChar char="•"/>
            </a:pPr>
            <a:r>
              <a:rPr lang="en-US" dirty="0"/>
              <a:t>Final stage of physical development = death</a:t>
            </a:r>
          </a:p>
        </p:txBody>
      </p:sp>
      <p:sp>
        <p:nvSpPr>
          <p:cNvPr id="13" name="TextBox 12">
            <a:extLst>
              <a:ext uri="{FF2B5EF4-FFF2-40B4-BE49-F238E27FC236}">
                <a16:creationId xmlns:a16="http://schemas.microsoft.com/office/drawing/2014/main" id="{9883341A-CB07-6046-BAB3-1804C6B888FA}"/>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1403169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Picture 3">
            <a:extLst>
              <a:ext uri="{FF2B5EF4-FFF2-40B4-BE49-F238E27FC236}">
                <a16:creationId xmlns:a16="http://schemas.microsoft.com/office/drawing/2014/main" id="{8ED1DCC7-ADAE-5745-8ED7-3E01BC6384E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6581" t="1" r="28905" b="1"/>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C775A0-B7FC-EB42-997A-AC82317C3054}"/>
              </a:ext>
            </a:extLst>
          </p:cNvPr>
          <p:cNvSpPr>
            <a:spLocks noGrp="1"/>
          </p:cNvSpPr>
          <p:nvPr>
            <p:ph type="title"/>
          </p:nvPr>
        </p:nvSpPr>
        <p:spPr>
          <a:xfrm>
            <a:off x="6749706" y="743674"/>
            <a:ext cx="4941173" cy="1718225"/>
          </a:xfrm>
        </p:spPr>
        <p:txBody>
          <a:bodyPr>
            <a:noAutofit/>
          </a:bodyPr>
          <a:lstStyle/>
          <a:p>
            <a:r>
              <a:rPr lang="en-US" sz="3200" dirty="0"/>
              <a:t>Psychological &amp; Social Factors: Vital Involvement, Coming to Terms w/ Death</a:t>
            </a:r>
            <a:br>
              <a:rPr lang="en-US" sz="3200" dirty="0"/>
            </a:br>
            <a:endParaRPr lang="en-US" sz="3200" dirty="0"/>
          </a:p>
        </p:txBody>
      </p:sp>
      <p:sp>
        <p:nvSpPr>
          <p:cNvPr id="3" name="Content Placeholder 2">
            <a:extLst>
              <a:ext uri="{FF2B5EF4-FFF2-40B4-BE49-F238E27FC236}">
                <a16:creationId xmlns:a16="http://schemas.microsoft.com/office/drawing/2014/main" id="{0E307BEF-53B8-EA48-80B0-37EBC22936ED}"/>
              </a:ext>
            </a:extLst>
          </p:cNvPr>
          <p:cNvSpPr>
            <a:spLocks noGrp="1"/>
          </p:cNvSpPr>
          <p:nvPr>
            <p:ph idx="1"/>
          </p:nvPr>
        </p:nvSpPr>
        <p:spPr>
          <a:xfrm>
            <a:off x="6673516" y="2330373"/>
            <a:ext cx="5093555" cy="3557805"/>
          </a:xfrm>
        </p:spPr>
        <p:txBody>
          <a:bodyPr>
            <a:noAutofit/>
          </a:bodyPr>
          <a:lstStyle/>
          <a:p>
            <a:pPr marL="285750" indent="-285750">
              <a:lnSpc>
                <a:spcPct val="90000"/>
              </a:lnSpc>
              <a:spcBef>
                <a:spcPts val="0"/>
              </a:spcBef>
              <a:buFont typeface="Arial" panose="020B0604020202020204" pitchFamily="34" charset="0"/>
              <a:buChar char="•"/>
            </a:pPr>
            <a:r>
              <a:rPr lang="en-US" dirty="0"/>
              <a:t>Health social workers identify aspects of life meaningful to individual, strengths &amp; assets &amp; considers individual/environmental deficits</a:t>
            </a:r>
            <a:br>
              <a:rPr lang="en-US" dirty="0"/>
            </a:br>
            <a:endParaRPr lang="en-US" dirty="0"/>
          </a:p>
          <a:p>
            <a:pPr marL="285750" indent="-285750">
              <a:lnSpc>
                <a:spcPct val="90000"/>
              </a:lnSpc>
              <a:spcBef>
                <a:spcPts val="0"/>
              </a:spcBef>
              <a:buFont typeface="Arial" panose="020B0604020202020204" pitchFamily="34" charset="0"/>
              <a:buChar char="•"/>
            </a:pPr>
            <a:r>
              <a:rPr lang="en-US" dirty="0"/>
              <a:t>Goal = support person to engage aspects of life they draw meaning &amp; satisfaction</a:t>
            </a:r>
            <a:br>
              <a:rPr lang="en-US" dirty="0"/>
            </a:br>
            <a:endParaRPr lang="en-US" b="1" dirty="0">
              <a:ln w="15875">
                <a:noFill/>
                <a:round/>
              </a:ln>
            </a:endParaRPr>
          </a:p>
          <a:p>
            <a:pPr marL="285750" indent="-285750">
              <a:lnSpc>
                <a:spcPct val="90000"/>
              </a:lnSpc>
              <a:spcBef>
                <a:spcPts val="0"/>
              </a:spcBef>
              <a:buFont typeface="Arial" panose="020B0604020202020204" pitchFamily="34" charset="0"/>
              <a:buChar char="•"/>
            </a:pPr>
            <a:r>
              <a:rPr lang="en-US" dirty="0"/>
              <a:t>Individuals, families &amp; friends must respond to mortality &amp; loss</a:t>
            </a:r>
            <a:br>
              <a:rPr lang="en-US" dirty="0"/>
            </a:br>
            <a:endParaRPr lang="en-US" dirty="0">
              <a:ln w="15875">
                <a:noFill/>
                <a:round/>
              </a:ln>
            </a:endParaRPr>
          </a:p>
          <a:p>
            <a:pPr marL="285750" indent="-285750">
              <a:lnSpc>
                <a:spcPct val="90000"/>
              </a:lnSpc>
              <a:spcBef>
                <a:spcPts val="0"/>
              </a:spcBef>
              <a:buFont typeface="Arial" panose="020B0604020202020204" pitchFamily="34" charset="0"/>
              <a:buChar char="•"/>
            </a:pPr>
            <a:r>
              <a:rPr lang="en-US" dirty="0">
                <a:ln w="15875">
                  <a:noFill/>
                  <a:round/>
                </a:ln>
              </a:rPr>
              <a:t>Elisabeth Kübler-Ross (1969) psychological aspects of dying; d</a:t>
            </a:r>
            <a:r>
              <a:rPr lang="en-US" sz="1800" dirty="0">
                <a:ln w="15875">
                  <a:noFill/>
                  <a:round/>
                </a:ln>
              </a:rPr>
              <a:t>enial</a:t>
            </a:r>
            <a:r>
              <a:rPr lang="en-US" dirty="0">
                <a:ln w="15875">
                  <a:noFill/>
                  <a:round/>
                </a:ln>
              </a:rPr>
              <a:t>, a</a:t>
            </a:r>
            <a:r>
              <a:rPr lang="en-US" sz="1800" dirty="0">
                <a:ln w="15875">
                  <a:noFill/>
                  <a:round/>
                </a:ln>
              </a:rPr>
              <a:t>nger</a:t>
            </a:r>
            <a:r>
              <a:rPr lang="en-US" dirty="0">
                <a:ln w="15875">
                  <a:noFill/>
                  <a:round/>
                </a:ln>
              </a:rPr>
              <a:t>, b</a:t>
            </a:r>
            <a:r>
              <a:rPr lang="en-US" sz="1800" dirty="0">
                <a:ln w="15875">
                  <a:noFill/>
                  <a:round/>
                </a:ln>
              </a:rPr>
              <a:t>argaining</a:t>
            </a:r>
            <a:r>
              <a:rPr lang="en-US" dirty="0">
                <a:ln w="15875">
                  <a:noFill/>
                  <a:round/>
                </a:ln>
              </a:rPr>
              <a:t>, d</a:t>
            </a:r>
            <a:r>
              <a:rPr lang="en-US" sz="1800" dirty="0">
                <a:ln w="15875">
                  <a:noFill/>
                  <a:round/>
                </a:ln>
              </a:rPr>
              <a:t>epression</a:t>
            </a:r>
            <a:r>
              <a:rPr lang="en-US" dirty="0">
                <a:ln w="15875">
                  <a:noFill/>
                  <a:round/>
                </a:ln>
              </a:rPr>
              <a:t> &amp; a</a:t>
            </a:r>
            <a:r>
              <a:rPr lang="en-US" sz="1800" dirty="0">
                <a:ln w="15875">
                  <a:noFill/>
                  <a:round/>
                </a:ln>
              </a:rPr>
              <a:t>cceptance </a:t>
            </a:r>
          </a:p>
          <a:p>
            <a:pPr>
              <a:lnSpc>
                <a:spcPct val="90000"/>
              </a:lnSpc>
              <a:spcBef>
                <a:spcPts val="0"/>
              </a:spcBef>
            </a:pPr>
            <a:endParaRPr lang="en-US" dirty="0"/>
          </a:p>
          <a:p>
            <a:pPr>
              <a:lnSpc>
                <a:spcPct val="90000"/>
              </a:lnSpc>
              <a:spcBef>
                <a:spcPts val="0"/>
              </a:spcBef>
            </a:pPr>
            <a:endParaRPr lang="en-US" dirty="0"/>
          </a:p>
        </p:txBody>
      </p:sp>
      <p:sp>
        <p:nvSpPr>
          <p:cNvPr id="10" name="TextBox 9">
            <a:extLst>
              <a:ext uri="{FF2B5EF4-FFF2-40B4-BE49-F238E27FC236}">
                <a16:creationId xmlns:a16="http://schemas.microsoft.com/office/drawing/2014/main" id="{A68920E9-6594-AB46-8CB2-29B83056B54C}"/>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963198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10" name="Picture 9" descr="A person wearing a suit and tie&#10;&#10;Description automatically generated">
            <a:extLst>
              <a:ext uri="{FF2B5EF4-FFF2-40B4-BE49-F238E27FC236}">
                <a16:creationId xmlns:a16="http://schemas.microsoft.com/office/drawing/2014/main" id="{F557185C-C6C7-6A45-B8FF-BF5225256237}"/>
              </a:ext>
            </a:extLst>
          </p:cNvPr>
          <p:cNvPicPr>
            <a:picLocks noChangeAspect="1"/>
          </p:cNvPicPr>
          <p:nvPr/>
        </p:nvPicPr>
        <p:blipFill rotWithShape="1">
          <a:blip r:embed="rId3"/>
          <a:srcRect l="23549" t="696" r="724" b="-696"/>
          <a:stretch/>
        </p:blipFill>
        <p:spPr>
          <a:xfrm>
            <a:off x="424928" y="419292"/>
            <a:ext cx="5522976" cy="6053328"/>
          </a:xfrm>
          <a:prstGeom prst="rect">
            <a:avLst/>
          </a:prstGeom>
        </p:spPr>
      </p:pic>
      <p:sp>
        <p:nvSpPr>
          <p:cNvPr id="19" name="Rectangle 18">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905928-2F98-3C4D-9D3E-EAE77C066F5C}"/>
              </a:ext>
            </a:extLst>
          </p:cNvPr>
          <p:cNvSpPr>
            <a:spLocks noGrp="1"/>
          </p:cNvSpPr>
          <p:nvPr>
            <p:ph type="title"/>
          </p:nvPr>
        </p:nvSpPr>
        <p:spPr>
          <a:xfrm>
            <a:off x="6846137" y="727626"/>
            <a:ext cx="4602152" cy="1718225"/>
          </a:xfrm>
        </p:spPr>
        <p:txBody>
          <a:bodyPr>
            <a:normAutofit/>
          </a:bodyPr>
          <a:lstStyle/>
          <a:p>
            <a:r>
              <a:rPr lang="en-US" sz="3000"/>
              <a:t>Psychological &amp; Social Factors: Vital Involvement, Coming to Terms w/ Death</a:t>
            </a:r>
          </a:p>
        </p:txBody>
      </p:sp>
      <p:sp>
        <p:nvSpPr>
          <p:cNvPr id="3" name="Content Placeholder 2">
            <a:extLst>
              <a:ext uri="{FF2B5EF4-FFF2-40B4-BE49-F238E27FC236}">
                <a16:creationId xmlns:a16="http://schemas.microsoft.com/office/drawing/2014/main" id="{D2B49562-F390-E641-9E59-23C50DB4DA7D}"/>
              </a:ext>
            </a:extLst>
          </p:cNvPr>
          <p:cNvSpPr>
            <a:spLocks noGrp="1"/>
          </p:cNvSpPr>
          <p:nvPr>
            <p:ph idx="1"/>
          </p:nvPr>
        </p:nvSpPr>
        <p:spPr>
          <a:xfrm>
            <a:off x="6846137" y="2538919"/>
            <a:ext cx="4602152" cy="3557805"/>
          </a:xfrm>
        </p:spPr>
        <p:txBody>
          <a:bodyPr>
            <a:normAutofit/>
          </a:bodyPr>
          <a:lstStyle/>
          <a:p>
            <a:pPr marL="285750" indent="-285750">
              <a:spcBef>
                <a:spcPts val="0"/>
              </a:spcBef>
              <a:buFont typeface="Arial" panose="020B0604020202020204" pitchFamily="34" charset="0"/>
              <a:buChar char="•"/>
            </a:pPr>
            <a:r>
              <a:rPr lang="en-US" dirty="0"/>
              <a:t>Stages occur in any order, repeat &amp; some don’t experience all stages</a:t>
            </a:r>
            <a:br>
              <a:rPr lang="en-US" dirty="0"/>
            </a:br>
            <a:endParaRPr lang="en-US" dirty="0"/>
          </a:p>
          <a:p>
            <a:pPr marL="285750" indent="-285750">
              <a:spcBef>
                <a:spcPts val="0"/>
              </a:spcBef>
              <a:buFont typeface="Arial" panose="020B0604020202020204" pitchFamily="34" charset="0"/>
              <a:buChar char="•"/>
            </a:pPr>
            <a:r>
              <a:rPr lang="en-US" dirty="0"/>
              <a:t>Stages may be more prominent at various phases in life cycle </a:t>
            </a:r>
            <a:br>
              <a:rPr lang="en-US" dirty="0"/>
            </a:br>
            <a:endParaRPr lang="en-US" dirty="0"/>
          </a:p>
          <a:p>
            <a:pPr marL="285750" indent="-285750">
              <a:spcBef>
                <a:spcPts val="0"/>
              </a:spcBef>
              <a:buFont typeface="Arial" panose="020B0604020202020204" pitchFamily="34" charset="0"/>
              <a:buChar char="•"/>
            </a:pPr>
            <a:r>
              <a:rPr lang="en-US" dirty="0"/>
              <a:t>Social workers support clients facing life’s end or grieving families &amp; friends</a:t>
            </a:r>
            <a:br>
              <a:rPr lang="en-US" dirty="0"/>
            </a:br>
            <a:endParaRPr lang="en-US" dirty="0"/>
          </a:p>
          <a:p>
            <a:pPr marL="285750" indent="-285750">
              <a:spcBef>
                <a:spcPts val="0"/>
              </a:spcBef>
              <a:buFont typeface="Arial" panose="020B0604020202020204" pitchFamily="34" charset="0"/>
              <a:buChar char="•"/>
            </a:pPr>
            <a:r>
              <a:rPr lang="en-US" dirty="0"/>
              <a:t>Can be challenging; helpful to reflect on own beliefs about death/dying &amp; relate to clients</a:t>
            </a:r>
          </a:p>
          <a:p>
            <a:pPr>
              <a:spcBef>
                <a:spcPts val="0"/>
              </a:spcBef>
            </a:pPr>
            <a:endParaRPr lang="en-US" dirty="0"/>
          </a:p>
        </p:txBody>
      </p:sp>
      <p:sp>
        <p:nvSpPr>
          <p:cNvPr id="16" name="TextBox 15">
            <a:extLst>
              <a:ext uri="{FF2B5EF4-FFF2-40B4-BE49-F238E27FC236}">
                <a16:creationId xmlns:a16="http://schemas.microsoft.com/office/drawing/2014/main" id="{1F0AC7F0-1B40-C443-AD49-B22485F6944F}"/>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1519960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6" name="Picture 5" descr="A person on a computer keyboard&#10;&#10;Description automatically generated">
            <a:extLst>
              <a:ext uri="{FF2B5EF4-FFF2-40B4-BE49-F238E27FC236}">
                <a16:creationId xmlns:a16="http://schemas.microsoft.com/office/drawing/2014/main" id="{CEBE9C30-2C93-9949-91FD-E4B3D79F4655}"/>
              </a:ext>
            </a:extLst>
          </p:cNvPr>
          <p:cNvPicPr>
            <a:picLocks noChangeAspect="1"/>
          </p:cNvPicPr>
          <p:nvPr/>
        </p:nvPicPr>
        <p:blipFill rotWithShape="1">
          <a:blip r:embed="rId3"/>
          <a:srcRect l="285" t="1" r="21935" b="1"/>
          <a:stretch/>
        </p:blipFill>
        <p:spPr>
          <a:xfrm>
            <a:off x="424928" y="419292"/>
            <a:ext cx="5522976" cy="6053328"/>
          </a:xfrm>
          <a:prstGeom prst="rect">
            <a:avLst/>
          </a:prstGeom>
        </p:spPr>
      </p:pic>
      <p:sp>
        <p:nvSpPr>
          <p:cNvPr id="15" name="Rectangle 1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0219A8-F51E-BD4C-9377-B8B73D801EDE}"/>
              </a:ext>
            </a:extLst>
          </p:cNvPr>
          <p:cNvSpPr>
            <a:spLocks noGrp="1"/>
          </p:cNvSpPr>
          <p:nvPr>
            <p:ph type="title"/>
          </p:nvPr>
        </p:nvSpPr>
        <p:spPr>
          <a:xfrm>
            <a:off x="6846137" y="727626"/>
            <a:ext cx="4602152" cy="1718225"/>
          </a:xfrm>
        </p:spPr>
        <p:txBody>
          <a:bodyPr>
            <a:normAutofit/>
          </a:bodyPr>
          <a:lstStyle/>
          <a:p>
            <a:r>
              <a:rPr lang="en-US" sz="3200" dirty="0"/>
              <a:t>Sociocultural-Historical Context: Caring for the Elderly &amp; Dying</a:t>
            </a:r>
          </a:p>
        </p:txBody>
      </p:sp>
      <p:sp>
        <p:nvSpPr>
          <p:cNvPr id="3" name="Content Placeholder 2">
            <a:extLst>
              <a:ext uri="{FF2B5EF4-FFF2-40B4-BE49-F238E27FC236}">
                <a16:creationId xmlns:a16="http://schemas.microsoft.com/office/drawing/2014/main" id="{4C1E934B-4504-7B4E-A9ED-ED7EB1ABE2F8}"/>
              </a:ext>
            </a:extLst>
          </p:cNvPr>
          <p:cNvSpPr>
            <a:spLocks noGrp="1"/>
          </p:cNvSpPr>
          <p:nvPr>
            <p:ph idx="1"/>
          </p:nvPr>
        </p:nvSpPr>
        <p:spPr>
          <a:xfrm>
            <a:off x="6846137" y="2538919"/>
            <a:ext cx="4602152" cy="3557805"/>
          </a:xfrm>
        </p:spPr>
        <p:txBody>
          <a:bodyPr>
            <a:normAutofit/>
          </a:bodyPr>
          <a:lstStyle/>
          <a:p>
            <a:pPr marL="285750" indent="-285750">
              <a:spcBef>
                <a:spcPts val="0"/>
              </a:spcBef>
              <a:buFont typeface="Arial" panose="020B0604020202020204" pitchFamily="34" charset="0"/>
              <a:buChar char="•"/>
            </a:pPr>
            <a:r>
              <a:rPr lang="en-US" dirty="0"/>
              <a:t>Western society puts responsibility for adapting on aging person</a:t>
            </a:r>
            <a:br>
              <a:rPr lang="en-US" dirty="0"/>
            </a:br>
            <a:endParaRPr lang="en-US" dirty="0"/>
          </a:p>
          <a:p>
            <a:pPr marL="457200" indent="-457200">
              <a:spcBef>
                <a:spcPts val="0"/>
              </a:spcBef>
              <a:buFont typeface="Arial" panose="020B0604020202020204" pitchFamily="34" charset="0"/>
              <a:buChar char="•"/>
            </a:pPr>
            <a:r>
              <a:rPr lang="en-US" dirty="0"/>
              <a:t>Social work assessments help us understand negative perceptions, motivation problems, &amp; reduced activity stem from environmental, not psychological or neurological deficits</a:t>
            </a:r>
          </a:p>
          <a:p>
            <a:pPr>
              <a:spcBef>
                <a:spcPts val="0"/>
              </a:spcBef>
            </a:pPr>
            <a:endParaRPr lang="en-US" dirty="0"/>
          </a:p>
          <a:p>
            <a:pPr marL="285750" indent="-285750">
              <a:spcBef>
                <a:spcPts val="0"/>
              </a:spcBef>
              <a:buFont typeface="Arial" panose="020B0604020202020204" pitchFamily="34" charset="0"/>
              <a:buChar char="•"/>
            </a:pPr>
            <a:r>
              <a:rPr lang="en-US" dirty="0"/>
              <a:t>Physiological changes w/age come into conflict w/cultural priorities &amp; values</a:t>
            </a:r>
          </a:p>
          <a:p>
            <a:pPr marL="285750" indent="-285750">
              <a:spcBef>
                <a:spcPts val="0"/>
              </a:spcBef>
              <a:buFont typeface="Arial" panose="020B0604020202020204" pitchFamily="34" charset="0"/>
              <a:buChar char="•"/>
            </a:pPr>
            <a:endParaRPr lang="en-US" dirty="0"/>
          </a:p>
          <a:p>
            <a:pPr>
              <a:spcBef>
                <a:spcPts val="0"/>
              </a:spcBef>
            </a:pPr>
            <a:endParaRPr lang="en-US" dirty="0"/>
          </a:p>
        </p:txBody>
      </p:sp>
      <p:sp>
        <p:nvSpPr>
          <p:cNvPr id="12" name="TextBox 11">
            <a:extLst>
              <a:ext uri="{FF2B5EF4-FFF2-40B4-BE49-F238E27FC236}">
                <a16:creationId xmlns:a16="http://schemas.microsoft.com/office/drawing/2014/main" id="{213C5089-21A5-7147-816C-90D1DE7B6DBD}"/>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2996173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5" name="Picture 4">
            <a:extLst>
              <a:ext uri="{FF2B5EF4-FFF2-40B4-BE49-F238E27FC236}">
                <a16:creationId xmlns:a16="http://schemas.microsoft.com/office/drawing/2014/main" id="{B8876023-730E-4149-A8B2-45171FEEB3BE}"/>
              </a:ext>
            </a:extLst>
          </p:cNvPr>
          <p:cNvPicPr>
            <a:picLocks noChangeAspect="1"/>
          </p:cNvPicPr>
          <p:nvPr/>
        </p:nvPicPr>
        <p:blipFill rotWithShape="1">
          <a:blip r:embed="rId3"/>
          <a:srcRect r="39099" b="2"/>
          <a:stretch/>
        </p:blipFill>
        <p:spPr>
          <a:xfrm>
            <a:off x="424928" y="419292"/>
            <a:ext cx="5522976" cy="6053328"/>
          </a:xfrm>
          <a:prstGeom prst="rect">
            <a:avLst/>
          </a:prstGeom>
        </p:spPr>
      </p:pic>
      <p:sp>
        <p:nvSpPr>
          <p:cNvPr id="14" name="Rectangle 1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5A9890-9AB6-D247-A036-19064360B97F}"/>
              </a:ext>
            </a:extLst>
          </p:cNvPr>
          <p:cNvSpPr>
            <a:spLocks noGrp="1"/>
          </p:cNvSpPr>
          <p:nvPr>
            <p:ph type="title"/>
          </p:nvPr>
        </p:nvSpPr>
        <p:spPr>
          <a:xfrm>
            <a:off x="6846137" y="727626"/>
            <a:ext cx="4602152" cy="1718225"/>
          </a:xfrm>
        </p:spPr>
        <p:txBody>
          <a:bodyPr>
            <a:normAutofit/>
          </a:bodyPr>
          <a:lstStyle/>
          <a:p>
            <a:r>
              <a:rPr lang="en-US" dirty="0"/>
              <a:t>Objectives</a:t>
            </a:r>
          </a:p>
        </p:txBody>
      </p:sp>
      <p:sp>
        <p:nvSpPr>
          <p:cNvPr id="3" name="Content Placeholder 2">
            <a:extLst>
              <a:ext uri="{FF2B5EF4-FFF2-40B4-BE49-F238E27FC236}">
                <a16:creationId xmlns:a16="http://schemas.microsoft.com/office/drawing/2014/main" id="{896B979E-1AFD-4647-A003-6B30B52BF9F6}"/>
              </a:ext>
            </a:extLst>
          </p:cNvPr>
          <p:cNvSpPr>
            <a:spLocks noGrp="1"/>
          </p:cNvSpPr>
          <p:nvPr>
            <p:ph idx="1"/>
          </p:nvPr>
        </p:nvSpPr>
        <p:spPr>
          <a:xfrm>
            <a:off x="6688476" y="2239371"/>
            <a:ext cx="4920935" cy="3557805"/>
          </a:xfrm>
        </p:spPr>
        <p:txBody>
          <a:bodyPr>
            <a:normAutofit/>
          </a:bodyPr>
          <a:lstStyle/>
          <a:p>
            <a:pPr marL="300038" lvl="1" indent="-285750">
              <a:spcBef>
                <a:spcPts val="0"/>
              </a:spcBef>
              <a:buFont typeface="Arial" panose="020B0604020202020204" pitchFamily="34" charset="0"/>
              <a:buChar char="•"/>
            </a:pPr>
            <a:r>
              <a:rPr lang="en-US" sz="1800" dirty="0">
                <a:ln w="15875">
                  <a:noFill/>
                  <a:round/>
                </a:ln>
              </a:rPr>
              <a:t>Underscore how biological, psychological &amp; social factors interact w/cultural &amp; historical contexts to influence physical health in later adulthood</a:t>
            </a:r>
            <a:br>
              <a:rPr lang="en-US" sz="1800" dirty="0">
                <a:ln w="15875">
                  <a:noFill/>
                  <a:round/>
                </a:ln>
              </a:rPr>
            </a:br>
            <a:endParaRPr lang="en-US" sz="1800" dirty="0">
              <a:ln w="15875">
                <a:noFill/>
                <a:round/>
              </a:ln>
            </a:endParaRPr>
          </a:p>
          <a:p>
            <a:pPr marL="300038" lvl="1" indent="-285750">
              <a:spcBef>
                <a:spcPts val="0"/>
              </a:spcBef>
              <a:buFont typeface="Arial" panose="020B0604020202020204" pitchFamily="34" charset="0"/>
              <a:buChar char="•"/>
            </a:pPr>
            <a:r>
              <a:rPr lang="en-US" sz="1800" dirty="0">
                <a:ln w="15875">
                  <a:noFill/>
                  <a:round/>
                </a:ln>
              </a:rPr>
              <a:t>Understand unique role health social workers play in supporting people w/ Alzheimer’s disease </a:t>
            </a:r>
            <a:br>
              <a:rPr lang="en-US" sz="1800" dirty="0">
                <a:ln w="15875">
                  <a:noFill/>
                  <a:round/>
                </a:ln>
              </a:rPr>
            </a:br>
            <a:endParaRPr lang="en-US" sz="1800" dirty="0">
              <a:ln w="15875">
                <a:noFill/>
                <a:round/>
              </a:ln>
            </a:endParaRPr>
          </a:p>
          <a:p>
            <a:pPr marL="300038" lvl="1" indent="-285750">
              <a:spcBef>
                <a:spcPts val="0"/>
              </a:spcBef>
              <a:buFont typeface="Arial" panose="020B0604020202020204" pitchFamily="34" charset="0"/>
              <a:buChar char="•"/>
            </a:pPr>
            <a:r>
              <a:rPr lang="en-US" sz="1800" dirty="0">
                <a:ln w="15875">
                  <a:noFill/>
                  <a:round/>
                </a:ln>
              </a:rPr>
              <a:t>Demonstrate value of social work directly linked to health clinics, hospitals &amp; community public health</a:t>
            </a:r>
          </a:p>
          <a:p>
            <a:pPr marL="914400" lvl="1" indent="-457200">
              <a:spcBef>
                <a:spcPts val="0"/>
              </a:spcBef>
              <a:buFont typeface="Arial" panose="020B0604020202020204" pitchFamily="34" charset="0"/>
              <a:buChar char="•"/>
            </a:pPr>
            <a:endParaRPr lang="en-US" sz="1800" dirty="0">
              <a:ln w="15875">
                <a:noFill/>
                <a:round/>
              </a:ln>
            </a:endParaRPr>
          </a:p>
          <a:p>
            <a:pPr>
              <a:spcBef>
                <a:spcPts val="0"/>
              </a:spcBef>
              <a:buFont typeface="Arial" panose="020B0604020202020204" pitchFamily="34" charset="0"/>
              <a:buChar char="•"/>
            </a:pPr>
            <a:endParaRPr lang="en-US" dirty="0"/>
          </a:p>
          <a:p>
            <a:pPr>
              <a:spcBef>
                <a:spcPts val="0"/>
              </a:spcBef>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B0CD5D77-E43F-2647-B059-746091FB20B9}"/>
              </a:ext>
            </a:extLst>
          </p:cNvPr>
          <p:cNvSpPr txBox="1"/>
          <p:nvPr/>
        </p:nvSpPr>
        <p:spPr>
          <a:xfrm>
            <a:off x="8382188" y="6114892"/>
            <a:ext cx="3304674" cy="246221"/>
          </a:xfrm>
          <a:prstGeom prst="rect">
            <a:avLst/>
          </a:prstGeom>
          <a:noFill/>
        </p:spPr>
        <p:txBody>
          <a:bodyPr wrap="square" rtlCol="0">
            <a:spAutoFit/>
          </a:bodyPr>
          <a:lstStyle/>
          <a:p>
            <a:pPr algn="r"/>
            <a:r>
              <a:rPr lang="en-US" sz="1000" dirty="0"/>
              <a:t>Photo Credit: </a:t>
            </a:r>
            <a:r>
              <a:rPr lang="en-US" sz="1000" dirty="0" err="1"/>
              <a:t>Unsplash</a:t>
            </a:r>
            <a:endParaRPr lang="en-US" sz="1000" dirty="0"/>
          </a:p>
        </p:txBody>
      </p:sp>
    </p:spTree>
    <p:extLst>
      <p:ext uri="{BB962C8B-B14F-4D97-AF65-F5344CB8AC3E}">
        <p14:creationId xmlns:p14="http://schemas.microsoft.com/office/powerpoint/2010/main" val="1260481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6" name="Picture 5" descr="A picture containing tree, outdoor, grass&#10;&#10;Description automatically generated">
            <a:extLst>
              <a:ext uri="{FF2B5EF4-FFF2-40B4-BE49-F238E27FC236}">
                <a16:creationId xmlns:a16="http://schemas.microsoft.com/office/drawing/2014/main" id="{0F327EA9-955C-864A-B289-A9066E85A77A}"/>
              </a:ext>
            </a:extLst>
          </p:cNvPr>
          <p:cNvPicPr>
            <a:picLocks noChangeAspect="1"/>
          </p:cNvPicPr>
          <p:nvPr/>
        </p:nvPicPr>
        <p:blipFill rotWithShape="1">
          <a:blip r:embed="rId3"/>
          <a:srcRect l="366" t="11246" r="-367" b="15593"/>
          <a:stretch/>
        </p:blipFill>
        <p:spPr>
          <a:xfrm>
            <a:off x="424928" y="419292"/>
            <a:ext cx="5522976" cy="6053328"/>
          </a:xfrm>
          <a:prstGeom prst="rect">
            <a:avLst/>
          </a:prstGeom>
        </p:spPr>
      </p:pic>
      <p:sp>
        <p:nvSpPr>
          <p:cNvPr id="15" name="Rectangle 1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3E6D0A-27E0-6D47-88F6-0519AFF9A227}"/>
              </a:ext>
            </a:extLst>
          </p:cNvPr>
          <p:cNvSpPr>
            <a:spLocks noGrp="1"/>
          </p:cNvSpPr>
          <p:nvPr>
            <p:ph type="title"/>
          </p:nvPr>
        </p:nvSpPr>
        <p:spPr>
          <a:xfrm>
            <a:off x="6846137" y="599290"/>
            <a:ext cx="4602152" cy="1718225"/>
          </a:xfrm>
        </p:spPr>
        <p:txBody>
          <a:bodyPr>
            <a:normAutofit/>
          </a:bodyPr>
          <a:lstStyle/>
          <a:p>
            <a:r>
              <a:rPr lang="en-US" sz="3200" dirty="0"/>
              <a:t>Sociocultural-Historical Context: Caring for the Elderly &amp; Dying</a:t>
            </a:r>
          </a:p>
        </p:txBody>
      </p:sp>
      <p:sp>
        <p:nvSpPr>
          <p:cNvPr id="3" name="Content Placeholder 2">
            <a:extLst>
              <a:ext uri="{FF2B5EF4-FFF2-40B4-BE49-F238E27FC236}">
                <a16:creationId xmlns:a16="http://schemas.microsoft.com/office/drawing/2014/main" id="{92C61411-7C59-B246-9038-33059F96C9C2}"/>
              </a:ext>
            </a:extLst>
          </p:cNvPr>
          <p:cNvSpPr>
            <a:spLocks noGrp="1"/>
          </p:cNvSpPr>
          <p:nvPr>
            <p:ph idx="1"/>
          </p:nvPr>
        </p:nvSpPr>
        <p:spPr>
          <a:xfrm>
            <a:off x="6846137" y="2538919"/>
            <a:ext cx="4602152" cy="3557805"/>
          </a:xfrm>
        </p:spPr>
        <p:txBody>
          <a:bodyPr>
            <a:normAutofit/>
          </a:bodyPr>
          <a:lstStyle/>
          <a:p>
            <a:pPr marL="285750" indent="-285750">
              <a:spcBef>
                <a:spcPts val="0"/>
              </a:spcBef>
              <a:buFont typeface="Arial" panose="020B0604020202020204" pitchFamily="34" charset="0"/>
              <a:buChar char="•"/>
            </a:pPr>
            <a:r>
              <a:rPr lang="en-US" dirty="0"/>
              <a:t>Care of elderly/dying people depersonalized</a:t>
            </a:r>
          </a:p>
          <a:p>
            <a:pPr marL="742950" lvl="1" indent="-285750">
              <a:spcBef>
                <a:spcPts val="0"/>
              </a:spcBef>
              <a:buFont typeface="Arial" panose="020B0604020202020204" pitchFamily="34" charset="0"/>
              <a:buChar char="•"/>
            </a:pPr>
            <a:r>
              <a:rPr lang="en-US" sz="1800" dirty="0"/>
              <a:t>Before 1940, families in U.S. cared for older adults at home</a:t>
            </a:r>
          </a:p>
          <a:p>
            <a:pPr marL="742950" lvl="1" indent="-285750">
              <a:spcBef>
                <a:spcPts val="0"/>
              </a:spcBef>
              <a:buFont typeface="Arial" panose="020B0604020202020204" pitchFamily="34" charset="0"/>
              <a:buChar char="•"/>
            </a:pPr>
            <a:r>
              <a:rPr lang="en-US" sz="1800" dirty="0"/>
              <a:t>Today, 80% of deaths in U.S. in hospitals, nursing homes, institutions</a:t>
            </a:r>
            <a:br>
              <a:rPr lang="en-US" sz="1800" dirty="0"/>
            </a:br>
            <a:endParaRPr lang="en-US" sz="1800" dirty="0"/>
          </a:p>
          <a:p>
            <a:pPr marL="285750" indent="-285750">
              <a:spcBef>
                <a:spcPts val="0"/>
              </a:spcBef>
              <a:buFont typeface="Arial" panose="020B0604020202020204" pitchFamily="34" charset="0"/>
              <a:buChar char="•"/>
            </a:pPr>
            <a:r>
              <a:rPr lang="en-US" dirty="0"/>
              <a:t>Professionals also play role in depersonalization of death</a:t>
            </a:r>
          </a:p>
          <a:p>
            <a:pPr marL="742950" lvl="1" indent="-285750">
              <a:spcBef>
                <a:spcPts val="0"/>
              </a:spcBef>
              <a:buFont typeface="Arial" panose="020B0604020202020204" pitchFamily="34" charset="0"/>
              <a:buChar char="•"/>
            </a:pPr>
            <a:r>
              <a:rPr lang="en-US" sz="1800" dirty="0"/>
              <a:t>After person dies, medical, police &amp; emergency-care providers stop referring to deceased by name</a:t>
            </a:r>
          </a:p>
          <a:p>
            <a:pPr>
              <a:spcBef>
                <a:spcPts val="0"/>
              </a:spcBef>
            </a:pPr>
            <a:endParaRPr lang="en-US" dirty="0"/>
          </a:p>
          <a:p>
            <a:pPr>
              <a:spcBef>
                <a:spcPts val="0"/>
              </a:spcBef>
            </a:pPr>
            <a:endParaRPr lang="en-US" dirty="0"/>
          </a:p>
        </p:txBody>
      </p:sp>
      <p:sp>
        <p:nvSpPr>
          <p:cNvPr id="12" name="TextBox 11">
            <a:extLst>
              <a:ext uri="{FF2B5EF4-FFF2-40B4-BE49-F238E27FC236}">
                <a16:creationId xmlns:a16="http://schemas.microsoft.com/office/drawing/2014/main" id="{D1852484-30FD-8847-8F93-9442248208F3}"/>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a:t>
            </a:r>
            <a:r>
              <a:rPr lang="en-US" sz="1000" dirty="0" err="1"/>
              <a:t>Unsplash</a:t>
            </a:r>
            <a:endParaRPr lang="en-US" sz="1000" dirty="0"/>
          </a:p>
        </p:txBody>
      </p:sp>
    </p:spTree>
    <p:extLst>
      <p:ext uri="{BB962C8B-B14F-4D97-AF65-F5344CB8AC3E}">
        <p14:creationId xmlns:p14="http://schemas.microsoft.com/office/powerpoint/2010/main" val="1531044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6" name="Picture 5" descr="A house with a grass field&#10;&#10;Description automatically generated">
            <a:extLst>
              <a:ext uri="{FF2B5EF4-FFF2-40B4-BE49-F238E27FC236}">
                <a16:creationId xmlns:a16="http://schemas.microsoft.com/office/drawing/2014/main" id="{2E5A250A-1340-454A-94D9-DD67E6A837D7}"/>
              </a:ext>
            </a:extLst>
          </p:cNvPr>
          <p:cNvPicPr>
            <a:picLocks noChangeAspect="1"/>
          </p:cNvPicPr>
          <p:nvPr/>
        </p:nvPicPr>
        <p:blipFill rotWithShape="1">
          <a:blip r:embed="rId3"/>
          <a:srcRect l="4712" r="-2" b="-2"/>
          <a:stretch/>
        </p:blipFill>
        <p:spPr>
          <a:xfrm>
            <a:off x="424928" y="419292"/>
            <a:ext cx="5522976" cy="6053328"/>
          </a:xfrm>
          <a:prstGeom prst="rect">
            <a:avLst/>
          </a:prstGeom>
        </p:spPr>
      </p:pic>
      <p:sp>
        <p:nvSpPr>
          <p:cNvPr id="15" name="Rectangle 1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0C1559-0AAD-EE40-BE47-E54A6320CECE}"/>
              </a:ext>
            </a:extLst>
          </p:cNvPr>
          <p:cNvSpPr>
            <a:spLocks noGrp="1"/>
          </p:cNvSpPr>
          <p:nvPr>
            <p:ph type="title"/>
          </p:nvPr>
        </p:nvSpPr>
        <p:spPr>
          <a:xfrm>
            <a:off x="6846137" y="727626"/>
            <a:ext cx="4602152" cy="1718225"/>
          </a:xfrm>
        </p:spPr>
        <p:txBody>
          <a:bodyPr>
            <a:normAutofit/>
          </a:bodyPr>
          <a:lstStyle/>
          <a:p>
            <a:r>
              <a:rPr lang="en-US" sz="4400"/>
              <a:t>Global Perspective on Death &amp; Dying</a:t>
            </a:r>
          </a:p>
        </p:txBody>
      </p:sp>
      <p:sp>
        <p:nvSpPr>
          <p:cNvPr id="3" name="Content Placeholder 2">
            <a:extLst>
              <a:ext uri="{FF2B5EF4-FFF2-40B4-BE49-F238E27FC236}">
                <a16:creationId xmlns:a16="http://schemas.microsoft.com/office/drawing/2014/main" id="{AE4882F9-4E49-C147-9E90-7A2E3906661A}"/>
              </a:ext>
            </a:extLst>
          </p:cNvPr>
          <p:cNvSpPr>
            <a:spLocks noGrp="1"/>
          </p:cNvSpPr>
          <p:nvPr>
            <p:ph idx="1"/>
          </p:nvPr>
        </p:nvSpPr>
        <p:spPr>
          <a:xfrm>
            <a:off x="6846137" y="2538919"/>
            <a:ext cx="4602152" cy="3557805"/>
          </a:xfrm>
        </p:spPr>
        <p:txBody>
          <a:bodyPr>
            <a:normAutofit/>
          </a:bodyPr>
          <a:lstStyle/>
          <a:p>
            <a:pPr marL="285750" indent="-285750">
              <a:spcBef>
                <a:spcPts val="0"/>
              </a:spcBef>
              <a:buFont typeface="Arial" panose="020B0604020202020204" pitchFamily="34" charset="0"/>
              <a:buChar char="•"/>
            </a:pPr>
            <a:r>
              <a:rPr lang="en-US" dirty="0"/>
              <a:t>Leading causes of death for older people  in industrialized world shifted from infectious diseases to chronic/degenerative physical/mental disorders</a:t>
            </a:r>
            <a:br>
              <a:rPr lang="en-US" dirty="0"/>
            </a:br>
            <a:endParaRPr lang="en-US" dirty="0"/>
          </a:p>
          <a:p>
            <a:pPr marL="285750" indent="-285750">
              <a:spcBef>
                <a:spcPts val="0"/>
              </a:spcBef>
              <a:buFont typeface="Arial" panose="020B0604020202020204" pitchFamily="34" charset="0"/>
              <a:buChar char="•"/>
            </a:pPr>
            <a:r>
              <a:rPr lang="en-US" dirty="0"/>
              <a:t>Developing nations, probability life ended because of acute, treatable illness higher</a:t>
            </a:r>
          </a:p>
          <a:p>
            <a:pPr>
              <a:spcBef>
                <a:spcPts val="0"/>
              </a:spcBef>
            </a:pPr>
            <a:endParaRPr lang="en-US" dirty="0"/>
          </a:p>
          <a:p>
            <a:pPr>
              <a:spcBef>
                <a:spcPts val="0"/>
              </a:spcBef>
            </a:pPr>
            <a:endParaRPr lang="en-US" dirty="0"/>
          </a:p>
        </p:txBody>
      </p:sp>
      <p:sp>
        <p:nvSpPr>
          <p:cNvPr id="12" name="TextBox 11">
            <a:extLst>
              <a:ext uri="{FF2B5EF4-FFF2-40B4-BE49-F238E27FC236}">
                <a16:creationId xmlns:a16="http://schemas.microsoft.com/office/drawing/2014/main" id="{B694BB53-F425-5B47-9976-A3913B37C6C6}"/>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a:t>
            </a:r>
            <a:r>
              <a:rPr lang="en-US" sz="1000" dirty="0" err="1"/>
              <a:t>Unsplash</a:t>
            </a:r>
            <a:endParaRPr lang="en-US" sz="1000" dirty="0"/>
          </a:p>
        </p:txBody>
      </p:sp>
    </p:spTree>
    <p:extLst>
      <p:ext uri="{BB962C8B-B14F-4D97-AF65-F5344CB8AC3E}">
        <p14:creationId xmlns:p14="http://schemas.microsoft.com/office/powerpoint/2010/main" val="2328083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6" name="Picture 5" descr="A bicycle parked on the side of a building&#10;&#10;Description automatically generated">
            <a:extLst>
              <a:ext uri="{FF2B5EF4-FFF2-40B4-BE49-F238E27FC236}">
                <a16:creationId xmlns:a16="http://schemas.microsoft.com/office/drawing/2014/main" id="{F26E2BAA-F6A5-844E-848C-9C76958CAFAD}"/>
              </a:ext>
            </a:extLst>
          </p:cNvPr>
          <p:cNvPicPr>
            <a:picLocks noChangeAspect="1"/>
          </p:cNvPicPr>
          <p:nvPr/>
        </p:nvPicPr>
        <p:blipFill rotWithShape="1">
          <a:blip r:embed="rId3"/>
          <a:srcRect r="8759" b="-2"/>
          <a:stretch/>
        </p:blipFill>
        <p:spPr>
          <a:xfrm>
            <a:off x="424928" y="419292"/>
            <a:ext cx="5522976" cy="6053328"/>
          </a:xfrm>
          <a:prstGeom prst="rect">
            <a:avLst/>
          </a:prstGeom>
        </p:spPr>
      </p:pic>
      <p:sp>
        <p:nvSpPr>
          <p:cNvPr id="15" name="Rectangle 1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3D26D6-D27F-1D43-8F5E-4134DEFA11D2}"/>
              </a:ext>
            </a:extLst>
          </p:cNvPr>
          <p:cNvSpPr>
            <a:spLocks noGrp="1"/>
          </p:cNvSpPr>
          <p:nvPr>
            <p:ph type="title"/>
          </p:nvPr>
        </p:nvSpPr>
        <p:spPr>
          <a:xfrm>
            <a:off x="6846137" y="470954"/>
            <a:ext cx="4602152" cy="1718225"/>
          </a:xfrm>
        </p:spPr>
        <p:txBody>
          <a:bodyPr>
            <a:normAutofit/>
          </a:bodyPr>
          <a:lstStyle/>
          <a:p>
            <a:r>
              <a:rPr lang="en-US" sz="3000" dirty="0"/>
              <a:t>Dementia: Developmental, Ecological-systems Analysis</a:t>
            </a:r>
          </a:p>
        </p:txBody>
      </p:sp>
      <p:sp>
        <p:nvSpPr>
          <p:cNvPr id="3" name="Content Placeholder 2">
            <a:extLst>
              <a:ext uri="{FF2B5EF4-FFF2-40B4-BE49-F238E27FC236}">
                <a16:creationId xmlns:a16="http://schemas.microsoft.com/office/drawing/2014/main" id="{342AAFD6-1C5D-4E4F-ADEC-FFF2D526D7BB}"/>
              </a:ext>
            </a:extLst>
          </p:cNvPr>
          <p:cNvSpPr>
            <a:spLocks noGrp="1"/>
          </p:cNvSpPr>
          <p:nvPr>
            <p:ph idx="1"/>
          </p:nvPr>
        </p:nvSpPr>
        <p:spPr>
          <a:xfrm>
            <a:off x="6846137" y="2185995"/>
            <a:ext cx="4602152" cy="3557805"/>
          </a:xfrm>
        </p:spPr>
        <p:txBody>
          <a:bodyPr>
            <a:noAutofit/>
          </a:bodyPr>
          <a:lstStyle/>
          <a:p>
            <a:pPr marL="285750" indent="-285750">
              <a:spcBef>
                <a:spcPts val="0"/>
              </a:spcBef>
              <a:buFont typeface="Arial" panose="020B0604020202020204" pitchFamily="34" charset="0"/>
              <a:buChar char="•"/>
            </a:pPr>
            <a:r>
              <a:rPr lang="en-US" dirty="0"/>
              <a:t>Brain changes occur w/ aging &amp; impact:</a:t>
            </a:r>
          </a:p>
          <a:p>
            <a:pPr marL="560070" lvl="1" indent="-285750">
              <a:spcBef>
                <a:spcPts val="0"/>
              </a:spcBef>
              <a:buFont typeface="Arial" panose="020B0604020202020204" pitchFamily="34" charset="0"/>
              <a:buChar char="•"/>
            </a:pPr>
            <a:r>
              <a:rPr lang="en-US" sz="1800" dirty="0"/>
              <a:t>Cognitive functioning</a:t>
            </a:r>
          </a:p>
          <a:p>
            <a:pPr marL="560070" lvl="1" indent="-285750">
              <a:spcBef>
                <a:spcPts val="0"/>
              </a:spcBef>
              <a:buFont typeface="Arial" panose="020B0604020202020204" pitchFamily="34" charset="0"/>
              <a:buChar char="•"/>
            </a:pPr>
            <a:r>
              <a:rPr lang="en-US" sz="1800" dirty="0"/>
              <a:t>Information-processing speed</a:t>
            </a:r>
          </a:p>
          <a:p>
            <a:pPr marL="560070" lvl="1" indent="-285750">
              <a:spcBef>
                <a:spcPts val="0"/>
              </a:spcBef>
              <a:buFont typeface="Arial" panose="020B0604020202020204" pitchFamily="34" charset="0"/>
              <a:buChar char="•"/>
            </a:pPr>
            <a:r>
              <a:rPr lang="en-US" sz="1800" dirty="0"/>
              <a:t>Motor accuracy</a:t>
            </a:r>
          </a:p>
          <a:p>
            <a:pPr marL="560070" lvl="1" indent="-285750">
              <a:spcBef>
                <a:spcPts val="0"/>
              </a:spcBef>
              <a:buFont typeface="Arial" panose="020B0604020202020204" pitchFamily="34" charset="0"/>
              <a:buChar char="•"/>
            </a:pPr>
            <a:r>
              <a:rPr lang="en-US" sz="1800" dirty="0"/>
              <a:t>Flexibility</a:t>
            </a:r>
          </a:p>
          <a:p>
            <a:pPr marL="560070" lvl="1" indent="-285750">
              <a:spcBef>
                <a:spcPts val="0"/>
              </a:spcBef>
              <a:buFont typeface="Arial" panose="020B0604020202020204" pitchFamily="34" charset="0"/>
              <a:buChar char="•"/>
            </a:pPr>
            <a:r>
              <a:rPr lang="en-US" sz="1800" dirty="0"/>
              <a:t>Memory</a:t>
            </a:r>
          </a:p>
          <a:p>
            <a:pPr marL="560070" lvl="1" indent="-285750">
              <a:spcBef>
                <a:spcPts val="0"/>
              </a:spcBef>
              <a:buFont typeface="Arial" panose="020B0604020202020204" pitchFamily="34" charset="0"/>
              <a:buChar char="•"/>
            </a:pPr>
            <a:r>
              <a:rPr lang="en-US" sz="1800" dirty="0"/>
              <a:t>Verbal fluency</a:t>
            </a:r>
            <a:br>
              <a:rPr lang="en-US" sz="1800" dirty="0"/>
            </a:br>
            <a:endParaRPr lang="en-US" sz="1800" b="1" dirty="0">
              <a:ln w="15875">
                <a:noFill/>
                <a:round/>
              </a:ln>
              <a:latin typeface="Eurostile" panose="020B0504020202050204"/>
            </a:endParaRPr>
          </a:p>
          <a:p>
            <a:pPr marL="285750" indent="-285750">
              <a:spcBef>
                <a:spcPts val="0"/>
              </a:spcBef>
              <a:buFont typeface="Arial" panose="020B0604020202020204" pitchFamily="34" charset="0"/>
              <a:buChar char="•"/>
            </a:pPr>
            <a:r>
              <a:rPr lang="en-US" dirty="0"/>
              <a:t>Dementia = umbrella term, covers disorders resulting in loss of intellectual functions</a:t>
            </a:r>
            <a:endParaRPr lang="en-US" b="1" dirty="0">
              <a:ln w="15875">
                <a:noFill/>
                <a:round/>
              </a:ln>
              <a:latin typeface="Eurostile" panose="020B0504020202050204"/>
            </a:endParaRPr>
          </a:p>
          <a:p>
            <a:pPr marL="742950" lvl="1" indent="-285750">
              <a:spcBef>
                <a:spcPts val="0"/>
              </a:spcBef>
              <a:buFont typeface="Arial" panose="020B0604020202020204" pitchFamily="34" charset="0"/>
              <a:buChar char="•"/>
            </a:pPr>
            <a:r>
              <a:rPr lang="en-US" sz="1800" dirty="0"/>
              <a:t>Common diagnoses = Alzheimer’s, vascular, Huntington’s &amp; AIDS dementia </a:t>
            </a:r>
            <a:endParaRPr lang="en-US" sz="1800" b="1" dirty="0">
              <a:ln w="15875">
                <a:noFill/>
                <a:round/>
              </a:ln>
              <a:latin typeface="Eurostile" panose="020B0504020202050204"/>
            </a:endParaRPr>
          </a:p>
          <a:p>
            <a:pPr>
              <a:spcBef>
                <a:spcPts val="0"/>
              </a:spcBef>
            </a:pPr>
            <a:endParaRPr lang="en-US" dirty="0"/>
          </a:p>
          <a:p>
            <a:pPr>
              <a:spcBef>
                <a:spcPts val="0"/>
              </a:spcBef>
            </a:pPr>
            <a:endParaRPr lang="en-US" dirty="0"/>
          </a:p>
        </p:txBody>
      </p:sp>
      <p:sp>
        <p:nvSpPr>
          <p:cNvPr id="12" name="TextBox 11">
            <a:extLst>
              <a:ext uri="{FF2B5EF4-FFF2-40B4-BE49-F238E27FC236}">
                <a16:creationId xmlns:a16="http://schemas.microsoft.com/office/drawing/2014/main" id="{44B83C80-8E72-EC44-BDBC-E45358CBC921}"/>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a:t>
            </a:r>
            <a:r>
              <a:rPr lang="en-US" sz="1000" dirty="0" err="1"/>
              <a:t>Unsplash</a:t>
            </a:r>
            <a:endParaRPr lang="en-US" sz="1000" dirty="0"/>
          </a:p>
        </p:txBody>
      </p:sp>
    </p:spTree>
    <p:extLst>
      <p:ext uri="{BB962C8B-B14F-4D97-AF65-F5344CB8AC3E}">
        <p14:creationId xmlns:p14="http://schemas.microsoft.com/office/powerpoint/2010/main" val="3609187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6" name="Picture 5" descr="A close up of a person smiling for the camera&#10;&#10;Description automatically generated">
            <a:extLst>
              <a:ext uri="{FF2B5EF4-FFF2-40B4-BE49-F238E27FC236}">
                <a16:creationId xmlns:a16="http://schemas.microsoft.com/office/drawing/2014/main" id="{8B0F0F9E-ED3D-EA4A-87D7-52C159AF2D8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r="17656" b="-1"/>
          <a:stretch/>
        </p:blipFill>
        <p:spPr>
          <a:xfrm>
            <a:off x="424928" y="419292"/>
            <a:ext cx="5522976" cy="6053328"/>
          </a:xfrm>
          <a:prstGeom prst="rect">
            <a:avLst/>
          </a:prstGeom>
        </p:spPr>
      </p:pic>
      <p:sp>
        <p:nvSpPr>
          <p:cNvPr id="15" name="Rectangle 1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CE43A5-98D5-BA45-8E3E-FD276D9C14C4}"/>
              </a:ext>
            </a:extLst>
          </p:cNvPr>
          <p:cNvSpPr>
            <a:spLocks noGrp="1"/>
          </p:cNvSpPr>
          <p:nvPr>
            <p:ph type="title"/>
          </p:nvPr>
        </p:nvSpPr>
        <p:spPr>
          <a:xfrm>
            <a:off x="6846137" y="358660"/>
            <a:ext cx="4602152" cy="1718225"/>
          </a:xfrm>
        </p:spPr>
        <p:txBody>
          <a:bodyPr>
            <a:normAutofit/>
          </a:bodyPr>
          <a:lstStyle/>
          <a:p>
            <a:r>
              <a:rPr lang="en-US" sz="3000" dirty="0"/>
              <a:t>Dementia: Developmental, Ecological-systems Analysis</a:t>
            </a:r>
          </a:p>
        </p:txBody>
      </p:sp>
      <p:sp>
        <p:nvSpPr>
          <p:cNvPr id="3" name="Content Placeholder 2">
            <a:extLst>
              <a:ext uri="{FF2B5EF4-FFF2-40B4-BE49-F238E27FC236}">
                <a16:creationId xmlns:a16="http://schemas.microsoft.com/office/drawing/2014/main" id="{3BABBDDD-9C25-2443-BEA8-C89CD4424E66}"/>
              </a:ext>
            </a:extLst>
          </p:cNvPr>
          <p:cNvSpPr>
            <a:spLocks noGrp="1"/>
          </p:cNvSpPr>
          <p:nvPr>
            <p:ph idx="1"/>
          </p:nvPr>
        </p:nvSpPr>
        <p:spPr>
          <a:xfrm>
            <a:off x="6657474" y="1945364"/>
            <a:ext cx="5109597" cy="3557805"/>
          </a:xfrm>
        </p:spPr>
        <p:txBody>
          <a:bodyPr>
            <a:noAutofit/>
          </a:bodyPr>
          <a:lstStyle/>
          <a:p>
            <a:pPr marL="285750" indent="-285750">
              <a:spcBef>
                <a:spcPts val="0"/>
              </a:spcBef>
              <a:buFont typeface="Arial" panose="020B0604020202020204" pitchFamily="34" charset="0"/>
              <a:buChar char="•"/>
            </a:pPr>
            <a:r>
              <a:rPr lang="en-US" dirty="0"/>
              <a:t>Many conditions result in confusion &amp; cognitive problems</a:t>
            </a:r>
          </a:p>
          <a:p>
            <a:pPr marL="742950" lvl="1" indent="-285750">
              <a:spcBef>
                <a:spcPts val="0"/>
              </a:spcBef>
              <a:buFont typeface="Arial" panose="020B0604020202020204" pitchFamily="34" charset="0"/>
              <a:buChar char="•"/>
            </a:pPr>
            <a:r>
              <a:rPr lang="en-US" sz="1800" dirty="0"/>
              <a:t>Symptoms of confusion/cognition resolved w/ proper medical care</a:t>
            </a:r>
            <a:endParaRPr lang="en-US" sz="1800" dirty="0">
              <a:ln w="15875">
                <a:noFill/>
                <a:round/>
              </a:ln>
            </a:endParaRPr>
          </a:p>
          <a:p>
            <a:pPr marL="742950" lvl="1" indent="-285750">
              <a:spcBef>
                <a:spcPts val="0"/>
              </a:spcBef>
              <a:buFont typeface="Arial" panose="020B0604020202020204" pitchFamily="34" charset="0"/>
              <a:buChar char="•"/>
            </a:pPr>
            <a:r>
              <a:rPr lang="en-US" sz="1800" dirty="0">
                <a:ln w="15875">
                  <a:noFill/>
                  <a:round/>
                </a:ln>
              </a:rPr>
              <a:t>Acute/chronic pain, hypothyroidism, malnutrition &amp; medication side effects common &amp; reversible causes of impaired cognition</a:t>
            </a:r>
            <a:br>
              <a:rPr lang="en-US" sz="1800" dirty="0">
                <a:ln w="15875">
                  <a:noFill/>
                  <a:round/>
                </a:ln>
              </a:rPr>
            </a:br>
            <a:endParaRPr lang="en-US" sz="1800" dirty="0">
              <a:ln w="15875">
                <a:noFill/>
                <a:round/>
              </a:ln>
            </a:endParaRPr>
          </a:p>
          <a:p>
            <a:pPr marL="285750" indent="-285750">
              <a:spcBef>
                <a:spcPts val="0"/>
              </a:spcBef>
              <a:buFont typeface="Arial" panose="020B0604020202020204" pitchFamily="34" charset="0"/>
              <a:buChar char="•"/>
            </a:pPr>
            <a:r>
              <a:rPr lang="en-US" dirty="0"/>
              <a:t>Alzheimer’s = most common type of dementia &amp; major cause of disability in older adults</a:t>
            </a:r>
            <a:br>
              <a:rPr lang="en-US" dirty="0"/>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Social work &amp; medical services needed for approx. 14 million North Americans living w/Alzheimer’s disease predicted in 2050</a:t>
            </a:r>
          </a:p>
          <a:p>
            <a:pPr>
              <a:spcBef>
                <a:spcPts val="0"/>
              </a:spcBef>
            </a:pPr>
            <a:endParaRPr lang="en-US" dirty="0"/>
          </a:p>
          <a:p>
            <a:pPr>
              <a:spcBef>
                <a:spcPts val="0"/>
              </a:spcBef>
            </a:pPr>
            <a:endParaRPr lang="en-US" dirty="0"/>
          </a:p>
        </p:txBody>
      </p:sp>
      <p:sp>
        <p:nvSpPr>
          <p:cNvPr id="12" name="TextBox 11">
            <a:extLst>
              <a:ext uri="{FF2B5EF4-FFF2-40B4-BE49-F238E27FC236}">
                <a16:creationId xmlns:a16="http://schemas.microsoft.com/office/drawing/2014/main" id="{7193FBB7-61C7-AE4B-8811-720CBC1AE7B9}"/>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3868302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Picture 3" descr="A person looking at the camera&#10;&#10;Description automatically generated">
            <a:extLst>
              <a:ext uri="{FF2B5EF4-FFF2-40B4-BE49-F238E27FC236}">
                <a16:creationId xmlns:a16="http://schemas.microsoft.com/office/drawing/2014/main" id="{1A20691F-507F-FD42-B092-5C03309E9FD1}"/>
              </a:ext>
            </a:extLst>
          </p:cNvPr>
          <p:cNvPicPr>
            <a:picLocks noChangeAspect="1"/>
          </p:cNvPicPr>
          <p:nvPr/>
        </p:nvPicPr>
        <p:blipFill rotWithShape="1">
          <a:blip r:embed="rId3"/>
          <a:srcRect t="13140" r="2" b="2"/>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8C6DE4-34B2-504F-BDC0-0E84966492F3}"/>
              </a:ext>
            </a:extLst>
          </p:cNvPr>
          <p:cNvSpPr>
            <a:spLocks noGrp="1"/>
          </p:cNvSpPr>
          <p:nvPr>
            <p:ph type="title"/>
          </p:nvPr>
        </p:nvSpPr>
        <p:spPr>
          <a:xfrm>
            <a:off x="6846137" y="422828"/>
            <a:ext cx="4602152" cy="1718225"/>
          </a:xfrm>
        </p:spPr>
        <p:txBody>
          <a:bodyPr>
            <a:normAutofit/>
          </a:bodyPr>
          <a:lstStyle/>
          <a:p>
            <a:r>
              <a:rPr lang="en-US" sz="3600" dirty="0"/>
              <a:t>Biological Factors of Alzheimer’s Disease</a:t>
            </a:r>
          </a:p>
        </p:txBody>
      </p:sp>
      <p:sp>
        <p:nvSpPr>
          <p:cNvPr id="3" name="Content Placeholder 2">
            <a:extLst>
              <a:ext uri="{FF2B5EF4-FFF2-40B4-BE49-F238E27FC236}">
                <a16:creationId xmlns:a16="http://schemas.microsoft.com/office/drawing/2014/main" id="{BAD55785-3E08-E545-B9C4-F5C296800A7D}"/>
              </a:ext>
            </a:extLst>
          </p:cNvPr>
          <p:cNvSpPr>
            <a:spLocks noGrp="1"/>
          </p:cNvSpPr>
          <p:nvPr>
            <p:ph idx="1"/>
          </p:nvPr>
        </p:nvSpPr>
        <p:spPr>
          <a:xfrm>
            <a:off x="6846137" y="2053389"/>
            <a:ext cx="4602152" cy="4043335"/>
          </a:xfrm>
        </p:spPr>
        <p:txBody>
          <a:bodyPr>
            <a:normAutofit/>
          </a:bodyPr>
          <a:lstStyle/>
          <a:p>
            <a:pPr marL="285750" indent="-285750">
              <a:spcBef>
                <a:spcPts val="0"/>
              </a:spcBef>
              <a:buFont typeface="Arial" panose="020B0604020202020204" pitchFamily="34" charset="0"/>
              <a:buChar char="•"/>
            </a:pPr>
            <a:r>
              <a:rPr lang="en-US" b="1" dirty="0"/>
              <a:t>Neurofibrillary </a:t>
            </a:r>
            <a:r>
              <a:rPr lang="en-US" dirty="0"/>
              <a:t>tangles = bundles of collapsed &amp; twisted neural structures</a:t>
            </a:r>
            <a:br>
              <a:rPr lang="en-US" dirty="0"/>
            </a:br>
            <a:endParaRPr lang="en-US" dirty="0"/>
          </a:p>
          <a:p>
            <a:pPr marL="285750" indent="-285750">
              <a:spcBef>
                <a:spcPts val="0"/>
              </a:spcBef>
              <a:buFont typeface="Arial" panose="020B0604020202020204" pitchFamily="34" charset="0"/>
              <a:buChar char="•"/>
            </a:pPr>
            <a:r>
              <a:rPr lang="en-US" b="1" dirty="0"/>
              <a:t>Amyloid plaques </a:t>
            </a:r>
            <a:r>
              <a:rPr lang="en-US" dirty="0"/>
              <a:t>= deposits of material from dead neurons, destroys surrounding neurons &amp; communication networks</a:t>
            </a:r>
            <a:br>
              <a:rPr lang="en-US" dirty="0"/>
            </a:br>
            <a:endParaRPr lang="en-US" dirty="0"/>
          </a:p>
          <a:p>
            <a:pPr marL="285750" indent="-285750">
              <a:spcBef>
                <a:spcPts val="0"/>
              </a:spcBef>
              <a:buFont typeface="Arial" panose="020B0604020202020204" pitchFamily="34" charset="0"/>
              <a:buChar char="•"/>
            </a:pPr>
            <a:r>
              <a:rPr lang="en-US" dirty="0"/>
              <a:t>Low levels of neurotransmitters necessary for communication between neurons also occurs in Alzheimer’s </a:t>
            </a:r>
          </a:p>
          <a:p>
            <a:pPr marL="742950" lvl="1" indent="-285750">
              <a:spcBef>
                <a:spcPts val="0"/>
              </a:spcBef>
              <a:buFont typeface="Arial" panose="020B0604020202020204" pitchFamily="34" charset="0"/>
              <a:buChar char="•"/>
            </a:pPr>
            <a:r>
              <a:rPr lang="en-US" sz="1800" dirty="0"/>
              <a:t>Brain changes rob clients of memory, problem-solving skills, insight &amp; control of moods</a:t>
            </a:r>
          </a:p>
          <a:p>
            <a:pPr>
              <a:spcBef>
                <a:spcPts val="0"/>
              </a:spcBef>
            </a:pPr>
            <a:endParaRPr lang="en-US" dirty="0"/>
          </a:p>
        </p:txBody>
      </p:sp>
      <p:sp>
        <p:nvSpPr>
          <p:cNvPr id="10" name="TextBox 9">
            <a:extLst>
              <a:ext uri="{FF2B5EF4-FFF2-40B4-BE49-F238E27FC236}">
                <a16:creationId xmlns:a16="http://schemas.microsoft.com/office/drawing/2014/main" id="{7765AA02-BA5F-EA47-8507-11BC8B1628B0}"/>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1228581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8C8A7F-D2A8-1F48-8537-AADFAF4C1FD9}"/>
              </a:ext>
            </a:extLst>
          </p:cNvPr>
          <p:cNvSpPr>
            <a:spLocks noGrp="1"/>
          </p:cNvSpPr>
          <p:nvPr>
            <p:ph type="title"/>
          </p:nvPr>
        </p:nvSpPr>
        <p:spPr>
          <a:xfrm>
            <a:off x="6836350" y="535087"/>
            <a:ext cx="4602152" cy="1718225"/>
          </a:xfrm>
        </p:spPr>
        <p:txBody>
          <a:bodyPr>
            <a:normAutofit/>
          </a:bodyPr>
          <a:lstStyle/>
          <a:p>
            <a:r>
              <a:rPr lang="en-US" sz="3600" dirty="0"/>
              <a:t>Psychological Factors of Alzheimer’s Disease</a:t>
            </a:r>
          </a:p>
        </p:txBody>
      </p:sp>
      <p:sp>
        <p:nvSpPr>
          <p:cNvPr id="3" name="Content Placeholder 2">
            <a:extLst>
              <a:ext uri="{FF2B5EF4-FFF2-40B4-BE49-F238E27FC236}">
                <a16:creationId xmlns:a16="http://schemas.microsoft.com/office/drawing/2014/main" id="{66EF2AFA-6F7A-C246-971C-0E8A0AD4E226}"/>
              </a:ext>
            </a:extLst>
          </p:cNvPr>
          <p:cNvSpPr>
            <a:spLocks noGrp="1"/>
          </p:cNvSpPr>
          <p:nvPr>
            <p:ph idx="1"/>
          </p:nvPr>
        </p:nvSpPr>
        <p:spPr>
          <a:xfrm>
            <a:off x="6846137" y="2310063"/>
            <a:ext cx="4602152" cy="3786661"/>
          </a:xfrm>
        </p:spPr>
        <p:txBody>
          <a:bodyPr>
            <a:noAutofit/>
          </a:bodyPr>
          <a:lstStyle/>
          <a:p>
            <a:pPr marL="285750" indent="-285750">
              <a:lnSpc>
                <a:spcPct val="90000"/>
              </a:lnSpc>
              <a:spcBef>
                <a:spcPts val="0"/>
              </a:spcBef>
              <a:buFont typeface="Arial" panose="020B0604020202020204" pitchFamily="34" charset="0"/>
              <a:buChar char="•"/>
            </a:pPr>
            <a:r>
              <a:rPr lang="en-US" dirty="0"/>
              <a:t>Alzheimer’s disease advances in three behavioral stages; each stage marked by increase in symptom severity &amp; new problems: early, middle &amp; late-stage</a:t>
            </a:r>
            <a:br>
              <a:rPr lang="en-US" dirty="0"/>
            </a:br>
            <a:endParaRPr lang="en-US" dirty="0"/>
          </a:p>
          <a:p>
            <a:pPr marL="285750" indent="-285750">
              <a:lnSpc>
                <a:spcPct val="90000"/>
              </a:lnSpc>
              <a:spcBef>
                <a:spcPts val="0"/>
              </a:spcBef>
              <a:buFont typeface="Arial" panose="020B0604020202020204" pitchFamily="34" charset="0"/>
              <a:buChar char="•"/>
            </a:pPr>
            <a:r>
              <a:rPr lang="en-US" dirty="0"/>
              <a:t>Symptoms of Alzheimer’s:</a:t>
            </a:r>
          </a:p>
          <a:p>
            <a:pPr marL="742950" lvl="1" indent="-285750">
              <a:lnSpc>
                <a:spcPct val="90000"/>
              </a:lnSpc>
              <a:spcBef>
                <a:spcPts val="0"/>
              </a:spcBef>
              <a:buFont typeface="Arial" panose="020B0604020202020204" pitchFamily="34" charset="0"/>
              <a:buChar char="•"/>
            </a:pPr>
            <a:r>
              <a:rPr lang="en-US" sz="1800" b="1" dirty="0"/>
              <a:t>Anomia</a:t>
            </a:r>
            <a:r>
              <a:rPr lang="en-US" sz="1800" dirty="0"/>
              <a:t>: difficulties in naming known people &amp; objects</a:t>
            </a:r>
          </a:p>
          <a:p>
            <a:pPr marL="742950" lvl="1" indent="-285750">
              <a:lnSpc>
                <a:spcPct val="90000"/>
              </a:lnSpc>
              <a:spcBef>
                <a:spcPts val="0"/>
              </a:spcBef>
              <a:buFont typeface="Arial" panose="020B0604020202020204" pitchFamily="34" charset="0"/>
              <a:buChar char="•"/>
            </a:pPr>
            <a:r>
              <a:rPr lang="en-US" sz="1800" b="1" dirty="0"/>
              <a:t>Palilalia</a:t>
            </a:r>
            <a:r>
              <a:rPr lang="en-US" sz="1800" dirty="0"/>
              <a:t>: repeating own words</a:t>
            </a:r>
          </a:p>
          <a:p>
            <a:pPr marL="742950" lvl="1" indent="-285750">
              <a:lnSpc>
                <a:spcPct val="90000"/>
              </a:lnSpc>
              <a:spcBef>
                <a:spcPts val="0"/>
              </a:spcBef>
              <a:buFont typeface="Arial" panose="020B0604020202020204" pitchFamily="34" charset="0"/>
              <a:buChar char="•"/>
            </a:pPr>
            <a:r>
              <a:rPr lang="en-US" sz="1800" b="1" dirty="0"/>
              <a:t>Echolalia</a:t>
            </a:r>
            <a:r>
              <a:rPr lang="en-US" sz="1800" dirty="0"/>
              <a:t>: repeating words spoken by someone else</a:t>
            </a:r>
          </a:p>
          <a:p>
            <a:pPr marL="742950" lvl="1" indent="-285750">
              <a:lnSpc>
                <a:spcPct val="90000"/>
              </a:lnSpc>
              <a:spcBef>
                <a:spcPts val="0"/>
              </a:spcBef>
              <a:buFont typeface="Arial" panose="020B0604020202020204" pitchFamily="34" charset="0"/>
              <a:buChar char="•"/>
            </a:pPr>
            <a:r>
              <a:rPr lang="en-US" sz="1800" b="1" dirty="0"/>
              <a:t>Mutism</a:t>
            </a:r>
            <a:r>
              <a:rPr lang="en-US" sz="1800" dirty="0"/>
              <a:t>: inability to speak</a:t>
            </a:r>
          </a:p>
          <a:p>
            <a:pPr marL="742950" lvl="1" indent="-285750">
              <a:lnSpc>
                <a:spcPct val="90000"/>
              </a:lnSpc>
              <a:spcBef>
                <a:spcPts val="0"/>
              </a:spcBef>
              <a:buFont typeface="Arial" panose="020B0604020202020204" pitchFamily="34" charset="0"/>
              <a:buChar char="•"/>
            </a:pPr>
            <a:r>
              <a:rPr lang="en-US" sz="1800" b="1" dirty="0"/>
              <a:t>Myoclonus</a:t>
            </a:r>
            <a:r>
              <a:rPr lang="en-US" sz="1800" dirty="0"/>
              <a:t>: sudden &amp; uncontrolled contraction of muscles </a:t>
            </a:r>
          </a:p>
          <a:p>
            <a:pPr marL="742950" lvl="1" indent="-285750">
              <a:lnSpc>
                <a:spcPct val="90000"/>
              </a:lnSpc>
              <a:spcBef>
                <a:spcPts val="0"/>
              </a:spcBef>
              <a:buFont typeface="Arial" panose="020B0604020202020204" pitchFamily="34" charset="0"/>
              <a:buChar char="•"/>
            </a:pPr>
            <a:endParaRPr lang="en-US" sz="1800" dirty="0"/>
          </a:p>
          <a:p>
            <a:pPr>
              <a:lnSpc>
                <a:spcPct val="90000"/>
              </a:lnSpc>
              <a:spcBef>
                <a:spcPts val="0"/>
              </a:spcBef>
            </a:pPr>
            <a:endParaRPr lang="en-US" dirty="0"/>
          </a:p>
          <a:p>
            <a:pPr>
              <a:lnSpc>
                <a:spcPct val="90000"/>
              </a:lnSpc>
              <a:spcBef>
                <a:spcPts val="0"/>
              </a:spcBef>
            </a:pPr>
            <a:endParaRPr lang="en-US" dirty="0"/>
          </a:p>
        </p:txBody>
      </p:sp>
      <p:sp>
        <p:nvSpPr>
          <p:cNvPr id="12" name="TextBox 11">
            <a:extLst>
              <a:ext uri="{FF2B5EF4-FFF2-40B4-BE49-F238E27FC236}">
                <a16:creationId xmlns:a16="http://schemas.microsoft.com/office/drawing/2014/main" id="{253084FE-B492-0443-8E2D-61B57172AAC5}"/>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Pixabay</a:t>
            </a:r>
          </a:p>
        </p:txBody>
      </p:sp>
      <p:pic>
        <p:nvPicPr>
          <p:cNvPr id="7" name="Picture 6">
            <a:extLst>
              <a:ext uri="{FF2B5EF4-FFF2-40B4-BE49-F238E27FC236}">
                <a16:creationId xmlns:a16="http://schemas.microsoft.com/office/drawing/2014/main" id="{3481A3A9-F3A0-D749-976B-1DBA6524AEA7}"/>
              </a:ext>
            </a:extLst>
          </p:cNvPr>
          <p:cNvPicPr>
            <a:picLocks noChangeAspect="1"/>
          </p:cNvPicPr>
          <p:nvPr/>
        </p:nvPicPr>
        <p:blipFill rotWithShape="1">
          <a:blip r:embed="rId3"/>
          <a:srcRect l="16590" t="531" r="14140" b="-531"/>
          <a:stretch/>
        </p:blipFill>
        <p:spPr>
          <a:xfrm>
            <a:off x="276561" y="269590"/>
            <a:ext cx="5835482" cy="6384816"/>
          </a:xfrm>
          <a:prstGeom prst="rect">
            <a:avLst/>
          </a:prstGeom>
        </p:spPr>
      </p:pic>
    </p:spTree>
    <p:extLst>
      <p:ext uri="{BB962C8B-B14F-4D97-AF65-F5344CB8AC3E}">
        <p14:creationId xmlns:p14="http://schemas.microsoft.com/office/powerpoint/2010/main" val="2702763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Picture 3" descr="Two people sitting on a bed&#10;&#10;Description automatically generated">
            <a:extLst>
              <a:ext uri="{FF2B5EF4-FFF2-40B4-BE49-F238E27FC236}">
                <a16:creationId xmlns:a16="http://schemas.microsoft.com/office/drawing/2014/main" id="{3017025A-24EF-744D-B7DD-5A380C989A33}"/>
              </a:ext>
            </a:extLst>
          </p:cNvPr>
          <p:cNvPicPr>
            <a:picLocks noChangeAspect="1"/>
          </p:cNvPicPr>
          <p:nvPr/>
        </p:nvPicPr>
        <p:blipFill rotWithShape="1">
          <a:blip r:embed="rId3"/>
          <a:srcRect l="8634" r="5376" b="3"/>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F47EEB-B981-D74F-A157-4A56308035F8}"/>
              </a:ext>
            </a:extLst>
          </p:cNvPr>
          <p:cNvSpPr>
            <a:spLocks noGrp="1"/>
          </p:cNvSpPr>
          <p:nvPr>
            <p:ph type="title"/>
          </p:nvPr>
        </p:nvSpPr>
        <p:spPr>
          <a:xfrm>
            <a:off x="6846137" y="470954"/>
            <a:ext cx="4602152" cy="1718225"/>
          </a:xfrm>
        </p:spPr>
        <p:txBody>
          <a:bodyPr>
            <a:normAutofit/>
          </a:bodyPr>
          <a:lstStyle/>
          <a:p>
            <a:r>
              <a:rPr lang="en-US" sz="3200" dirty="0"/>
              <a:t>Social &amp; Cultural Factors of Alzheimer’s Disease</a:t>
            </a:r>
          </a:p>
        </p:txBody>
      </p:sp>
      <p:sp>
        <p:nvSpPr>
          <p:cNvPr id="3" name="Content Placeholder 2">
            <a:extLst>
              <a:ext uri="{FF2B5EF4-FFF2-40B4-BE49-F238E27FC236}">
                <a16:creationId xmlns:a16="http://schemas.microsoft.com/office/drawing/2014/main" id="{6080655F-B1F2-4A47-A677-B068871FBDB8}"/>
              </a:ext>
            </a:extLst>
          </p:cNvPr>
          <p:cNvSpPr>
            <a:spLocks noGrp="1"/>
          </p:cNvSpPr>
          <p:nvPr>
            <p:ph idx="1"/>
          </p:nvPr>
        </p:nvSpPr>
        <p:spPr>
          <a:xfrm>
            <a:off x="6846137" y="2169953"/>
            <a:ext cx="4602152" cy="3557805"/>
          </a:xfrm>
        </p:spPr>
        <p:txBody>
          <a:bodyPr>
            <a:noAutofit/>
          </a:bodyPr>
          <a:lstStyle/>
          <a:p>
            <a:pPr marL="285750" indent="-285750">
              <a:spcBef>
                <a:spcPts val="0"/>
              </a:spcBef>
              <a:buFont typeface="Arial" panose="020B0604020202020204" pitchFamily="34" charset="0"/>
              <a:buChar char="•"/>
            </a:pPr>
            <a:r>
              <a:rPr lang="en-US" dirty="0"/>
              <a:t>Caring for older adults w/ Alzheimer’s requires substantial time in caregiving tasks</a:t>
            </a:r>
            <a:br>
              <a:rPr lang="en-US" dirty="0"/>
            </a:br>
            <a:endParaRPr lang="en-US" dirty="0"/>
          </a:p>
          <a:p>
            <a:pPr marL="285750" indent="-285750">
              <a:spcBef>
                <a:spcPts val="0"/>
              </a:spcBef>
              <a:buFont typeface="Arial" panose="020B0604020202020204" pitchFamily="34" charset="0"/>
              <a:buChar char="•"/>
            </a:pPr>
            <a:r>
              <a:rPr lang="en-US" dirty="0"/>
              <a:t>Caring for loved one w/Alzheimer’s = stressful</a:t>
            </a:r>
            <a:br>
              <a:rPr lang="en-US" dirty="0"/>
            </a:br>
            <a:endParaRPr lang="en-US" dirty="0"/>
          </a:p>
          <a:p>
            <a:pPr marL="285750" indent="-285750">
              <a:spcBef>
                <a:spcPts val="0"/>
              </a:spcBef>
              <a:buFont typeface="Arial" panose="020B0604020202020204" pitchFamily="34" charset="0"/>
              <a:buChar char="•"/>
            </a:pPr>
            <a:r>
              <a:rPr lang="en-US" dirty="0"/>
              <a:t>Many caregivers &amp; family find support &amp; info through Alzheimer’s Association:</a:t>
            </a:r>
          </a:p>
          <a:p>
            <a:pPr marL="742950" lvl="1" indent="-285750">
              <a:spcBef>
                <a:spcPts val="0"/>
              </a:spcBef>
              <a:buFont typeface="Arial" panose="020B0604020202020204" pitchFamily="34" charset="0"/>
              <a:buChar char="•"/>
            </a:pPr>
            <a:r>
              <a:rPr lang="en-US" sz="1800" dirty="0"/>
              <a:t>Provides info about disease progression, symptoms &amp; interventions</a:t>
            </a:r>
          </a:p>
          <a:p>
            <a:pPr marL="742950" lvl="1" indent="-285750">
              <a:spcBef>
                <a:spcPts val="0"/>
              </a:spcBef>
              <a:buFont typeface="Arial" panose="020B0604020202020204" pitchFamily="34" charset="0"/>
              <a:buChar char="•"/>
            </a:pPr>
            <a:r>
              <a:rPr lang="en-US" sz="1800" dirty="0"/>
              <a:t>Connects families to help lines, home care, adult day care, assisted living, skilled nursing facilities, elder-care lawyers &amp; transportation</a:t>
            </a:r>
          </a:p>
          <a:p>
            <a:pPr>
              <a:spcBef>
                <a:spcPts val="0"/>
              </a:spcBef>
            </a:pPr>
            <a:endParaRPr lang="en-US" dirty="0"/>
          </a:p>
          <a:p>
            <a:pPr>
              <a:spcBef>
                <a:spcPts val="0"/>
              </a:spcBef>
            </a:pPr>
            <a:endParaRPr lang="en-US" dirty="0"/>
          </a:p>
        </p:txBody>
      </p:sp>
      <p:sp>
        <p:nvSpPr>
          <p:cNvPr id="10" name="TextBox 9">
            <a:extLst>
              <a:ext uri="{FF2B5EF4-FFF2-40B4-BE49-F238E27FC236}">
                <a16:creationId xmlns:a16="http://schemas.microsoft.com/office/drawing/2014/main" id="{3C106D99-84ED-FE4D-BFDE-9615D00ABA1E}"/>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1141622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6" name="Picture 5" descr="A person sitting on a bed&#10;&#10;Description automatically generated">
            <a:extLst>
              <a:ext uri="{FF2B5EF4-FFF2-40B4-BE49-F238E27FC236}">
                <a16:creationId xmlns:a16="http://schemas.microsoft.com/office/drawing/2014/main" id="{8C49041E-4930-6A4B-8C52-C8DDFDB78D9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14920" r="1" b="1"/>
          <a:stretch/>
        </p:blipFill>
        <p:spPr>
          <a:xfrm>
            <a:off x="424928" y="419292"/>
            <a:ext cx="5522976" cy="6053328"/>
          </a:xfrm>
          <a:prstGeom prst="rect">
            <a:avLst/>
          </a:prstGeom>
        </p:spPr>
      </p:pic>
      <p:sp>
        <p:nvSpPr>
          <p:cNvPr id="15" name="Rectangle 1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10EC0-4988-6A4F-9290-CFB0F2763D34}"/>
              </a:ext>
            </a:extLst>
          </p:cNvPr>
          <p:cNvSpPr>
            <a:spLocks noGrp="1"/>
          </p:cNvSpPr>
          <p:nvPr>
            <p:ph type="title"/>
          </p:nvPr>
        </p:nvSpPr>
        <p:spPr>
          <a:xfrm>
            <a:off x="6507116" y="199042"/>
            <a:ext cx="5299768" cy="1718225"/>
          </a:xfrm>
        </p:spPr>
        <p:txBody>
          <a:bodyPr>
            <a:normAutofit/>
          </a:bodyPr>
          <a:lstStyle/>
          <a:p>
            <a:r>
              <a:rPr lang="en-US" sz="3600" dirty="0"/>
              <a:t>Intervention for Alzheimer’s</a:t>
            </a:r>
          </a:p>
        </p:txBody>
      </p:sp>
      <p:sp>
        <p:nvSpPr>
          <p:cNvPr id="3" name="Content Placeholder 2">
            <a:extLst>
              <a:ext uri="{FF2B5EF4-FFF2-40B4-BE49-F238E27FC236}">
                <a16:creationId xmlns:a16="http://schemas.microsoft.com/office/drawing/2014/main" id="{CFFC58B9-6EA6-4744-8C89-A45BA12FB922}"/>
              </a:ext>
            </a:extLst>
          </p:cNvPr>
          <p:cNvSpPr>
            <a:spLocks noGrp="1"/>
          </p:cNvSpPr>
          <p:nvPr>
            <p:ph idx="1"/>
          </p:nvPr>
        </p:nvSpPr>
        <p:spPr>
          <a:xfrm>
            <a:off x="6855924" y="1668379"/>
            <a:ext cx="4602152" cy="4155629"/>
          </a:xfrm>
        </p:spPr>
        <p:txBody>
          <a:bodyPr>
            <a:noAutofit/>
          </a:bodyPr>
          <a:lstStyle/>
          <a:p>
            <a:pPr marL="285750" indent="-285750">
              <a:lnSpc>
                <a:spcPct val="90000"/>
              </a:lnSpc>
              <a:spcBef>
                <a:spcPts val="0"/>
              </a:spcBef>
              <a:buFont typeface="Arial" panose="020B0604020202020204" pitchFamily="34" charset="0"/>
              <a:buChar char="•"/>
            </a:pPr>
            <a:r>
              <a:rPr lang="en-US" dirty="0"/>
              <a:t>Treatment for Alzheimer’s requires:</a:t>
            </a:r>
          </a:p>
          <a:p>
            <a:pPr marL="560070" lvl="1" indent="-285750">
              <a:lnSpc>
                <a:spcPct val="90000"/>
              </a:lnSpc>
              <a:spcBef>
                <a:spcPts val="0"/>
              </a:spcBef>
              <a:buFont typeface="Arial" panose="020B0604020202020204" pitchFamily="34" charset="0"/>
              <a:buChar char="•"/>
            </a:pPr>
            <a:r>
              <a:rPr lang="en-US" sz="1800" dirty="0"/>
              <a:t>Specific medical interventions &amp; supervision</a:t>
            </a:r>
          </a:p>
          <a:p>
            <a:pPr marL="560070" lvl="1" indent="-285750">
              <a:lnSpc>
                <a:spcPct val="90000"/>
              </a:lnSpc>
              <a:spcBef>
                <a:spcPts val="0"/>
              </a:spcBef>
              <a:buFont typeface="Arial" panose="020B0604020202020204" pitchFamily="34" charset="0"/>
              <a:buChar char="•"/>
            </a:pPr>
            <a:r>
              <a:rPr lang="en-US" sz="1800" dirty="0"/>
              <a:t>Behavioral management &amp; control of symptoms</a:t>
            </a:r>
          </a:p>
          <a:p>
            <a:pPr marL="560070" lvl="1" indent="-285750">
              <a:lnSpc>
                <a:spcPct val="90000"/>
              </a:lnSpc>
              <a:spcBef>
                <a:spcPts val="0"/>
              </a:spcBef>
              <a:buFont typeface="Arial" panose="020B0604020202020204" pitchFamily="34" charset="0"/>
              <a:buChar char="•"/>
            </a:pPr>
            <a:r>
              <a:rPr lang="en-US" sz="1800" dirty="0"/>
              <a:t>Prevention of additional physical/emotional problems </a:t>
            </a:r>
          </a:p>
          <a:p>
            <a:pPr marL="560070" lvl="1" indent="-285750">
              <a:lnSpc>
                <a:spcPct val="90000"/>
              </a:lnSpc>
              <a:spcBef>
                <a:spcPts val="0"/>
              </a:spcBef>
              <a:buFont typeface="Arial" panose="020B0604020202020204" pitchFamily="34" charset="0"/>
              <a:buChar char="•"/>
            </a:pPr>
            <a:r>
              <a:rPr lang="en-US" sz="1800" dirty="0"/>
              <a:t>Family support </a:t>
            </a:r>
            <a:br>
              <a:rPr lang="en-US" sz="1800" dirty="0"/>
            </a:br>
            <a:endParaRPr lang="en-US" sz="1800" dirty="0"/>
          </a:p>
          <a:p>
            <a:pPr marL="285750" indent="-285750">
              <a:lnSpc>
                <a:spcPct val="90000"/>
              </a:lnSpc>
              <a:spcBef>
                <a:spcPts val="0"/>
              </a:spcBef>
              <a:buFont typeface="Arial" panose="020B0604020202020204" pitchFamily="34" charset="0"/>
              <a:buChar char="•"/>
            </a:pPr>
            <a:r>
              <a:rPr lang="en-US" dirty="0"/>
              <a:t>Newer medications successful at slowing rate of cognitive decline</a:t>
            </a:r>
            <a:br>
              <a:rPr lang="en-US" dirty="0"/>
            </a:br>
            <a:endParaRPr lang="en-US" dirty="0"/>
          </a:p>
          <a:p>
            <a:pPr marL="285750" indent="-285750">
              <a:lnSpc>
                <a:spcPct val="90000"/>
              </a:lnSpc>
              <a:spcBef>
                <a:spcPts val="0"/>
              </a:spcBef>
              <a:buFont typeface="Arial" panose="020B0604020202020204" pitchFamily="34" charset="0"/>
              <a:buChar char="•"/>
            </a:pPr>
            <a:r>
              <a:rPr lang="en-US" dirty="0"/>
              <a:t>Currently no treatments to reverse/cure Alzheimer’s</a:t>
            </a:r>
            <a:br>
              <a:rPr lang="en-US" dirty="0"/>
            </a:br>
            <a:endParaRPr lang="en-US" dirty="0"/>
          </a:p>
          <a:p>
            <a:pPr marL="285750" indent="-285750">
              <a:lnSpc>
                <a:spcPct val="90000"/>
              </a:lnSpc>
              <a:spcBef>
                <a:spcPts val="0"/>
              </a:spcBef>
              <a:buFont typeface="Arial" panose="020B0604020202020204" pitchFamily="34" charset="0"/>
              <a:buChar char="•"/>
            </a:pPr>
            <a:r>
              <a:rPr lang="en-US" dirty="0"/>
              <a:t>In late stage, cognitive disabilities force patients into assisted living/nursing homes</a:t>
            </a:r>
          </a:p>
          <a:p>
            <a:pPr>
              <a:lnSpc>
                <a:spcPct val="90000"/>
              </a:lnSpc>
              <a:spcBef>
                <a:spcPts val="0"/>
              </a:spcBef>
            </a:pPr>
            <a:endParaRPr lang="en-US" dirty="0"/>
          </a:p>
          <a:p>
            <a:pPr>
              <a:lnSpc>
                <a:spcPct val="90000"/>
              </a:lnSpc>
              <a:spcBef>
                <a:spcPts val="0"/>
              </a:spcBef>
            </a:pPr>
            <a:endParaRPr lang="en-US" dirty="0"/>
          </a:p>
        </p:txBody>
      </p:sp>
      <p:sp>
        <p:nvSpPr>
          <p:cNvPr id="12" name="TextBox 11">
            <a:extLst>
              <a:ext uri="{FF2B5EF4-FFF2-40B4-BE49-F238E27FC236}">
                <a16:creationId xmlns:a16="http://schemas.microsoft.com/office/drawing/2014/main" id="{6670378F-45F4-B347-A2BF-C5320DAC77EC}"/>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119494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Picture 3" descr="A person wearing a hat&#10;&#10;Description automatically generated">
            <a:extLst>
              <a:ext uri="{FF2B5EF4-FFF2-40B4-BE49-F238E27FC236}">
                <a16:creationId xmlns:a16="http://schemas.microsoft.com/office/drawing/2014/main" id="{1B8B6C37-A0AE-D749-A563-312045D379FA}"/>
              </a:ext>
            </a:extLst>
          </p:cNvPr>
          <p:cNvPicPr>
            <a:picLocks noChangeAspect="1"/>
          </p:cNvPicPr>
          <p:nvPr/>
        </p:nvPicPr>
        <p:blipFill rotWithShape="1">
          <a:blip r:embed="rId3"/>
          <a:srcRect r="-2" b="12316"/>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CA7BCE-2434-EC43-B9EC-6B4C60FE8358}"/>
              </a:ext>
            </a:extLst>
          </p:cNvPr>
          <p:cNvSpPr>
            <a:spLocks noGrp="1"/>
          </p:cNvSpPr>
          <p:nvPr>
            <p:ph type="title"/>
          </p:nvPr>
        </p:nvSpPr>
        <p:spPr>
          <a:xfrm>
            <a:off x="6846137" y="727626"/>
            <a:ext cx="4602152" cy="1718225"/>
          </a:xfrm>
        </p:spPr>
        <p:txBody>
          <a:bodyPr>
            <a:normAutofit/>
          </a:bodyPr>
          <a:lstStyle/>
          <a:p>
            <a:r>
              <a:rPr lang="en-US" dirty="0"/>
              <a:t>Intervention for Alzheimer’s</a:t>
            </a:r>
          </a:p>
        </p:txBody>
      </p:sp>
      <p:sp>
        <p:nvSpPr>
          <p:cNvPr id="3" name="Content Placeholder 2">
            <a:extLst>
              <a:ext uri="{FF2B5EF4-FFF2-40B4-BE49-F238E27FC236}">
                <a16:creationId xmlns:a16="http://schemas.microsoft.com/office/drawing/2014/main" id="{4A240520-2AB3-404E-A9AE-406DBA8D8A0C}"/>
              </a:ext>
            </a:extLst>
          </p:cNvPr>
          <p:cNvSpPr>
            <a:spLocks noGrp="1"/>
          </p:cNvSpPr>
          <p:nvPr>
            <p:ph idx="1"/>
          </p:nvPr>
        </p:nvSpPr>
        <p:spPr>
          <a:xfrm>
            <a:off x="6846137" y="2538919"/>
            <a:ext cx="4602152" cy="3557805"/>
          </a:xfrm>
        </p:spPr>
        <p:txBody>
          <a:bodyPr>
            <a:normAutofit/>
          </a:bodyPr>
          <a:lstStyle/>
          <a:p>
            <a:pPr marL="285750" indent="-285750">
              <a:spcBef>
                <a:spcPts val="0"/>
              </a:spcBef>
              <a:buFont typeface="Arial" panose="020B0604020202020204" pitchFamily="34" charset="0"/>
              <a:buChar char="•"/>
            </a:pPr>
            <a:r>
              <a:rPr lang="en-US" dirty="0"/>
              <a:t>Control of dangerous behaviors caused by Alzheimer’s requires:</a:t>
            </a:r>
          </a:p>
          <a:p>
            <a:pPr marL="742950" lvl="1" indent="-285750">
              <a:spcBef>
                <a:spcPts val="0"/>
              </a:spcBef>
              <a:buFont typeface="Arial" panose="020B0604020202020204" pitchFamily="34" charset="0"/>
              <a:buChar char="•"/>
            </a:pPr>
            <a:r>
              <a:rPr lang="en-US" sz="1800" dirty="0"/>
              <a:t>Appropriate use of medications</a:t>
            </a:r>
          </a:p>
          <a:p>
            <a:pPr marL="742950" lvl="1" indent="-285750">
              <a:spcBef>
                <a:spcPts val="0"/>
              </a:spcBef>
              <a:buFont typeface="Arial" panose="020B0604020202020204" pitchFamily="34" charset="0"/>
              <a:buChar char="•"/>
            </a:pPr>
            <a:r>
              <a:rPr lang="en-US" sz="1800" dirty="0"/>
              <a:t>Humane </a:t>
            </a:r>
            <a:r>
              <a:rPr lang="en-US" sz="1800" b="1" dirty="0"/>
              <a:t>behavior modification</a:t>
            </a:r>
            <a:endParaRPr lang="en-US" sz="1800" dirty="0"/>
          </a:p>
          <a:p>
            <a:pPr marL="742950" lvl="1" indent="-285750">
              <a:spcBef>
                <a:spcPts val="0"/>
              </a:spcBef>
              <a:buFont typeface="Arial" panose="020B0604020202020204" pitchFamily="34" charset="0"/>
              <a:buChar char="•"/>
            </a:pPr>
            <a:r>
              <a:rPr lang="en-US" sz="1800" dirty="0"/>
              <a:t>Cognitive training</a:t>
            </a:r>
          </a:p>
          <a:p>
            <a:pPr marL="742950" lvl="1" indent="-285750">
              <a:spcBef>
                <a:spcPts val="0"/>
              </a:spcBef>
              <a:buFont typeface="Arial" panose="020B0604020202020204" pitchFamily="34" charset="0"/>
              <a:buChar char="•"/>
            </a:pPr>
            <a:r>
              <a:rPr lang="en-US" sz="1800" dirty="0"/>
              <a:t>Social support </a:t>
            </a:r>
          </a:p>
          <a:p>
            <a:pPr marL="742950" lvl="1" indent="-285750">
              <a:spcBef>
                <a:spcPts val="0"/>
              </a:spcBef>
              <a:buFont typeface="Arial" panose="020B0604020202020204" pitchFamily="34" charset="0"/>
              <a:buChar char="•"/>
            </a:pPr>
            <a:r>
              <a:rPr lang="en-US" sz="1800" dirty="0"/>
              <a:t>Environmental manipulations </a:t>
            </a:r>
          </a:p>
          <a:p>
            <a:pPr>
              <a:spcBef>
                <a:spcPts val="0"/>
              </a:spcBef>
            </a:pPr>
            <a:endParaRPr lang="en-US" dirty="0"/>
          </a:p>
          <a:p>
            <a:pPr>
              <a:spcBef>
                <a:spcPts val="0"/>
              </a:spcBef>
            </a:pPr>
            <a:endParaRPr lang="en-US" dirty="0"/>
          </a:p>
        </p:txBody>
      </p:sp>
      <p:sp>
        <p:nvSpPr>
          <p:cNvPr id="10" name="TextBox 9">
            <a:extLst>
              <a:ext uri="{FF2B5EF4-FFF2-40B4-BE49-F238E27FC236}">
                <a16:creationId xmlns:a16="http://schemas.microsoft.com/office/drawing/2014/main" id="{9E3A86A2-C815-0F4C-890C-DB0B98DD5A8A}"/>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a:t>
            </a:r>
            <a:r>
              <a:rPr lang="en-US" sz="1000" dirty="0" err="1"/>
              <a:t>Unsplash</a:t>
            </a:r>
            <a:endParaRPr lang="en-US" sz="1000" dirty="0"/>
          </a:p>
        </p:txBody>
      </p:sp>
    </p:spTree>
    <p:extLst>
      <p:ext uri="{BB962C8B-B14F-4D97-AF65-F5344CB8AC3E}">
        <p14:creationId xmlns:p14="http://schemas.microsoft.com/office/powerpoint/2010/main" val="2903887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Picture 3" descr="A person sitting at a table with a birthday cake&#10;&#10;Description automatically generated">
            <a:extLst>
              <a:ext uri="{FF2B5EF4-FFF2-40B4-BE49-F238E27FC236}">
                <a16:creationId xmlns:a16="http://schemas.microsoft.com/office/drawing/2014/main" id="{93746C9C-AEC2-EC44-AC99-FA80F4925966}"/>
              </a:ext>
            </a:extLst>
          </p:cNvPr>
          <p:cNvPicPr>
            <a:picLocks noChangeAspect="1"/>
          </p:cNvPicPr>
          <p:nvPr/>
        </p:nvPicPr>
        <p:blipFill rotWithShape="1">
          <a:blip r:embed="rId3"/>
          <a:srcRect t="11828" b="15012"/>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32885C-65C9-F74D-91A3-4A4C9B49859C}"/>
              </a:ext>
            </a:extLst>
          </p:cNvPr>
          <p:cNvSpPr>
            <a:spLocks noGrp="1"/>
          </p:cNvSpPr>
          <p:nvPr>
            <p:ph type="title"/>
          </p:nvPr>
        </p:nvSpPr>
        <p:spPr>
          <a:xfrm>
            <a:off x="6836350" y="486952"/>
            <a:ext cx="4602152" cy="1718225"/>
          </a:xfrm>
        </p:spPr>
        <p:txBody>
          <a:bodyPr>
            <a:normAutofit/>
          </a:bodyPr>
          <a:lstStyle/>
          <a:p>
            <a:r>
              <a:rPr lang="en-US" sz="3800" dirty="0"/>
              <a:t>Intervention for Alzheimer’s</a:t>
            </a:r>
          </a:p>
        </p:txBody>
      </p:sp>
      <p:sp>
        <p:nvSpPr>
          <p:cNvPr id="3" name="Content Placeholder 2">
            <a:extLst>
              <a:ext uri="{FF2B5EF4-FFF2-40B4-BE49-F238E27FC236}">
                <a16:creationId xmlns:a16="http://schemas.microsoft.com/office/drawing/2014/main" id="{BCC58A3B-B260-6C4F-91BA-B7A815CE192B}"/>
              </a:ext>
            </a:extLst>
          </p:cNvPr>
          <p:cNvSpPr>
            <a:spLocks noGrp="1"/>
          </p:cNvSpPr>
          <p:nvPr>
            <p:ph idx="1"/>
          </p:nvPr>
        </p:nvSpPr>
        <p:spPr>
          <a:xfrm>
            <a:off x="6676958" y="2205177"/>
            <a:ext cx="4920935" cy="3557805"/>
          </a:xfrm>
        </p:spPr>
        <p:txBody>
          <a:bodyPr>
            <a:normAutofit/>
          </a:bodyPr>
          <a:lstStyle/>
          <a:p>
            <a:pPr marL="0" indent="0">
              <a:buNone/>
            </a:pPr>
            <a:r>
              <a:rPr lang="en-US" dirty="0"/>
              <a:t>Goals of health social work w/Alzheimer’s include:</a:t>
            </a:r>
          </a:p>
          <a:p>
            <a:pPr marL="742950" lvl="1" indent="-285750">
              <a:buFont typeface="Arial" panose="020B0604020202020204" pitchFamily="34" charset="0"/>
              <a:buChar char="•"/>
            </a:pPr>
            <a:r>
              <a:rPr lang="en-US" sz="1800" dirty="0"/>
              <a:t>Helping clients maintain personal control, self-empowerment &amp; dignity</a:t>
            </a:r>
          </a:p>
          <a:p>
            <a:pPr marL="742950" lvl="1" indent="-285750">
              <a:buFont typeface="Arial" panose="020B0604020202020204" pitchFamily="34" charset="0"/>
              <a:buChar char="•"/>
            </a:pPr>
            <a:r>
              <a:rPr lang="en-US" sz="1800" dirty="0"/>
              <a:t>Screen/assess hidden &amp; obvious signs of physical/mental neglect, physical/sexual assault &amp; financial theft</a:t>
            </a:r>
          </a:p>
          <a:p>
            <a:pPr marL="742950" lvl="1" indent="-285750">
              <a:buFont typeface="Arial" panose="020B0604020202020204" pitchFamily="34" charset="0"/>
              <a:buChar char="•"/>
            </a:pPr>
            <a:r>
              <a:rPr lang="en-US" sz="1800" dirty="0"/>
              <a:t>Aiding family in locating facilities that provide humane care</a:t>
            </a:r>
          </a:p>
          <a:p>
            <a:pPr marL="742950" lvl="1" indent="-285750">
              <a:buFont typeface="Arial" panose="020B0604020202020204" pitchFamily="34" charset="0"/>
              <a:buChar char="•"/>
            </a:pPr>
            <a:r>
              <a:rPr lang="en-US" sz="1800" dirty="0"/>
              <a:t>Developing individual home treatment plans</a:t>
            </a:r>
          </a:p>
          <a:p>
            <a:endParaRPr lang="en-US" dirty="0"/>
          </a:p>
        </p:txBody>
      </p:sp>
      <p:sp>
        <p:nvSpPr>
          <p:cNvPr id="10" name="TextBox 9">
            <a:extLst>
              <a:ext uri="{FF2B5EF4-FFF2-40B4-BE49-F238E27FC236}">
                <a16:creationId xmlns:a16="http://schemas.microsoft.com/office/drawing/2014/main" id="{84D2383C-37DD-844F-819A-8065E0DF994A}"/>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a:t>
            </a:r>
            <a:r>
              <a:rPr lang="en-US" sz="1000" dirty="0" err="1"/>
              <a:t>Unsplash</a:t>
            </a:r>
            <a:endParaRPr lang="en-US" sz="1000" dirty="0"/>
          </a:p>
        </p:txBody>
      </p:sp>
    </p:spTree>
    <p:extLst>
      <p:ext uri="{BB962C8B-B14F-4D97-AF65-F5344CB8AC3E}">
        <p14:creationId xmlns:p14="http://schemas.microsoft.com/office/powerpoint/2010/main" val="2398968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5" name="Picture 4" descr="A person wearing glasses and smiling at the camera&#10;&#10;Description automatically generated">
            <a:extLst>
              <a:ext uri="{FF2B5EF4-FFF2-40B4-BE49-F238E27FC236}">
                <a16:creationId xmlns:a16="http://schemas.microsoft.com/office/drawing/2014/main" id="{394C3EFE-F639-DB4B-8718-B65D2A37521C}"/>
              </a:ext>
            </a:extLst>
          </p:cNvPr>
          <p:cNvPicPr>
            <a:picLocks noChangeAspect="1"/>
          </p:cNvPicPr>
          <p:nvPr/>
        </p:nvPicPr>
        <p:blipFill rotWithShape="1">
          <a:blip r:embed="rId3"/>
          <a:srcRect l="12660" r="18912" b="1"/>
          <a:stretch/>
        </p:blipFill>
        <p:spPr>
          <a:xfrm>
            <a:off x="424928" y="419292"/>
            <a:ext cx="5522976" cy="6053328"/>
          </a:xfrm>
          <a:prstGeom prst="rect">
            <a:avLst/>
          </a:prstGeom>
        </p:spPr>
      </p:pic>
      <p:sp>
        <p:nvSpPr>
          <p:cNvPr id="25" name="Rectangle 2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CAC529-1E3F-284E-A372-8F21F276A631}"/>
              </a:ext>
            </a:extLst>
          </p:cNvPr>
          <p:cNvSpPr>
            <a:spLocks noGrp="1"/>
          </p:cNvSpPr>
          <p:nvPr>
            <p:ph type="title"/>
          </p:nvPr>
        </p:nvSpPr>
        <p:spPr>
          <a:xfrm>
            <a:off x="6846137" y="727626"/>
            <a:ext cx="4602152" cy="1718225"/>
          </a:xfrm>
        </p:spPr>
        <p:txBody>
          <a:bodyPr>
            <a:normAutofit/>
          </a:bodyPr>
          <a:lstStyle/>
          <a:p>
            <a:r>
              <a:rPr lang="en-US"/>
              <a:t>Older Adults</a:t>
            </a:r>
          </a:p>
        </p:txBody>
      </p:sp>
      <p:sp>
        <p:nvSpPr>
          <p:cNvPr id="3" name="Content Placeholder 2">
            <a:extLst>
              <a:ext uri="{FF2B5EF4-FFF2-40B4-BE49-F238E27FC236}">
                <a16:creationId xmlns:a16="http://schemas.microsoft.com/office/drawing/2014/main" id="{3FF2051F-1440-724B-AF2E-716224030D16}"/>
              </a:ext>
            </a:extLst>
          </p:cNvPr>
          <p:cNvSpPr>
            <a:spLocks noGrp="1"/>
          </p:cNvSpPr>
          <p:nvPr>
            <p:ph idx="1"/>
          </p:nvPr>
        </p:nvSpPr>
        <p:spPr>
          <a:xfrm>
            <a:off x="6846137" y="2223609"/>
            <a:ext cx="4602152" cy="3557805"/>
          </a:xfrm>
        </p:spPr>
        <p:txBody>
          <a:bodyPr>
            <a:normAutofit/>
          </a:bodyPr>
          <a:lstStyle/>
          <a:p>
            <a:pPr marL="285750" indent="-285750">
              <a:spcBef>
                <a:spcPts val="0"/>
              </a:spcBef>
              <a:buFont typeface="Arial" panose="020B0604020202020204" pitchFamily="34" charset="0"/>
              <a:buChar char="•"/>
            </a:pPr>
            <a:r>
              <a:rPr lang="en-US" dirty="0"/>
              <a:t>Older adults = 65yrs-death</a:t>
            </a:r>
            <a:br>
              <a:rPr lang="en-US" dirty="0"/>
            </a:br>
            <a:endParaRPr lang="en-US" dirty="0"/>
          </a:p>
          <a:p>
            <a:pPr marL="285750" indent="-285750">
              <a:spcBef>
                <a:spcPts val="0"/>
              </a:spcBef>
              <a:buFont typeface="Arial" panose="020B0604020202020204" pitchFamily="34" charset="0"/>
              <a:buChar char="•"/>
            </a:pPr>
            <a:r>
              <a:rPr lang="en-US" dirty="0"/>
              <a:t>New trend for people to work past 65yrs</a:t>
            </a:r>
            <a:br>
              <a:rPr lang="en-US" dirty="0"/>
            </a:br>
            <a:endParaRPr lang="en-US" dirty="0"/>
          </a:p>
          <a:p>
            <a:pPr marL="285750" indent="-285750">
              <a:spcBef>
                <a:spcPts val="0"/>
              </a:spcBef>
              <a:buFont typeface="Arial" panose="020B0604020202020204" pitchFamily="34" charset="0"/>
              <a:buChar char="•"/>
            </a:pPr>
            <a:r>
              <a:rPr lang="en-US" dirty="0">
                <a:ln w="15875">
                  <a:noFill/>
                  <a:round/>
                </a:ln>
              </a:rPr>
              <a:t>Elderly people worldwide projected to increase in coming decades</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Aging population burdened w/ more illness</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Increasing lifespan brings challenges; financing &amp; managing retirement more difficult</a:t>
            </a:r>
          </a:p>
          <a:p>
            <a:pPr>
              <a:spcBef>
                <a:spcPts val="0"/>
              </a:spcBef>
            </a:pPr>
            <a:endParaRPr lang="en-US" dirty="0"/>
          </a:p>
          <a:p>
            <a:pPr>
              <a:spcBef>
                <a:spcPts val="0"/>
              </a:spcBef>
            </a:pPr>
            <a:endParaRPr lang="en-US" dirty="0"/>
          </a:p>
        </p:txBody>
      </p:sp>
      <p:sp>
        <p:nvSpPr>
          <p:cNvPr id="17" name="TextBox 16">
            <a:extLst>
              <a:ext uri="{FF2B5EF4-FFF2-40B4-BE49-F238E27FC236}">
                <a16:creationId xmlns:a16="http://schemas.microsoft.com/office/drawing/2014/main" id="{004996EB-CB41-704F-90DF-7C0FB84DE83B}"/>
              </a:ext>
            </a:extLst>
          </p:cNvPr>
          <p:cNvSpPr txBox="1"/>
          <p:nvPr/>
        </p:nvSpPr>
        <p:spPr>
          <a:xfrm>
            <a:off x="8382188" y="6114892"/>
            <a:ext cx="3304674" cy="246221"/>
          </a:xfrm>
          <a:prstGeom prst="rect">
            <a:avLst/>
          </a:prstGeom>
          <a:noFill/>
        </p:spPr>
        <p:txBody>
          <a:bodyPr wrap="square" rtlCol="0">
            <a:spAutoFit/>
          </a:bodyPr>
          <a:lstStyle/>
          <a:p>
            <a:pPr algn="r"/>
            <a:r>
              <a:rPr lang="en-US" sz="1000" dirty="0"/>
              <a:t>Photo Credit: </a:t>
            </a:r>
            <a:r>
              <a:rPr lang="en-US" sz="1000" dirty="0" err="1"/>
              <a:t>Unsplash</a:t>
            </a:r>
            <a:endParaRPr lang="en-US" sz="1000" dirty="0"/>
          </a:p>
        </p:txBody>
      </p:sp>
    </p:spTree>
    <p:extLst>
      <p:ext uri="{BB962C8B-B14F-4D97-AF65-F5344CB8AC3E}">
        <p14:creationId xmlns:p14="http://schemas.microsoft.com/office/powerpoint/2010/main" val="3834423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Picture 3">
            <a:extLst>
              <a:ext uri="{FF2B5EF4-FFF2-40B4-BE49-F238E27FC236}">
                <a16:creationId xmlns:a16="http://schemas.microsoft.com/office/drawing/2014/main" id="{DB25CC76-77DA-054E-932C-304BFC50F2B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6235" b="25810"/>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9522BA-9FC8-B34F-963E-1BA3229AB980}"/>
              </a:ext>
            </a:extLst>
          </p:cNvPr>
          <p:cNvSpPr>
            <a:spLocks noGrp="1"/>
          </p:cNvSpPr>
          <p:nvPr>
            <p:ph type="title"/>
          </p:nvPr>
        </p:nvSpPr>
        <p:spPr>
          <a:xfrm>
            <a:off x="6846137" y="519080"/>
            <a:ext cx="4602152" cy="1718225"/>
          </a:xfrm>
        </p:spPr>
        <p:txBody>
          <a:bodyPr>
            <a:normAutofit/>
          </a:bodyPr>
          <a:lstStyle/>
          <a:p>
            <a:r>
              <a:rPr lang="en-US" sz="3800" dirty="0"/>
              <a:t>Intervention for Alzheimer’s</a:t>
            </a:r>
          </a:p>
        </p:txBody>
      </p:sp>
      <p:sp>
        <p:nvSpPr>
          <p:cNvPr id="3" name="Content Placeholder 2">
            <a:extLst>
              <a:ext uri="{FF2B5EF4-FFF2-40B4-BE49-F238E27FC236}">
                <a16:creationId xmlns:a16="http://schemas.microsoft.com/office/drawing/2014/main" id="{ED965829-3DE7-1A48-A795-217B870765CF}"/>
              </a:ext>
            </a:extLst>
          </p:cNvPr>
          <p:cNvSpPr>
            <a:spLocks noGrp="1"/>
          </p:cNvSpPr>
          <p:nvPr>
            <p:ph idx="1"/>
          </p:nvPr>
        </p:nvSpPr>
        <p:spPr>
          <a:xfrm>
            <a:off x="6846137" y="2330373"/>
            <a:ext cx="4602152" cy="3557805"/>
          </a:xfrm>
        </p:spPr>
        <p:txBody>
          <a:bodyPr>
            <a:normAutofit/>
          </a:bodyPr>
          <a:lstStyle/>
          <a:p>
            <a:pPr marL="15875" lvl="1" indent="0">
              <a:spcBef>
                <a:spcPts val="0"/>
              </a:spcBef>
              <a:buNone/>
            </a:pPr>
            <a:r>
              <a:rPr lang="en-US" sz="1800" dirty="0"/>
              <a:t>Goals of health social work w/Alzheimer’s include:</a:t>
            </a:r>
          </a:p>
          <a:p>
            <a:pPr marL="742950" lvl="1" indent="-285750">
              <a:spcBef>
                <a:spcPts val="0"/>
              </a:spcBef>
              <a:buFont typeface="Arial" panose="020B0604020202020204" pitchFamily="34" charset="0"/>
              <a:buChar char="•"/>
            </a:pPr>
            <a:r>
              <a:rPr lang="en-US" sz="1800" dirty="0"/>
              <a:t>Case managing evidence-based medical &amp; social interventions</a:t>
            </a:r>
          </a:p>
          <a:p>
            <a:pPr marL="742950" lvl="1" indent="-285750">
              <a:spcBef>
                <a:spcPts val="0"/>
              </a:spcBef>
              <a:buFont typeface="Arial" panose="020B0604020202020204" pitchFamily="34" charset="0"/>
              <a:buChar char="•"/>
            </a:pPr>
            <a:r>
              <a:rPr lang="en-US" sz="1800" dirty="0"/>
              <a:t>Providing specialized behavioral/cognitive interventions</a:t>
            </a:r>
          </a:p>
          <a:p>
            <a:pPr marL="742950" lvl="1" indent="-285750">
              <a:spcBef>
                <a:spcPts val="0"/>
              </a:spcBef>
              <a:buFont typeface="Arial" panose="020B0604020202020204" pitchFamily="34" charset="0"/>
              <a:buChar char="•"/>
            </a:pPr>
            <a:r>
              <a:rPr lang="en-US" sz="1800" dirty="0"/>
              <a:t>Helping family resolve feelings of anger, guilt &amp; grief</a:t>
            </a:r>
          </a:p>
          <a:p>
            <a:pPr marL="742950" lvl="1" indent="-285750">
              <a:spcBef>
                <a:spcPts val="0"/>
              </a:spcBef>
              <a:buFont typeface="Arial" panose="020B0604020202020204" pitchFamily="34" charset="0"/>
              <a:buChar char="•"/>
            </a:pPr>
            <a:r>
              <a:rPr lang="en-US" sz="1800" dirty="0"/>
              <a:t>Helping families remain focused on realities of Alzheimer’s; not being misled by false hopes</a:t>
            </a:r>
          </a:p>
          <a:p>
            <a:pPr>
              <a:spcBef>
                <a:spcPts val="0"/>
              </a:spcBef>
            </a:pPr>
            <a:endParaRPr lang="en-US" dirty="0"/>
          </a:p>
        </p:txBody>
      </p:sp>
      <p:sp>
        <p:nvSpPr>
          <p:cNvPr id="10" name="TextBox 9">
            <a:extLst>
              <a:ext uri="{FF2B5EF4-FFF2-40B4-BE49-F238E27FC236}">
                <a16:creationId xmlns:a16="http://schemas.microsoft.com/office/drawing/2014/main" id="{3DEBCF12-57EC-CA47-981C-327F8B7B9E3D}"/>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a:t>
            </a:r>
            <a:r>
              <a:rPr lang="en-US" sz="1000" dirty="0" err="1"/>
              <a:t>Unsplash</a:t>
            </a:r>
            <a:endParaRPr lang="en-US" sz="1000" dirty="0"/>
          </a:p>
        </p:txBody>
      </p:sp>
    </p:spTree>
    <p:extLst>
      <p:ext uri="{BB962C8B-B14F-4D97-AF65-F5344CB8AC3E}">
        <p14:creationId xmlns:p14="http://schemas.microsoft.com/office/powerpoint/2010/main" val="1241496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6" name="Picture 5" descr="Two people sitting on a chair&#10;&#10;Description automatically generated">
            <a:extLst>
              <a:ext uri="{FF2B5EF4-FFF2-40B4-BE49-F238E27FC236}">
                <a16:creationId xmlns:a16="http://schemas.microsoft.com/office/drawing/2014/main" id="{1B3F4DCB-5E52-D843-AAC1-E2DC2EAE3627}"/>
              </a:ext>
            </a:extLst>
          </p:cNvPr>
          <p:cNvPicPr>
            <a:picLocks noChangeAspect="1"/>
          </p:cNvPicPr>
          <p:nvPr/>
        </p:nvPicPr>
        <p:blipFill rotWithShape="1">
          <a:blip r:embed="rId3"/>
          <a:srcRect l="6014" t="280" r="7537" b="-278"/>
          <a:stretch/>
        </p:blipFill>
        <p:spPr>
          <a:xfrm>
            <a:off x="424928" y="419292"/>
            <a:ext cx="5522976" cy="6053328"/>
          </a:xfrm>
          <a:prstGeom prst="rect">
            <a:avLst/>
          </a:prstGeom>
        </p:spPr>
      </p:pic>
      <p:sp>
        <p:nvSpPr>
          <p:cNvPr id="15" name="Rectangle 1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945176-4C52-CE47-9B54-46153F11C5F8}"/>
              </a:ext>
            </a:extLst>
          </p:cNvPr>
          <p:cNvSpPr>
            <a:spLocks noGrp="1"/>
          </p:cNvSpPr>
          <p:nvPr>
            <p:ph type="title"/>
          </p:nvPr>
        </p:nvSpPr>
        <p:spPr>
          <a:xfrm>
            <a:off x="6962273" y="407588"/>
            <a:ext cx="4486015" cy="1645801"/>
          </a:xfrm>
        </p:spPr>
        <p:txBody>
          <a:bodyPr>
            <a:normAutofit/>
          </a:bodyPr>
          <a:lstStyle/>
          <a:p>
            <a:r>
              <a:rPr lang="en-US" dirty="0"/>
              <a:t>Summary</a:t>
            </a:r>
          </a:p>
        </p:txBody>
      </p:sp>
      <p:sp>
        <p:nvSpPr>
          <p:cNvPr id="3" name="Content Placeholder 2">
            <a:extLst>
              <a:ext uri="{FF2B5EF4-FFF2-40B4-BE49-F238E27FC236}">
                <a16:creationId xmlns:a16="http://schemas.microsoft.com/office/drawing/2014/main" id="{3F19AC52-0DBD-174C-882E-9DA04200BB4F}"/>
              </a:ext>
            </a:extLst>
          </p:cNvPr>
          <p:cNvSpPr>
            <a:spLocks noGrp="1"/>
          </p:cNvSpPr>
          <p:nvPr>
            <p:ph idx="1"/>
          </p:nvPr>
        </p:nvSpPr>
        <p:spPr>
          <a:xfrm>
            <a:off x="6846137" y="2053389"/>
            <a:ext cx="4602152" cy="4043335"/>
          </a:xfrm>
        </p:spPr>
        <p:txBody>
          <a:bodyPr>
            <a:normAutofit/>
          </a:bodyPr>
          <a:lstStyle/>
          <a:p>
            <a:pPr>
              <a:lnSpc>
                <a:spcPct val="90000"/>
              </a:lnSpc>
              <a:spcBef>
                <a:spcPts val="0"/>
              </a:spcBef>
              <a:buFont typeface="Arial" panose="020B0604020202020204" pitchFamily="34" charset="0"/>
              <a:buChar char="•"/>
            </a:pPr>
            <a:r>
              <a:rPr lang="en-US" dirty="0"/>
              <a:t>Later adulthood = developmental period, may be characterized by sense of fulfillment, meaningful relationships &amp; continued curiosity about world</a:t>
            </a:r>
            <a:br>
              <a:rPr lang="en-US" dirty="0"/>
            </a:br>
            <a:endParaRPr lang="en-US" dirty="0">
              <a:ln w="15875">
                <a:noFill/>
                <a:round/>
              </a:ln>
            </a:endParaRPr>
          </a:p>
          <a:p>
            <a:pPr>
              <a:lnSpc>
                <a:spcPct val="90000"/>
              </a:lnSpc>
              <a:spcBef>
                <a:spcPts val="0"/>
              </a:spcBef>
              <a:buFont typeface="Arial" panose="020B0604020202020204" pitchFamily="34" charset="0"/>
              <a:buChar char="•"/>
            </a:pPr>
            <a:r>
              <a:rPr lang="en-US" dirty="0">
                <a:ln w="15875">
                  <a:noFill/>
                  <a:round/>
                </a:ln>
              </a:rPr>
              <a:t>Also period where all individuals experience significant loss &amp; death</a:t>
            </a:r>
            <a:br>
              <a:rPr lang="en-US" dirty="0">
                <a:ln w="15875">
                  <a:noFill/>
                  <a:round/>
                </a:ln>
              </a:rPr>
            </a:br>
            <a:endParaRPr lang="en-US" dirty="0">
              <a:ln w="15875">
                <a:noFill/>
                <a:round/>
              </a:ln>
            </a:endParaRPr>
          </a:p>
          <a:p>
            <a:pPr>
              <a:lnSpc>
                <a:spcPct val="90000"/>
              </a:lnSpc>
              <a:spcBef>
                <a:spcPts val="0"/>
              </a:spcBef>
              <a:buFont typeface="Arial" panose="020B0604020202020204" pitchFamily="34" charset="0"/>
              <a:buChar char="•"/>
            </a:pPr>
            <a:r>
              <a:rPr lang="en-US" dirty="0">
                <a:ln w="15875">
                  <a:noFill/>
                  <a:round/>
                </a:ln>
              </a:rPr>
              <a:t>Health social workers can function as part of transdisciplinary team of health-care professionals to provide support, specific cognitive/behavioral interventions &amp; education for individuals &amp; families suffering from Alzheimer’s</a:t>
            </a:r>
          </a:p>
          <a:p>
            <a:pPr>
              <a:lnSpc>
                <a:spcPct val="90000"/>
              </a:lnSpc>
              <a:spcBef>
                <a:spcPts val="0"/>
              </a:spcBef>
              <a:buFont typeface="Arial" panose="020B0604020202020204" pitchFamily="34" charset="0"/>
              <a:buChar char="•"/>
            </a:pPr>
            <a:endParaRPr lang="en-US" dirty="0"/>
          </a:p>
        </p:txBody>
      </p:sp>
      <p:sp>
        <p:nvSpPr>
          <p:cNvPr id="12" name="TextBox 11">
            <a:extLst>
              <a:ext uri="{FF2B5EF4-FFF2-40B4-BE49-F238E27FC236}">
                <a16:creationId xmlns:a16="http://schemas.microsoft.com/office/drawing/2014/main" id="{C36ECDD9-329F-8646-97C1-4F1616FE5D5A}"/>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a:t>
            </a:r>
            <a:r>
              <a:rPr lang="en-US" sz="1000" dirty="0" err="1"/>
              <a:t>Unsplash</a:t>
            </a:r>
            <a:endParaRPr lang="en-US" sz="1000" dirty="0"/>
          </a:p>
        </p:txBody>
      </p:sp>
    </p:spTree>
    <p:extLst>
      <p:ext uri="{BB962C8B-B14F-4D97-AF65-F5344CB8AC3E}">
        <p14:creationId xmlns:p14="http://schemas.microsoft.com/office/powerpoint/2010/main" val="3796881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Picture 3" descr="A person sitting in a tree&#10;&#10;Description automatically generated">
            <a:extLst>
              <a:ext uri="{FF2B5EF4-FFF2-40B4-BE49-F238E27FC236}">
                <a16:creationId xmlns:a16="http://schemas.microsoft.com/office/drawing/2014/main" id="{B98FEFF2-A835-7D47-9521-D407A2EF2416}"/>
              </a:ext>
            </a:extLst>
          </p:cNvPr>
          <p:cNvPicPr>
            <a:picLocks noChangeAspect="1"/>
          </p:cNvPicPr>
          <p:nvPr/>
        </p:nvPicPr>
        <p:blipFill rotWithShape="1">
          <a:blip r:embed="rId3"/>
          <a:srcRect l="34298" r="4801" b="2"/>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42FCE8-6533-0543-98C3-B4FD76C91D11}"/>
              </a:ext>
            </a:extLst>
          </p:cNvPr>
          <p:cNvSpPr>
            <a:spLocks noGrp="1"/>
          </p:cNvSpPr>
          <p:nvPr>
            <p:ph type="title"/>
          </p:nvPr>
        </p:nvSpPr>
        <p:spPr>
          <a:xfrm>
            <a:off x="6836350" y="407588"/>
            <a:ext cx="4602152" cy="1718225"/>
          </a:xfrm>
        </p:spPr>
        <p:txBody>
          <a:bodyPr>
            <a:normAutofit/>
          </a:bodyPr>
          <a:lstStyle/>
          <a:p>
            <a:r>
              <a:rPr lang="en-US" dirty="0"/>
              <a:t>Older Adults</a:t>
            </a:r>
          </a:p>
        </p:txBody>
      </p:sp>
      <p:sp>
        <p:nvSpPr>
          <p:cNvPr id="3" name="Content Placeholder 2">
            <a:extLst>
              <a:ext uri="{FF2B5EF4-FFF2-40B4-BE49-F238E27FC236}">
                <a16:creationId xmlns:a16="http://schemas.microsoft.com/office/drawing/2014/main" id="{59705CC5-D2B2-3146-992B-532906C9B414}"/>
              </a:ext>
            </a:extLst>
          </p:cNvPr>
          <p:cNvSpPr>
            <a:spLocks noGrp="1"/>
          </p:cNvSpPr>
          <p:nvPr>
            <p:ph idx="1"/>
          </p:nvPr>
        </p:nvSpPr>
        <p:spPr>
          <a:xfrm>
            <a:off x="6844729" y="1852641"/>
            <a:ext cx="4602152" cy="4396261"/>
          </a:xfrm>
        </p:spPr>
        <p:txBody>
          <a:bodyPr>
            <a:normAutofit/>
          </a:bodyPr>
          <a:lstStyle/>
          <a:p>
            <a:pPr marL="285750" indent="-285750">
              <a:spcBef>
                <a:spcPts val="0"/>
              </a:spcBef>
              <a:buFont typeface="Arial" panose="020B0604020202020204" pitchFamily="34" charset="0"/>
              <a:buChar char="•"/>
            </a:pPr>
            <a:r>
              <a:rPr lang="en-US" dirty="0"/>
              <a:t>As life expectancy increases, more individuals w/disabilities &amp; chronic illness</a:t>
            </a:r>
            <a:br>
              <a:rPr lang="en-US" dirty="0"/>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Dementia = cognitive impairment sufficient to disrupt everyday activities</a:t>
            </a:r>
          </a:p>
          <a:p>
            <a:pPr marL="742950" lvl="1" indent="-285750">
              <a:spcBef>
                <a:spcPts val="0"/>
              </a:spcBef>
              <a:buFont typeface="Arial" panose="020B0604020202020204" pitchFamily="34" charset="0"/>
              <a:buChar char="•"/>
            </a:pPr>
            <a:r>
              <a:rPr lang="en-US" sz="1800" dirty="0">
                <a:ln w="15875">
                  <a:noFill/>
                  <a:round/>
                </a:ln>
              </a:rPr>
              <a:t>Most common form = Alzheimer’s</a:t>
            </a:r>
            <a:br>
              <a:rPr lang="en-US" sz="1800" dirty="0">
                <a:ln w="15875">
                  <a:noFill/>
                  <a:round/>
                </a:ln>
              </a:rPr>
            </a:br>
            <a:endParaRPr lang="en-US" sz="1800" dirty="0">
              <a:ln w="15875">
                <a:noFill/>
                <a:round/>
              </a:ln>
            </a:endParaRPr>
          </a:p>
          <a:p>
            <a:pPr marL="285750" indent="-285750">
              <a:spcBef>
                <a:spcPts val="0"/>
              </a:spcBef>
              <a:buFont typeface="Arial" panose="020B0604020202020204" pitchFamily="34" charset="0"/>
              <a:buChar char="•"/>
            </a:pPr>
            <a:r>
              <a:rPr lang="en-US" dirty="0">
                <a:ln w="15875">
                  <a:noFill/>
                  <a:round/>
                </a:ln>
              </a:rPr>
              <a:t>Aging = period of life where developmental changes create new avenues for growth/rewards &amp; hazards/limitations</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dirty="0"/>
              <a:t>Healthy aging + developmental process w/ same potential for new self-knowledge, relationships, spirituality &amp; achievements</a:t>
            </a:r>
            <a:endParaRPr lang="en-US" dirty="0">
              <a:ln w="15875">
                <a:noFill/>
                <a:round/>
              </a:ln>
            </a:endParaRPr>
          </a:p>
          <a:p>
            <a:pPr>
              <a:spcBef>
                <a:spcPts val="0"/>
              </a:spcBef>
            </a:pPr>
            <a:endParaRPr lang="en-US" dirty="0"/>
          </a:p>
          <a:p>
            <a:pPr>
              <a:spcBef>
                <a:spcPts val="0"/>
              </a:spcBef>
            </a:pPr>
            <a:endParaRPr lang="en-US" dirty="0"/>
          </a:p>
        </p:txBody>
      </p:sp>
      <p:sp>
        <p:nvSpPr>
          <p:cNvPr id="10" name="TextBox 9">
            <a:extLst>
              <a:ext uri="{FF2B5EF4-FFF2-40B4-BE49-F238E27FC236}">
                <a16:creationId xmlns:a16="http://schemas.microsoft.com/office/drawing/2014/main" id="{5D8CF925-546F-2447-ABAA-24026666D039}"/>
              </a:ext>
            </a:extLst>
          </p:cNvPr>
          <p:cNvSpPr txBox="1"/>
          <p:nvPr/>
        </p:nvSpPr>
        <p:spPr>
          <a:xfrm>
            <a:off x="8382188" y="6114892"/>
            <a:ext cx="3304674" cy="246221"/>
          </a:xfrm>
          <a:prstGeom prst="rect">
            <a:avLst/>
          </a:prstGeom>
          <a:noFill/>
        </p:spPr>
        <p:txBody>
          <a:bodyPr wrap="square" rtlCol="0">
            <a:spAutoFit/>
          </a:bodyPr>
          <a:lstStyle/>
          <a:p>
            <a:pPr algn="r"/>
            <a:r>
              <a:rPr lang="en-US" sz="1000" dirty="0"/>
              <a:t>Photo Credit: </a:t>
            </a:r>
            <a:r>
              <a:rPr lang="en-US" sz="1000" dirty="0" err="1"/>
              <a:t>Unsplash</a:t>
            </a:r>
            <a:endParaRPr lang="en-US" sz="1000" dirty="0"/>
          </a:p>
        </p:txBody>
      </p:sp>
    </p:spTree>
    <p:extLst>
      <p:ext uri="{BB962C8B-B14F-4D97-AF65-F5344CB8AC3E}">
        <p14:creationId xmlns:p14="http://schemas.microsoft.com/office/powerpoint/2010/main" val="119795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6" name="Picture 5">
            <a:extLst>
              <a:ext uri="{FF2B5EF4-FFF2-40B4-BE49-F238E27FC236}">
                <a16:creationId xmlns:a16="http://schemas.microsoft.com/office/drawing/2014/main" id="{6BCE24B7-C4B7-FB44-86AE-E53BC10EFB0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131" r="8400" b="-2"/>
          <a:stretch/>
        </p:blipFill>
        <p:spPr>
          <a:xfrm>
            <a:off x="424928" y="419292"/>
            <a:ext cx="5522976" cy="6053328"/>
          </a:xfrm>
          <a:prstGeom prst="rect">
            <a:avLst/>
          </a:prstGeom>
        </p:spPr>
      </p:pic>
      <p:sp>
        <p:nvSpPr>
          <p:cNvPr id="24" name="Rectangle 2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6EC944-C137-7C47-A997-B3E8DEF6BAB3}"/>
              </a:ext>
            </a:extLst>
          </p:cNvPr>
          <p:cNvSpPr>
            <a:spLocks noGrp="1"/>
          </p:cNvSpPr>
          <p:nvPr>
            <p:ph type="title"/>
          </p:nvPr>
        </p:nvSpPr>
        <p:spPr>
          <a:xfrm>
            <a:off x="6846137" y="450872"/>
            <a:ext cx="4602152" cy="1718225"/>
          </a:xfrm>
        </p:spPr>
        <p:txBody>
          <a:bodyPr>
            <a:normAutofit/>
          </a:bodyPr>
          <a:lstStyle/>
          <a:p>
            <a:r>
              <a:rPr lang="en-US" dirty="0"/>
              <a:t>Older Adults</a:t>
            </a:r>
          </a:p>
        </p:txBody>
      </p:sp>
      <p:sp>
        <p:nvSpPr>
          <p:cNvPr id="3" name="Content Placeholder 2">
            <a:extLst>
              <a:ext uri="{FF2B5EF4-FFF2-40B4-BE49-F238E27FC236}">
                <a16:creationId xmlns:a16="http://schemas.microsoft.com/office/drawing/2014/main" id="{4F4A2205-0465-A749-B5E7-4313B5F4AB9E}"/>
              </a:ext>
            </a:extLst>
          </p:cNvPr>
          <p:cNvSpPr>
            <a:spLocks noGrp="1"/>
          </p:cNvSpPr>
          <p:nvPr>
            <p:ph idx="1"/>
          </p:nvPr>
        </p:nvSpPr>
        <p:spPr>
          <a:xfrm>
            <a:off x="6846137" y="2117559"/>
            <a:ext cx="4602152" cy="3979166"/>
          </a:xfrm>
        </p:spPr>
        <p:txBody>
          <a:bodyPr>
            <a:normAutofit/>
          </a:bodyPr>
          <a:lstStyle/>
          <a:p>
            <a:pPr marL="285750" indent="-285750">
              <a:lnSpc>
                <a:spcPct val="90000"/>
              </a:lnSpc>
              <a:spcBef>
                <a:spcPts val="0"/>
              </a:spcBef>
              <a:buFont typeface="Arial" panose="020B0604020202020204" pitchFamily="34" charset="0"/>
              <a:buChar char="•"/>
            </a:pPr>
            <a:r>
              <a:rPr lang="en-US" dirty="0"/>
              <a:t>80% Americans 65+ have one+ chronic medical disorder; 50% suffer 2+ serious long-term illnesses</a:t>
            </a:r>
            <a:br>
              <a:rPr lang="en-US" dirty="0"/>
            </a:br>
            <a:endParaRPr lang="en-US" dirty="0"/>
          </a:p>
          <a:p>
            <a:pPr marL="285750" indent="-285750">
              <a:lnSpc>
                <a:spcPct val="90000"/>
              </a:lnSpc>
              <a:spcBef>
                <a:spcPts val="0"/>
              </a:spcBef>
              <a:buFont typeface="Arial" panose="020B0604020202020204" pitchFamily="34" charset="0"/>
              <a:buChar char="•"/>
            </a:pPr>
            <a:r>
              <a:rPr lang="en-US" dirty="0"/>
              <a:t>Social workers must become stronger advocates for older adults securing/protecting retirement income, disability benefits &amp; health insurance</a:t>
            </a:r>
            <a:br>
              <a:rPr lang="en-US" dirty="0"/>
            </a:br>
            <a:endParaRPr lang="en-US" dirty="0">
              <a:ln w="15875">
                <a:noFill/>
                <a:round/>
              </a:ln>
            </a:endParaRPr>
          </a:p>
          <a:p>
            <a:pPr marL="285750" indent="-285750">
              <a:lnSpc>
                <a:spcPct val="90000"/>
              </a:lnSpc>
              <a:spcBef>
                <a:spcPts val="0"/>
              </a:spcBef>
              <a:buFont typeface="Arial" panose="020B0604020202020204" pitchFamily="34" charset="0"/>
              <a:buChar char="•"/>
            </a:pPr>
            <a:r>
              <a:rPr lang="en-US" dirty="0"/>
              <a:t>Older adults in communities of color experience more health problems accessing medical services</a:t>
            </a:r>
          </a:p>
          <a:p>
            <a:pPr marL="742950" lvl="1" indent="-285750">
              <a:lnSpc>
                <a:spcPct val="90000"/>
              </a:lnSpc>
              <a:spcBef>
                <a:spcPts val="0"/>
              </a:spcBef>
              <a:buFont typeface="Arial" panose="020B0604020202020204" pitchFamily="34" charset="0"/>
              <a:buChar char="•"/>
            </a:pPr>
            <a:r>
              <a:rPr lang="en-US" sz="1800" dirty="0"/>
              <a:t>Most receive lower wages over lifetime = less retirement income</a:t>
            </a:r>
          </a:p>
          <a:p>
            <a:pPr>
              <a:lnSpc>
                <a:spcPct val="90000"/>
              </a:lnSpc>
              <a:spcBef>
                <a:spcPts val="0"/>
              </a:spcBef>
            </a:pPr>
            <a:endParaRPr lang="en-US" dirty="0"/>
          </a:p>
          <a:p>
            <a:pPr>
              <a:lnSpc>
                <a:spcPct val="90000"/>
              </a:lnSpc>
              <a:spcBef>
                <a:spcPts val="0"/>
              </a:spcBef>
            </a:pPr>
            <a:endParaRPr lang="en-US" dirty="0"/>
          </a:p>
        </p:txBody>
      </p:sp>
      <p:sp>
        <p:nvSpPr>
          <p:cNvPr id="16" name="TextBox 15">
            <a:extLst>
              <a:ext uri="{FF2B5EF4-FFF2-40B4-BE49-F238E27FC236}">
                <a16:creationId xmlns:a16="http://schemas.microsoft.com/office/drawing/2014/main" id="{3F3FAFC1-3038-6443-9B03-C02601252AE1}"/>
              </a:ext>
            </a:extLst>
          </p:cNvPr>
          <p:cNvSpPr txBox="1"/>
          <p:nvPr/>
        </p:nvSpPr>
        <p:spPr>
          <a:xfrm>
            <a:off x="8382188" y="6114892"/>
            <a:ext cx="3304674" cy="246221"/>
          </a:xfrm>
          <a:prstGeom prst="rect">
            <a:avLst/>
          </a:prstGeom>
          <a:noFill/>
        </p:spPr>
        <p:txBody>
          <a:bodyPr wrap="square" rtlCol="0">
            <a:spAutoFit/>
          </a:bodyPr>
          <a:lstStyle/>
          <a:p>
            <a:pPr algn="r"/>
            <a:r>
              <a:rPr lang="en-US" sz="1000" dirty="0"/>
              <a:t>Photo Credit: </a:t>
            </a:r>
            <a:r>
              <a:rPr lang="en-US" sz="1000" dirty="0" err="1"/>
              <a:t>Unsplash</a:t>
            </a:r>
            <a:endParaRPr lang="en-US" sz="1000" dirty="0"/>
          </a:p>
        </p:txBody>
      </p:sp>
    </p:spTree>
    <p:extLst>
      <p:ext uri="{BB962C8B-B14F-4D97-AF65-F5344CB8AC3E}">
        <p14:creationId xmlns:p14="http://schemas.microsoft.com/office/powerpoint/2010/main" val="885914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Picture 3">
            <a:extLst>
              <a:ext uri="{FF2B5EF4-FFF2-40B4-BE49-F238E27FC236}">
                <a16:creationId xmlns:a16="http://schemas.microsoft.com/office/drawing/2014/main" id="{4345A40B-87F9-374E-9ADB-256805DF1DED}"/>
              </a:ext>
            </a:extLst>
          </p:cNvPr>
          <p:cNvPicPr>
            <a:picLocks noChangeAspect="1"/>
          </p:cNvPicPr>
          <p:nvPr/>
        </p:nvPicPr>
        <p:blipFill rotWithShape="1">
          <a:blip r:embed="rId3"/>
          <a:srcRect l="13108" t="1" r="25991" b="1"/>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15AC12-7987-284F-A948-5F5F198822A1}"/>
              </a:ext>
            </a:extLst>
          </p:cNvPr>
          <p:cNvSpPr>
            <a:spLocks noGrp="1"/>
          </p:cNvSpPr>
          <p:nvPr>
            <p:ph type="title"/>
          </p:nvPr>
        </p:nvSpPr>
        <p:spPr>
          <a:xfrm>
            <a:off x="6846137" y="547115"/>
            <a:ext cx="4602152" cy="1718225"/>
          </a:xfrm>
        </p:spPr>
        <p:txBody>
          <a:bodyPr>
            <a:normAutofit/>
          </a:bodyPr>
          <a:lstStyle/>
          <a:p>
            <a:r>
              <a:rPr lang="en-US" sz="3600" dirty="0"/>
              <a:t>Health Social Work w/ Older Adults</a:t>
            </a:r>
          </a:p>
        </p:txBody>
      </p:sp>
      <p:sp>
        <p:nvSpPr>
          <p:cNvPr id="3" name="Content Placeholder 2">
            <a:extLst>
              <a:ext uri="{FF2B5EF4-FFF2-40B4-BE49-F238E27FC236}">
                <a16:creationId xmlns:a16="http://schemas.microsoft.com/office/drawing/2014/main" id="{2054C950-926D-2349-96FD-EB259CF4FCE6}"/>
              </a:ext>
            </a:extLst>
          </p:cNvPr>
          <p:cNvSpPr>
            <a:spLocks noGrp="1"/>
          </p:cNvSpPr>
          <p:nvPr>
            <p:ph idx="1"/>
          </p:nvPr>
        </p:nvSpPr>
        <p:spPr>
          <a:xfrm>
            <a:off x="6846137" y="2165683"/>
            <a:ext cx="4602152" cy="4059377"/>
          </a:xfrm>
        </p:spPr>
        <p:txBody>
          <a:bodyPr>
            <a:normAutofit/>
          </a:bodyPr>
          <a:lstStyle/>
          <a:p>
            <a:pPr marL="285750" indent="-285750">
              <a:spcBef>
                <a:spcPts val="0"/>
              </a:spcBef>
              <a:buFont typeface="Arial" panose="020B0604020202020204" pitchFamily="34" charset="0"/>
              <a:buChar char="•"/>
            </a:pPr>
            <a:r>
              <a:rPr lang="en-US" dirty="0"/>
              <a:t>Social workers encounter aging adults in health-care settings: hospitals, assisted-living facilities &amp; nursing homes</a:t>
            </a:r>
            <a:br>
              <a:rPr lang="en-US" dirty="0"/>
            </a:br>
            <a:endParaRPr lang="en-US" dirty="0"/>
          </a:p>
          <a:p>
            <a:pPr marL="285750" indent="-285750">
              <a:spcBef>
                <a:spcPts val="0"/>
              </a:spcBef>
              <a:buFont typeface="Arial" panose="020B0604020202020204" pitchFamily="34" charset="0"/>
              <a:buChar char="•"/>
            </a:pPr>
            <a:r>
              <a:rPr lang="en-US" b="1" dirty="0"/>
              <a:t>Health social work</a:t>
            </a:r>
            <a:r>
              <a:rPr lang="en-US" dirty="0"/>
              <a:t> (or medical social work): </a:t>
            </a:r>
          </a:p>
          <a:p>
            <a:pPr marL="742950" lvl="1" indent="-285750">
              <a:spcBef>
                <a:spcPts val="0"/>
              </a:spcBef>
              <a:buFont typeface="Arial" panose="020B0604020202020204" pitchFamily="34" charset="0"/>
              <a:buChar char="•"/>
            </a:pPr>
            <a:r>
              <a:rPr lang="en-US" sz="1800" dirty="0"/>
              <a:t>Sub-specialization focuses on impact of disease/disability on all ages </a:t>
            </a:r>
            <a:br>
              <a:rPr lang="en-US" sz="1800" dirty="0"/>
            </a:br>
            <a:endParaRPr lang="en-US" sz="1800" dirty="0"/>
          </a:p>
          <a:p>
            <a:pPr marL="285750" indent="-285750">
              <a:spcBef>
                <a:spcPts val="0"/>
              </a:spcBef>
              <a:buFont typeface="Arial" panose="020B0604020202020204" pitchFamily="34" charset="0"/>
              <a:buChar char="•"/>
            </a:pPr>
            <a:r>
              <a:rPr lang="en-US" dirty="0"/>
              <a:t>Health social workers act as: </a:t>
            </a:r>
          </a:p>
          <a:p>
            <a:pPr marL="742950" lvl="1" indent="-285750">
              <a:spcBef>
                <a:spcPts val="0"/>
              </a:spcBef>
              <a:buFont typeface="Arial" panose="020B0604020202020204" pitchFamily="34" charset="0"/>
              <a:buChar char="•"/>
            </a:pPr>
            <a:r>
              <a:rPr lang="en-US" sz="1800" i="1" dirty="0"/>
              <a:t>Translators</a:t>
            </a:r>
            <a:r>
              <a:rPr lang="en-US" sz="1800" dirty="0"/>
              <a:t> of medical info to patients/families</a:t>
            </a:r>
          </a:p>
          <a:p>
            <a:pPr marL="742950" lvl="1" indent="-285750">
              <a:spcBef>
                <a:spcPts val="0"/>
              </a:spcBef>
              <a:buFont typeface="Arial" panose="020B0604020202020204" pitchFamily="34" charset="0"/>
              <a:buChar char="•"/>
            </a:pPr>
            <a:r>
              <a:rPr lang="en-US" sz="1800" i="1" dirty="0"/>
              <a:t>Providers</a:t>
            </a:r>
            <a:r>
              <a:rPr lang="en-US" sz="1800" dirty="0"/>
              <a:t> of psychosocial information about patients/families to physicians</a:t>
            </a:r>
          </a:p>
          <a:p>
            <a:pPr>
              <a:spcBef>
                <a:spcPts val="0"/>
              </a:spcBef>
            </a:pPr>
            <a:endParaRPr lang="en-US" dirty="0"/>
          </a:p>
          <a:p>
            <a:pPr>
              <a:spcBef>
                <a:spcPts val="0"/>
              </a:spcBef>
            </a:pPr>
            <a:endParaRPr lang="en-US" dirty="0"/>
          </a:p>
        </p:txBody>
      </p:sp>
      <p:sp>
        <p:nvSpPr>
          <p:cNvPr id="5" name="TextBox 4">
            <a:extLst>
              <a:ext uri="{FF2B5EF4-FFF2-40B4-BE49-F238E27FC236}">
                <a16:creationId xmlns:a16="http://schemas.microsoft.com/office/drawing/2014/main" id="{89772209-D177-F64F-8BA4-668585E7D14B}"/>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3083250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6" name="Picture 5">
            <a:extLst>
              <a:ext uri="{FF2B5EF4-FFF2-40B4-BE49-F238E27FC236}">
                <a16:creationId xmlns:a16="http://schemas.microsoft.com/office/drawing/2014/main" id="{15A1C2D4-F077-5A41-8B91-570C6A85470E}"/>
              </a:ext>
            </a:extLst>
          </p:cNvPr>
          <p:cNvPicPr>
            <a:picLocks noChangeAspect="1"/>
          </p:cNvPicPr>
          <p:nvPr/>
        </p:nvPicPr>
        <p:blipFill rotWithShape="1">
          <a:blip r:embed="rId3"/>
          <a:srcRect l="16161" r="15411" b="1"/>
          <a:stretch/>
        </p:blipFill>
        <p:spPr>
          <a:xfrm>
            <a:off x="424928" y="419292"/>
            <a:ext cx="5522976" cy="6053328"/>
          </a:xfrm>
          <a:prstGeom prst="rect">
            <a:avLst/>
          </a:prstGeom>
        </p:spPr>
      </p:pic>
      <p:sp>
        <p:nvSpPr>
          <p:cNvPr id="15" name="Rectangle 1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A5C9DA0-2AFC-2E48-8B48-F91989F63C52}"/>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Pixabay</a:t>
            </a:r>
          </a:p>
        </p:txBody>
      </p:sp>
      <p:sp>
        <p:nvSpPr>
          <p:cNvPr id="8" name="Content Placeholder 7">
            <a:extLst>
              <a:ext uri="{FF2B5EF4-FFF2-40B4-BE49-F238E27FC236}">
                <a16:creationId xmlns:a16="http://schemas.microsoft.com/office/drawing/2014/main" id="{335066B6-BFC1-3744-AF66-83BE0768EDC3}"/>
              </a:ext>
            </a:extLst>
          </p:cNvPr>
          <p:cNvSpPr>
            <a:spLocks noGrp="1"/>
          </p:cNvSpPr>
          <p:nvPr>
            <p:ph idx="1"/>
          </p:nvPr>
        </p:nvSpPr>
        <p:spPr>
          <a:xfrm>
            <a:off x="6686900" y="2409470"/>
            <a:ext cx="4901052" cy="3849624"/>
          </a:xfrm>
        </p:spPr>
        <p:txBody>
          <a:bodyPr>
            <a:normAutofit/>
          </a:bodyPr>
          <a:lstStyle/>
          <a:p>
            <a:pPr marL="285750" indent="-285750">
              <a:buFont typeface="Arial" panose="020B0604020202020204" pitchFamily="34" charset="0"/>
              <a:buChar char="•"/>
            </a:pPr>
            <a:r>
              <a:rPr lang="en-US" dirty="0">
                <a:solidFill>
                  <a:schemeClr val="tx1">
                    <a:lumMod val="75000"/>
                    <a:lumOff val="25000"/>
                  </a:schemeClr>
                </a:solidFill>
              </a:rPr>
              <a:t>Health social workers:</a:t>
            </a:r>
          </a:p>
          <a:p>
            <a:pPr marL="742950" lvl="1" indent="-285750">
              <a:buFont typeface="Arial" panose="020B0604020202020204" pitchFamily="34" charset="0"/>
              <a:buChar char="•"/>
            </a:pPr>
            <a:r>
              <a:rPr lang="en-US" sz="1800" dirty="0">
                <a:solidFill>
                  <a:schemeClr val="tx1">
                    <a:lumMod val="75000"/>
                    <a:lumOff val="25000"/>
                  </a:schemeClr>
                </a:solidFill>
              </a:rPr>
              <a:t>Understand patient’s physical condition &amp; role in family/community affected by person’s health</a:t>
            </a:r>
          </a:p>
          <a:p>
            <a:pPr marL="742950" lvl="1" indent="-285750">
              <a:buFont typeface="Arial" panose="020B0604020202020204" pitchFamily="34" charset="0"/>
              <a:buChar char="•"/>
            </a:pPr>
            <a:r>
              <a:rPr lang="en-US" sz="1800" dirty="0">
                <a:solidFill>
                  <a:schemeClr val="tx1">
                    <a:lumMod val="75000"/>
                    <a:lumOff val="25000"/>
                  </a:schemeClr>
                </a:solidFill>
              </a:rPr>
              <a:t>Address social problems, facilitate &amp; extend medical treatment</a:t>
            </a:r>
          </a:p>
          <a:p>
            <a:pPr marL="742950" lvl="1" indent="-285750">
              <a:buFont typeface="Arial" panose="020B0604020202020204" pitchFamily="34" charset="0"/>
              <a:buChar char="•"/>
            </a:pPr>
            <a:r>
              <a:rPr lang="en-US" sz="1800" dirty="0">
                <a:solidFill>
                  <a:schemeClr val="tx1">
                    <a:lumMod val="75000"/>
                    <a:lumOff val="25000"/>
                  </a:schemeClr>
                </a:solidFill>
              </a:rPr>
              <a:t>Help patients/families cope with &amp; adapt to changes</a:t>
            </a:r>
            <a:endParaRPr lang="en-US" sz="1800" b="1" dirty="0">
              <a:ln w="15875">
                <a:noFill/>
                <a:round/>
              </a:ln>
              <a:solidFill>
                <a:schemeClr val="tx1">
                  <a:lumMod val="75000"/>
                  <a:lumOff val="25000"/>
                </a:schemeClr>
              </a:solidFill>
            </a:endParaRPr>
          </a:p>
          <a:p>
            <a:pPr marL="742950" lvl="1" indent="-285750">
              <a:buFont typeface="Arial" panose="020B0604020202020204" pitchFamily="34" charset="0"/>
              <a:buChar char="•"/>
            </a:pPr>
            <a:r>
              <a:rPr lang="en-US" sz="1800" dirty="0">
                <a:ln w="15875">
                  <a:noFill/>
                  <a:round/>
                </a:ln>
                <a:solidFill>
                  <a:schemeClr val="tx1">
                    <a:lumMod val="75000"/>
                    <a:lumOff val="25000"/>
                  </a:schemeClr>
                </a:solidFill>
              </a:rPr>
              <a:t>Connect patients to appropriate services</a:t>
            </a:r>
          </a:p>
          <a:p>
            <a:pPr marL="742950" lvl="1" indent="-285750">
              <a:buFont typeface="Arial" panose="020B0604020202020204" pitchFamily="34" charset="0"/>
              <a:buChar char="•"/>
            </a:pPr>
            <a:r>
              <a:rPr lang="en-US" sz="1800" dirty="0">
                <a:ln w="15875">
                  <a:noFill/>
                  <a:round/>
                </a:ln>
                <a:solidFill>
                  <a:schemeClr val="tx1">
                    <a:lumMod val="75000"/>
                    <a:lumOff val="25000"/>
                  </a:schemeClr>
                </a:solidFill>
              </a:rPr>
              <a:t>Create/maintain safety net when people don’t qualify for needed services</a:t>
            </a:r>
          </a:p>
          <a:p>
            <a:pPr marL="742950" lvl="1" indent="-285750">
              <a:buFont typeface="Arial" panose="020B0604020202020204" pitchFamily="34" charset="0"/>
              <a:buChar char="•"/>
            </a:pPr>
            <a:endParaRPr lang="en-US" sz="1800" b="1" dirty="0">
              <a:ln w="15875">
                <a:noFill/>
                <a:round/>
              </a:ln>
              <a:solidFill>
                <a:schemeClr val="tx1">
                  <a:lumMod val="75000"/>
                  <a:lumOff val="25000"/>
                </a:schemeClr>
              </a:solidFill>
              <a:latin typeface="Eurostile" panose="020B0504020202050204"/>
            </a:endParaRPr>
          </a:p>
          <a:p>
            <a:pPr lvl="1"/>
            <a:endParaRPr lang="en-US" sz="1800" b="1" dirty="0">
              <a:ln w="15875">
                <a:noFill/>
                <a:round/>
              </a:ln>
              <a:solidFill>
                <a:schemeClr val="tx1">
                  <a:lumMod val="75000"/>
                  <a:lumOff val="25000"/>
                </a:schemeClr>
              </a:solidFill>
              <a:latin typeface="Eurostile" panose="020B0504020202050204"/>
            </a:endParaRPr>
          </a:p>
          <a:p>
            <a:endParaRPr lang="en-US" dirty="0">
              <a:solidFill>
                <a:schemeClr val="tx1">
                  <a:lumMod val="75000"/>
                  <a:lumOff val="25000"/>
                </a:schemeClr>
              </a:solidFill>
            </a:endParaRPr>
          </a:p>
          <a:p>
            <a:endParaRPr lang="en-US" dirty="0">
              <a:solidFill>
                <a:schemeClr val="tx1">
                  <a:lumMod val="75000"/>
                  <a:lumOff val="25000"/>
                </a:schemeClr>
              </a:solidFill>
            </a:endParaRPr>
          </a:p>
          <a:p>
            <a:endParaRPr lang="en-US" dirty="0"/>
          </a:p>
        </p:txBody>
      </p:sp>
      <p:sp>
        <p:nvSpPr>
          <p:cNvPr id="14" name="Title 13">
            <a:extLst>
              <a:ext uri="{FF2B5EF4-FFF2-40B4-BE49-F238E27FC236}">
                <a16:creationId xmlns:a16="http://schemas.microsoft.com/office/drawing/2014/main" id="{EC46DDA3-82C4-F549-8E28-C2E64FECF90C}"/>
              </a:ext>
            </a:extLst>
          </p:cNvPr>
          <p:cNvSpPr>
            <a:spLocks noGrp="1"/>
          </p:cNvSpPr>
          <p:nvPr>
            <p:ph type="title"/>
          </p:nvPr>
        </p:nvSpPr>
        <p:spPr>
          <a:xfrm>
            <a:off x="6701631" y="784322"/>
            <a:ext cx="4901051" cy="1371600"/>
          </a:xfrm>
        </p:spPr>
        <p:txBody>
          <a:bodyPr>
            <a:normAutofit fontScale="90000"/>
          </a:bodyPr>
          <a:lstStyle/>
          <a:p>
            <a:r>
              <a:rPr lang="en-US" dirty="0">
                <a:solidFill>
                  <a:schemeClr val="tx1">
                    <a:lumMod val="75000"/>
                    <a:lumOff val="25000"/>
                  </a:schemeClr>
                </a:solidFill>
              </a:rPr>
              <a:t>Health Social Work w/ Older Adults</a:t>
            </a:r>
            <a:endParaRPr lang="en-US" dirty="0"/>
          </a:p>
        </p:txBody>
      </p:sp>
    </p:spTree>
    <p:extLst>
      <p:ext uri="{BB962C8B-B14F-4D97-AF65-F5344CB8AC3E}">
        <p14:creationId xmlns:p14="http://schemas.microsoft.com/office/powerpoint/2010/main" val="400127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Picture 3">
            <a:extLst>
              <a:ext uri="{FF2B5EF4-FFF2-40B4-BE49-F238E27FC236}">
                <a16:creationId xmlns:a16="http://schemas.microsoft.com/office/drawing/2014/main" id="{FAD16219-57A6-7546-9BA7-A033E5938C8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16691" t="1" r="22635" b="1"/>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FDF8BC-3562-8642-80A8-70296861B44A}"/>
              </a:ext>
            </a:extLst>
          </p:cNvPr>
          <p:cNvSpPr>
            <a:spLocks noGrp="1"/>
          </p:cNvSpPr>
          <p:nvPr>
            <p:ph type="title"/>
          </p:nvPr>
        </p:nvSpPr>
        <p:spPr>
          <a:xfrm>
            <a:off x="6846137" y="473566"/>
            <a:ext cx="4602152" cy="1718225"/>
          </a:xfrm>
        </p:spPr>
        <p:txBody>
          <a:bodyPr>
            <a:normAutofit/>
          </a:bodyPr>
          <a:lstStyle/>
          <a:p>
            <a:r>
              <a:rPr lang="en-US" sz="3600" dirty="0"/>
              <a:t>Health Social Work w/ Older Adults</a:t>
            </a:r>
          </a:p>
        </p:txBody>
      </p:sp>
      <p:sp>
        <p:nvSpPr>
          <p:cNvPr id="3" name="Content Placeholder 2">
            <a:extLst>
              <a:ext uri="{FF2B5EF4-FFF2-40B4-BE49-F238E27FC236}">
                <a16:creationId xmlns:a16="http://schemas.microsoft.com/office/drawing/2014/main" id="{4DA64BEE-9D32-7941-8CF9-0DBE52F9FE58}"/>
              </a:ext>
            </a:extLst>
          </p:cNvPr>
          <p:cNvSpPr>
            <a:spLocks noGrp="1"/>
          </p:cNvSpPr>
          <p:nvPr>
            <p:ph idx="1"/>
          </p:nvPr>
        </p:nvSpPr>
        <p:spPr>
          <a:xfrm>
            <a:off x="6846137" y="2191791"/>
            <a:ext cx="4602152" cy="3717502"/>
          </a:xfrm>
        </p:spPr>
        <p:txBody>
          <a:bodyPr>
            <a:normAutofit/>
          </a:bodyPr>
          <a:lstStyle/>
          <a:p>
            <a:pPr marL="285750" indent="-285750">
              <a:spcBef>
                <a:spcPts val="0"/>
              </a:spcBef>
              <a:buFont typeface="Arial" panose="020B0604020202020204" pitchFamily="34" charset="0"/>
              <a:buChar char="•"/>
            </a:pPr>
            <a:r>
              <a:rPr lang="en-US" dirty="0"/>
              <a:t>Work in settings w/ transdisciplinary professionals</a:t>
            </a:r>
            <a:br>
              <a:rPr lang="en-US" dirty="0"/>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Share holistic approach to promoting health/wellness; includes how individuals, families, communities adjust to illness/medical treatment, &amp; help define social health-care needs</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Work to alert patients &amp; families of health state, limitations, community services</a:t>
            </a:r>
            <a:br>
              <a:rPr lang="en-US" dirty="0">
                <a:ln w="15875">
                  <a:noFill/>
                  <a:round/>
                </a:ln>
              </a:rPr>
            </a:br>
            <a:endParaRPr lang="en-US" dirty="0">
              <a:ln w="15875">
                <a:noFill/>
                <a:round/>
              </a:ln>
            </a:endParaRPr>
          </a:p>
          <a:p>
            <a:pPr marL="285750" indent="-285750">
              <a:spcBef>
                <a:spcPts val="0"/>
              </a:spcBef>
              <a:buFont typeface="Arial" panose="020B0604020202020204" pitchFamily="34" charset="0"/>
              <a:buChar char="•"/>
            </a:pPr>
            <a:r>
              <a:rPr lang="en-US" dirty="0">
                <a:ln w="15875">
                  <a:noFill/>
                  <a:round/>
                </a:ln>
              </a:rPr>
              <a:t>Client's decision to accept/refuse services</a:t>
            </a:r>
          </a:p>
          <a:p>
            <a:pPr marL="285750" indent="-285750">
              <a:spcBef>
                <a:spcPts val="0"/>
              </a:spcBef>
              <a:buFont typeface="Arial" panose="020B0604020202020204" pitchFamily="34" charset="0"/>
              <a:buChar char="•"/>
            </a:pPr>
            <a:endParaRPr lang="en-US" dirty="0">
              <a:ln w="15875">
                <a:noFill/>
                <a:round/>
              </a:ln>
            </a:endParaRPr>
          </a:p>
          <a:p>
            <a:pPr>
              <a:spcBef>
                <a:spcPts val="0"/>
              </a:spcBef>
            </a:pPr>
            <a:endParaRPr lang="en-US" dirty="0"/>
          </a:p>
          <a:p>
            <a:pPr>
              <a:spcBef>
                <a:spcPts val="0"/>
              </a:spcBef>
            </a:pPr>
            <a:endParaRPr lang="en-US" dirty="0"/>
          </a:p>
          <a:p>
            <a:pPr>
              <a:spcBef>
                <a:spcPts val="0"/>
              </a:spcBef>
            </a:pPr>
            <a:endParaRPr lang="en-US" dirty="0"/>
          </a:p>
        </p:txBody>
      </p:sp>
      <p:sp>
        <p:nvSpPr>
          <p:cNvPr id="10" name="TextBox 9">
            <a:extLst>
              <a:ext uri="{FF2B5EF4-FFF2-40B4-BE49-F238E27FC236}">
                <a16:creationId xmlns:a16="http://schemas.microsoft.com/office/drawing/2014/main" id="{D03C703C-B07F-F249-A59A-118F952609FF}"/>
              </a:ext>
            </a:extLst>
          </p:cNvPr>
          <p:cNvSpPr txBox="1"/>
          <p:nvPr/>
        </p:nvSpPr>
        <p:spPr>
          <a:xfrm>
            <a:off x="9573500" y="6153475"/>
            <a:ext cx="2213810" cy="246221"/>
          </a:xfrm>
          <a:prstGeom prst="rect">
            <a:avLst/>
          </a:prstGeom>
          <a:noFill/>
        </p:spPr>
        <p:txBody>
          <a:bodyPr wrap="square" rtlCol="0">
            <a:spAutoFit/>
          </a:bodyPr>
          <a:lstStyle/>
          <a:p>
            <a:pPr algn="r"/>
            <a:r>
              <a:rPr lang="en-US" sz="1000" dirty="0"/>
              <a:t>Photo Credit: Pixabay</a:t>
            </a:r>
          </a:p>
        </p:txBody>
      </p:sp>
    </p:spTree>
    <p:extLst>
      <p:ext uri="{BB962C8B-B14F-4D97-AF65-F5344CB8AC3E}">
        <p14:creationId xmlns:p14="http://schemas.microsoft.com/office/powerpoint/2010/main" val="3947005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6" name="Picture 5">
            <a:extLst>
              <a:ext uri="{FF2B5EF4-FFF2-40B4-BE49-F238E27FC236}">
                <a16:creationId xmlns:a16="http://schemas.microsoft.com/office/drawing/2014/main" id="{003D6E4C-36CB-3D47-9CE2-DBA4C1E18ECC}"/>
              </a:ext>
            </a:extLst>
          </p:cNvPr>
          <p:cNvPicPr>
            <a:picLocks noChangeAspect="1"/>
          </p:cNvPicPr>
          <p:nvPr/>
        </p:nvPicPr>
        <p:blipFill rotWithShape="1">
          <a:blip r:embed="rId3"/>
          <a:srcRect l="223" r="31348" b="1"/>
          <a:stretch/>
        </p:blipFill>
        <p:spPr>
          <a:xfrm>
            <a:off x="424928" y="419292"/>
            <a:ext cx="5522976" cy="6053328"/>
          </a:xfrm>
          <a:prstGeom prst="rect">
            <a:avLst/>
          </a:prstGeom>
        </p:spPr>
      </p:pic>
      <p:sp>
        <p:nvSpPr>
          <p:cNvPr id="25" name="Rectangle 2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0143B1-7ADF-D144-AFA9-B8196DC1728A}"/>
              </a:ext>
            </a:extLst>
          </p:cNvPr>
          <p:cNvSpPr>
            <a:spLocks noGrp="1"/>
          </p:cNvSpPr>
          <p:nvPr>
            <p:ph type="title"/>
          </p:nvPr>
        </p:nvSpPr>
        <p:spPr>
          <a:xfrm>
            <a:off x="6846137" y="727626"/>
            <a:ext cx="4602152" cy="1718225"/>
          </a:xfrm>
        </p:spPr>
        <p:txBody>
          <a:bodyPr>
            <a:normAutofit/>
          </a:bodyPr>
          <a:lstStyle/>
          <a:p>
            <a:r>
              <a:rPr lang="en-US" sz="3200" dirty="0"/>
              <a:t>Overview of Development in Later Adulthood</a:t>
            </a:r>
          </a:p>
        </p:txBody>
      </p:sp>
      <p:sp>
        <p:nvSpPr>
          <p:cNvPr id="3" name="Content Placeholder 2">
            <a:extLst>
              <a:ext uri="{FF2B5EF4-FFF2-40B4-BE49-F238E27FC236}">
                <a16:creationId xmlns:a16="http://schemas.microsoft.com/office/drawing/2014/main" id="{C3C95726-E4D1-274C-8B5C-4C11A9461F01}"/>
              </a:ext>
            </a:extLst>
          </p:cNvPr>
          <p:cNvSpPr>
            <a:spLocks noGrp="1"/>
          </p:cNvSpPr>
          <p:nvPr>
            <p:ph idx="1"/>
          </p:nvPr>
        </p:nvSpPr>
        <p:spPr>
          <a:xfrm>
            <a:off x="6836350" y="2314233"/>
            <a:ext cx="4602152" cy="3557805"/>
          </a:xfrm>
        </p:spPr>
        <p:txBody>
          <a:bodyPr>
            <a:normAutofit/>
          </a:bodyPr>
          <a:lstStyle/>
          <a:p>
            <a:pPr marL="285750" indent="-285750">
              <a:spcBef>
                <a:spcPts val="0"/>
              </a:spcBef>
              <a:buFont typeface="Arial" panose="020B0604020202020204" pitchFamily="34" charset="0"/>
              <a:buChar char="•"/>
            </a:pPr>
            <a:r>
              <a:rPr lang="en-US" dirty="0"/>
              <a:t>Erikson describes final stage of psychosocial development as crisis of identity vs. despair; occurring 65+yrs.</a:t>
            </a:r>
            <a:br>
              <a:rPr lang="en-US" dirty="0"/>
            </a:br>
            <a:endParaRPr lang="en-US" dirty="0"/>
          </a:p>
          <a:p>
            <a:pPr marL="560070" lvl="1" indent="-285750">
              <a:spcBef>
                <a:spcPts val="0"/>
              </a:spcBef>
              <a:buFont typeface="Arial" panose="020B0604020202020204" pitchFamily="34" charset="0"/>
              <a:buChar char="•"/>
            </a:pPr>
            <a:r>
              <a:rPr lang="en-US" sz="1800" dirty="0"/>
              <a:t>Some feel at peace &amp; absence of regret/recrimination </a:t>
            </a:r>
            <a:br>
              <a:rPr lang="en-US" sz="1800" dirty="0"/>
            </a:br>
            <a:endParaRPr lang="en-US" sz="1800" dirty="0"/>
          </a:p>
          <a:p>
            <a:pPr marL="560070" lvl="1" indent="-285750">
              <a:spcBef>
                <a:spcPts val="0"/>
              </a:spcBef>
              <a:buFont typeface="Arial" panose="020B0604020202020204" pitchFamily="34" charset="0"/>
              <a:buChar char="•"/>
            </a:pPr>
            <a:r>
              <a:rPr lang="en-US" sz="1800" dirty="0"/>
              <a:t>Others feel they’ve wasted opportunities &amp; regret</a:t>
            </a:r>
          </a:p>
          <a:p>
            <a:pPr marL="1017270" lvl="2" indent="-285750">
              <a:spcBef>
                <a:spcPts val="0"/>
              </a:spcBef>
              <a:buFont typeface="Arial" panose="020B0604020202020204" pitchFamily="34" charset="0"/>
              <a:buChar char="•"/>
            </a:pPr>
            <a:r>
              <a:rPr lang="en-US" sz="1800" dirty="0"/>
              <a:t>Part of role to help 65+ accept past without feeling pain &amp; find peace in daily life</a:t>
            </a:r>
          </a:p>
          <a:p>
            <a:pPr>
              <a:spcBef>
                <a:spcPts val="0"/>
              </a:spcBef>
            </a:pPr>
            <a:endParaRPr lang="en-US" dirty="0"/>
          </a:p>
          <a:p>
            <a:pPr>
              <a:spcBef>
                <a:spcPts val="0"/>
              </a:spcBef>
            </a:pPr>
            <a:endParaRPr lang="en-US" dirty="0"/>
          </a:p>
        </p:txBody>
      </p:sp>
      <p:sp>
        <p:nvSpPr>
          <p:cNvPr id="15" name="TextBox 14">
            <a:extLst>
              <a:ext uri="{FF2B5EF4-FFF2-40B4-BE49-F238E27FC236}">
                <a16:creationId xmlns:a16="http://schemas.microsoft.com/office/drawing/2014/main" id="{C625027C-3CE7-C040-8C71-6D91C168A3CB}"/>
              </a:ext>
            </a:extLst>
          </p:cNvPr>
          <p:cNvSpPr txBox="1"/>
          <p:nvPr/>
        </p:nvSpPr>
        <p:spPr>
          <a:xfrm>
            <a:off x="8382188" y="6114892"/>
            <a:ext cx="3304674" cy="246221"/>
          </a:xfrm>
          <a:prstGeom prst="rect">
            <a:avLst/>
          </a:prstGeom>
          <a:noFill/>
        </p:spPr>
        <p:txBody>
          <a:bodyPr wrap="square" rtlCol="0">
            <a:spAutoFit/>
          </a:bodyPr>
          <a:lstStyle/>
          <a:p>
            <a:pPr algn="r"/>
            <a:r>
              <a:rPr lang="en-US" sz="1000" dirty="0"/>
              <a:t>Photo Credit: </a:t>
            </a:r>
            <a:r>
              <a:rPr lang="en-US" sz="1000" dirty="0" err="1"/>
              <a:t>Unsplash</a:t>
            </a:r>
            <a:endParaRPr lang="en-US" sz="1000" dirty="0"/>
          </a:p>
        </p:txBody>
      </p:sp>
    </p:spTree>
    <p:extLst>
      <p:ext uri="{BB962C8B-B14F-4D97-AF65-F5344CB8AC3E}">
        <p14:creationId xmlns:p14="http://schemas.microsoft.com/office/powerpoint/2010/main" val="171644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3652</Words>
  <Application>Microsoft Macintosh PowerPoint</Application>
  <PresentationFormat>Widescreen</PresentationFormat>
  <Paragraphs>456</Paragraphs>
  <Slides>31</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Eurostile</vt:lpstr>
      <vt:lpstr>Garamond</vt:lpstr>
      <vt:lpstr>SavonVTI</vt:lpstr>
      <vt:lpstr>CHAPTER 11. HEALTH SOCIAL WORK WITH OLDER ADULTS IN MEDICAL CONTEXTS: DEMENTIA</vt:lpstr>
      <vt:lpstr>Objectives</vt:lpstr>
      <vt:lpstr>Older Adults</vt:lpstr>
      <vt:lpstr>Older Adults</vt:lpstr>
      <vt:lpstr>Older Adults</vt:lpstr>
      <vt:lpstr>Health Social Work w/ Older Adults</vt:lpstr>
      <vt:lpstr>Health Social Work w/ Older Adults</vt:lpstr>
      <vt:lpstr>Health Social Work w/ Older Adults</vt:lpstr>
      <vt:lpstr>Overview of Development in Later Adulthood</vt:lpstr>
      <vt:lpstr>Overview of Development in Later Adulthood</vt:lpstr>
      <vt:lpstr>Overview of Development in Later Adulthood</vt:lpstr>
      <vt:lpstr>Overview of Development in Later Adulthood</vt:lpstr>
      <vt:lpstr>Overview of Development in Later Adulthood</vt:lpstr>
      <vt:lpstr>Overview of Development in Later Adulthood</vt:lpstr>
      <vt:lpstr>Overview of Development in Later Adulthood</vt:lpstr>
      <vt:lpstr>Biological Factors: Physical Aging, Death &amp; Dying</vt:lpstr>
      <vt:lpstr>Psychological &amp; Social Factors: Vital Involvement, Coming to Terms w/ Death </vt:lpstr>
      <vt:lpstr>Psychological &amp; Social Factors: Vital Involvement, Coming to Terms w/ Death</vt:lpstr>
      <vt:lpstr>Sociocultural-Historical Context: Caring for the Elderly &amp; Dying</vt:lpstr>
      <vt:lpstr>Sociocultural-Historical Context: Caring for the Elderly &amp; Dying</vt:lpstr>
      <vt:lpstr>Global Perspective on Death &amp; Dying</vt:lpstr>
      <vt:lpstr>Dementia: Developmental, Ecological-systems Analysis</vt:lpstr>
      <vt:lpstr>Dementia: Developmental, Ecological-systems Analysis</vt:lpstr>
      <vt:lpstr>Biological Factors of Alzheimer’s Disease</vt:lpstr>
      <vt:lpstr>Psychological Factors of Alzheimer’s Disease</vt:lpstr>
      <vt:lpstr>Social &amp; Cultural Factors of Alzheimer’s Disease</vt:lpstr>
      <vt:lpstr>Intervention for Alzheimer’s</vt:lpstr>
      <vt:lpstr>Intervention for Alzheimer’s</vt:lpstr>
      <vt:lpstr>Intervention for Alzheimer’s</vt:lpstr>
      <vt:lpstr>Intervention for Alzheimer’s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11. HEALTH SOCIAL WORK WITH OLDER ADULTS IN MEDICAL CONTEXTS: DEMENTIA</dc:title>
  <dc:creator>Bailey Jader</dc:creator>
  <cp:lastModifiedBy>Bailey Jader</cp:lastModifiedBy>
  <cp:revision>3</cp:revision>
  <dcterms:created xsi:type="dcterms:W3CDTF">2019-08-27T08:18:34Z</dcterms:created>
  <dcterms:modified xsi:type="dcterms:W3CDTF">2019-09-06T14:58:05Z</dcterms:modified>
</cp:coreProperties>
</file>