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8"/>
  </p:notesMasterIdLst>
  <p:sldIdLst>
    <p:sldId id="256" r:id="rId2"/>
    <p:sldId id="257" r:id="rId3"/>
    <p:sldId id="258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10"/>
    <p:restoredTop sz="78065"/>
  </p:normalViewPr>
  <p:slideViewPr>
    <p:cSldViewPr snapToGrid="0" snapToObjects="1">
      <p:cViewPr varScale="1">
        <p:scale>
          <a:sx n="77" d="100"/>
          <a:sy n="77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95BD2-E06D-614B-9DA9-5F9B8C2EB088}" type="datetimeFigureOut">
              <a:rPr lang="en-US" smtClean="0"/>
              <a:t>9/6/19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C846E-7CC9-3F47-8ACB-0E730F8F5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00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childhood of maltreatment mixed with love and loyalty toward her mother and siblings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Traumatized by drunken fights between mother and her boyfriend.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foster care at six years of 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Learned that one can feel alone in a group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93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n w="15875">
                  <a:noFill/>
                  <a:round/>
                </a:ln>
                <a:solidFill>
                  <a:schemeClr val="accent6"/>
                </a:solidFill>
                <a:effectLst>
                  <a:reflection blurRad="76200" stA="15000" endPos="53000" dir="5400000" sy="-100000" algn="bl" rotWithShape="0"/>
                </a:effectLst>
                <a:latin typeface="Franklin Gothic Heavy" panose="020B0903020102020204" pitchFamily="34" charset="0"/>
              </a:rPr>
              <a:t>The memory of one special social worker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n w="15875">
                  <a:noFill/>
                  <a:round/>
                </a:ln>
                <a:solidFill>
                  <a:schemeClr val="accent6"/>
                </a:solidFill>
                <a:effectLst>
                  <a:reflection blurRad="76200" stA="15000" endPos="53000" dir="5400000" sy="-100000" algn="bl" rotWithShape="0"/>
                </a:effectLst>
                <a:latin typeface="Franklin Gothic Heavy" panose="020B0903020102020204" pitchFamily="34" charset="0"/>
              </a:rPr>
              <a:t>Burgers, and trust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n w="15875">
                  <a:noFill/>
                  <a:round/>
                </a:ln>
                <a:solidFill>
                  <a:schemeClr val="accent6"/>
                </a:solidFill>
                <a:effectLst>
                  <a:reflection blurRad="76200" stA="15000" endPos="53000" dir="5400000" sy="-100000" algn="bl" rotWithShape="0"/>
                </a:effectLst>
                <a:latin typeface="Franklin Gothic Heavy" panose="020B0903020102020204" pitchFamily="34" charset="0"/>
              </a:rPr>
              <a:t>Social worker makes it safe to disclose vital information and fears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n w="15875">
                  <a:noFill/>
                  <a:round/>
                </a:ln>
                <a:solidFill>
                  <a:schemeClr val="accent6"/>
                </a:solidFill>
                <a:effectLst>
                  <a:reflection blurRad="76200" stA="15000" endPos="53000" dir="5400000" sy="-100000" algn="bl" rotWithShape="0"/>
                </a:effectLst>
                <a:latin typeface="Franklin Gothic Heavy" panose="020B0903020102020204" pitchFamily="34" charset="0"/>
              </a:rPr>
              <a:t>A new family and reuniting with brothers</a:t>
            </a:r>
            <a:endParaRPr lang="en-US" sz="1600" dirty="0">
              <a:ln w="15875">
                <a:noFill/>
                <a:round/>
              </a:ln>
              <a:solidFill>
                <a:schemeClr val="accent6"/>
              </a:solidFill>
              <a:effectLst>
                <a:reflection blurRad="76200" stA="15000" endPos="53000" dir="5400000" sy="-100000" algn="bl" rotWithShape="0"/>
              </a:effectLst>
              <a:latin typeface="Franklin Gothic Heavy" panose="020B09030201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Moved her into a positive developmental trajectory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Provided active empathetic listening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Removed responsibility of caring for younger sibling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Placed the adolescent and her 5 siblings in a loving and caring family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13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Sarah entered foster care with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physical and mental health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energy and coping skills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Ability to trust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Accept help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Adaptability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Community resources that were available and met developmental needs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 available caring and loving foster home that made the children truly part of a family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75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importance of professionally working from the perspective of the client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Evidence-based knowledge is vital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Professionals must consider a client’s characteristics within a social context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 must be appropriately adapted to fit the needs of each individual client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Developmental outcomes are not solely dependent upon early childhood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92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developmental, ecological-systems framework guides problem solving in social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Modern social work is evidence based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Social work issues affect multiple interacting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Social work issues affect individuals across the life span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global perspective is necessary to social work in the twenty-first century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67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9/6/19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072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26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08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9/6/19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122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13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9/6/19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27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9/6/19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34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9/6/19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29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4115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6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9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942FC3-A5F6-F04A-ACF3-004C1CE01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78"/>
          <a:stretch/>
        </p:blipFill>
        <p:spPr>
          <a:xfrm>
            <a:off x="-7620" y="0"/>
            <a:ext cx="12199620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F1F30-767C-424A-BA9D-852F6A0E7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en-US" sz="4000" dirty="0"/>
              <a:t>CHAPTER 16.</a:t>
            </a:r>
            <a:br>
              <a:rPr lang="en-US" sz="2800" dirty="0"/>
            </a:br>
            <a:r>
              <a:rPr lang="en-US" sz="3100" cap="none" dirty="0"/>
              <a:t>FINAL REFLECTIONS</a:t>
            </a:r>
            <a:endParaRPr lang="en-US" sz="3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8AEA0-1F40-CC47-AB20-9706E13E9C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526785"/>
            <a:ext cx="8652788" cy="457201"/>
          </a:xfrm>
        </p:spPr>
        <p:txBody>
          <a:bodyPr>
            <a:normAutofit/>
          </a:bodyPr>
          <a:lstStyle/>
          <a:p>
            <a:r>
              <a:rPr lang="en-US" dirty="0"/>
              <a:t>Human Behavior for Social Work Practice</a:t>
            </a:r>
          </a:p>
          <a:p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DF76C6-C357-394C-8B58-FD031B32796B}"/>
              </a:ext>
            </a:extLst>
          </p:cNvPr>
          <p:cNvCxnSpPr/>
          <p:nvPr/>
        </p:nvCxnSpPr>
        <p:spPr>
          <a:xfrm>
            <a:off x="2633472" y="4178871"/>
            <a:ext cx="69128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88B1F8E-6DFE-5A4B-8982-C38DC367F4E8}"/>
              </a:ext>
            </a:extLst>
          </p:cNvPr>
          <p:cNvSpPr txBox="1"/>
          <p:nvPr/>
        </p:nvSpPr>
        <p:spPr>
          <a:xfrm>
            <a:off x="6941820" y="6594667"/>
            <a:ext cx="5054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Mabel Amber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C00065-9222-2B4A-A3FC-C5EEF27584DC}"/>
              </a:ext>
            </a:extLst>
          </p:cNvPr>
          <p:cNvSpPr txBox="1"/>
          <p:nvPr/>
        </p:nvSpPr>
        <p:spPr>
          <a:xfrm>
            <a:off x="196042" y="6492672"/>
            <a:ext cx="5735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Power Point format &amp; design by: Bailey Jader, University of Minnesota</a:t>
            </a:r>
          </a:p>
        </p:txBody>
      </p:sp>
    </p:spTree>
    <p:extLst>
      <p:ext uri="{BB962C8B-B14F-4D97-AF65-F5344CB8AC3E}">
        <p14:creationId xmlns:p14="http://schemas.microsoft.com/office/powerpoint/2010/main" val="3500333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CE1593-B7DA-F847-985B-ECC173E44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45" r="5994" b="9338"/>
          <a:stretch/>
        </p:blipFill>
        <p:spPr>
          <a:xfrm flipH="1">
            <a:off x="-1" y="0"/>
            <a:ext cx="12191998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F98F5-865E-D541-BFB7-76549B6D6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5804" y="744250"/>
            <a:ext cx="4808764" cy="1718225"/>
          </a:xfrm>
        </p:spPr>
        <p:txBody>
          <a:bodyPr>
            <a:normAutofit/>
          </a:bodyPr>
          <a:lstStyle/>
          <a:p>
            <a:r>
              <a:rPr lang="en-US" sz="3600" dirty="0"/>
              <a:t>Social Work Through the Eyes of an Adolescent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548F3-47AE-B843-A642-398E5EB69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2429" y="2555544"/>
            <a:ext cx="4602152" cy="3480066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Childhood of maltreatment mixed w/ love </a:t>
            </a:r>
            <a:br>
              <a:rPr lang="en-US" dirty="0"/>
            </a:br>
            <a:r>
              <a:rPr lang="en-US" dirty="0"/>
              <a:t>&amp; loyalty toward mother &amp; siblings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Traumatized by drunken fights between mother &amp; boyfriend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In foster care at 6yrs.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Learned can feel alone in group home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BF01EB-27DC-CD48-9958-D8F0203E4429}"/>
              </a:ext>
            </a:extLst>
          </p:cNvPr>
          <p:cNvSpPr txBox="1"/>
          <p:nvPr/>
        </p:nvSpPr>
        <p:spPr>
          <a:xfrm>
            <a:off x="6675218" y="6098538"/>
            <a:ext cx="5054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Mabel Amber</a:t>
            </a:r>
          </a:p>
        </p:txBody>
      </p:sp>
    </p:spTree>
    <p:extLst>
      <p:ext uri="{BB962C8B-B14F-4D97-AF65-F5344CB8AC3E}">
        <p14:creationId xmlns:p14="http://schemas.microsoft.com/office/powerpoint/2010/main" val="2281387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E785EB-2BB8-F34A-8F90-F4D560D8B4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81" r="9091" b="4910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0DC04-84F7-CF43-AD8D-442BD3877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511497"/>
            <a:ext cx="4602152" cy="1718225"/>
          </a:xfrm>
        </p:spPr>
        <p:txBody>
          <a:bodyPr>
            <a:normAutofit/>
          </a:bodyPr>
          <a:lstStyle/>
          <a:p>
            <a:r>
              <a:rPr lang="en-US" sz="3600" dirty="0"/>
              <a:t>An Adolescent’s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FCEEF-B089-2344-98E2-1F7AB6B74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43" y="2040162"/>
            <a:ext cx="4602152" cy="3480066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Memory of 1 special social worker</a:t>
            </a:r>
          </a:p>
          <a:p>
            <a:pPr marL="56007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Burgers &amp; trust</a:t>
            </a:r>
          </a:p>
          <a:p>
            <a:pPr marL="56007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Social worker makes safe to disclose vital information &amp; fears</a:t>
            </a:r>
          </a:p>
          <a:p>
            <a:pPr marL="56007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New family &amp; reuniting w/ brothers</a:t>
            </a:r>
          </a:p>
          <a:p>
            <a:pPr marL="56007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Moved her into a positive developmental trajectory</a:t>
            </a:r>
          </a:p>
          <a:p>
            <a:pPr marL="56007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Provided active empathetic listening</a:t>
            </a:r>
          </a:p>
          <a:p>
            <a:pPr marL="56007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Removed responsibility of caring for younger sibling</a:t>
            </a:r>
          </a:p>
          <a:p>
            <a:pPr marL="56007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Placed the adolescent and her 5 siblings in a loving and caring family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48D42D-287F-ED40-9D3E-5179D93AE3B8}"/>
              </a:ext>
            </a:extLst>
          </p:cNvPr>
          <p:cNvSpPr txBox="1"/>
          <p:nvPr/>
        </p:nvSpPr>
        <p:spPr>
          <a:xfrm>
            <a:off x="611203" y="6100282"/>
            <a:ext cx="5054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Mabel Amber</a:t>
            </a:r>
          </a:p>
        </p:txBody>
      </p:sp>
    </p:spTree>
    <p:extLst>
      <p:ext uri="{BB962C8B-B14F-4D97-AF65-F5344CB8AC3E}">
        <p14:creationId xmlns:p14="http://schemas.microsoft.com/office/powerpoint/2010/main" val="3685459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4AD69-09FE-704A-9E3F-D20E43442C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732" b="22659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C4605-3094-964E-BDD1-45EF2E0A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3600" dirty="0"/>
              <a:t>Client Characteristics &amp; Resources Always Play a Role in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30895-8E2B-2346-899D-E18AE1676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638671"/>
            <a:ext cx="4602152" cy="348006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Sarah entered foster care with: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Physical &amp; mental health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Energy &amp; coping skills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Ability to trust &amp; accept help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Adaptability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Community resources available that </a:t>
            </a:r>
            <a:br>
              <a:rPr lang="en-US" sz="1800" dirty="0"/>
            </a:br>
            <a:r>
              <a:rPr lang="en-US" sz="1800" dirty="0"/>
              <a:t>met developmental needs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Available caring &amp; loving foster home that made children truly part of family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5EE70-9352-374C-B5D5-7BF061EA94F8}"/>
              </a:ext>
            </a:extLst>
          </p:cNvPr>
          <p:cNvSpPr txBox="1"/>
          <p:nvPr/>
        </p:nvSpPr>
        <p:spPr>
          <a:xfrm>
            <a:off x="6675218" y="6098538"/>
            <a:ext cx="5054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Mabel Amber</a:t>
            </a:r>
          </a:p>
        </p:txBody>
      </p:sp>
    </p:spTree>
    <p:extLst>
      <p:ext uri="{BB962C8B-B14F-4D97-AF65-F5344CB8AC3E}">
        <p14:creationId xmlns:p14="http://schemas.microsoft.com/office/powerpoint/2010/main" val="4047654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0748230A-BBB3-374A-9A34-B4A43D18F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26" r="9091" b="15066"/>
          <a:stretch/>
        </p:blipFill>
        <p:spPr>
          <a:xfrm flipH="1"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06CAB-A888-9B47-AFDB-F6C831E52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3600" dirty="0"/>
              <a:t>Client Characteristics &amp; Resources Always Play a Role in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DD940-FEE1-DD4A-9D4E-1D870EB5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43" y="2638671"/>
            <a:ext cx="4602152" cy="348006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Sarah’s story developmentally illustrates: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Importance of professionally working from perspective of client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Evidence-based knowledge = vital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Professionals must consider client’s characteristics within social context 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Research appropriately adapted to fit needs of each client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Developmental outcomes not solely dependent on early childhood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6700B-B264-6C4F-BB1B-A81FB556BAE4}"/>
              </a:ext>
            </a:extLst>
          </p:cNvPr>
          <p:cNvSpPr txBox="1"/>
          <p:nvPr/>
        </p:nvSpPr>
        <p:spPr>
          <a:xfrm>
            <a:off x="611203" y="6100282"/>
            <a:ext cx="5054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Mabel Amber</a:t>
            </a:r>
          </a:p>
        </p:txBody>
      </p:sp>
    </p:spTree>
    <p:extLst>
      <p:ext uri="{BB962C8B-B14F-4D97-AF65-F5344CB8AC3E}">
        <p14:creationId xmlns:p14="http://schemas.microsoft.com/office/powerpoint/2010/main" val="282924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88722C-612D-114A-8692-CD2FF8BFC8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8629" b="14763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33DA94-72D3-9A41-B813-2D3182C67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218" y="838583"/>
            <a:ext cx="4941173" cy="1718225"/>
          </a:xfrm>
        </p:spPr>
        <p:txBody>
          <a:bodyPr>
            <a:noAutofit/>
          </a:bodyPr>
          <a:lstStyle/>
          <a:p>
            <a:r>
              <a:rPr lang="en-US" sz="3600" dirty="0"/>
              <a:t>Themes &amp; Concepts Helpful for Understanding &amp; Intervening in the Lives of Clients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7A4AA-CF43-3348-9820-4D2CAADE8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987803"/>
            <a:ext cx="4602152" cy="3480066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Developmental, ecological-systems framework guides problem solving in social work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Modern social work = evidence based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Social work issues affect multiple interacting systems &amp; individuals across life span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Global perspective necessary to social work in 21</a:t>
            </a:r>
            <a:r>
              <a:rPr lang="en-US" baseline="30000" dirty="0"/>
              <a:t>st</a:t>
            </a:r>
            <a:r>
              <a:rPr lang="en-US" dirty="0"/>
              <a:t> century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23CBCC-18C3-8441-AF18-E99D061F01EC}"/>
              </a:ext>
            </a:extLst>
          </p:cNvPr>
          <p:cNvSpPr txBox="1"/>
          <p:nvPr/>
        </p:nvSpPr>
        <p:spPr>
          <a:xfrm>
            <a:off x="6675218" y="6098538"/>
            <a:ext cx="5054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Mabel Amber</a:t>
            </a:r>
          </a:p>
        </p:txBody>
      </p:sp>
    </p:spTree>
    <p:extLst>
      <p:ext uri="{BB962C8B-B14F-4D97-AF65-F5344CB8AC3E}">
        <p14:creationId xmlns:p14="http://schemas.microsoft.com/office/powerpoint/2010/main" val="41746776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482</Words>
  <Application>Microsoft Macintosh PowerPoint</Application>
  <PresentationFormat>Widescreen</PresentationFormat>
  <Paragraphs>103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Franklin Gothic Heavy</vt:lpstr>
      <vt:lpstr>Garamond</vt:lpstr>
      <vt:lpstr>SavonVTI</vt:lpstr>
      <vt:lpstr>CHAPTER 16. FINAL REFLECTIONS</vt:lpstr>
      <vt:lpstr>Social Work Through the Eyes of an Adolescent</vt:lpstr>
      <vt:lpstr>An Adolescent’s Story</vt:lpstr>
      <vt:lpstr>Client Characteristics &amp; Resources Always Play a Role in Development</vt:lpstr>
      <vt:lpstr>Client Characteristics &amp; Resources Always Play a Role in Development</vt:lpstr>
      <vt:lpstr>Themes &amp; Concepts Helpful for Understanding &amp; Intervening in the Lives of Clients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16. FINAL REFLECTIONS</dc:title>
  <dc:creator>Bailey Jader</dc:creator>
  <cp:lastModifiedBy>Bailey Jader</cp:lastModifiedBy>
  <cp:revision>9</cp:revision>
  <dcterms:created xsi:type="dcterms:W3CDTF">2019-09-06T14:34:27Z</dcterms:created>
  <dcterms:modified xsi:type="dcterms:W3CDTF">2019-09-06T14:54:16Z</dcterms:modified>
</cp:coreProperties>
</file>