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32"/>
    <p:restoredTop sz="78065"/>
  </p:normalViewPr>
  <p:slideViewPr>
    <p:cSldViewPr snapToGrid="0" snapToObjects="1">
      <p:cViewPr varScale="1">
        <p:scale>
          <a:sx n="77" d="100"/>
          <a:sy n="77" d="100"/>
        </p:scale>
        <p:origin x="7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F95BD2-E06D-614B-9DA9-5F9B8C2EB088}" type="datetimeFigureOut">
              <a:rPr lang="en-US" smtClean="0"/>
              <a:t>9/6/19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C846E-7CC9-3F47-8ACB-0E730F8F5D30}" type="slidenum">
              <a:rPr lang="en-US" smtClean="0"/>
              <a:t>‹#›</a:t>
            </a:fld>
            <a:endParaRPr lang="en-US"/>
          </a:p>
        </p:txBody>
      </p:sp>
    </p:spTree>
    <p:extLst>
      <p:ext uri="{BB962C8B-B14F-4D97-AF65-F5344CB8AC3E}">
        <p14:creationId xmlns:p14="http://schemas.microsoft.com/office/powerpoint/2010/main" val="729400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b="0" dirty="0">
                <a:ln w="15875">
                  <a:noFill/>
                  <a:round/>
                </a:ln>
              </a:rPr>
              <a:t>The major learning objectives for this chapter:</a:t>
            </a:r>
          </a:p>
          <a:p>
            <a:pPr marL="742950" lvl="1" indent="-285750">
              <a:buFont typeface="Arial" panose="020B0604020202020204" pitchFamily="34" charset="0"/>
              <a:buChar char="•"/>
            </a:pPr>
            <a:r>
              <a:rPr lang="en-US" sz="2800" b="0" dirty="0">
                <a:ln w="15875">
                  <a:noFill/>
                  <a:round/>
                </a:ln>
              </a:rPr>
              <a:t>Recognize that people are facing new challenges as a result of terrorism and mass murder worldwide.</a:t>
            </a:r>
          </a:p>
          <a:p>
            <a:pPr marL="742950" lvl="1" indent="-285750">
              <a:buFont typeface="Arial" panose="020B0604020202020204" pitchFamily="34" charset="0"/>
              <a:buChar char="•"/>
            </a:pPr>
            <a:r>
              <a:rPr lang="en-US" sz="2800" b="0" dirty="0">
                <a:ln w="15875">
                  <a:noFill/>
                  <a:round/>
                </a:ln>
              </a:rPr>
              <a:t>Understand the consequences of terrorism and mass murder for both victims and perpetrators.</a:t>
            </a:r>
          </a:p>
          <a:p>
            <a:pPr marL="742950" lvl="1" indent="-285750">
              <a:buFont typeface="Arial" panose="020B0604020202020204" pitchFamily="34" charset="0"/>
              <a:buChar char="•"/>
            </a:pPr>
            <a:r>
              <a:rPr lang="en-US" sz="2800" b="0" dirty="0">
                <a:ln w="15875">
                  <a:noFill/>
                  <a:round/>
                </a:ln>
              </a:rPr>
              <a:t>Discuss school shootings as an example of mass murder.</a:t>
            </a:r>
          </a:p>
          <a:p>
            <a:pPr marL="742950" lvl="1" indent="-285750">
              <a:buFont typeface="Arial" panose="020B0604020202020204" pitchFamily="34" charset="0"/>
              <a:buChar char="•"/>
            </a:pPr>
            <a:r>
              <a:rPr lang="en-US" sz="2800" b="0" dirty="0">
                <a:ln w="15875">
                  <a:noFill/>
                  <a:round/>
                </a:ln>
              </a:rPr>
              <a:t>Understand how individuals become drawn into violent actions, and the impact it has on human behavior and development across the lifespan.</a:t>
            </a:r>
          </a:p>
          <a:p>
            <a:endParaRPr lang="en-US" b="0" dirty="0"/>
          </a:p>
        </p:txBody>
      </p:sp>
      <p:sp>
        <p:nvSpPr>
          <p:cNvPr id="4" name="Slide Number Placeholder 3"/>
          <p:cNvSpPr>
            <a:spLocks noGrp="1"/>
          </p:cNvSpPr>
          <p:nvPr>
            <p:ph type="sldNum" sz="quarter" idx="5"/>
          </p:nvPr>
        </p:nvSpPr>
        <p:spPr/>
        <p:txBody>
          <a:bodyPr/>
          <a:lstStyle/>
          <a:p>
            <a:fld id="{60FC846E-7CC9-3F47-8ACB-0E730F8F5D30}" type="slidenum">
              <a:rPr lang="en-US" smtClean="0"/>
              <a:t>2</a:t>
            </a:fld>
            <a:endParaRPr lang="en-US"/>
          </a:p>
        </p:txBody>
      </p:sp>
    </p:spTree>
    <p:extLst>
      <p:ext uri="{BB962C8B-B14F-4D97-AF65-F5344CB8AC3E}">
        <p14:creationId xmlns:p14="http://schemas.microsoft.com/office/powerpoint/2010/main" val="2776624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Most terrorists are ordinary people who:</a:t>
            </a:r>
          </a:p>
          <a:p>
            <a:pPr marL="742950" lvl="1" indent="-285750">
              <a:buFont typeface="Arial" panose="020B0604020202020204" pitchFamily="34" charset="0"/>
              <a:buChar char="•"/>
            </a:pPr>
            <a:r>
              <a:rPr lang="en-US" sz="2800" dirty="0"/>
              <a:t>become receptive to propaganda;</a:t>
            </a:r>
          </a:p>
          <a:p>
            <a:pPr marL="742950" lvl="1" indent="-285750">
              <a:buFont typeface="Arial" panose="020B0604020202020204" pitchFamily="34" charset="0"/>
              <a:buChar char="•"/>
            </a:pPr>
            <a:r>
              <a:rPr lang="en-US" sz="2800" dirty="0"/>
              <a:t>learn new ways of thinking; and </a:t>
            </a:r>
          </a:p>
          <a:p>
            <a:pPr marL="742950" lvl="1" indent="-285750">
              <a:buFont typeface="Arial" panose="020B0604020202020204" pitchFamily="34" charset="0"/>
              <a:buChar char="•"/>
            </a:pPr>
            <a:r>
              <a:rPr lang="en-US" sz="2800" dirty="0"/>
              <a:t>find membership in the terrorist organization socially rewarding and uplifting. </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11</a:t>
            </a:fld>
            <a:endParaRPr lang="en-US"/>
          </a:p>
        </p:txBody>
      </p:sp>
    </p:spTree>
    <p:extLst>
      <p:ext uri="{BB962C8B-B14F-4D97-AF65-F5344CB8AC3E}">
        <p14:creationId xmlns:p14="http://schemas.microsoft.com/office/powerpoint/2010/main" val="193793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b="1" dirty="0"/>
              <a:t>Mass murder </a:t>
            </a:r>
            <a:r>
              <a:rPr lang="en-US" sz="2800" dirty="0"/>
              <a:t>refers to killing of four of more people, typically occurring in a single location by one or more people and without a “cooling off” period.</a:t>
            </a:r>
          </a:p>
          <a:p>
            <a:pPr marL="285750" indent="-285750">
              <a:buFont typeface="Arial" panose="020B0604020202020204" pitchFamily="34" charset="0"/>
              <a:buChar char="•"/>
            </a:pPr>
            <a:r>
              <a:rPr lang="en-US" sz="2800" dirty="0"/>
              <a:t>Not all mass murders are committed by terrorist organizations.</a:t>
            </a:r>
          </a:p>
          <a:p>
            <a:pPr marL="742950" lvl="1" indent="-285750">
              <a:buFont typeface="Arial" panose="020B0604020202020204" pitchFamily="34" charset="0"/>
              <a:buChar char="•"/>
            </a:pPr>
            <a:r>
              <a:rPr lang="en-US" sz="2800" dirty="0"/>
              <a:t>What has become know as “Lone wolves” are often involved in school and work place  mass murder or terrorist attack.</a:t>
            </a:r>
          </a:p>
          <a:p>
            <a:pPr marL="285750" indent="-285750">
              <a:buFont typeface="Arial" panose="020B0604020202020204" pitchFamily="34" charset="0"/>
              <a:buChar char="•"/>
            </a:pPr>
            <a:r>
              <a:rPr lang="en-US" sz="1200" dirty="0"/>
              <a:t>A </a:t>
            </a:r>
            <a:r>
              <a:rPr lang="en-US" sz="1200" b="1" dirty="0"/>
              <a:t>lone wolf</a:t>
            </a:r>
            <a:r>
              <a:rPr lang="en-US" sz="1200" dirty="0"/>
              <a:t> refers to an individual with no connection to organized terrorist groups who independently and violently strikes the public, government, schools or other organizations.</a:t>
            </a:r>
          </a:p>
          <a:p>
            <a:pPr marL="285750" indent="-285750">
              <a:buFont typeface="Arial" panose="020B0604020202020204" pitchFamily="34" charset="0"/>
              <a:buChar char="•"/>
            </a:pPr>
            <a:r>
              <a:rPr lang="en-US" sz="1200" dirty="0"/>
              <a:t>They work alone and are generally seeking revenge or retribution for perceived injuries or inequities rather than making a political statement. </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12</a:t>
            </a:fld>
            <a:endParaRPr lang="en-US"/>
          </a:p>
        </p:txBody>
      </p:sp>
    </p:spTree>
    <p:extLst>
      <p:ext uri="{BB962C8B-B14F-4D97-AF65-F5344CB8AC3E}">
        <p14:creationId xmlns:p14="http://schemas.microsoft.com/office/powerpoint/2010/main" val="3304329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While lone wolves have no direct help in committing a crime, they seldom murder without indirect help.</a:t>
            </a:r>
          </a:p>
          <a:p>
            <a:pPr marL="285750" indent="-285750">
              <a:buFont typeface="Arial" panose="020B0604020202020204" pitchFamily="34" charset="0"/>
              <a:buChar char="•"/>
            </a:pPr>
            <a:r>
              <a:rPr lang="en-US" sz="2400" dirty="0"/>
              <a:t>The lone wolf receives indirect help from:</a:t>
            </a:r>
          </a:p>
          <a:p>
            <a:pPr marL="742950" lvl="1" indent="-285750">
              <a:buFont typeface="Arial" panose="020B0604020202020204" pitchFamily="34" charset="0"/>
              <a:buChar char="•"/>
            </a:pPr>
            <a:r>
              <a:rPr lang="en-US" sz="2400" dirty="0"/>
              <a:t>internet information concerning how to murder;</a:t>
            </a:r>
          </a:p>
          <a:p>
            <a:pPr marL="742950" lvl="1" indent="-285750">
              <a:buFont typeface="Arial" panose="020B0604020202020204" pitchFamily="34" charset="0"/>
              <a:buChar char="•"/>
            </a:pPr>
            <a:r>
              <a:rPr lang="en-US" sz="2400" dirty="0"/>
              <a:t>positive feed back from internet chat rooms and posting of manifestoes;</a:t>
            </a:r>
          </a:p>
          <a:p>
            <a:pPr marL="742950" lvl="1" indent="-285750">
              <a:buFont typeface="Arial" panose="020B0604020202020204" pitchFamily="34" charset="0"/>
              <a:buChar char="•"/>
            </a:pPr>
            <a:r>
              <a:rPr lang="en-US" sz="2400" dirty="0"/>
              <a:t>lack of gun control laws</a:t>
            </a:r>
          </a:p>
          <a:p>
            <a:pPr marL="742950" lvl="1" indent="-285750">
              <a:buFont typeface="Arial" panose="020B0604020202020204" pitchFamily="34" charset="0"/>
              <a:buChar char="•"/>
            </a:pPr>
            <a:r>
              <a:rPr lang="en-US" sz="2400" dirty="0"/>
              <a:t>availability of legal and illegal weapons</a:t>
            </a:r>
          </a:p>
          <a:p>
            <a:pPr marL="742950" lvl="1" indent="-285750">
              <a:buFont typeface="Arial" panose="020B0604020202020204" pitchFamily="34" charset="0"/>
              <a:buChar char="•"/>
            </a:pPr>
            <a:r>
              <a:rPr lang="en-US" sz="2400" dirty="0"/>
              <a:t>Lack of availability of mental health and substance rehabilitation assistance</a:t>
            </a:r>
          </a:p>
          <a:p>
            <a:pPr marL="742950" lvl="1" indent="-285750">
              <a:buFont typeface="Arial" panose="020B0604020202020204" pitchFamily="34" charset="0"/>
              <a:buChar char="•"/>
            </a:pPr>
            <a:r>
              <a:rPr lang="en-US" sz="2400" dirty="0"/>
              <a:t>An unaware, poorly informed, and inattentive public</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13</a:t>
            </a:fld>
            <a:endParaRPr lang="en-US"/>
          </a:p>
        </p:txBody>
      </p:sp>
    </p:spTree>
    <p:extLst>
      <p:ext uri="{BB962C8B-B14F-4D97-AF65-F5344CB8AC3E}">
        <p14:creationId xmlns:p14="http://schemas.microsoft.com/office/powerpoint/2010/main" val="3106201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Mental illness is rarely associated with the development of terrorists.</a:t>
            </a:r>
          </a:p>
          <a:p>
            <a:pPr marL="285750" indent="-285750">
              <a:buFont typeface="Arial" panose="020B0604020202020204" pitchFamily="34" charset="0"/>
              <a:buChar char="•"/>
            </a:pPr>
            <a:r>
              <a:rPr lang="en-US" sz="1200" dirty="0"/>
              <a:t>However, its role in violence committed by lone wolves is less clear.</a:t>
            </a:r>
          </a:p>
          <a:p>
            <a:pPr marL="285750" indent="-285750">
              <a:buFont typeface="Arial" panose="020B0604020202020204" pitchFamily="34" charset="0"/>
              <a:buChar char="•"/>
            </a:pPr>
            <a:r>
              <a:rPr lang="en-US" sz="2800" dirty="0"/>
              <a:t>Lone wolves typically:</a:t>
            </a:r>
          </a:p>
          <a:p>
            <a:pPr marL="742950" lvl="1" indent="-285750">
              <a:buFont typeface="Arial" panose="020B0604020202020204" pitchFamily="34" charset="0"/>
              <a:buChar char="•"/>
            </a:pPr>
            <a:r>
              <a:rPr lang="en-US" sz="2800" dirty="0"/>
              <a:t>live an isolated life;</a:t>
            </a:r>
          </a:p>
          <a:p>
            <a:pPr marL="742950" lvl="1" indent="-285750">
              <a:buFont typeface="Arial" panose="020B0604020202020204" pitchFamily="34" charset="0"/>
              <a:buChar char="•"/>
            </a:pPr>
            <a:r>
              <a:rPr lang="en-US" sz="2800" dirty="0"/>
              <a:t>have few friends or support systems; and</a:t>
            </a:r>
          </a:p>
          <a:p>
            <a:pPr marL="742950" lvl="1" indent="-285750">
              <a:buFont typeface="Arial" panose="020B0604020202020204" pitchFamily="34" charset="0"/>
              <a:buChar char="•"/>
            </a:pPr>
            <a:r>
              <a:rPr lang="en-US" sz="2800" dirty="0"/>
              <a:t>often suffer from disorders like depression, bipolar illness, personality disorders,  schizophrenia, or paranoia.</a:t>
            </a:r>
            <a:endParaRPr lang="en-US" sz="1200" dirty="0"/>
          </a:p>
          <a:p>
            <a:pPr marL="285750" indent="-285750">
              <a:buFont typeface="Arial" panose="020B0604020202020204" pitchFamily="34" charset="0"/>
              <a:buChar char="•"/>
            </a:pPr>
            <a:r>
              <a:rPr lang="en-US" sz="2800" dirty="0"/>
              <a:t>We need to keep in mind when thinking about terrorist and mental illness:</a:t>
            </a:r>
          </a:p>
          <a:p>
            <a:pPr marL="742950" lvl="1" indent="-285750">
              <a:buFont typeface="Arial" panose="020B0604020202020204" pitchFamily="34" charset="0"/>
              <a:buChar char="•"/>
            </a:pPr>
            <a:r>
              <a:rPr lang="en-US" sz="2800" dirty="0"/>
              <a:t>People with mental disorders are seldom violent;</a:t>
            </a:r>
          </a:p>
          <a:p>
            <a:pPr marL="1200150" lvl="2" indent="-285750">
              <a:buFont typeface="Arial" panose="020B0604020202020204" pitchFamily="34" charset="0"/>
              <a:buChar char="•"/>
            </a:pPr>
            <a:r>
              <a:rPr lang="en-US" sz="2800" dirty="0"/>
              <a:t>mentally ill people are more likely to be violent to themselves than others;</a:t>
            </a:r>
          </a:p>
          <a:p>
            <a:pPr marL="742950" lvl="1" indent="-285750">
              <a:buFont typeface="Arial" panose="020B0604020202020204" pitchFamily="34" charset="0"/>
              <a:buChar char="•"/>
            </a:pPr>
            <a:r>
              <a:rPr lang="en-US" sz="2800" dirty="0"/>
              <a:t>A person with mental illness may commit terrorism without the mental disorder explaining any or part of the criminal act.</a:t>
            </a:r>
          </a:p>
          <a:p>
            <a:pPr marL="742950" lvl="1"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14</a:t>
            </a:fld>
            <a:endParaRPr lang="en-US"/>
          </a:p>
        </p:txBody>
      </p:sp>
    </p:spTree>
    <p:extLst>
      <p:ext uri="{BB962C8B-B14F-4D97-AF65-F5344CB8AC3E}">
        <p14:creationId xmlns:p14="http://schemas.microsoft.com/office/powerpoint/2010/main" val="326251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School shootings take or disrupt the lives of numerous children, staff, families and communities.</a:t>
            </a:r>
            <a:endParaRPr lang="en-US" sz="2800" b="1" dirty="0">
              <a:ln w="15875">
                <a:noFill/>
                <a:round/>
              </a:ln>
              <a:effectLst/>
              <a:latin typeface="Eurostile" panose="020B0504020202050204"/>
            </a:endParaRPr>
          </a:p>
          <a:p>
            <a:pPr marL="285750" indent="-285750">
              <a:buFont typeface="Arial" panose="020B0604020202020204" pitchFamily="34" charset="0"/>
              <a:buChar char="•"/>
            </a:pPr>
            <a:r>
              <a:rPr lang="en-US" sz="2800" dirty="0"/>
              <a:t>1300 gun violations occurred across the United States’ elementary, middle, and high schools between 1970 and 2018.</a:t>
            </a:r>
          </a:p>
          <a:p>
            <a:pPr marL="742950" lvl="1" indent="-285750">
              <a:buFont typeface="Arial" panose="020B0604020202020204" pitchFamily="34" charset="0"/>
              <a:buChar char="•"/>
            </a:pPr>
            <a:r>
              <a:rPr lang="en-US" sz="2800" dirty="0"/>
              <a:t>96 of these incidents occurred in 2018 alone. </a:t>
            </a:r>
          </a:p>
          <a:p>
            <a:pPr marL="285750" indent="-285750">
              <a:buFont typeface="Arial" panose="020B0604020202020204" pitchFamily="34" charset="0"/>
              <a:buChar char="•"/>
            </a:pPr>
            <a:r>
              <a:rPr lang="en-US" sz="2800" dirty="0"/>
              <a:t>At least 50% of the school shootings demonstrated a pre-attack process of:</a:t>
            </a:r>
          </a:p>
          <a:p>
            <a:pPr marL="742950" lvl="1" indent="-285750">
              <a:buFont typeface="Arial" panose="020B0604020202020204" pitchFamily="34" charset="0"/>
              <a:buChar char="•"/>
            </a:pPr>
            <a:r>
              <a:rPr lang="en-US" sz="2800" dirty="0"/>
              <a:t>gathering equipment and weapons;</a:t>
            </a:r>
          </a:p>
          <a:p>
            <a:pPr marL="742950" lvl="1" indent="-285750">
              <a:buFont typeface="Arial" panose="020B0604020202020204" pitchFamily="34" charset="0"/>
              <a:buChar char="•"/>
            </a:pPr>
            <a:r>
              <a:rPr lang="en-US" sz="2800" dirty="0"/>
              <a:t>internet communications that suggest or hint at a desire for violence;</a:t>
            </a:r>
          </a:p>
          <a:p>
            <a:pPr marL="742950" lvl="1" indent="-285750">
              <a:buFont typeface="Arial" panose="020B0604020202020204" pitchFamily="34" charset="0"/>
              <a:buChar char="•"/>
            </a:pPr>
            <a:r>
              <a:rPr lang="en-US" sz="2800" dirty="0"/>
              <a:t>target surveillance; </a:t>
            </a:r>
          </a:p>
          <a:p>
            <a:pPr marL="742950" lvl="1" indent="-285750">
              <a:buFont typeface="Arial" panose="020B0604020202020204" pitchFamily="34" charset="0"/>
              <a:buChar char="•"/>
            </a:pPr>
            <a:r>
              <a:rPr lang="en-US" sz="2800" dirty="0"/>
              <a:t>written plans or manifesto;</a:t>
            </a:r>
          </a:p>
          <a:p>
            <a:pPr marL="742950" lvl="1" indent="-285750">
              <a:buFont typeface="Arial" panose="020B0604020202020204" pitchFamily="34" charset="0"/>
              <a:buChar char="•"/>
            </a:pPr>
            <a:r>
              <a:rPr lang="en-US" sz="2800" dirty="0"/>
              <a:t>visualizations or role play rehearsals of the planned terrorist attack.</a:t>
            </a:r>
          </a:p>
          <a:p>
            <a:pPr marL="742950" lvl="1" indent="-28575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15</a:t>
            </a:fld>
            <a:endParaRPr lang="en-US"/>
          </a:p>
        </p:txBody>
      </p:sp>
    </p:spTree>
    <p:extLst>
      <p:ext uri="{BB962C8B-B14F-4D97-AF65-F5344CB8AC3E}">
        <p14:creationId xmlns:p14="http://schemas.microsoft.com/office/powerpoint/2010/main" val="2873770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Interaction between environmental and neurobiological factors shape angry obsessional thoughts that twist into a cognitively rehearsed plan and lethal action.</a:t>
            </a:r>
          </a:p>
          <a:p>
            <a:pPr marL="285750" indent="-285750">
              <a:buFont typeface="Arial" panose="020B0604020202020204" pitchFamily="34" charset="0"/>
              <a:buChar char="•"/>
            </a:pPr>
            <a:r>
              <a:rPr lang="en-US" sz="2800" dirty="0"/>
              <a:t>Two specific variables that influence school or workplace violence are: </a:t>
            </a:r>
          </a:p>
          <a:p>
            <a:pPr lvl="2"/>
            <a:r>
              <a:rPr lang="en-US" sz="2800" dirty="0"/>
              <a:t>(1) The Internet</a:t>
            </a:r>
          </a:p>
          <a:p>
            <a:pPr lvl="2"/>
            <a:r>
              <a:rPr lang="en-US" sz="2800" dirty="0"/>
              <a:t>(2) America’s gun culture</a:t>
            </a:r>
          </a:p>
          <a:p>
            <a:pPr marL="285750" indent="-285750">
              <a:buFont typeface="Arial" panose="020B0604020202020204" pitchFamily="34" charset="0"/>
              <a:buChar char="•"/>
            </a:pPr>
            <a:r>
              <a:rPr lang="en-US" sz="2800" dirty="0"/>
              <a:t>The Internet</a:t>
            </a:r>
          </a:p>
          <a:p>
            <a:pPr marL="742950" lvl="1" indent="-285750">
              <a:buFont typeface="Arial" panose="020B0604020202020204" pitchFamily="34" charset="0"/>
              <a:buChar char="•"/>
            </a:pPr>
            <a:r>
              <a:rPr lang="en-US" sz="2800" dirty="0"/>
              <a:t>provides an avenue for immediate feedback and support for anger, biases and violence;</a:t>
            </a:r>
          </a:p>
          <a:p>
            <a:pPr marL="742950" lvl="1" indent="-285750">
              <a:buFont typeface="Arial" panose="020B0604020202020204" pitchFamily="34" charset="0"/>
              <a:buChar char="•"/>
            </a:pPr>
            <a:r>
              <a:rPr lang="en-US" sz="2800" dirty="0"/>
              <a:t>provides immediate validation for a belief that individuals deserve the planned attack; and</a:t>
            </a:r>
          </a:p>
          <a:p>
            <a:pPr marL="742950" lvl="1" indent="-285750">
              <a:buFont typeface="Arial" panose="020B0604020202020204" pitchFamily="34" charset="0"/>
              <a:buChar char="•"/>
            </a:pPr>
            <a:r>
              <a:rPr lang="en-US" sz="2800" dirty="0"/>
              <a:t>desensitizes individuals to the physical and emotional pain of others.</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16</a:t>
            </a:fld>
            <a:endParaRPr lang="en-US"/>
          </a:p>
        </p:txBody>
      </p:sp>
    </p:spTree>
    <p:extLst>
      <p:ext uri="{BB962C8B-B14F-4D97-AF65-F5344CB8AC3E}">
        <p14:creationId xmlns:p14="http://schemas.microsoft.com/office/powerpoint/2010/main" val="214681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In the United States:</a:t>
            </a:r>
          </a:p>
          <a:p>
            <a:pPr marL="742950" lvl="1" indent="-285750">
              <a:buFont typeface="Arial" panose="020B0604020202020204" pitchFamily="34" charset="0"/>
              <a:buChar char="•"/>
            </a:pPr>
            <a:r>
              <a:rPr lang="en-US" sz="2800" dirty="0"/>
              <a:t>there are 120.5 guns per 100 people compared to 34.5 per 100 people in Canada;</a:t>
            </a:r>
          </a:p>
          <a:p>
            <a:pPr marL="742950" lvl="1" indent="-285750">
              <a:buFont typeface="Arial" panose="020B0604020202020204" pitchFamily="34" charset="0"/>
              <a:buChar char="•"/>
            </a:pPr>
            <a:r>
              <a:rPr lang="en-US" sz="2800" dirty="0"/>
              <a:t>policies emphasize the rights of citizens to carry and conceal weapons; and</a:t>
            </a:r>
          </a:p>
          <a:p>
            <a:pPr marL="742950" lvl="1" indent="-285750">
              <a:buFont typeface="Arial" panose="020B0604020202020204" pitchFamily="34" charset="0"/>
              <a:buChar char="•"/>
            </a:pPr>
            <a:r>
              <a:rPr lang="en-US" sz="2800" dirty="0"/>
              <a:t>30% of Americans own guns and another 11% live in a household that has a firearm.</a:t>
            </a:r>
          </a:p>
          <a:p>
            <a:pPr marL="285750" indent="-285750">
              <a:buFont typeface="Arial" panose="020B0604020202020204" pitchFamily="34" charset="0"/>
              <a:buChar char="•"/>
            </a:pPr>
            <a:r>
              <a:rPr lang="en-US" sz="2800" dirty="0"/>
              <a:t>Guns can be identified as an environmental factor that interacts with: </a:t>
            </a:r>
          </a:p>
          <a:p>
            <a:pPr marL="971550" lvl="1" indent="-514350">
              <a:buFont typeface="+mj-lt"/>
              <a:buAutoNum type="arabicPeriod"/>
            </a:pPr>
            <a:r>
              <a:rPr lang="en-US" sz="2800" dirty="0"/>
              <a:t>media violence;</a:t>
            </a:r>
          </a:p>
          <a:p>
            <a:pPr marL="971550" lvl="1" indent="-514350">
              <a:buFont typeface="+mj-lt"/>
              <a:buAutoNum type="arabicPeriod"/>
            </a:pPr>
            <a:r>
              <a:rPr lang="en-US" sz="2800" dirty="0"/>
              <a:t>internet validation for emotional anger; </a:t>
            </a:r>
          </a:p>
          <a:p>
            <a:pPr marL="971550" lvl="1" indent="-514350">
              <a:buFont typeface="+mj-lt"/>
              <a:buAutoNum type="arabicPeriod"/>
            </a:pPr>
            <a:r>
              <a:rPr lang="en-US" sz="2800" dirty="0"/>
              <a:t>obsessive thoughts justifying violent retribution; and </a:t>
            </a:r>
          </a:p>
          <a:p>
            <a:pPr marL="971550" lvl="1" indent="-514350">
              <a:buFont typeface="+mj-lt"/>
              <a:buAutoNum type="arabicPeriod"/>
            </a:pPr>
            <a:r>
              <a:rPr lang="en-US" sz="2800" dirty="0"/>
              <a:t>untreated mental disorders.</a:t>
            </a: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17</a:t>
            </a:fld>
            <a:endParaRPr lang="en-US"/>
          </a:p>
        </p:txBody>
      </p:sp>
    </p:spTree>
    <p:extLst>
      <p:ext uri="{BB962C8B-B14F-4D97-AF65-F5344CB8AC3E}">
        <p14:creationId xmlns:p14="http://schemas.microsoft.com/office/powerpoint/2010/main" val="414297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The roles of social workers are to: </a:t>
            </a:r>
          </a:p>
          <a:p>
            <a:pPr marL="742950" lvl="1" indent="-285750">
              <a:buFont typeface="Arial" panose="020B0604020202020204" pitchFamily="34" charset="0"/>
              <a:buChar char="•"/>
            </a:pPr>
            <a:r>
              <a:rPr lang="en-US" sz="2800" dirty="0"/>
              <a:t>Understand the development of people who commit mass killings;</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Help keep communities and individuals safe; </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Understand the humanity of violent perpetrators. </a:t>
            </a:r>
            <a:endParaRPr lang="en-US" sz="2800" dirty="0">
              <a:ln w="15875">
                <a:noFill/>
                <a:round/>
              </a:ln>
              <a:effectLst/>
            </a:endParaRPr>
          </a:p>
          <a:p>
            <a:endParaRPr lang="en-US" dirty="0"/>
          </a:p>
          <a:p>
            <a:pPr marL="742950" lvl="1" indent="-285750">
              <a:buFont typeface="Arial" panose="020B0604020202020204" pitchFamily="34" charset="0"/>
              <a:buChar char="•"/>
            </a:pPr>
            <a:r>
              <a:rPr lang="en-US" sz="2800" dirty="0">
                <a:ln w="15875">
                  <a:noFill/>
                  <a:round/>
                </a:ln>
              </a:rPr>
              <a:t>It becomes easy to dehumanize violent perpetrators. </a:t>
            </a:r>
            <a:endParaRPr lang="en-US" sz="2800" dirty="0">
              <a:ln w="15875">
                <a:noFill/>
                <a:round/>
              </a:ln>
              <a:effectLst/>
            </a:endParaRPr>
          </a:p>
          <a:p>
            <a:pPr marL="1200150" lvl="2" indent="-285750">
              <a:buFont typeface="Arial" panose="020B0604020202020204" pitchFamily="34" charset="0"/>
              <a:buChar char="•"/>
            </a:pPr>
            <a:r>
              <a:rPr lang="en-US" sz="2800" dirty="0">
                <a:ln w="15875">
                  <a:noFill/>
                  <a:round/>
                </a:ln>
              </a:rPr>
              <a:t>However, failing to see the terrorist as a human being offers no help to the victims, prevents communication with the terrorist, and provides propaganda for terrorist organizations.</a:t>
            </a:r>
          </a:p>
          <a:p>
            <a:pPr lvl="2"/>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It is easy to understand that social work plays a role in protecting clients from violence and helping victims heal. </a:t>
            </a:r>
          </a:p>
          <a:p>
            <a:pPr marL="742950" lvl="1" indent="-285750">
              <a:buFont typeface="Arial" panose="020B0604020202020204" pitchFamily="34" charset="0"/>
              <a:buChar char="•"/>
            </a:pPr>
            <a:r>
              <a:rPr lang="en-US" sz="2800" dirty="0">
                <a:ln w="15875">
                  <a:noFill/>
                  <a:round/>
                </a:ln>
              </a:rPr>
              <a:t>It is harder to accept that social work ethics also call for us to”</a:t>
            </a:r>
          </a:p>
          <a:p>
            <a:pPr marL="1200150" lvl="2" indent="-285750">
              <a:buFont typeface="Arial" panose="020B0604020202020204" pitchFamily="34" charset="0"/>
              <a:buChar char="•"/>
            </a:pPr>
            <a:r>
              <a:rPr lang="en-US" sz="2800" dirty="0">
                <a:ln w="15875">
                  <a:noFill/>
                  <a:round/>
                </a:ln>
              </a:rPr>
              <a:t>abhor the terrorist’s violent behavior, </a:t>
            </a:r>
          </a:p>
          <a:p>
            <a:pPr marL="1200150" lvl="2" indent="-285750">
              <a:buFont typeface="Arial" panose="020B0604020202020204" pitchFamily="34" charset="0"/>
              <a:buChar char="•"/>
            </a:pPr>
            <a:r>
              <a:rPr lang="en-US" sz="2800" dirty="0">
                <a:ln w="15875">
                  <a:noFill/>
                  <a:round/>
                </a:ln>
              </a:rPr>
              <a:t>attempt to change violent behavior, </a:t>
            </a:r>
          </a:p>
          <a:p>
            <a:pPr marL="1200150" lvl="2" indent="-285750">
              <a:buFont typeface="Arial" panose="020B0604020202020204" pitchFamily="34" charset="0"/>
              <a:buChar char="•"/>
            </a:pPr>
            <a:r>
              <a:rPr lang="en-US" sz="2800" dirty="0">
                <a:ln w="15875">
                  <a:noFill/>
                  <a:round/>
                </a:ln>
              </a:rPr>
              <a:t>see innate worth in the violent terrorist,</a:t>
            </a:r>
          </a:p>
          <a:p>
            <a:pPr marL="1200150" lvl="2" indent="-285750">
              <a:buFont typeface="Arial" panose="020B0604020202020204" pitchFamily="34" charset="0"/>
              <a:buChar char="•"/>
            </a:pPr>
            <a:r>
              <a:rPr lang="en-US" sz="2800" dirty="0">
                <a:ln w="15875">
                  <a:noFill/>
                  <a:round/>
                </a:ln>
              </a:rPr>
              <a:t>care about the terrorist who in-spite of terrible behaviors is worthy of compassion. </a:t>
            </a: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18</a:t>
            </a:fld>
            <a:endParaRPr lang="en-US"/>
          </a:p>
        </p:txBody>
      </p:sp>
    </p:spTree>
    <p:extLst>
      <p:ext uri="{BB962C8B-B14F-4D97-AF65-F5344CB8AC3E}">
        <p14:creationId xmlns:p14="http://schemas.microsoft.com/office/powerpoint/2010/main" val="2710862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There is no way to predict who will have long term developmental and mental health problems after facing a terrorist attack.</a:t>
            </a:r>
          </a:p>
          <a:p>
            <a:pPr marL="285750" indent="-285750">
              <a:buFont typeface="Arial" panose="020B0604020202020204" pitchFamily="34" charset="0"/>
              <a:buChar char="•"/>
            </a:pPr>
            <a:r>
              <a:rPr lang="en-US" sz="1200" dirty="0"/>
              <a:t>For some survivors, acute stress will morph into increased long-term trauma, post traumatic stress, depression and other disorders.</a:t>
            </a:r>
          </a:p>
          <a:p>
            <a:pPr marL="285750" indent="-285750">
              <a:buFont typeface="Arial" panose="020B0604020202020204" pitchFamily="34" charset="0"/>
              <a:buChar char="•"/>
            </a:pPr>
            <a:r>
              <a:rPr lang="en-US" sz="1200" dirty="0"/>
              <a:t>Survivors often search for explanations, and some will focus on the unanswerable question of why they were targeted. </a:t>
            </a:r>
          </a:p>
          <a:p>
            <a:pPr marL="285750" indent="-285750">
              <a:buFont typeface="Arial" panose="020B0604020202020204" pitchFamily="34" charset="0"/>
              <a:buChar char="•"/>
            </a:pPr>
            <a:r>
              <a:rPr lang="en-US" sz="1200" dirty="0"/>
              <a:t>An inability to accept the unsolvable can increase anxiety and change the course of one’s development. </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19</a:t>
            </a:fld>
            <a:endParaRPr lang="en-US"/>
          </a:p>
        </p:txBody>
      </p:sp>
    </p:spTree>
    <p:extLst>
      <p:ext uri="{BB962C8B-B14F-4D97-AF65-F5344CB8AC3E}">
        <p14:creationId xmlns:p14="http://schemas.microsoft.com/office/powerpoint/2010/main" val="850582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Taylor (2015) offers a model that illustrates how a terrorist attack can stimulate and reinforce increased anxiety:</a:t>
            </a:r>
          </a:p>
          <a:p>
            <a:pPr marL="742950" lvl="1" indent="-285750">
              <a:buFont typeface="Arial" panose="020B0604020202020204" pitchFamily="34" charset="0"/>
              <a:buChar char="•"/>
            </a:pPr>
            <a:r>
              <a:rPr lang="en-US" sz="2800" dirty="0"/>
              <a:t>(1) The unexpected violence immediately stimulates the brain’s amygdala and hippocampus to create frightening memories.</a:t>
            </a:r>
          </a:p>
          <a:p>
            <a:pPr marL="742950" lvl="1" indent="-285750">
              <a:buFont typeface="Arial" panose="020B0604020202020204" pitchFamily="34" charset="0"/>
              <a:buChar char="•"/>
            </a:pPr>
            <a:r>
              <a:rPr lang="en-US" sz="2800" dirty="0"/>
              <a:t>(2) After the memory is established, the person attempts to understand the event.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(3) When basic questions remain unanswered, it is difficult for the survivor to accept reassuring statements from authorities and counselors.</a:t>
            </a:r>
          </a:p>
          <a:p>
            <a:pPr marL="742950" lvl="1" indent="-285750">
              <a:buFont typeface="Arial" panose="020B0604020202020204" pitchFamily="34" charset="0"/>
              <a:buChar char="•"/>
            </a:pPr>
            <a:r>
              <a:rPr lang="en-US" sz="2800" dirty="0"/>
              <a:t>(4) Emotional fears transition into a flash memory that may randomly occur or be triggered by environmental cues</a:t>
            </a:r>
          </a:p>
          <a:p>
            <a:pPr marL="742950" lvl="1" indent="-285750">
              <a:buFont typeface="Arial" panose="020B0604020202020204" pitchFamily="34" charset="0"/>
              <a:buChar char="•"/>
            </a:pPr>
            <a:r>
              <a:rPr lang="en-US" sz="2800" dirty="0"/>
              <a:t>(5) Anxious responses occur automatically and become part of the person's behavioral repertoire and psychological responses.</a:t>
            </a:r>
          </a:p>
          <a:p>
            <a:pPr marL="742950" lvl="1" indent="-28575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20</a:t>
            </a:fld>
            <a:endParaRPr lang="en-US"/>
          </a:p>
        </p:txBody>
      </p:sp>
    </p:spTree>
    <p:extLst>
      <p:ext uri="{BB962C8B-B14F-4D97-AF65-F5344CB8AC3E}">
        <p14:creationId xmlns:p14="http://schemas.microsoft.com/office/powerpoint/2010/main" val="2452278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Terrorism and mass murder affect people around the world from infancy through later adulthood.</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Social workers need to consider the impact of such violence on human behavior and development.</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3</a:t>
            </a:fld>
            <a:endParaRPr lang="en-US"/>
          </a:p>
        </p:txBody>
      </p:sp>
    </p:spTree>
    <p:extLst>
      <p:ext uri="{BB962C8B-B14F-4D97-AF65-F5344CB8AC3E}">
        <p14:creationId xmlns:p14="http://schemas.microsoft.com/office/powerpoint/2010/main" val="3571367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Traumatic attacks affects development differently across:</a:t>
            </a:r>
          </a:p>
          <a:p>
            <a:pPr marL="742950" lvl="1" indent="-285750">
              <a:buFont typeface="Arial" panose="020B0604020202020204" pitchFamily="34" charset="0"/>
              <a:buChar char="•"/>
            </a:pPr>
            <a:r>
              <a:rPr lang="en-US" sz="2800" dirty="0"/>
              <a:t>Infants and young children</a:t>
            </a:r>
          </a:p>
          <a:p>
            <a:pPr marL="742950" lvl="1" indent="-285750">
              <a:buFont typeface="Arial" panose="020B0604020202020204" pitchFamily="34" charset="0"/>
              <a:buChar char="•"/>
            </a:pPr>
            <a:r>
              <a:rPr lang="en-US" sz="2800" dirty="0"/>
              <a:t>Children </a:t>
            </a:r>
          </a:p>
          <a:p>
            <a:pPr marL="742950" lvl="1" indent="-285750">
              <a:buFont typeface="Arial" panose="020B0604020202020204" pitchFamily="34" charset="0"/>
              <a:buChar char="•"/>
            </a:pPr>
            <a:r>
              <a:rPr lang="en-US" sz="2800" dirty="0"/>
              <a:t>Adolescents and young adults</a:t>
            </a:r>
          </a:p>
          <a:p>
            <a:pPr marL="285750" indent="-285750">
              <a:buFont typeface="Arial" panose="020B0604020202020204" pitchFamily="34" charset="0"/>
              <a:buChar char="•"/>
            </a:pPr>
            <a:r>
              <a:rPr lang="en-US" sz="2800" dirty="0"/>
              <a:t>For infants and young children:</a:t>
            </a:r>
          </a:p>
          <a:p>
            <a:pPr marL="742950" lvl="1" indent="-285750">
              <a:buFont typeface="Arial" panose="020B0604020202020204" pitchFamily="34" charset="0"/>
              <a:buChar char="•"/>
            </a:pPr>
            <a:r>
              <a:rPr lang="en-US" sz="2800" dirty="0"/>
              <a:t>fear and distress may manifest as hyper-arousal, physical freezing, or even dissociation; </a:t>
            </a:r>
          </a:p>
          <a:p>
            <a:pPr marL="742950" lvl="1" indent="-285750">
              <a:buFont typeface="Arial" panose="020B0604020202020204" pitchFamily="34" charset="0"/>
              <a:buChar char="•"/>
            </a:pPr>
            <a:r>
              <a:rPr lang="en-US" sz="2800" dirty="0"/>
              <a:t>trauma disrupts the brain’s normal fear control functions and may alter the expected neurodevelopment.</a:t>
            </a:r>
          </a:p>
          <a:p>
            <a:pPr marL="742950" lvl="1" indent="-285750">
              <a:buFont typeface="Arial" panose="020B0604020202020204" pitchFamily="34" charset="0"/>
              <a:buChar char="•"/>
            </a:pPr>
            <a:r>
              <a:rPr lang="en-US" sz="2800" dirty="0"/>
              <a:t>attachment relations may be affected by trauma;</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21</a:t>
            </a:fld>
            <a:endParaRPr lang="en-US"/>
          </a:p>
        </p:txBody>
      </p:sp>
    </p:spTree>
    <p:extLst>
      <p:ext uri="{BB962C8B-B14F-4D97-AF65-F5344CB8AC3E}">
        <p14:creationId xmlns:p14="http://schemas.microsoft.com/office/powerpoint/2010/main" val="859091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Infants &amp; young children: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such challenges are increased when parents also are experiencing anxiety or depression.</a:t>
            </a:r>
          </a:p>
          <a:p>
            <a:pPr marL="742950" lvl="1" indent="-285750">
              <a:buFont typeface="Arial" panose="020B0604020202020204" pitchFamily="34" charset="0"/>
              <a:buChar char="•"/>
            </a:pPr>
            <a:r>
              <a:rPr lang="en-US" sz="2800" dirty="0"/>
              <a:t>with depressed parents, they have a higher probability for developing: </a:t>
            </a:r>
          </a:p>
          <a:p>
            <a:pPr marL="1200150" lvl="2" indent="-285750">
              <a:buFont typeface="Arial" panose="020B0604020202020204" pitchFamily="34" charset="0"/>
              <a:buChar char="•"/>
            </a:pPr>
            <a:r>
              <a:rPr lang="en-US" sz="2800" dirty="0"/>
              <a:t>(1) on-going attachment problems; </a:t>
            </a:r>
          </a:p>
          <a:p>
            <a:pPr marL="1200150" lvl="2" indent="-285750">
              <a:buFont typeface="Arial" panose="020B0604020202020204" pitchFamily="34" charset="0"/>
              <a:buChar char="•"/>
            </a:pPr>
            <a:r>
              <a:rPr lang="en-US" sz="2800" dirty="0"/>
              <a:t>(2) negative mental representations of parents and self; and </a:t>
            </a:r>
          </a:p>
          <a:p>
            <a:pPr marL="1200150" lvl="2" indent="-285750">
              <a:buFont typeface="Arial" panose="020B0604020202020204" pitchFamily="34" charset="0"/>
              <a:buChar char="•"/>
            </a:pPr>
            <a:r>
              <a:rPr lang="en-US" sz="2800" dirty="0"/>
              <a:t>(3) mental health troubles in later life </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22</a:t>
            </a:fld>
            <a:endParaRPr lang="en-US"/>
          </a:p>
        </p:txBody>
      </p:sp>
    </p:spTree>
    <p:extLst>
      <p:ext uri="{BB962C8B-B14F-4D97-AF65-F5344CB8AC3E}">
        <p14:creationId xmlns:p14="http://schemas.microsoft.com/office/powerpoint/2010/main" val="1959780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Children may:</a:t>
            </a:r>
          </a:p>
          <a:p>
            <a:pPr marL="742950" lvl="1" indent="-285750">
              <a:buFont typeface="Arial" panose="020B0604020202020204" pitchFamily="34" charset="0"/>
              <a:buChar char="•"/>
            </a:pPr>
            <a:r>
              <a:rPr lang="en-US" sz="2800" dirty="0"/>
              <a:t>have increased anxiety and psychosocial problems long after the attack.</a:t>
            </a:r>
          </a:p>
          <a:p>
            <a:pPr marL="742950" lvl="1" indent="-285750">
              <a:buFont typeface="Arial" panose="020B0604020202020204" pitchFamily="34" charset="0"/>
              <a:buChar char="•"/>
            </a:pPr>
            <a:r>
              <a:rPr lang="en-US" sz="2800" dirty="0"/>
              <a:t>experience stress, or intense and unrealistic fears.</a:t>
            </a:r>
          </a:p>
          <a:p>
            <a:pPr marL="742950" lvl="1" indent="-285750">
              <a:buFont typeface="Arial" panose="020B0604020202020204" pitchFamily="34" charset="0"/>
              <a:buChar char="•"/>
            </a:pPr>
            <a:r>
              <a:rPr lang="en-US" sz="2800" dirty="0"/>
              <a:t>find it difficult to separate from parents, worry about the safety of family members, and refuse to participate in activities.</a:t>
            </a:r>
          </a:p>
          <a:p>
            <a:pPr marL="742950" lvl="1" indent="-285750">
              <a:buFont typeface="Arial" panose="020B0604020202020204" pitchFamily="34" charset="0"/>
              <a:buChar char="•"/>
            </a:pPr>
            <a:r>
              <a:rPr lang="en-US" sz="2800" dirty="0"/>
              <a:t>experience a loss of emotional and behavioral control.</a:t>
            </a:r>
          </a:p>
          <a:p>
            <a:pPr marL="742950" lvl="1" indent="-285750">
              <a:buFont typeface="Arial" panose="020B0604020202020204" pitchFamily="34" charset="0"/>
              <a:buChar char="•"/>
            </a:pPr>
            <a:r>
              <a:rPr lang="en-US" sz="2800" dirty="0"/>
              <a:t>regress (e.g. bowel and bladder accidents)</a:t>
            </a:r>
          </a:p>
          <a:p>
            <a:pPr marL="742950" lvl="1" indent="-285750">
              <a:buFont typeface="Arial" panose="020B0604020202020204" pitchFamily="34" charset="0"/>
              <a:buChar char="•"/>
            </a:pPr>
            <a:r>
              <a:rPr lang="en-US" sz="2800" dirty="0"/>
              <a:t>experience sleep disturbances, appetite changes, and academic problems. </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23</a:t>
            </a:fld>
            <a:endParaRPr lang="en-US"/>
          </a:p>
        </p:txBody>
      </p:sp>
    </p:spTree>
    <p:extLst>
      <p:ext uri="{BB962C8B-B14F-4D97-AF65-F5344CB8AC3E}">
        <p14:creationId xmlns:p14="http://schemas.microsoft.com/office/powerpoint/2010/main" val="188633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Adolescents respond similar to adults and may:</a:t>
            </a:r>
          </a:p>
          <a:p>
            <a:pPr marL="742950" lvl="1" indent="-285750">
              <a:buFont typeface="Arial" panose="020B0604020202020204" pitchFamily="34" charset="0"/>
              <a:buChar char="•"/>
            </a:pPr>
            <a:r>
              <a:rPr lang="en-US" sz="2800" dirty="0"/>
              <a:t>demonstrate a fear of death and obsess about safety.</a:t>
            </a:r>
          </a:p>
          <a:p>
            <a:pPr marL="742950" lvl="1" indent="-285750">
              <a:buFont typeface="Arial" panose="020B0604020202020204" pitchFamily="34" charset="0"/>
              <a:buChar char="•"/>
            </a:pPr>
            <a:r>
              <a:rPr lang="en-US" sz="2800" dirty="0"/>
              <a:t>lose impulse control.</a:t>
            </a:r>
          </a:p>
          <a:p>
            <a:pPr marL="742950" lvl="1" indent="-285750">
              <a:buFont typeface="Arial" panose="020B0604020202020204" pitchFamily="34" charset="0"/>
              <a:buChar char="•"/>
            </a:pPr>
            <a:r>
              <a:rPr lang="en-US" sz="2800" dirty="0"/>
              <a:t>participate in delinquent behavior.</a:t>
            </a:r>
          </a:p>
          <a:p>
            <a:pPr marL="742950" lvl="1" indent="-28575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24</a:t>
            </a:fld>
            <a:endParaRPr lang="en-US"/>
          </a:p>
        </p:txBody>
      </p:sp>
    </p:spTree>
    <p:extLst>
      <p:ext uri="{BB962C8B-B14F-4D97-AF65-F5344CB8AC3E}">
        <p14:creationId xmlns:p14="http://schemas.microsoft.com/office/powerpoint/2010/main" val="3855154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Research reports that more life stressors and psychological symptoms are reported for those who:</a:t>
            </a:r>
          </a:p>
          <a:p>
            <a:pPr marL="742950" lvl="1" indent="-285750">
              <a:buFont typeface="Arial" panose="020B0604020202020204" pitchFamily="34" charset="0"/>
              <a:buChar char="•"/>
            </a:pPr>
            <a:r>
              <a:rPr lang="en-US" sz="2800" dirty="0"/>
              <a:t>had more exposure and closer proximity to violent attacks. </a:t>
            </a:r>
          </a:p>
          <a:p>
            <a:pPr marL="742950" lvl="1" indent="-285750">
              <a:buFont typeface="Arial" panose="020B0604020202020204" pitchFamily="34" charset="0"/>
              <a:buChar char="•"/>
            </a:pPr>
            <a:r>
              <a:rPr lang="en-US" sz="2800" dirty="0"/>
              <a:t>are female.</a:t>
            </a:r>
          </a:p>
          <a:p>
            <a:pPr marL="742950" lvl="1" indent="-285750">
              <a:buFont typeface="Arial" panose="020B0604020202020204" pitchFamily="34" charset="0"/>
              <a:buChar char="•"/>
            </a:pPr>
            <a:r>
              <a:rPr lang="en-US" sz="2800" dirty="0"/>
              <a:t>are vulnerable to developing mental disorders.</a:t>
            </a:r>
          </a:p>
          <a:p>
            <a:pPr marL="285750" indent="-285750">
              <a:buFont typeface="Arial" panose="020B0604020202020204" pitchFamily="34" charset="0"/>
              <a:buChar char="•"/>
            </a:pPr>
            <a:r>
              <a:rPr lang="en-US" sz="2800" dirty="0"/>
              <a:t>Multiple terrorist events also significantly increase mental and physical health care treatment expenditures.</a:t>
            </a:r>
          </a:p>
          <a:p>
            <a:pPr marL="285750" indent="-285750">
              <a:buFont typeface="Arial" panose="020B0604020202020204" pitchFamily="34" charset="0"/>
              <a:buChar char="•"/>
            </a:pPr>
            <a:r>
              <a:rPr lang="en-US" sz="2800" dirty="0"/>
              <a:t>Pressure is placed on health and social resources from increased: </a:t>
            </a:r>
          </a:p>
          <a:p>
            <a:pPr marL="1657350" lvl="3" indent="-285750">
              <a:buFont typeface="Arial" panose="020B0604020202020204" pitchFamily="34" charset="0"/>
              <a:buChar char="•"/>
            </a:pPr>
            <a:r>
              <a:rPr lang="en-US" sz="2800" dirty="0"/>
              <a:t>disability claims;</a:t>
            </a:r>
          </a:p>
          <a:p>
            <a:pPr marL="1657350" lvl="3" indent="-285750">
              <a:buFont typeface="Arial" panose="020B0604020202020204" pitchFamily="34" charset="0"/>
              <a:buChar char="•"/>
            </a:pPr>
            <a:r>
              <a:rPr lang="en-US" sz="2800" dirty="0"/>
              <a:t>medication costs; </a:t>
            </a:r>
          </a:p>
          <a:p>
            <a:pPr marL="1657350" lvl="3" indent="-285750">
              <a:buFont typeface="Arial" panose="020B0604020202020204" pitchFamily="34" charset="0"/>
              <a:buChar char="•"/>
            </a:pPr>
            <a:r>
              <a:rPr lang="en-US" sz="2800" dirty="0"/>
              <a:t>homelessness; and </a:t>
            </a:r>
          </a:p>
          <a:p>
            <a:pPr marL="1657350" lvl="3" indent="-285750">
              <a:buFont typeface="Arial" panose="020B0604020202020204" pitchFamily="34" charset="0"/>
              <a:buChar char="•"/>
            </a:pPr>
            <a:r>
              <a:rPr lang="en-US" sz="2800" dirty="0"/>
              <a:t>inpatient hospital care.</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25</a:t>
            </a:fld>
            <a:endParaRPr lang="en-US"/>
          </a:p>
        </p:txBody>
      </p:sp>
    </p:spTree>
    <p:extLst>
      <p:ext uri="{BB962C8B-B14F-4D97-AF65-F5344CB8AC3E}">
        <p14:creationId xmlns:p14="http://schemas.microsoft.com/office/powerpoint/2010/main" val="242347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ln w="15875">
                  <a:noFill/>
                  <a:round/>
                </a:ln>
              </a:rPr>
              <a:t>One needs knowledge of how to respond to protect one’s self, coworkers and clients.</a:t>
            </a:r>
            <a:endParaRPr lang="en-US" sz="2800" dirty="0">
              <a:ln w="15875">
                <a:noFill/>
                <a:round/>
              </a:ln>
              <a:effectLst/>
            </a:endParaRPr>
          </a:p>
          <a:p>
            <a:pPr marL="285750" indent="-285750">
              <a:buFont typeface="Arial" panose="020B0604020202020204" pitchFamily="34" charset="0"/>
              <a:buChar char="•"/>
            </a:pPr>
            <a:r>
              <a:rPr lang="en-US" sz="2800" dirty="0">
                <a:ln w="15875">
                  <a:noFill/>
                  <a:round/>
                </a:ln>
              </a:rPr>
              <a:t>In the case of a shooting, the University of British Columba (2018) recommends:</a:t>
            </a:r>
          </a:p>
          <a:p>
            <a:pPr marL="742950" lvl="1" indent="-285750">
              <a:buFont typeface="Arial" panose="020B0604020202020204" pitchFamily="34" charset="0"/>
              <a:buChar char="•"/>
            </a:pPr>
            <a:r>
              <a:rPr lang="en-US" sz="2800" b="1" dirty="0">
                <a:ln w="15875">
                  <a:noFill/>
                  <a:round/>
                </a:ln>
              </a:rPr>
              <a:t>Run</a:t>
            </a:r>
            <a:r>
              <a:rPr lang="en-US" sz="2800" dirty="0">
                <a:ln w="15875">
                  <a:noFill/>
                  <a:round/>
                </a:ln>
              </a:rPr>
              <a:t>: escape from the area</a:t>
            </a:r>
          </a:p>
          <a:p>
            <a:pPr marL="742950" lvl="1" indent="-285750">
              <a:buFont typeface="Arial" panose="020B0604020202020204" pitchFamily="34" charset="0"/>
              <a:buChar char="•"/>
            </a:pPr>
            <a:r>
              <a:rPr lang="en-US" sz="2800" b="1" dirty="0">
                <a:ln w="15875">
                  <a:noFill/>
                  <a:round/>
                </a:ln>
              </a:rPr>
              <a:t>Hide</a:t>
            </a:r>
            <a:r>
              <a:rPr lang="en-US" sz="2800" dirty="0">
                <a:ln w="15875">
                  <a:noFill/>
                  <a:round/>
                </a:ln>
              </a:rPr>
              <a:t>: lock and block entryways, remain quiet</a:t>
            </a:r>
          </a:p>
          <a:p>
            <a:pPr marL="742950" lvl="1" indent="-285750">
              <a:buFont typeface="Arial" panose="020B0604020202020204" pitchFamily="34" charset="0"/>
              <a:buChar char="•"/>
            </a:pPr>
            <a:r>
              <a:rPr lang="en-US" sz="2800" b="1" dirty="0">
                <a:ln w="15875">
                  <a:noFill/>
                  <a:round/>
                </a:ln>
              </a:rPr>
              <a:t>Fight</a:t>
            </a:r>
            <a:r>
              <a:rPr lang="en-US" sz="2800" dirty="0">
                <a:ln w="15875">
                  <a:noFill/>
                  <a:round/>
                </a:ln>
              </a:rPr>
              <a:t>: attack immediately and mobilize others</a:t>
            </a: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26</a:t>
            </a:fld>
            <a:endParaRPr lang="en-US"/>
          </a:p>
        </p:txBody>
      </p:sp>
    </p:spTree>
    <p:extLst>
      <p:ext uri="{BB962C8B-B14F-4D97-AF65-F5344CB8AC3E}">
        <p14:creationId xmlns:p14="http://schemas.microsoft.com/office/powerpoint/2010/main" val="3341976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ln w="15875">
                  <a:noFill/>
                  <a:round/>
                </a:ln>
              </a:rPr>
              <a:t>Bomb threats often are phoned into agencies, businesses, and schools.</a:t>
            </a:r>
            <a:endParaRPr lang="en-US" sz="2800" dirty="0">
              <a:ln w="15875">
                <a:noFill/>
                <a:round/>
              </a:ln>
              <a:effectLst/>
            </a:endParaRPr>
          </a:p>
          <a:p>
            <a:pPr marL="285750" indent="-285750">
              <a:buFont typeface="Arial" panose="020B0604020202020204" pitchFamily="34" charset="0"/>
              <a:buChar char="•"/>
            </a:pPr>
            <a:r>
              <a:rPr lang="en-US" sz="2800" dirty="0">
                <a:ln w="15875">
                  <a:noFill/>
                  <a:round/>
                </a:ln>
              </a:rPr>
              <a:t>Upon receiving phone threat, attempt to get as much information from the person as possible:</a:t>
            </a:r>
          </a:p>
          <a:p>
            <a:pPr marL="742950" lvl="1" indent="-285750">
              <a:buFont typeface="Arial" panose="020B0604020202020204" pitchFamily="34" charset="0"/>
              <a:buChar char="•"/>
            </a:pPr>
            <a:r>
              <a:rPr lang="en-US" sz="2800" dirty="0">
                <a:ln w="15875">
                  <a:noFill/>
                  <a:round/>
                </a:ln>
              </a:rPr>
              <a:t>how much time to evacuate, </a:t>
            </a:r>
          </a:p>
          <a:p>
            <a:pPr marL="742950" lvl="1" indent="-285750">
              <a:buFont typeface="Arial" panose="020B0604020202020204" pitchFamily="34" charset="0"/>
              <a:buChar char="•"/>
            </a:pPr>
            <a:r>
              <a:rPr lang="en-US" sz="2800" dirty="0">
                <a:ln w="15875">
                  <a:noFill/>
                  <a:round/>
                </a:ln>
              </a:rPr>
              <a:t>where the bomb is located, </a:t>
            </a:r>
          </a:p>
          <a:p>
            <a:pPr marL="742950" lvl="1" indent="-285750">
              <a:buFont typeface="Arial" panose="020B0604020202020204" pitchFamily="34" charset="0"/>
              <a:buChar char="•"/>
            </a:pPr>
            <a:r>
              <a:rPr lang="en-US" sz="2800" dirty="0">
                <a:ln w="15875">
                  <a:noFill/>
                  <a:round/>
                </a:ln>
              </a:rPr>
              <a:t>type of bomb, </a:t>
            </a:r>
          </a:p>
          <a:p>
            <a:pPr marL="742950" lvl="1" indent="-285750">
              <a:buFont typeface="Arial" panose="020B0604020202020204" pitchFamily="34" charset="0"/>
              <a:buChar char="•"/>
            </a:pPr>
            <a:r>
              <a:rPr lang="en-US" sz="2800" dirty="0">
                <a:ln w="15875">
                  <a:noFill/>
                  <a:round/>
                </a:ln>
              </a:rPr>
              <a:t>why the bomb was placed,</a:t>
            </a:r>
          </a:p>
          <a:p>
            <a:pPr marL="285750" indent="-285750">
              <a:buFont typeface="Arial" panose="020B0604020202020204" pitchFamily="34" charset="0"/>
              <a:buChar char="•"/>
            </a:pPr>
            <a:r>
              <a:rPr lang="en-US" sz="2800" dirty="0">
                <a:ln w="15875">
                  <a:noFill/>
                  <a:round/>
                </a:ln>
              </a:rPr>
              <a:t>Try to talk long enough to estimate the caller’s age, gender, accent, knowledge of the building.</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27</a:t>
            </a:fld>
            <a:endParaRPr lang="en-US"/>
          </a:p>
        </p:txBody>
      </p:sp>
    </p:spTree>
    <p:extLst>
      <p:ext uri="{BB962C8B-B14F-4D97-AF65-F5344CB8AC3E}">
        <p14:creationId xmlns:p14="http://schemas.microsoft.com/office/powerpoint/2010/main" val="3561655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Terrorism and mass murders can create a harmful ripple effect across individuals, the economy, and government.</a:t>
            </a:r>
            <a:endParaRPr lang="en-US" sz="1200" dirty="0">
              <a:ln w="15875">
                <a:noFill/>
                <a:round/>
              </a:ln>
            </a:endParaRPr>
          </a:p>
          <a:p>
            <a:pPr marL="285750" indent="-285750">
              <a:buFont typeface="Arial" panose="020B0604020202020204" pitchFamily="34" charset="0"/>
              <a:buChar char="•"/>
            </a:pPr>
            <a:r>
              <a:rPr lang="en-US" sz="1200" dirty="0">
                <a:ln w="15875">
                  <a:noFill/>
                  <a:round/>
                </a:ln>
              </a:rPr>
              <a:t>Short-term acute stress reactions include nightmares, anxiety responses, reduced pleasure responses, and restricted activities.</a:t>
            </a:r>
            <a:endParaRPr lang="en-US" sz="1200" dirty="0">
              <a:ln w="15875">
                <a:noFill/>
                <a:round/>
              </a:ln>
              <a:effectLst/>
            </a:endParaRPr>
          </a:p>
          <a:p>
            <a:pPr marL="285750" indent="-285750">
              <a:buFont typeface="Arial" panose="020B0604020202020204" pitchFamily="34" charset="0"/>
              <a:buChar char="•"/>
            </a:pPr>
            <a:r>
              <a:rPr lang="en-US" sz="2800" dirty="0">
                <a:ln w="15875">
                  <a:noFill/>
                  <a:round/>
                </a:ln>
              </a:rPr>
              <a:t>Some individuals modify their life attempting to limit exposure to future attacks.</a:t>
            </a:r>
          </a:p>
          <a:p>
            <a:pPr marL="742950" lvl="1" indent="-285750">
              <a:buFont typeface="Arial" panose="020B0604020202020204" pitchFamily="34" charset="0"/>
              <a:buChar char="•"/>
            </a:pPr>
            <a:r>
              <a:rPr lang="en-US" sz="2800" dirty="0">
                <a:ln w="15875">
                  <a:noFill/>
                  <a:round/>
                </a:ln>
              </a:rPr>
              <a:t>Overly restricting one’s activities and socialization can negatively impact a person’s development and well-being.</a:t>
            </a:r>
            <a:endParaRPr lang="en-US" sz="2800" dirty="0">
              <a:ln w="15875">
                <a:noFill/>
                <a:round/>
              </a:ln>
              <a:effectLst/>
            </a:endParaRPr>
          </a:p>
          <a:p>
            <a:pPr marL="285750" indent="-285750">
              <a:buFont typeface="Arial" panose="020B0604020202020204" pitchFamily="34" charset="0"/>
              <a:buChar char="•"/>
            </a:pPr>
            <a:r>
              <a:rPr lang="en-US" sz="2800" dirty="0">
                <a:ln w="15875">
                  <a:noFill/>
                  <a:round/>
                </a:ln>
              </a:rPr>
              <a:t>Social workers must have skills for addressing the initial crisis generated by a terrorist attack and responding to an attacks long-term consequences.</a:t>
            </a: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28</a:t>
            </a:fld>
            <a:endParaRPr lang="en-US"/>
          </a:p>
        </p:txBody>
      </p:sp>
    </p:spTree>
    <p:extLst>
      <p:ext uri="{BB962C8B-B14F-4D97-AF65-F5344CB8AC3E}">
        <p14:creationId xmlns:p14="http://schemas.microsoft.com/office/powerpoint/2010/main" val="346442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Each nation defines the concept in a manner consistent with their national interest. </a:t>
            </a:r>
          </a:p>
          <a:p>
            <a:pPr marL="285750" indent="-285750">
              <a:buFont typeface="Arial" panose="020B0604020202020204" pitchFamily="34" charset="0"/>
              <a:buChar char="•"/>
            </a:pPr>
            <a:r>
              <a:rPr lang="en-US" sz="2800" dirty="0"/>
              <a:t>Political leaders do not want a classification that links to international law and limits their ability to support groups they perceive as serving their national interests.</a:t>
            </a:r>
          </a:p>
          <a:p>
            <a:pPr marL="742950" lvl="1" indent="-285750">
              <a:buFont typeface="Arial" panose="020B0604020202020204" pitchFamily="34" charset="0"/>
              <a:buChar char="•"/>
            </a:pPr>
            <a:r>
              <a:rPr lang="en-US" sz="2800" dirty="0"/>
              <a:t>Nations avoid definitions out of fear that their military and covert actions will qualify as terrorism.</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4</a:t>
            </a:fld>
            <a:endParaRPr lang="en-US"/>
          </a:p>
        </p:txBody>
      </p:sp>
    </p:spTree>
    <p:extLst>
      <p:ext uri="{BB962C8B-B14F-4D97-AF65-F5344CB8AC3E}">
        <p14:creationId xmlns:p14="http://schemas.microsoft.com/office/powerpoint/2010/main" val="733097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The author’s definition of terrorism, provided below, is informed by the UN, UK and US policy definitions:</a:t>
            </a:r>
            <a:endParaRPr lang="en-US" sz="2800" dirty="0">
              <a:ln w="15875">
                <a:noFill/>
                <a:round/>
              </a:ln>
              <a:effectLst/>
            </a:endParaRPr>
          </a:p>
          <a:p>
            <a:pPr marL="742950" lvl="1" indent="-285750">
              <a:buFont typeface="Arial" panose="020B0604020202020204" pitchFamily="34" charset="0"/>
              <a:buChar char="•"/>
            </a:pPr>
            <a:r>
              <a:rPr lang="en-US" sz="2800" b="1" dirty="0"/>
              <a:t>Terrorism</a:t>
            </a:r>
            <a:r>
              <a:rPr lang="en-US" sz="2800" dirty="0"/>
              <a:t> is the use of violence or threats of violence by individuals with minimal political power to intimidate governments and their civilians to achieve the goals of their political, social, religious or other belief systems.</a:t>
            </a:r>
            <a:endParaRPr lang="en-US" sz="2800" dirty="0">
              <a:ln w="15875">
                <a:noFill/>
                <a:round/>
              </a:ln>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Terrorists’ grand aim is to cause government instability, replace cultural leaders, and re-build society according to their own ideologies.</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5</a:t>
            </a:fld>
            <a:endParaRPr lang="en-US"/>
          </a:p>
        </p:txBody>
      </p:sp>
    </p:spTree>
    <p:extLst>
      <p:ext uri="{BB962C8B-B14F-4D97-AF65-F5344CB8AC3E}">
        <p14:creationId xmlns:p14="http://schemas.microsoft.com/office/powerpoint/2010/main" val="3663746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ln w="15875">
                  <a:noFill/>
                  <a:round/>
                </a:ln>
              </a:rPr>
              <a:t>Violent attacks are used to:</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Create fear </a:t>
            </a:r>
          </a:p>
          <a:p>
            <a:pPr marL="742950" lvl="1" indent="-285750">
              <a:buFont typeface="Arial" panose="020B0604020202020204" pitchFamily="34" charset="0"/>
              <a:buChar char="•"/>
            </a:pPr>
            <a:r>
              <a:rPr lang="en-US" sz="2800" dirty="0">
                <a:ln w="15875">
                  <a:noFill/>
                  <a:round/>
                </a:ln>
                <a:effectLst/>
              </a:rPr>
              <a:t>Generate unruliness or civilian chaos</a:t>
            </a:r>
          </a:p>
          <a:p>
            <a:pPr marL="742950" lvl="1" indent="-285750">
              <a:buFont typeface="Arial" panose="020B0604020202020204" pitchFamily="34" charset="0"/>
              <a:buChar char="•"/>
            </a:pPr>
            <a:r>
              <a:rPr lang="en-US" sz="2800" dirty="0">
                <a:ln w="15875">
                  <a:noFill/>
                  <a:round/>
                </a:ln>
              </a:rPr>
              <a:t>Recruit new individuals</a:t>
            </a:r>
          </a:p>
          <a:p>
            <a:pPr marL="285750" indent="-285750">
              <a:buFont typeface="Arial" panose="020B0604020202020204" pitchFamily="34" charset="0"/>
              <a:buChar char="•"/>
            </a:pPr>
            <a:r>
              <a:rPr lang="en-US" sz="2800" dirty="0">
                <a:ln w="15875">
                  <a:noFill/>
                  <a:round/>
                </a:ln>
              </a:rPr>
              <a:t>Fear can trigger citizen participation in spontaneous chaotic group actions.</a:t>
            </a:r>
            <a:endParaRPr lang="en-US" sz="2800" dirty="0">
              <a:ln w="15875">
                <a:noFill/>
                <a:round/>
              </a:ln>
              <a:effectLst/>
            </a:endParaRPr>
          </a:p>
          <a:p>
            <a:pPr marL="285750" indent="-285750">
              <a:buFont typeface="Arial" panose="020B0604020202020204" pitchFamily="34" charset="0"/>
              <a:buChar char="•"/>
            </a:pPr>
            <a:r>
              <a:rPr lang="en-US" sz="2800" dirty="0"/>
              <a:t>We often associate terrorism with international organizations such as Al-Qaeda and the Islamic State of Iraq and Syria </a:t>
            </a:r>
            <a:r>
              <a:rPr lang="en-US" sz="2800" dirty="0">
                <a:ln w="15875">
                  <a:noFill/>
                  <a:round/>
                </a:ln>
              </a:rPr>
              <a:t>(ISIS).</a:t>
            </a:r>
          </a:p>
          <a:p>
            <a:pPr marL="285750" indent="-285750">
              <a:buFont typeface="Arial" panose="020B0604020202020204" pitchFamily="34" charset="0"/>
              <a:buChar char="•"/>
            </a:pPr>
            <a:r>
              <a:rPr lang="en-US" sz="2800" dirty="0">
                <a:ln w="15875">
                  <a:noFill/>
                  <a:round/>
                </a:ln>
              </a:rPr>
              <a:t>Keep in mind, however, that domestic groups also commit to terrorism.</a:t>
            </a:r>
          </a:p>
          <a:p>
            <a:pPr marL="742950" lvl="1" indent="-285750">
              <a:buFont typeface="Arial" panose="020B0604020202020204" pitchFamily="34" charset="0"/>
              <a:buChar char="•"/>
            </a:pPr>
            <a:r>
              <a:rPr lang="en-US" sz="2800" dirty="0"/>
              <a:t>The bombing of the Oklahoma Federal building (the second deadliest terrorist attack in the U.S.) was committed by U.S. citizens who were former military personnel.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n w="15875">
                  <a:noFill/>
                  <a:round/>
                </a:ln>
              </a:rPr>
              <a:t>The August 2019 El Paso Texas Walmart attack was an act of terrorism committed by a person who acknowledged “white nationalist” racists beliefs.</a:t>
            </a:r>
          </a:p>
          <a:p>
            <a:pPr marL="742950" lvl="1" indent="-28575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6</a:t>
            </a:fld>
            <a:endParaRPr lang="en-US"/>
          </a:p>
        </p:txBody>
      </p:sp>
    </p:spTree>
    <p:extLst>
      <p:ext uri="{BB962C8B-B14F-4D97-AF65-F5344CB8AC3E}">
        <p14:creationId xmlns:p14="http://schemas.microsoft.com/office/powerpoint/2010/main" val="3304008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n w="15875">
                  <a:noFill/>
                  <a:round/>
                </a:ln>
              </a:rPr>
              <a:t>The </a:t>
            </a:r>
            <a:r>
              <a:rPr lang="en-US" sz="1200" i="1" dirty="0">
                <a:ln w="15875">
                  <a:noFill/>
                  <a:round/>
                </a:ln>
              </a:rPr>
              <a:t>Global Terrorism Index </a:t>
            </a:r>
            <a:r>
              <a:rPr lang="en-US" sz="1200" dirty="0">
                <a:ln w="15875">
                  <a:noFill/>
                  <a:round/>
                </a:ln>
              </a:rPr>
              <a:t>(GTI) annually ranks countries according to the amount of terrorist activity within each nation. </a:t>
            </a:r>
          </a:p>
          <a:p>
            <a:pPr marL="285750" indent="-285750">
              <a:buFont typeface="Arial" panose="020B0604020202020204" pitchFamily="34" charset="0"/>
              <a:buChar char="•"/>
            </a:pPr>
            <a:r>
              <a:rPr lang="en-US" sz="1200" dirty="0">
                <a:ln w="15875">
                  <a:noFill/>
                  <a:round/>
                </a:ln>
              </a:rPr>
              <a:t>According to the GTI, in 2017 the United States had fewer terrorist attacks than 19 out of 50 countries. </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Canada and Mexico did not make the top 50 countries most targeted by terrorists. </a:t>
            </a:r>
            <a:endParaRPr lang="en-US" sz="1200" dirty="0">
              <a:ln w="15875">
                <a:noFill/>
                <a:round/>
              </a:ln>
              <a:effectLst/>
            </a:endParaRPr>
          </a:p>
          <a:p>
            <a:pPr marL="285750" indent="-285750">
              <a:buFont typeface="Arial" panose="020B0604020202020204" pitchFamily="34" charset="0"/>
              <a:buChar char="•"/>
            </a:pPr>
            <a:r>
              <a:rPr lang="en-US" sz="2800" dirty="0">
                <a:ln w="15875">
                  <a:noFill/>
                  <a:round/>
                </a:ln>
              </a:rPr>
              <a:t>In 2018, Europe experienced 142 failed, prevented or completed terrorist attacks. </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6 attacks were credited to the Islamic State or other radicalized Muslim groups.</a:t>
            </a:r>
            <a:endParaRPr lang="en-US" sz="2800" dirty="0">
              <a:ln w="15875">
                <a:noFill/>
                <a:round/>
              </a:ln>
              <a:effectLst/>
            </a:endParaRPr>
          </a:p>
          <a:p>
            <a:pPr marL="742950" lvl="1" indent="-285750">
              <a:buFont typeface="Arial" panose="020B0604020202020204" pitchFamily="34" charset="0"/>
              <a:buChar char="•"/>
            </a:pPr>
            <a:r>
              <a:rPr lang="en-US" sz="2800" b="1" dirty="0">
                <a:ln w="15875">
                  <a:noFill/>
                  <a:round/>
                </a:ln>
              </a:rPr>
              <a:t>136 attacks were carried out by nationalist and separatist extremists, along with religious, leftist and right-wing extremists.</a:t>
            </a:r>
          </a:p>
          <a:p>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7</a:t>
            </a:fld>
            <a:endParaRPr lang="en-US"/>
          </a:p>
        </p:txBody>
      </p:sp>
    </p:spTree>
    <p:extLst>
      <p:ext uri="{BB962C8B-B14F-4D97-AF65-F5344CB8AC3E}">
        <p14:creationId xmlns:p14="http://schemas.microsoft.com/office/powerpoint/2010/main" val="127207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ln w="15875">
                  <a:noFill/>
                  <a:round/>
                </a:ln>
              </a:rPr>
              <a:t>GTI reports that most terrorist attacks in 2017 occurred in Iraq.</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23% of all terrorist deaths worldwide occurred in Iraq.</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16% of all terrorist deaths worldwide occurred in Nigeria and Somalia. </a:t>
            </a:r>
            <a:endParaRPr lang="en-US" sz="2800" dirty="0">
              <a:ln w="15875">
                <a:noFill/>
                <a:round/>
              </a:ln>
              <a:effectLst/>
            </a:endParaRPr>
          </a:p>
          <a:p>
            <a:pPr marL="285750" indent="-285750">
              <a:buFont typeface="Arial" panose="020B0604020202020204" pitchFamily="34" charset="0"/>
              <a:buChar char="•"/>
            </a:pPr>
            <a:r>
              <a:rPr lang="en-US" sz="1200" dirty="0"/>
              <a:t>Worldwide, there has been a modest decrease in terrorist attacks. </a:t>
            </a:r>
          </a:p>
          <a:p>
            <a:pPr marL="285750" indent="-285750">
              <a:buFont typeface="Arial" panose="020B0604020202020204" pitchFamily="34" charset="0"/>
              <a:buChar char="•"/>
            </a:pPr>
            <a:r>
              <a:rPr lang="en-US" sz="1200" dirty="0"/>
              <a:t>This is perhaps a result of the policies and practices associated with the “war on terror.” </a:t>
            </a:r>
            <a:endParaRPr lang="en-US" sz="1800" dirty="0">
              <a:ln w="15875">
                <a:noFill/>
                <a:round/>
              </a:ln>
            </a:endParaRPr>
          </a:p>
          <a:p>
            <a:pPr marL="285750" indent="-285750">
              <a:buFont typeface="Arial" panose="020B0604020202020204" pitchFamily="34" charset="0"/>
              <a:buChar char="•"/>
            </a:pPr>
            <a:r>
              <a:rPr lang="en-US" sz="2800" dirty="0"/>
              <a:t>Social workers advocate and join with groups who have experienced social injustice as a result of some unintended negative consequences of the war on terror.</a:t>
            </a:r>
          </a:p>
          <a:p>
            <a:pPr marL="742950" lvl="1" indent="-285750">
              <a:buFont typeface="Arial" panose="020B0604020202020204" pitchFamily="34" charset="0"/>
              <a:buChar char="•"/>
            </a:pPr>
            <a:r>
              <a:rPr lang="en-US" sz="2800" dirty="0"/>
              <a:t>In particular, innocent and non-violent Muslim citizens around the world have been attacked, scapegoated, and accused of being terrorists or providing them with emotional and financial aid. </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8</a:t>
            </a:fld>
            <a:endParaRPr lang="en-US"/>
          </a:p>
        </p:txBody>
      </p:sp>
    </p:spTree>
    <p:extLst>
      <p:ext uri="{BB962C8B-B14F-4D97-AF65-F5344CB8AC3E}">
        <p14:creationId xmlns:p14="http://schemas.microsoft.com/office/powerpoint/2010/main" val="592184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There is no single or known combination of factors that explain how individuals are drawn into terrorism. </a:t>
            </a:r>
          </a:p>
          <a:p>
            <a:pPr marL="285750" indent="-285750">
              <a:buFont typeface="Arial" panose="020B0604020202020204" pitchFamily="34" charset="0"/>
              <a:buChar char="•"/>
            </a:pPr>
            <a:r>
              <a:rPr lang="en-US" sz="2800" dirty="0"/>
              <a:t>Similarly, there is no single recruitment method for steering a person into becoming a terrorist.</a:t>
            </a:r>
          </a:p>
          <a:p>
            <a:pPr marL="742950" lvl="1" indent="-285750">
              <a:buFont typeface="Arial" panose="020B0604020202020204" pitchFamily="34" charset="0"/>
              <a:buChar char="•"/>
            </a:pPr>
            <a:r>
              <a:rPr lang="en-US" sz="2800" dirty="0"/>
              <a:t>A recruit into a terrorist cell can come from any walk of life, social class or economic status. </a:t>
            </a:r>
          </a:p>
          <a:p>
            <a:pPr marL="285750" indent="-285750">
              <a:buFont typeface="Arial" panose="020B0604020202020204" pitchFamily="34" charset="0"/>
              <a:buChar char="•"/>
            </a:pPr>
            <a:r>
              <a:rPr lang="en-US" sz="2800" dirty="0"/>
              <a:t>Factors that are not sufficient to explain a terrorist’s development include:</a:t>
            </a:r>
          </a:p>
          <a:p>
            <a:pPr marL="285750" indent="-285750">
              <a:buFont typeface="Arial" panose="020B0604020202020204" pitchFamily="34" charset="0"/>
              <a:buChar char="•"/>
            </a:pPr>
            <a:r>
              <a:rPr lang="en-US" sz="2800" b="1" dirty="0"/>
              <a:t>Innate genetics or unchangeable neurological characteristics</a:t>
            </a:r>
          </a:p>
          <a:p>
            <a:pPr marL="285750" indent="-285750">
              <a:buFont typeface="Arial" panose="020B0604020202020204" pitchFamily="34" charset="0"/>
              <a:buChar char="•"/>
            </a:pPr>
            <a:r>
              <a:rPr lang="en-US" sz="2800" b="1" dirty="0"/>
              <a:t>Criminality, sociopathy, and psychopathy</a:t>
            </a:r>
            <a:endParaRPr lang="en-US" sz="2800" dirty="0"/>
          </a:p>
          <a:p>
            <a:pPr marL="742950" lvl="1" indent="-285750">
              <a:buFont typeface="Arial" panose="020B0604020202020204" pitchFamily="34" charset="0"/>
              <a:buChar char="•"/>
            </a:pPr>
            <a:r>
              <a:rPr lang="en-US" sz="2800" dirty="0"/>
              <a:t>Terrorists are typically motivated by perceived societal injustices and identify as ‘freedom fighters’.</a:t>
            </a:r>
          </a:p>
          <a:p>
            <a:pPr marL="285750" indent="-285750">
              <a:buFont typeface="Arial" panose="020B0604020202020204" pitchFamily="34" charset="0"/>
              <a:buChar char="•"/>
            </a:pPr>
            <a:r>
              <a:rPr lang="en-US" sz="2800" b="1" dirty="0"/>
              <a:t>Mental health disorders</a:t>
            </a:r>
            <a:endParaRPr lang="en-US" sz="2800" dirty="0"/>
          </a:p>
          <a:p>
            <a:pPr marL="742950" lvl="1" indent="-285750">
              <a:buFont typeface="Arial" panose="020B0604020202020204" pitchFamily="34" charset="0"/>
              <a:buChar char="•"/>
            </a:pPr>
            <a:r>
              <a:rPr lang="en-US" sz="2800" dirty="0"/>
              <a:t>Severe mental disorders decrease capabilities and make following instructions and group activities difficult</a:t>
            </a:r>
          </a:p>
          <a:p>
            <a:pPr marL="285750" indent="-285750">
              <a:buFont typeface="Arial" panose="020B0604020202020204" pitchFamily="34" charset="0"/>
              <a:buChar char="•"/>
            </a:pPr>
            <a:r>
              <a:rPr lang="en-US" sz="2800" b="1" dirty="0"/>
              <a:t>Personality</a:t>
            </a:r>
            <a:endParaRPr lang="en-US" sz="2800" dirty="0"/>
          </a:p>
          <a:p>
            <a:pPr marL="742950" lvl="1" indent="-285750">
              <a:buFont typeface="Arial" panose="020B0604020202020204" pitchFamily="34" charset="0"/>
              <a:buChar char="•"/>
            </a:pPr>
            <a:r>
              <a:rPr lang="en-US" sz="2800" dirty="0"/>
              <a:t>The goal of a terrorist recruiter is to train a person to suppress flexibility and perceive and respond to the world with limited and prescribed traits. </a:t>
            </a:r>
          </a:p>
          <a:p>
            <a:pPr marL="285750" indent="-285750">
              <a:buFont typeface="Arial" panose="020B0604020202020204" pitchFamily="34" charset="0"/>
              <a:buChar char="•"/>
            </a:pPr>
            <a:r>
              <a:rPr lang="en-US" sz="2800" b="1" dirty="0"/>
              <a:t>Exposure to religious radicalism</a:t>
            </a:r>
            <a:endParaRPr lang="en-US" sz="2800" dirty="0"/>
          </a:p>
          <a:p>
            <a:pPr marL="742950" lvl="1" indent="-285750">
              <a:buFont typeface="Arial" panose="020B0604020202020204" pitchFamily="34" charset="0"/>
              <a:buChar char="•"/>
            </a:pPr>
            <a:r>
              <a:rPr lang="en-US" sz="2800" dirty="0"/>
              <a:t>By adolescence, most individuals understand the impact of moral decisions and ethical guidelines, and are influenced by multiple forces other than religion. </a:t>
            </a:r>
          </a:p>
          <a:p>
            <a:pPr marL="285750" indent="-285750">
              <a:buFont typeface="Arial" panose="020B0604020202020204" pitchFamily="34" charset="0"/>
              <a:buChar char="•"/>
            </a:pPr>
            <a:r>
              <a:rPr lang="en-US" sz="2800" b="1" dirty="0"/>
              <a:t>Experiences of poverty </a:t>
            </a:r>
            <a:endParaRPr lang="en-US" sz="2800" dirty="0"/>
          </a:p>
          <a:p>
            <a:pPr marL="742950" lvl="1" indent="-285750">
              <a:buFont typeface="Arial" panose="020B0604020202020204" pitchFamily="34" charset="0"/>
              <a:buChar char="•"/>
            </a:pPr>
            <a:r>
              <a:rPr lang="en-US" sz="2800" dirty="0"/>
              <a:t>Financial and educational marginalization play only a secondary role in the process of becoming a terrorist.</a:t>
            </a:r>
          </a:p>
          <a:p>
            <a:pPr marL="1371600" lvl="2" indent="-457200">
              <a:buFont typeface="Arial" panose="020B0604020202020204" pitchFamily="34" charset="0"/>
              <a:buChar char="•"/>
            </a:pPr>
            <a:r>
              <a:rPr lang="en-US" sz="2800" dirty="0"/>
              <a:t>The 9/11 attackers serve as an example.</a:t>
            </a:r>
          </a:p>
          <a:p>
            <a:pPr marL="1828800" lvl="3" indent="-457200">
              <a:buFont typeface="Arial" panose="020B0604020202020204" pitchFamily="34" charset="0"/>
              <a:buChar char="•"/>
            </a:pPr>
            <a:r>
              <a:rPr lang="en-US" sz="2800" dirty="0"/>
              <a:t>They were educated, middle-class citizens of a wealthy country.</a:t>
            </a:r>
          </a:p>
          <a:p>
            <a:pPr marL="285750" indent="-28575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9</a:t>
            </a:fld>
            <a:endParaRPr lang="en-US"/>
          </a:p>
        </p:txBody>
      </p:sp>
    </p:spTree>
    <p:extLst>
      <p:ext uri="{BB962C8B-B14F-4D97-AF65-F5344CB8AC3E}">
        <p14:creationId xmlns:p14="http://schemas.microsoft.com/office/powerpoint/2010/main" val="353061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Radicalization requires multiple life influences and a combination of factors that may include, but are not exclusive to:</a:t>
            </a:r>
          </a:p>
          <a:p>
            <a:pPr marL="285750" indent="-285750">
              <a:buFont typeface="Arial" panose="020B0604020202020204" pitchFamily="34" charset="0"/>
              <a:buChar char="•"/>
            </a:pPr>
            <a:r>
              <a:rPr lang="en-US" sz="2800" b="1" dirty="0"/>
              <a:t>Poverty</a:t>
            </a:r>
            <a:endParaRPr lang="en-US" sz="2800" dirty="0"/>
          </a:p>
          <a:p>
            <a:pPr marL="742950" lvl="1" indent="-285750">
              <a:buFont typeface="Arial" panose="020B0604020202020204" pitchFamily="34" charset="0"/>
              <a:buChar char="•"/>
            </a:pPr>
            <a:r>
              <a:rPr lang="en-US" sz="2800" dirty="0"/>
              <a:t>Terrorist leaders can create labels of marginalized poor as “righteous” and the rich as “evil”.</a:t>
            </a:r>
          </a:p>
          <a:p>
            <a:pPr marL="742950" lvl="1" indent="-285750">
              <a:buFont typeface="Arial" panose="020B0604020202020204" pitchFamily="34" charset="0"/>
              <a:buChar char="•"/>
            </a:pPr>
            <a:r>
              <a:rPr lang="en-US" sz="2800" dirty="0"/>
              <a:t>Terrorist groups may also offer monetary rewards and welfare benefits.</a:t>
            </a:r>
          </a:p>
          <a:p>
            <a:pPr marL="285750" indent="-285750">
              <a:buFont typeface="Arial" panose="020B0604020202020204" pitchFamily="34" charset="0"/>
              <a:buChar char="•"/>
            </a:pPr>
            <a:r>
              <a:rPr lang="en-US" sz="2800" b="1" dirty="0"/>
              <a:t>Political corruption</a:t>
            </a:r>
            <a:r>
              <a:rPr lang="en-US" sz="2800" dirty="0"/>
              <a:t> </a:t>
            </a:r>
          </a:p>
          <a:p>
            <a:pPr marL="742950" lvl="1" indent="-285750">
              <a:buFont typeface="Arial" panose="020B0604020202020204" pitchFamily="34" charset="0"/>
              <a:buChar char="•"/>
            </a:pPr>
            <a:r>
              <a:rPr lang="en-US" sz="2800" dirty="0"/>
              <a:t>The misuse of power or draining of the country’s resources by national or foreign governments.</a:t>
            </a:r>
          </a:p>
          <a:p>
            <a:pPr marL="285750" indent="-285750">
              <a:buFont typeface="Arial" panose="020B0604020202020204" pitchFamily="34" charset="0"/>
              <a:buChar char="•"/>
            </a:pPr>
            <a:r>
              <a:rPr lang="en-US" sz="2800" b="1" dirty="0"/>
              <a:t>Manipulation by charismatic leaders</a:t>
            </a:r>
            <a:endParaRPr lang="en-US" sz="2800" dirty="0"/>
          </a:p>
          <a:p>
            <a:pPr marL="742950" lvl="1" indent="-285750">
              <a:buFont typeface="Arial" panose="020B0604020202020204" pitchFamily="34" charset="0"/>
              <a:buChar char="•"/>
            </a:pPr>
            <a:r>
              <a:rPr lang="en-US" sz="2800" i="1" dirty="0"/>
              <a:t>Motivated reasoning </a:t>
            </a:r>
            <a:r>
              <a:rPr lang="en-US" sz="2800" dirty="0"/>
              <a:t>is a process utilized by terrorist organizations that </a:t>
            </a:r>
          </a:p>
          <a:p>
            <a:pPr marL="1200150" lvl="2" indent="-285750">
              <a:buFont typeface="Arial" panose="020B0604020202020204" pitchFamily="34" charset="0"/>
              <a:buChar char="•"/>
            </a:pPr>
            <a:r>
              <a:rPr lang="en-US" sz="2800" dirty="0"/>
              <a:t>narrows thinking and </a:t>
            </a:r>
          </a:p>
          <a:p>
            <a:pPr marL="1200150" lvl="2" indent="-285750">
              <a:buFont typeface="Arial" panose="020B0604020202020204" pitchFamily="34" charset="0"/>
              <a:buChar char="•"/>
            </a:pPr>
            <a:r>
              <a:rPr lang="en-US" sz="2800" dirty="0"/>
              <a:t>guides individuals to form and maintain false beliefs regardless of the logic of opposing information.</a:t>
            </a:r>
          </a:p>
          <a:p>
            <a:pPr marL="285750" indent="-285750">
              <a:buFont typeface="Arial" panose="020B0604020202020204" pitchFamily="34" charset="0"/>
              <a:buChar char="•"/>
            </a:pPr>
            <a:r>
              <a:rPr lang="en-US" sz="2800" b="1" dirty="0"/>
              <a:t>Life-stage</a:t>
            </a:r>
            <a:endParaRPr lang="en-US" sz="2800" dirty="0"/>
          </a:p>
          <a:p>
            <a:pPr marL="742950" lvl="1" indent="-285750">
              <a:buFont typeface="Arial" panose="020B0604020202020204" pitchFamily="34" charset="0"/>
              <a:buChar char="•"/>
            </a:pPr>
            <a:r>
              <a:rPr lang="en-US" sz="2800" dirty="0"/>
              <a:t>Adolescents and young adults may join a terrorist organization for the promise of action, excitement, and adventure.</a:t>
            </a:r>
          </a:p>
          <a:p>
            <a:pPr marL="742950" lvl="1" indent="-285750">
              <a:buFont typeface="Arial" panose="020B0604020202020204" pitchFamily="34" charset="0"/>
              <a:buChar char="•"/>
            </a:pPr>
            <a:r>
              <a:rPr lang="en-US" sz="2800" dirty="0"/>
              <a:t>Risk-taking behaviors with a shared terrorist mission may offer a sense of self-identity.</a:t>
            </a:r>
          </a:p>
          <a:p>
            <a:pPr marL="285750" indent="-285750">
              <a:buFont typeface="Arial" panose="020B0604020202020204" pitchFamily="34" charset="0"/>
              <a:buChar char="•"/>
            </a:pPr>
            <a:r>
              <a:rPr lang="en-US" sz="2800" b="1" dirty="0"/>
              <a:t>Internet use</a:t>
            </a:r>
            <a:endParaRPr lang="en-US" sz="2800" dirty="0"/>
          </a:p>
          <a:p>
            <a:pPr marL="742950" lvl="1" indent="-285750">
              <a:buFont typeface="Arial" panose="020B0604020202020204" pitchFamily="34" charset="0"/>
              <a:buChar char="•"/>
            </a:pPr>
            <a:r>
              <a:rPr lang="en-US" sz="2800" dirty="0"/>
              <a:t>provide a powerful tool for recruitment across physical boundaries.</a:t>
            </a:r>
          </a:p>
          <a:p>
            <a:endParaRPr lang="en-US" dirty="0"/>
          </a:p>
        </p:txBody>
      </p:sp>
      <p:sp>
        <p:nvSpPr>
          <p:cNvPr id="4" name="Slide Number Placeholder 3"/>
          <p:cNvSpPr>
            <a:spLocks noGrp="1"/>
          </p:cNvSpPr>
          <p:nvPr>
            <p:ph type="sldNum" sz="quarter" idx="5"/>
          </p:nvPr>
        </p:nvSpPr>
        <p:spPr/>
        <p:txBody>
          <a:bodyPr/>
          <a:lstStyle/>
          <a:p>
            <a:fld id="{60FC846E-7CC9-3F47-8ACB-0E730F8F5D30}" type="slidenum">
              <a:rPr lang="en-US" smtClean="0"/>
              <a:t>10</a:t>
            </a:fld>
            <a:endParaRPr lang="en-US"/>
          </a:p>
        </p:txBody>
      </p:sp>
    </p:spTree>
    <p:extLst>
      <p:ext uri="{BB962C8B-B14F-4D97-AF65-F5344CB8AC3E}">
        <p14:creationId xmlns:p14="http://schemas.microsoft.com/office/powerpoint/2010/main" val="197075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9/6/19</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9607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34126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75408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11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9/6/19</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926122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2371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63727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2341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61034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9/6/19</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739029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9/6/19</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4115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9/6/19</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07166644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9" r:id="rId6"/>
    <p:sldLayoutId id="2147483714" r:id="rId7"/>
    <p:sldLayoutId id="2147483715" r:id="rId8"/>
    <p:sldLayoutId id="2147483716" r:id="rId9"/>
    <p:sldLayoutId id="2147483717" r:id="rId10"/>
    <p:sldLayoutId id="2147483718"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1C64FF-835E-FF47-AB40-4E114C8027A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6350"/>
            <a:ext cx="12192000" cy="6845300"/>
          </a:xfrm>
          <a:prstGeom prst="rect">
            <a:avLst/>
          </a:prstGeom>
        </p:spPr>
      </p:pic>
      <p:sp useBgFill="1">
        <p:nvSpPr>
          <p:cNvPr id="24" name="Rectangle 23">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6" name="Rectangle 25">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AD4F1F30-767C-424A-BA9D-852F6A0E7828}"/>
              </a:ext>
            </a:extLst>
          </p:cNvPr>
          <p:cNvSpPr>
            <a:spLocks noGrp="1"/>
          </p:cNvSpPr>
          <p:nvPr>
            <p:ph type="ctrTitle"/>
          </p:nvPr>
        </p:nvSpPr>
        <p:spPr>
          <a:xfrm>
            <a:off x="1771132" y="2091263"/>
            <a:ext cx="8649738" cy="2590800"/>
          </a:xfrm>
        </p:spPr>
        <p:txBody>
          <a:bodyPr>
            <a:normAutofit/>
          </a:bodyPr>
          <a:lstStyle/>
          <a:p>
            <a:r>
              <a:rPr lang="en-US" sz="4000" dirty="0"/>
              <a:t>CHAPTER 15.</a:t>
            </a:r>
            <a:br>
              <a:rPr lang="en-US" sz="2800" dirty="0"/>
            </a:br>
            <a:r>
              <a:rPr lang="en-US" sz="3100" cap="none" dirty="0"/>
              <a:t>TERRORISM &amp; MASS MURDER: IMPACTS ACROSS THE LIFESPAN &amp; AROUND THE GLOBE </a:t>
            </a:r>
            <a:endParaRPr lang="en-US" sz="3100" dirty="0"/>
          </a:p>
        </p:txBody>
      </p:sp>
      <p:sp>
        <p:nvSpPr>
          <p:cNvPr id="3" name="Subtitle 2">
            <a:extLst>
              <a:ext uri="{FF2B5EF4-FFF2-40B4-BE49-F238E27FC236}">
                <a16:creationId xmlns:a16="http://schemas.microsoft.com/office/drawing/2014/main" id="{F9A8AEA0-1F40-CC47-AB20-9706E13E9C8F}"/>
              </a:ext>
            </a:extLst>
          </p:cNvPr>
          <p:cNvSpPr>
            <a:spLocks noGrp="1"/>
          </p:cNvSpPr>
          <p:nvPr>
            <p:ph type="subTitle" idx="1"/>
          </p:nvPr>
        </p:nvSpPr>
        <p:spPr>
          <a:xfrm>
            <a:off x="1771130" y="4682062"/>
            <a:ext cx="8652788" cy="457201"/>
          </a:xfrm>
        </p:spPr>
        <p:txBody>
          <a:bodyPr>
            <a:normAutofit/>
          </a:bodyPr>
          <a:lstStyle/>
          <a:p>
            <a:r>
              <a:rPr lang="en-US" dirty="0"/>
              <a:t>Human Behavior for Social Work Practice</a:t>
            </a:r>
          </a:p>
          <a:p>
            <a:endParaRPr lang="en-US" dirty="0"/>
          </a:p>
        </p:txBody>
      </p:sp>
      <p:sp>
        <p:nvSpPr>
          <p:cNvPr id="28" name="Rectangle 27">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4DF76C6-C357-394C-8B58-FD031B32796B}"/>
              </a:ext>
            </a:extLst>
          </p:cNvPr>
          <p:cNvCxnSpPr/>
          <p:nvPr/>
        </p:nvCxnSpPr>
        <p:spPr>
          <a:xfrm>
            <a:off x="2633472" y="4334148"/>
            <a:ext cx="691286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2A6E58-7AE5-5443-9786-CDD330389609}"/>
              </a:ext>
            </a:extLst>
          </p:cNvPr>
          <p:cNvSpPr txBox="1"/>
          <p:nvPr/>
        </p:nvSpPr>
        <p:spPr>
          <a:xfrm>
            <a:off x="7960659" y="6453923"/>
            <a:ext cx="4052047" cy="246221"/>
          </a:xfrm>
          <a:prstGeom prst="rect">
            <a:avLst/>
          </a:prstGeom>
          <a:noFill/>
        </p:spPr>
        <p:txBody>
          <a:bodyPr wrap="square" rtlCol="0">
            <a:spAutoFit/>
          </a:bodyPr>
          <a:lstStyle/>
          <a:p>
            <a:pPr algn="r"/>
            <a:r>
              <a:rPr lang="en-US" sz="1000" b="1" dirty="0">
                <a:solidFill>
                  <a:schemeClr val="bg1"/>
                </a:solidFill>
              </a:rPr>
              <a:t>Photo Credit: Pixabay</a:t>
            </a:r>
          </a:p>
        </p:txBody>
      </p:sp>
      <p:sp>
        <p:nvSpPr>
          <p:cNvPr id="13" name="TextBox 12">
            <a:extLst>
              <a:ext uri="{FF2B5EF4-FFF2-40B4-BE49-F238E27FC236}">
                <a16:creationId xmlns:a16="http://schemas.microsoft.com/office/drawing/2014/main" id="{1A598203-FF4A-9B49-A978-BD6B6E82FEB1}"/>
              </a:ext>
            </a:extLst>
          </p:cNvPr>
          <p:cNvSpPr txBox="1"/>
          <p:nvPr/>
        </p:nvSpPr>
        <p:spPr>
          <a:xfrm>
            <a:off x="196042" y="6492672"/>
            <a:ext cx="5735782" cy="276999"/>
          </a:xfrm>
          <a:prstGeom prst="rect">
            <a:avLst/>
          </a:prstGeom>
          <a:noFill/>
        </p:spPr>
        <p:txBody>
          <a:bodyPr wrap="square" rtlCol="0">
            <a:spAutoFit/>
          </a:bodyPr>
          <a:lstStyle/>
          <a:p>
            <a:r>
              <a:rPr lang="en-US" sz="1200" b="1" dirty="0">
                <a:solidFill>
                  <a:schemeClr val="bg1"/>
                </a:solidFill>
              </a:rPr>
              <a:t>Power Point format &amp; design by: Bailey Jader, University of Minnesota</a:t>
            </a:r>
          </a:p>
        </p:txBody>
      </p:sp>
    </p:spTree>
    <p:extLst>
      <p:ext uri="{BB962C8B-B14F-4D97-AF65-F5344CB8AC3E}">
        <p14:creationId xmlns:p14="http://schemas.microsoft.com/office/powerpoint/2010/main" val="3500333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object, chessman, indoor, table&#10;&#10;Description automatically generated">
            <a:extLst>
              <a:ext uri="{FF2B5EF4-FFF2-40B4-BE49-F238E27FC236}">
                <a16:creationId xmlns:a16="http://schemas.microsoft.com/office/drawing/2014/main" id="{C7B3A235-F27B-6649-B62F-C85DA70B4CBC}"/>
              </a:ext>
            </a:extLst>
          </p:cNvPr>
          <p:cNvPicPr>
            <a:picLocks noChangeAspect="1"/>
          </p:cNvPicPr>
          <p:nvPr/>
        </p:nvPicPr>
        <p:blipFill rotWithShape="1">
          <a:blip r:embed="rId3"/>
          <a:srcRect l="25" r="13211" b="13237"/>
          <a:stretch/>
        </p:blipFill>
        <p:spPr>
          <a:xfrm>
            <a:off x="19" y="9"/>
            <a:ext cx="12191981" cy="6857991"/>
          </a:xfrm>
          <a:prstGeom prst="rect">
            <a:avLst/>
          </a:prstGeom>
        </p:spPr>
      </p:pic>
      <p:sp>
        <p:nvSpPr>
          <p:cNvPr id="19" name="Rectangle 18">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21" name="Rectangle 20">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9259B0BD-DC1A-4745-BF5A-1DD3422E66D5}"/>
              </a:ext>
            </a:extLst>
          </p:cNvPr>
          <p:cNvSpPr>
            <a:spLocks noGrp="1"/>
          </p:cNvSpPr>
          <p:nvPr>
            <p:ph type="title"/>
          </p:nvPr>
        </p:nvSpPr>
        <p:spPr>
          <a:xfrm>
            <a:off x="1357951" y="1352277"/>
            <a:ext cx="4633416" cy="1371600"/>
          </a:xfrm>
        </p:spPr>
        <p:txBody>
          <a:bodyPr>
            <a:normAutofit/>
          </a:bodyPr>
          <a:lstStyle/>
          <a:p>
            <a:r>
              <a:rPr lang="en-US" sz="3700"/>
              <a:t>How Are People Drawn Into Terrorism? </a:t>
            </a:r>
          </a:p>
        </p:txBody>
      </p:sp>
      <p:sp>
        <p:nvSpPr>
          <p:cNvPr id="3" name="Content Placeholder 2">
            <a:extLst>
              <a:ext uri="{FF2B5EF4-FFF2-40B4-BE49-F238E27FC236}">
                <a16:creationId xmlns:a16="http://schemas.microsoft.com/office/drawing/2014/main" id="{3F06DC78-D0F6-7540-9122-40258742E1E3}"/>
              </a:ext>
            </a:extLst>
          </p:cNvPr>
          <p:cNvSpPr>
            <a:spLocks noGrp="1"/>
          </p:cNvSpPr>
          <p:nvPr>
            <p:ph idx="1"/>
          </p:nvPr>
        </p:nvSpPr>
        <p:spPr>
          <a:xfrm>
            <a:off x="1357950" y="2852792"/>
            <a:ext cx="4633415" cy="2572193"/>
          </a:xfrm>
        </p:spPr>
        <p:txBody>
          <a:bodyPr>
            <a:noAutofit/>
          </a:bodyPr>
          <a:lstStyle/>
          <a:p>
            <a:pPr marL="285750" indent="-285750">
              <a:spcBef>
                <a:spcPts val="0"/>
              </a:spcBef>
              <a:buFont typeface="Arial" panose="020B0604020202020204" pitchFamily="34" charset="0"/>
              <a:buChar char="•"/>
            </a:pPr>
            <a:r>
              <a:rPr lang="en-US" dirty="0"/>
              <a:t>Radicalization requires multiple life influences &amp; combination of factors that may include, but not exclusive to:</a:t>
            </a:r>
          </a:p>
          <a:p>
            <a:pPr marL="560070" lvl="1" indent="-285750">
              <a:spcBef>
                <a:spcPts val="0"/>
              </a:spcBef>
              <a:buFont typeface="Arial" panose="020B0604020202020204" pitchFamily="34" charset="0"/>
              <a:buChar char="•"/>
            </a:pPr>
            <a:r>
              <a:rPr lang="en-US" sz="1800" dirty="0"/>
              <a:t>Poverty</a:t>
            </a:r>
          </a:p>
          <a:p>
            <a:pPr marL="560070" lvl="1" indent="-285750">
              <a:spcBef>
                <a:spcPts val="0"/>
              </a:spcBef>
              <a:buFont typeface="Arial" panose="020B0604020202020204" pitchFamily="34" charset="0"/>
              <a:buChar char="•"/>
            </a:pPr>
            <a:r>
              <a:rPr lang="en-US" sz="1800" dirty="0"/>
              <a:t>Political corruption </a:t>
            </a:r>
          </a:p>
          <a:p>
            <a:pPr marL="560070" lvl="1" indent="-285750">
              <a:spcBef>
                <a:spcPts val="0"/>
              </a:spcBef>
              <a:buFont typeface="Arial" panose="020B0604020202020204" pitchFamily="34" charset="0"/>
              <a:buChar char="•"/>
            </a:pPr>
            <a:r>
              <a:rPr lang="en-US" sz="1800" dirty="0"/>
              <a:t>Manipulation by charismatic leaders</a:t>
            </a:r>
          </a:p>
          <a:p>
            <a:pPr marL="560070" lvl="1" indent="-285750">
              <a:spcBef>
                <a:spcPts val="0"/>
              </a:spcBef>
              <a:buFont typeface="Arial" panose="020B0604020202020204" pitchFamily="34" charset="0"/>
              <a:buChar char="•"/>
            </a:pPr>
            <a:r>
              <a:rPr lang="en-US" sz="1800" dirty="0"/>
              <a:t>Life-stage</a:t>
            </a:r>
          </a:p>
          <a:p>
            <a:pPr marL="560070" lvl="1" indent="-285750">
              <a:spcBef>
                <a:spcPts val="0"/>
              </a:spcBef>
              <a:buFont typeface="Arial" panose="020B0604020202020204" pitchFamily="34" charset="0"/>
              <a:buChar char="•"/>
            </a:pPr>
            <a:r>
              <a:rPr lang="en-US" sz="1800" dirty="0"/>
              <a:t>Internet use</a:t>
            </a:r>
          </a:p>
          <a:p>
            <a:pPr marL="560070" lvl="1" indent="-285750">
              <a:spcBef>
                <a:spcPts val="0"/>
              </a:spcBef>
              <a:buFont typeface="Arial" panose="020B0604020202020204" pitchFamily="34" charset="0"/>
              <a:buChar char="•"/>
            </a:pPr>
            <a:endParaRPr lang="en-US" sz="1800" dirty="0"/>
          </a:p>
          <a:p>
            <a:pPr marL="560070" lvl="1" indent="-285750">
              <a:spcBef>
                <a:spcPts val="0"/>
              </a:spcBef>
              <a:buFont typeface="Arial" panose="020B0604020202020204" pitchFamily="34" charset="0"/>
              <a:buChar char="•"/>
            </a:pPr>
            <a:endParaRPr lang="en-US" sz="1800" dirty="0"/>
          </a:p>
          <a:p>
            <a:pPr>
              <a:spcBef>
                <a:spcPts val="0"/>
              </a:spcBef>
            </a:pPr>
            <a:endParaRPr lang="en-US" dirty="0"/>
          </a:p>
        </p:txBody>
      </p:sp>
      <p:sp>
        <p:nvSpPr>
          <p:cNvPr id="16" name="TextBox 15">
            <a:extLst>
              <a:ext uri="{FF2B5EF4-FFF2-40B4-BE49-F238E27FC236}">
                <a16:creationId xmlns:a16="http://schemas.microsoft.com/office/drawing/2014/main" id="{47D3E115-5ADB-1B49-A595-226BCFB87807}"/>
              </a:ext>
            </a:extLst>
          </p:cNvPr>
          <p:cNvSpPr txBox="1"/>
          <p:nvPr/>
        </p:nvSpPr>
        <p:spPr>
          <a:xfrm>
            <a:off x="2171865" y="5505355"/>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020707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C97ECECA-751E-8C4D-A52B-824F09EE67C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r="25"/>
          <a:stretch/>
        </p:blipFill>
        <p:spPr>
          <a:xfrm>
            <a:off x="3048" y="10"/>
            <a:ext cx="12188952" cy="6857990"/>
          </a:xfrm>
          <a:prstGeom prst="rect">
            <a:avLst/>
          </a:prstGeom>
        </p:spPr>
      </p:pic>
      <p:sp>
        <p:nvSpPr>
          <p:cNvPr id="15" name="Rectangle 8">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224"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6" name="Rectangle 10">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6167"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56A78C1E-DBD0-3B4C-A2AD-3F856ACF13B6}"/>
              </a:ext>
            </a:extLst>
          </p:cNvPr>
          <p:cNvSpPr>
            <a:spLocks noGrp="1"/>
          </p:cNvSpPr>
          <p:nvPr>
            <p:ph type="title"/>
          </p:nvPr>
        </p:nvSpPr>
        <p:spPr>
          <a:xfrm>
            <a:off x="6210846" y="1352277"/>
            <a:ext cx="4633416" cy="1371600"/>
          </a:xfrm>
        </p:spPr>
        <p:txBody>
          <a:bodyPr>
            <a:normAutofit/>
          </a:bodyPr>
          <a:lstStyle/>
          <a:p>
            <a:r>
              <a:rPr lang="en-US" sz="3700">
                <a:solidFill>
                  <a:schemeClr val="tx1"/>
                </a:solidFill>
              </a:rPr>
              <a:t>How Are People Drawn Into Terrorism? </a:t>
            </a:r>
          </a:p>
        </p:txBody>
      </p:sp>
      <p:sp>
        <p:nvSpPr>
          <p:cNvPr id="3" name="Content Placeholder 2">
            <a:extLst>
              <a:ext uri="{FF2B5EF4-FFF2-40B4-BE49-F238E27FC236}">
                <a16:creationId xmlns:a16="http://schemas.microsoft.com/office/drawing/2014/main" id="{9DC112C4-5357-784F-8717-921A9650E918}"/>
              </a:ext>
            </a:extLst>
          </p:cNvPr>
          <p:cNvSpPr>
            <a:spLocks noGrp="1"/>
          </p:cNvSpPr>
          <p:nvPr>
            <p:ph idx="1"/>
          </p:nvPr>
        </p:nvSpPr>
        <p:spPr>
          <a:xfrm>
            <a:off x="6210845" y="2852792"/>
            <a:ext cx="4633415" cy="2572193"/>
          </a:xfrm>
        </p:spPr>
        <p:txBody>
          <a:bodyPr>
            <a:normAutofit/>
          </a:bodyPr>
          <a:lstStyle/>
          <a:p>
            <a:pPr marL="285750" indent="-285750">
              <a:buFont typeface="Arial" panose="020B0604020202020204" pitchFamily="34" charset="0"/>
              <a:buChar char="•"/>
            </a:pPr>
            <a:r>
              <a:rPr lang="en-US" dirty="0"/>
              <a:t>Most terrorists = ordinary people:</a:t>
            </a:r>
          </a:p>
          <a:p>
            <a:pPr marL="742950" lvl="1" indent="-285750">
              <a:buFont typeface="Arial" panose="020B0604020202020204" pitchFamily="34" charset="0"/>
              <a:buChar char="•"/>
            </a:pPr>
            <a:r>
              <a:rPr lang="en-US" sz="1800" dirty="0"/>
              <a:t>Receptive to propaganda</a:t>
            </a:r>
          </a:p>
          <a:p>
            <a:pPr marL="742950" lvl="1" indent="-285750">
              <a:buFont typeface="Arial" panose="020B0604020202020204" pitchFamily="34" charset="0"/>
              <a:buChar char="•"/>
            </a:pPr>
            <a:r>
              <a:rPr lang="en-US" sz="1800" dirty="0"/>
              <a:t>Learn new ways of thinking</a:t>
            </a:r>
          </a:p>
          <a:p>
            <a:pPr marL="742950" lvl="1" indent="-285750">
              <a:buFont typeface="Arial" panose="020B0604020202020204" pitchFamily="34" charset="0"/>
              <a:buChar char="•"/>
            </a:pPr>
            <a:r>
              <a:rPr lang="en-US" sz="1800" dirty="0"/>
              <a:t>Find membership in terrorist organization socially rewarding &amp; uplifting</a:t>
            </a:r>
          </a:p>
          <a:p>
            <a:endParaRPr lang="en-US" dirty="0"/>
          </a:p>
          <a:p>
            <a:endParaRPr lang="en-US" dirty="0"/>
          </a:p>
        </p:txBody>
      </p:sp>
      <p:sp>
        <p:nvSpPr>
          <p:cNvPr id="10" name="TextBox 9">
            <a:extLst>
              <a:ext uri="{FF2B5EF4-FFF2-40B4-BE49-F238E27FC236}">
                <a16:creationId xmlns:a16="http://schemas.microsoft.com/office/drawing/2014/main" id="{459F3EE7-1D59-C944-8E68-56B086E0BBEC}"/>
              </a:ext>
            </a:extLst>
          </p:cNvPr>
          <p:cNvSpPr txBox="1"/>
          <p:nvPr/>
        </p:nvSpPr>
        <p:spPr>
          <a:xfrm>
            <a:off x="5680365" y="5429337"/>
            <a:ext cx="5270269" cy="246221"/>
          </a:xfrm>
          <a:prstGeom prst="rect">
            <a:avLst/>
          </a:prstGeom>
          <a:noFill/>
        </p:spPr>
        <p:txBody>
          <a:bodyPr wrap="square" rtlCol="0">
            <a:spAutoFit/>
          </a:bodyPr>
          <a:lstStyle/>
          <a:p>
            <a:pPr algn="r"/>
            <a:r>
              <a:rPr lang="en-US" sz="1000" dirty="0"/>
              <a:t>Photo Credit: </a:t>
            </a:r>
            <a:r>
              <a:rPr lang="en-US" sz="1000" dirty="0" err="1"/>
              <a:t>youtube.com</a:t>
            </a:r>
            <a:endParaRPr lang="en-US" sz="1000" dirty="0"/>
          </a:p>
        </p:txBody>
      </p:sp>
    </p:spTree>
    <p:extLst>
      <p:ext uri="{BB962C8B-B14F-4D97-AF65-F5344CB8AC3E}">
        <p14:creationId xmlns:p14="http://schemas.microsoft.com/office/powerpoint/2010/main" val="43529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grass, outdoor&#10;&#10;Description automatically generated">
            <a:extLst>
              <a:ext uri="{FF2B5EF4-FFF2-40B4-BE49-F238E27FC236}">
                <a16:creationId xmlns:a16="http://schemas.microsoft.com/office/drawing/2014/main" id="{8181B3C2-2A3D-9845-8EB7-7A844650AB24}"/>
              </a:ext>
            </a:extLst>
          </p:cNvPr>
          <p:cNvPicPr>
            <a:picLocks noChangeAspect="1"/>
          </p:cNvPicPr>
          <p:nvPr/>
        </p:nvPicPr>
        <p:blipFill rotWithShape="1">
          <a:blip r:embed="rId3"/>
          <a:srcRect t="9091" r="28081"/>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9B7D2-AAF8-BF4B-82C6-9AD8FDC9E75C}"/>
              </a:ext>
            </a:extLst>
          </p:cNvPr>
          <p:cNvSpPr>
            <a:spLocks noGrp="1"/>
          </p:cNvSpPr>
          <p:nvPr>
            <p:ph type="title"/>
          </p:nvPr>
        </p:nvSpPr>
        <p:spPr>
          <a:xfrm>
            <a:off x="774043" y="411745"/>
            <a:ext cx="4602152" cy="1718225"/>
          </a:xfrm>
        </p:spPr>
        <p:txBody>
          <a:bodyPr>
            <a:normAutofit/>
          </a:bodyPr>
          <a:lstStyle/>
          <a:p>
            <a:r>
              <a:rPr lang="en-US" sz="3600" dirty="0"/>
              <a:t>What is Mass Murder? </a:t>
            </a:r>
          </a:p>
        </p:txBody>
      </p:sp>
      <p:sp>
        <p:nvSpPr>
          <p:cNvPr id="3" name="Content Placeholder 2">
            <a:extLst>
              <a:ext uri="{FF2B5EF4-FFF2-40B4-BE49-F238E27FC236}">
                <a16:creationId xmlns:a16="http://schemas.microsoft.com/office/drawing/2014/main" id="{26BE80FB-1611-0449-AFDC-92ED17D9383C}"/>
              </a:ext>
            </a:extLst>
          </p:cNvPr>
          <p:cNvSpPr>
            <a:spLocks noGrp="1"/>
          </p:cNvSpPr>
          <p:nvPr>
            <p:ph idx="1"/>
          </p:nvPr>
        </p:nvSpPr>
        <p:spPr>
          <a:xfrm>
            <a:off x="571514" y="1859860"/>
            <a:ext cx="4987636" cy="4107059"/>
          </a:xfrm>
        </p:spPr>
        <p:txBody>
          <a:bodyPr>
            <a:normAutofit/>
          </a:bodyPr>
          <a:lstStyle/>
          <a:p>
            <a:pPr marL="285750" indent="-285750">
              <a:spcBef>
                <a:spcPts val="0"/>
              </a:spcBef>
              <a:buFont typeface="Arial" panose="020B0604020202020204" pitchFamily="34" charset="0"/>
              <a:buChar char="•"/>
            </a:pPr>
            <a:r>
              <a:rPr lang="en-US" b="1" dirty="0"/>
              <a:t>Mass murder: </a:t>
            </a:r>
            <a:r>
              <a:rPr lang="en-US" dirty="0"/>
              <a:t>killing 4+ people in single location by 1+ people without “cooling off” period</a:t>
            </a:r>
            <a:br>
              <a:rPr lang="en-US" dirty="0"/>
            </a:br>
            <a:endParaRPr lang="en-US" dirty="0"/>
          </a:p>
          <a:p>
            <a:pPr marL="285750" indent="-285750">
              <a:spcBef>
                <a:spcPts val="0"/>
              </a:spcBef>
              <a:buFont typeface="Arial" panose="020B0604020202020204" pitchFamily="34" charset="0"/>
              <a:buChar char="•"/>
            </a:pPr>
            <a:r>
              <a:rPr lang="en-US" dirty="0"/>
              <a:t>Not all mass murders committed by terrorist organizations</a:t>
            </a:r>
            <a:br>
              <a:rPr lang="en-US" dirty="0"/>
            </a:br>
            <a:endParaRPr lang="en-US" dirty="0"/>
          </a:p>
          <a:p>
            <a:pPr marL="285750" indent="-285750">
              <a:spcBef>
                <a:spcPts val="0"/>
              </a:spcBef>
              <a:buFont typeface="Arial" panose="020B0604020202020204" pitchFamily="34" charset="0"/>
              <a:buChar char="•"/>
            </a:pPr>
            <a:r>
              <a:rPr lang="en-US" b="1" dirty="0"/>
              <a:t>Lone wolf:</a:t>
            </a:r>
            <a:r>
              <a:rPr lang="en-US" dirty="0"/>
              <a:t> Person w/ no connection to organized terrorist groups; independently &amp; violently strikes public, government, schools, other orgs.</a:t>
            </a:r>
            <a:br>
              <a:rPr lang="en-US" dirty="0"/>
            </a:br>
            <a:endParaRPr lang="en-US" dirty="0"/>
          </a:p>
          <a:p>
            <a:pPr marL="285750" indent="-285750">
              <a:spcBef>
                <a:spcPts val="0"/>
              </a:spcBef>
              <a:buFont typeface="Arial" panose="020B0604020202020204" pitchFamily="34" charset="0"/>
              <a:buChar char="•"/>
            </a:pPr>
            <a:r>
              <a:rPr lang="en-US" dirty="0"/>
              <a:t>Work alone, seeking revenge/retribution for perceived injuries/inequities</a:t>
            </a:r>
          </a:p>
          <a:p>
            <a:pPr>
              <a:spcBef>
                <a:spcPts val="0"/>
              </a:spcBef>
            </a:pPr>
            <a:endParaRPr lang="en-US" dirty="0"/>
          </a:p>
        </p:txBody>
      </p:sp>
      <p:sp>
        <p:nvSpPr>
          <p:cNvPr id="8" name="TextBox 7">
            <a:extLst>
              <a:ext uri="{FF2B5EF4-FFF2-40B4-BE49-F238E27FC236}">
                <a16:creationId xmlns:a16="http://schemas.microsoft.com/office/drawing/2014/main" id="{9583FA8D-D319-D94E-A008-0E699D8E8F59}"/>
              </a:ext>
            </a:extLst>
          </p:cNvPr>
          <p:cNvSpPr txBox="1"/>
          <p:nvPr/>
        </p:nvSpPr>
        <p:spPr>
          <a:xfrm>
            <a:off x="1663169" y="6129349"/>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2111289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DC4340-FD51-6545-8147-D353643F33F6}"/>
              </a:ext>
            </a:extLst>
          </p:cNvPr>
          <p:cNvPicPr>
            <a:picLocks noChangeAspect="1"/>
          </p:cNvPicPr>
          <p:nvPr/>
        </p:nvPicPr>
        <p:blipFill rotWithShape="1">
          <a:blip r:embed="rId3"/>
          <a:srcRect t="2977" b="14579"/>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BD8161D8-FBD6-2A43-8537-93E4C6EF9A71}"/>
              </a:ext>
            </a:extLst>
          </p:cNvPr>
          <p:cNvGrpSpPr/>
          <p:nvPr/>
        </p:nvGrpSpPr>
        <p:grpSpPr>
          <a:xfrm>
            <a:off x="6252779" y="248201"/>
            <a:ext cx="5612193" cy="6361598"/>
            <a:chOff x="267615" y="253548"/>
            <a:chExt cx="5612193" cy="6361598"/>
          </a:xfrm>
        </p:grpSpPr>
        <p:sp>
          <p:nvSpPr>
            <p:cNvPr id="6" name="Rectangle 5">
              <a:extLst>
                <a:ext uri="{FF2B5EF4-FFF2-40B4-BE49-F238E27FC236}">
                  <a16:creationId xmlns:a16="http://schemas.microsoft.com/office/drawing/2014/main" id="{FA9089D6-C160-6041-B24A-5DC9BF8D5DE6}"/>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188F22-DB7E-1D4B-91C4-87B25B466367}"/>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E69B7D2-AAF8-BF4B-82C6-9AD8FDC9E75C}"/>
              </a:ext>
            </a:extLst>
          </p:cNvPr>
          <p:cNvSpPr>
            <a:spLocks noGrp="1"/>
          </p:cNvSpPr>
          <p:nvPr>
            <p:ph type="title"/>
          </p:nvPr>
        </p:nvSpPr>
        <p:spPr>
          <a:xfrm>
            <a:off x="6600306" y="642594"/>
            <a:ext cx="4921134" cy="1371600"/>
          </a:xfrm>
        </p:spPr>
        <p:txBody>
          <a:bodyPr>
            <a:normAutofit/>
          </a:bodyPr>
          <a:lstStyle/>
          <a:p>
            <a:r>
              <a:rPr lang="en-US" sz="3600" dirty="0"/>
              <a:t>What is Mass Murder? </a:t>
            </a:r>
          </a:p>
        </p:txBody>
      </p:sp>
      <p:sp>
        <p:nvSpPr>
          <p:cNvPr id="3" name="Content Placeholder 2">
            <a:extLst>
              <a:ext uri="{FF2B5EF4-FFF2-40B4-BE49-F238E27FC236}">
                <a16:creationId xmlns:a16="http://schemas.microsoft.com/office/drawing/2014/main" id="{26BE80FB-1611-0449-AFDC-92ED17D9383C}"/>
              </a:ext>
            </a:extLst>
          </p:cNvPr>
          <p:cNvSpPr>
            <a:spLocks noGrp="1"/>
          </p:cNvSpPr>
          <p:nvPr>
            <p:ph idx="1"/>
          </p:nvPr>
        </p:nvSpPr>
        <p:spPr>
          <a:xfrm>
            <a:off x="6600306" y="1986745"/>
            <a:ext cx="4921134" cy="3849624"/>
          </a:xfrm>
        </p:spPr>
        <p:txBody>
          <a:bodyPr>
            <a:normAutofit/>
          </a:bodyPr>
          <a:lstStyle/>
          <a:p>
            <a:pPr marL="285750" indent="-285750">
              <a:buFont typeface="Arial" panose="020B0604020202020204" pitchFamily="34" charset="0"/>
              <a:buChar char="•"/>
            </a:pPr>
            <a:r>
              <a:rPr lang="en-US" dirty="0"/>
              <a:t>Lone wolves receives indirect help from:</a:t>
            </a:r>
          </a:p>
          <a:p>
            <a:pPr marL="560070" lvl="1" indent="-285750">
              <a:buFont typeface="Arial" panose="020B0604020202020204" pitchFamily="34" charset="0"/>
              <a:buChar char="•"/>
            </a:pPr>
            <a:r>
              <a:rPr lang="en-US" sz="1800" dirty="0"/>
              <a:t>Internet info on how to murder</a:t>
            </a:r>
          </a:p>
          <a:p>
            <a:pPr marL="560070" lvl="1" indent="-285750">
              <a:buFont typeface="Arial" panose="020B0604020202020204" pitchFamily="34" charset="0"/>
              <a:buChar char="•"/>
            </a:pPr>
            <a:r>
              <a:rPr lang="en-US" sz="1800" dirty="0"/>
              <a:t>Positive feedback from internet chat rooms &amp; posting manifestos</a:t>
            </a:r>
          </a:p>
          <a:p>
            <a:pPr marL="560070" lvl="1" indent="-285750">
              <a:buFont typeface="Arial" panose="020B0604020202020204" pitchFamily="34" charset="0"/>
              <a:buChar char="•"/>
            </a:pPr>
            <a:r>
              <a:rPr lang="en-US" sz="1800" dirty="0"/>
              <a:t>Lack of gun control laws</a:t>
            </a:r>
          </a:p>
          <a:p>
            <a:pPr marL="560070" lvl="1" indent="-285750">
              <a:buFont typeface="Arial" panose="020B0604020202020204" pitchFamily="34" charset="0"/>
              <a:buChar char="•"/>
            </a:pPr>
            <a:r>
              <a:rPr lang="en-US" sz="1800" dirty="0"/>
              <a:t>Availability of legal &amp; illegal weapons</a:t>
            </a:r>
          </a:p>
          <a:p>
            <a:pPr marL="560070" lvl="1" indent="-285750">
              <a:buFont typeface="Arial" panose="020B0604020202020204" pitchFamily="34" charset="0"/>
              <a:buChar char="•"/>
            </a:pPr>
            <a:r>
              <a:rPr lang="en-US" sz="1800" dirty="0"/>
              <a:t>Lack of mental health &amp; substance rehabilitation assistance</a:t>
            </a:r>
          </a:p>
          <a:p>
            <a:pPr marL="560070" lvl="1" indent="-285750">
              <a:buFont typeface="Arial" panose="020B0604020202020204" pitchFamily="34" charset="0"/>
              <a:buChar char="•"/>
            </a:pPr>
            <a:r>
              <a:rPr lang="en-US" sz="1800" dirty="0"/>
              <a:t>Unaware, poorly informed, inattentive public</a:t>
            </a:r>
          </a:p>
          <a:p>
            <a:endParaRPr lang="en-US" dirty="0"/>
          </a:p>
        </p:txBody>
      </p:sp>
      <p:sp>
        <p:nvSpPr>
          <p:cNvPr id="10" name="TextBox 9">
            <a:extLst>
              <a:ext uri="{FF2B5EF4-FFF2-40B4-BE49-F238E27FC236}">
                <a16:creationId xmlns:a16="http://schemas.microsoft.com/office/drawing/2014/main" id="{D2099094-6880-8A43-A7CF-1432429A9208}"/>
              </a:ext>
            </a:extLst>
          </p:cNvPr>
          <p:cNvSpPr txBox="1"/>
          <p:nvPr/>
        </p:nvSpPr>
        <p:spPr>
          <a:xfrm>
            <a:off x="7648334" y="6148128"/>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421215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E5E97A-E0DB-2545-843B-5A095271F28D}"/>
              </a:ext>
            </a:extLst>
          </p:cNvPr>
          <p:cNvPicPr>
            <a:picLocks noChangeAspect="1"/>
          </p:cNvPicPr>
          <p:nvPr/>
        </p:nvPicPr>
        <p:blipFill rotWithShape="1">
          <a:blip r:embed="rId3"/>
          <a:srcRect t="24673" r="24673"/>
          <a:stretch/>
        </p:blipFill>
        <p:spPr>
          <a:xfrm>
            <a:off x="-1" y="0"/>
            <a:ext cx="12192001" cy="6858000"/>
          </a:xfrm>
          <a:prstGeom prst="rect">
            <a:avLst/>
          </a:prstGeom>
        </p:spPr>
      </p:pic>
      <p:grpSp>
        <p:nvGrpSpPr>
          <p:cNvPr id="5" name="Group 4">
            <a:extLst>
              <a:ext uri="{FF2B5EF4-FFF2-40B4-BE49-F238E27FC236}">
                <a16:creationId xmlns:a16="http://schemas.microsoft.com/office/drawing/2014/main" id="{412968D1-7155-6343-9CDA-7F2BFC905187}"/>
              </a:ext>
            </a:extLst>
          </p:cNvPr>
          <p:cNvGrpSpPr/>
          <p:nvPr/>
        </p:nvGrpSpPr>
        <p:grpSpPr>
          <a:xfrm>
            <a:off x="267615" y="253548"/>
            <a:ext cx="5612193" cy="6361598"/>
            <a:chOff x="267615" y="253548"/>
            <a:chExt cx="5612193" cy="6361598"/>
          </a:xfrm>
        </p:grpSpPr>
        <p:sp>
          <p:nvSpPr>
            <p:cNvPr id="6" name="Rectangle 5">
              <a:extLst>
                <a:ext uri="{FF2B5EF4-FFF2-40B4-BE49-F238E27FC236}">
                  <a16:creationId xmlns:a16="http://schemas.microsoft.com/office/drawing/2014/main" id="{DA219B7D-0116-AD40-B77E-92764BF4B6C2}"/>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7A3AC56-D12A-BA41-9919-8431171EE71E}"/>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E69B7D2-AAF8-BF4B-82C6-9AD8FDC9E75C}"/>
              </a:ext>
            </a:extLst>
          </p:cNvPr>
          <p:cNvSpPr>
            <a:spLocks noGrp="1"/>
          </p:cNvSpPr>
          <p:nvPr>
            <p:ph type="title"/>
          </p:nvPr>
        </p:nvSpPr>
        <p:spPr>
          <a:xfrm>
            <a:off x="798022" y="642594"/>
            <a:ext cx="4721629" cy="1371600"/>
          </a:xfrm>
        </p:spPr>
        <p:txBody>
          <a:bodyPr>
            <a:normAutofit/>
          </a:bodyPr>
          <a:lstStyle/>
          <a:p>
            <a:r>
              <a:rPr lang="en-US" sz="3600" dirty="0"/>
              <a:t>What is Mass Murder? </a:t>
            </a:r>
          </a:p>
        </p:txBody>
      </p:sp>
      <p:sp>
        <p:nvSpPr>
          <p:cNvPr id="3" name="Content Placeholder 2">
            <a:extLst>
              <a:ext uri="{FF2B5EF4-FFF2-40B4-BE49-F238E27FC236}">
                <a16:creationId xmlns:a16="http://schemas.microsoft.com/office/drawing/2014/main" id="{26BE80FB-1611-0449-AFDC-92ED17D9383C}"/>
              </a:ext>
            </a:extLst>
          </p:cNvPr>
          <p:cNvSpPr>
            <a:spLocks noGrp="1"/>
          </p:cNvSpPr>
          <p:nvPr>
            <p:ph idx="1"/>
          </p:nvPr>
        </p:nvSpPr>
        <p:spPr>
          <a:xfrm>
            <a:off x="615142" y="2103120"/>
            <a:ext cx="4904509" cy="3849624"/>
          </a:xfrm>
        </p:spPr>
        <p:txBody>
          <a:bodyPr>
            <a:noAutofit/>
          </a:bodyPr>
          <a:lstStyle/>
          <a:p>
            <a:pPr marL="285750" indent="-285750">
              <a:spcBef>
                <a:spcPts val="0"/>
              </a:spcBef>
              <a:buFont typeface="Arial" panose="020B0604020202020204" pitchFamily="34" charset="0"/>
              <a:buChar char="•"/>
            </a:pPr>
            <a:r>
              <a:rPr lang="en-US" dirty="0"/>
              <a:t>Mental illness rarely associated w/development of terrorists; less clear on role w/ lone wolves</a:t>
            </a:r>
            <a:br>
              <a:rPr lang="en-US" dirty="0"/>
            </a:br>
            <a:endParaRPr lang="en-US" dirty="0"/>
          </a:p>
          <a:p>
            <a:pPr marL="285750" indent="-285750">
              <a:spcBef>
                <a:spcPts val="0"/>
              </a:spcBef>
              <a:buFont typeface="Arial" panose="020B0604020202020204" pitchFamily="34" charset="0"/>
              <a:buChar char="•"/>
            </a:pPr>
            <a:r>
              <a:rPr lang="en-US" dirty="0"/>
              <a:t>Lone wolves typically live in isolation, have little friends/support, suffer from depression, bipolar illness, personality disorders,  schizophrenia or paranoia</a:t>
            </a:r>
            <a:br>
              <a:rPr lang="en-US" dirty="0"/>
            </a:br>
            <a:endParaRPr lang="en-US" dirty="0"/>
          </a:p>
          <a:p>
            <a:pPr marL="285750" indent="-285750">
              <a:spcBef>
                <a:spcPts val="0"/>
              </a:spcBef>
              <a:buFont typeface="Arial" panose="020B0604020202020204" pitchFamily="34" charset="0"/>
              <a:buChar char="•"/>
            </a:pPr>
            <a:r>
              <a:rPr lang="en-US" dirty="0"/>
              <a:t>Keep in mind:</a:t>
            </a:r>
          </a:p>
          <a:p>
            <a:pPr marL="742950" lvl="1" indent="-285750">
              <a:spcBef>
                <a:spcPts val="0"/>
              </a:spcBef>
              <a:buFont typeface="Arial" panose="020B0604020202020204" pitchFamily="34" charset="0"/>
              <a:buChar char="•"/>
            </a:pPr>
            <a:r>
              <a:rPr lang="en-US" sz="1800" dirty="0"/>
              <a:t>People w/mental disorders seldom violent</a:t>
            </a:r>
          </a:p>
          <a:p>
            <a:pPr marL="742950" lvl="1" indent="-285750">
              <a:spcBef>
                <a:spcPts val="0"/>
              </a:spcBef>
              <a:buFont typeface="Arial" panose="020B0604020202020204" pitchFamily="34" charset="0"/>
              <a:buChar char="•"/>
            </a:pPr>
            <a:r>
              <a:rPr lang="en-US" sz="1800" dirty="0"/>
              <a:t>Person w/mental illness may commit terrorism w/out mental disorder explaining criminal act</a:t>
            </a:r>
          </a:p>
          <a:p>
            <a:pPr marL="742950" lvl="1" indent="-285750">
              <a:spcBef>
                <a:spcPts val="0"/>
              </a:spcBef>
              <a:buFont typeface="Arial" panose="020B0604020202020204" pitchFamily="34" charset="0"/>
              <a:buChar char="•"/>
            </a:pPr>
            <a:endParaRPr lang="en-US" sz="1800" dirty="0"/>
          </a:p>
          <a:p>
            <a:pPr marL="285750" indent="-285750">
              <a:spcBef>
                <a:spcPts val="0"/>
              </a:spcBef>
              <a:buFont typeface="Arial" panose="020B0604020202020204" pitchFamily="34" charset="0"/>
              <a:buChar char="•"/>
            </a:pPr>
            <a:endParaRPr lang="en-US" dirty="0"/>
          </a:p>
          <a:p>
            <a:pPr marL="285750" indent="-285750">
              <a:spcBef>
                <a:spcPts val="0"/>
              </a:spcBef>
              <a:buFont typeface="Arial" panose="020B0604020202020204" pitchFamily="34" charset="0"/>
              <a:buChar char="•"/>
            </a:pPr>
            <a:endParaRPr lang="en-US" dirty="0"/>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5CBC618A-55F3-B044-BBB1-30CC375CB7AD}"/>
              </a:ext>
            </a:extLst>
          </p:cNvPr>
          <p:cNvSpPr txBox="1"/>
          <p:nvPr/>
        </p:nvSpPr>
        <p:spPr>
          <a:xfrm>
            <a:off x="1627311" y="6147844"/>
            <a:ext cx="4087906"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3947860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abinet, wall, indoor, furniture&#10;&#10;Description automatically generated">
            <a:extLst>
              <a:ext uri="{FF2B5EF4-FFF2-40B4-BE49-F238E27FC236}">
                <a16:creationId xmlns:a16="http://schemas.microsoft.com/office/drawing/2014/main" id="{CCB66F28-0C92-A242-AC02-7A9B6B528A0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4000" t="21724" b="6276"/>
          <a:stretch/>
        </p:blipFill>
        <p:spPr>
          <a:xfrm>
            <a:off x="1" y="10"/>
            <a:ext cx="12191999" cy="6857989"/>
          </a:xfrm>
          <a:prstGeom prst="rect">
            <a:avLst/>
          </a:prstGeom>
        </p:spPr>
      </p:pic>
      <p:sp>
        <p:nvSpPr>
          <p:cNvPr id="35" name="Rectangle 2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9B7D2-AAF8-BF4B-82C6-9AD8FDC9E75C}"/>
              </a:ext>
            </a:extLst>
          </p:cNvPr>
          <p:cNvSpPr>
            <a:spLocks noGrp="1"/>
          </p:cNvSpPr>
          <p:nvPr>
            <p:ph type="title"/>
          </p:nvPr>
        </p:nvSpPr>
        <p:spPr>
          <a:xfrm>
            <a:off x="6846137" y="727626"/>
            <a:ext cx="4602152" cy="1718225"/>
          </a:xfrm>
        </p:spPr>
        <p:txBody>
          <a:bodyPr>
            <a:normAutofit/>
          </a:bodyPr>
          <a:lstStyle/>
          <a:p>
            <a:r>
              <a:rPr lang="en-US" sz="4400"/>
              <a:t>Understanding School Shootings</a:t>
            </a:r>
          </a:p>
        </p:txBody>
      </p:sp>
      <p:sp>
        <p:nvSpPr>
          <p:cNvPr id="3" name="Content Placeholder 2">
            <a:extLst>
              <a:ext uri="{FF2B5EF4-FFF2-40B4-BE49-F238E27FC236}">
                <a16:creationId xmlns:a16="http://schemas.microsoft.com/office/drawing/2014/main" id="{26BE80FB-1611-0449-AFDC-92ED17D9383C}"/>
              </a:ext>
            </a:extLst>
          </p:cNvPr>
          <p:cNvSpPr>
            <a:spLocks noGrp="1"/>
          </p:cNvSpPr>
          <p:nvPr>
            <p:ph idx="1"/>
          </p:nvPr>
        </p:nvSpPr>
        <p:spPr>
          <a:xfrm>
            <a:off x="6616932" y="2538920"/>
            <a:ext cx="4971010" cy="3480066"/>
          </a:xfrm>
        </p:spPr>
        <p:txBody>
          <a:bodyPr>
            <a:noAutofit/>
          </a:bodyPr>
          <a:lstStyle/>
          <a:p>
            <a:pPr marL="285750" indent="-285750">
              <a:lnSpc>
                <a:spcPct val="90000"/>
              </a:lnSpc>
              <a:spcBef>
                <a:spcPts val="0"/>
              </a:spcBef>
              <a:buFont typeface="Arial" panose="020B0604020202020204" pitchFamily="34" charset="0"/>
              <a:buChar char="•"/>
            </a:pPr>
            <a:r>
              <a:rPr lang="en-US" dirty="0"/>
              <a:t>School shootings take/disrupt lives of children, staff, families &amp; communities</a:t>
            </a:r>
            <a:br>
              <a:rPr lang="en-US" dirty="0"/>
            </a:br>
            <a:endParaRPr lang="en-US" b="1" dirty="0">
              <a:ln w="15875">
                <a:noFill/>
                <a:round/>
              </a:ln>
            </a:endParaRPr>
          </a:p>
          <a:p>
            <a:pPr marL="285750" indent="-285750">
              <a:lnSpc>
                <a:spcPct val="90000"/>
              </a:lnSpc>
              <a:spcBef>
                <a:spcPts val="0"/>
              </a:spcBef>
              <a:buFont typeface="Arial" panose="020B0604020202020204" pitchFamily="34" charset="0"/>
              <a:buChar char="•"/>
            </a:pPr>
            <a:r>
              <a:rPr lang="en-US" dirty="0"/>
              <a:t>1970-2018; 1300 gun violations occurred across U.S. elementary, middle &amp; high schools </a:t>
            </a:r>
            <a:br>
              <a:rPr lang="en-US" dirty="0"/>
            </a:br>
            <a:endParaRPr lang="en-US" dirty="0"/>
          </a:p>
          <a:p>
            <a:pPr marL="285750" indent="-285750">
              <a:lnSpc>
                <a:spcPct val="90000"/>
              </a:lnSpc>
              <a:spcBef>
                <a:spcPts val="0"/>
              </a:spcBef>
              <a:buFont typeface="Arial" panose="020B0604020202020204" pitchFamily="34" charset="0"/>
              <a:buChar char="•"/>
            </a:pPr>
            <a:r>
              <a:rPr lang="en-US" dirty="0"/>
              <a:t>50% school shootings demonstrated pre-attack process of:</a:t>
            </a:r>
          </a:p>
          <a:p>
            <a:pPr marL="742950" lvl="1" indent="-285750">
              <a:lnSpc>
                <a:spcPct val="90000"/>
              </a:lnSpc>
              <a:spcBef>
                <a:spcPts val="0"/>
              </a:spcBef>
              <a:buFont typeface="Arial" panose="020B0604020202020204" pitchFamily="34" charset="0"/>
              <a:buChar char="•"/>
            </a:pPr>
            <a:r>
              <a:rPr lang="en-US" sz="1800" dirty="0"/>
              <a:t>Gathering equipment &amp; weapons</a:t>
            </a:r>
          </a:p>
          <a:p>
            <a:pPr marL="742950" lvl="1" indent="-285750">
              <a:lnSpc>
                <a:spcPct val="90000"/>
              </a:lnSpc>
              <a:spcBef>
                <a:spcPts val="0"/>
              </a:spcBef>
              <a:buFont typeface="Arial" panose="020B0604020202020204" pitchFamily="34" charset="0"/>
              <a:buChar char="•"/>
            </a:pPr>
            <a:r>
              <a:rPr lang="en-US" sz="1800" dirty="0"/>
              <a:t>Internet communications suggesting violence</a:t>
            </a:r>
          </a:p>
          <a:p>
            <a:pPr marL="742950" lvl="1" indent="-285750">
              <a:lnSpc>
                <a:spcPct val="90000"/>
              </a:lnSpc>
              <a:spcBef>
                <a:spcPts val="0"/>
              </a:spcBef>
              <a:buFont typeface="Arial" panose="020B0604020202020204" pitchFamily="34" charset="0"/>
              <a:buChar char="•"/>
            </a:pPr>
            <a:r>
              <a:rPr lang="en-US" sz="1800" dirty="0"/>
              <a:t>Target surveillance</a:t>
            </a:r>
          </a:p>
          <a:p>
            <a:pPr marL="742950" lvl="1" indent="-285750">
              <a:lnSpc>
                <a:spcPct val="90000"/>
              </a:lnSpc>
              <a:spcBef>
                <a:spcPts val="0"/>
              </a:spcBef>
              <a:buFont typeface="Arial" panose="020B0604020202020204" pitchFamily="34" charset="0"/>
              <a:buChar char="•"/>
            </a:pPr>
            <a:r>
              <a:rPr lang="en-US" sz="1800" dirty="0"/>
              <a:t>Written plans or manifesto</a:t>
            </a:r>
          </a:p>
          <a:p>
            <a:pPr marL="742950" lvl="1" indent="-285750">
              <a:lnSpc>
                <a:spcPct val="90000"/>
              </a:lnSpc>
              <a:spcBef>
                <a:spcPts val="0"/>
              </a:spcBef>
              <a:buFont typeface="Arial" panose="020B0604020202020204" pitchFamily="34" charset="0"/>
              <a:buChar char="•"/>
            </a:pPr>
            <a:r>
              <a:rPr lang="en-US" sz="1800" dirty="0"/>
              <a:t>Visualizations or role play rehearsals</a:t>
            </a:r>
          </a:p>
          <a:p>
            <a:pPr marL="742950" lvl="1" indent="-285750">
              <a:lnSpc>
                <a:spcPct val="90000"/>
              </a:lnSpc>
              <a:spcBef>
                <a:spcPts val="0"/>
              </a:spcBef>
              <a:buFont typeface="Arial" panose="020B0604020202020204" pitchFamily="34" charset="0"/>
              <a:buChar char="•"/>
            </a:pPr>
            <a:endParaRPr lang="en-US" sz="1800" dirty="0"/>
          </a:p>
          <a:p>
            <a:pPr>
              <a:lnSpc>
                <a:spcPct val="90000"/>
              </a:lnSpc>
              <a:spcBef>
                <a:spcPts val="0"/>
              </a:spcBef>
            </a:pPr>
            <a:endParaRPr lang="en-US" dirty="0"/>
          </a:p>
          <a:p>
            <a:pPr>
              <a:lnSpc>
                <a:spcPct val="90000"/>
              </a:lnSpc>
              <a:spcBef>
                <a:spcPts val="0"/>
              </a:spcBef>
            </a:pPr>
            <a:endParaRPr lang="en-US" dirty="0"/>
          </a:p>
        </p:txBody>
      </p:sp>
      <p:sp>
        <p:nvSpPr>
          <p:cNvPr id="18" name="TextBox 17">
            <a:extLst>
              <a:ext uri="{FF2B5EF4-FFF2-40B4-BE49-F238E27FC236}">
                <a16:creationId xmlns:a16="http://schemas.microsoft.com/office/drawing/2014/main" id="{1487868B-0EDB-FE4C-8643-4E40454761C5}"/>
              </a:ext>
            </a:extLst>
          </p:cNvPr>
          <p:cNvSpPr txBox="1"/>
          <p:nvPr/>
        </p:nvSpPr>
        <p:spPr>
          <a:xfrm>
            <a:off x="7617130" y="6060141"/>
            <a:ext cx="4087906"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3279877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sunset&#10;&#10;Description automatically generated">
            <a:extLst>
              <a:ext uri="{FF2B5EF4-FFF2-40B4-BE49-F238E27FC236}">
                <a16:creationId xmlns:a16="http://schemas.microsoft.com/office/drawing/2014/main" id="{6CA5A037-E96F-6341-8A3B-0CE1C7F4363E}"/>
              </a:ext>
            </a:extLst>
          </p:cNvPr>
          <p:cNvPicPr>
            <a:picLocks noChangeAspect="1"/>
          </p:cNvPicPr>
          <p:nvPr/>
        </p:nvPicPr>
        <p:blipFill rotWithShape="1">
          <a:blip r:embed="rId3"/>
          <a:srcRect t="2673" r="4000" b="25327"/>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9B7D2-AAF8-BF4B-82C6-9AD8FDC9E75C}"/>
              </a:ext>
            </a:extLst>
          </p:cNvPr>
          <p:cNvSpPr>
            <a:spLocks noGrp="1"/>
          </p:cNvSpPr>
          <p:nvPr>
            <p:ph type="title"/>
          </p:nvPr>
        </p:nvSpPr>
        <p:spPr>
          <a:xfrm>
            <a:off x="764256" y="493458"/>
            <a:ext cx="4602152" cy="1718225"/>
          </a:xfrm>
        </p:spPr>
        <p:txBody>
          <a:bodyPr>
            <a:normAutofit/>
          </a:bodyPr>
          <a:lstStyle/>
          <a:p>
            <a:r>
              <a:rPr lang="en-US" sz="3600" dirty="0"/>
              <a:t>Understanding School Shootings</a:t>
            </a:r>
          </a:p>
        </p:txBody>
      </p:sp>
      <p:sp>
        <p:nvSpPr>
          <p:cNvPr id="3" name="Content Placeholder 2">
            <a:extLst>
              <a:ext uri="{FF2B5EF4-FFF2-40B4-BE49-F238E27FC236}">
                <a16:creationId xmlns:a16="http://schemas.microsoft.com/office/drawing/2014/main" id="{26BE80FB-1611-0449-AFDC-92ED17D9383C}"/>
              </a:ext>
            </a:extLst>
          </p:cNvPr>
          <p:cNvSpPr>
            <a:spLocks noGrp="1"/>
          </p:cNvSpPr>
          <p:nvPr>
            <p:ph idx="1"/>
          </p:nvPr>
        </p:nvSpPr>
        <p:spPr>
          <a:xfrm>
            <a:off x="548643" y="2238828"/>
            <a:ext cx="5100073" cy="3891546"/>
          </a:xfrm>
        </p:spPr>
        <p:txBody>
          <a:bodyPr>
            <a:normAutofit/>
          </a:bodyPr>
          <a:lstStyle/>
          <a:p>
            <a:pPr marL="285750" indent="-285750">
              <a:lnSpc>
                <a:spcPct val="90000"/>
              </a:lnSpc>
              <a:spcBef>
                <a:spcPts val="0"/>
              </a:spcBef>
              <a:buFont typeface="Arial" panose="020B0604020202020204" pitchFamily="34" charset="0"/>
              <a:buChar char="•"/>
            </a:pPr>
            <a:r>
              <a:rPr lang="en-US" dirty="0"/>
              <a:t>Interaction between environmental &amp; neurobiological factors shape thoughts &amp; twist into cognitively rehearsed plan/lethal action</a:t>
            </a:r>
            <a:br>
              <a:rPr lang="en-US" dirty="0"/>
            </a:br>
            <a:endParaRPr lang="en-US" dirty="0"/>
          </a:p>
          <a:p>
            <a:pPr marL="285750" indent="-285750">
              <a:lnSpc>
                <a:spcPct val="90000"/>
              </a:lnSpc>
              <a:spcBef>
                <a:spcPts val="0"/>
              </a:spcBef>
              <a:buFont typeface="Arial" panose="020B0604020202020204" pitchFamily="34" charset="0"/>
              <a:buChar char="•"/>
            </a:pPr>
            <a:r>
              <a:rPr lang="en-US" dirty="0"/>
              <a:t>Internet &amp; U.S. gun culture = variables that influence school or workplace violence</a:t>
            </a:r>
            <a:br>
              <a:rPr lang="en-US" dirty="0"/>
            </a:br>
            <a:endParaRPr lang="en-US" dirty="0"/>
          </a:p>
          <a:p>
            <a:pPr marL="285750" indent="-285750">
              <a:lnSpc>
                <a:spcPct val="90000"/>
              </a:lnSpc>
              <a:spcBef>
                <a:spcPts val="0"/>
              </a:spcBef>
              <a:buFont typeface="Arial" panose="020B0604020202020204" pitchFamily="34" charset="0"/>
              <a:buChar char="•"/>
            </a:pPr>
            <a:r>
              <a:rPr lang="en-US" dirty="0"/>
              <a:t>Internet:</a:t>
            </a:r>
          </a:p>
          <a:p>
            <a:pPr marL="742950" lvl="1" indent="-285750">
              <a:lnSpc>
                <a:spcPct val="90000"/>
              </a:lnSpc>
              <a:spcBef>
                <a:spcPts val="0"/>
              </a:spcBef>
              <a:buFont typeface="Arial" panose="020B0604020202020204" pitchFamily="34" charset="0"/>
              <a:buChar char="•"/>
            </a:pPr>
            <a:r>
              <a:rPr lang="en-US" sz="1800" dirty="0"/>
              <a:t>Provides avenue for immediate feedback &amp; support </a:t>
            </a:r>
          </a:p>
          <a:p>
            <a:pPr marL="742950" lvl="1" indent="-285750">
              <a:lnSpc>
                <a:spcPct val="90000"/>
              </a:lnSpc>
              <a:spcBef>
                <a:spcPts val="0"/>
              </a:spcBef>
              <a:buFont typeface="Arial" panose="020B0604020202020204" pitchFamily="34" charset="0"/>
              <a:buChar char="•"/>
            </a:pPr>
            <a:r>
              <a:rPr lang="en-US" sz="1800" dirty="0"/>
              <a:t>Immediately validates beliefs individuals deserve planned attack</a:t>
            </a:r>
          </a:p>
          <a:p>
            <a:pPr marL="742950" lvl="1" indent="-285750">
              <a:lnSpc>
                <a:spcPct val="90000"/>
              </a:lnSpc>
              <a:spcBef>
                <a:spcPts val="0"/>
              </a:spcBef>
              <a:buFont typeface="Arial" panose="020B0604020202020204" pitchFamily="34" charset="0"/>
              <a:buChar char="•"/>
            </a:pPr>
            <a:r>
              <a:rPr lang="en-US" sz="1800" dirty="0"/>
              <a:t>Desensitizes people to physical/emotional pain of others</a:t>
            </a:r>
          </a:p>
          <a:p>
            <a:pPr>
              <a:lnSpc>
                <a:spcPct val="90000"/>
              </a:lnSpc>
              <a:spcBef>
                <a:spcPts val="0"/>
              </a:spcBef>
            </a:pPr>
            <a:endParaRPr lang="en-US" dirty="0"/>
          </a:p>
          <a:p>
            <a:pPr>
              <a:lnSpc>
                <a:spcPct val="90000"/>
              </a:lnSpc>
              <a:spcBef>
                <a:spcPts val="0"/>
              </a:spcBef>
            </a:pPr>
            <a:endParaRPr lang="en-US" dirty="0"/>
          </a:p>
        </p:txBody>
      </p:sp>
      <p:sp>
        <p:nvSpPr>
          <p:cNvPr id="8" name="TextBox 7">
            <a:extLst>
              <a:ext uri="{FF2B5EF4-FFF2-40B4-BE49-F238E27FC236}">
                <a16:creationId xmlns:a16="http://schemas.microsoft.com/office/drawing/2014/main" id="{9DDEBF54-C362-F34D-AB6A-3B503AA81A06}"/>
              </a:ext>
            </a:extLst>
          </p:cNvPr>
          <p:cNvSpPr txBox="1"/>
          <p:nvPr/>
        </p:nvSpPr>
        <p:spPr>
          <a:xfrm>
            <a:off x="1560810" y="6167227"/>
            <a:ext cx="4087906"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2471341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7775F-2495-FD4B-8B8D-4DB065131429}"/>
              </a:ext>
            </a:extLst>
          </p:cNvPr>
          <p:cNvPicPr>
            <a:picLocks noChangeAspect="1"/>
          </p:cNvPicPr>
          <p:nvPr/>
        </p:nvPicPr>
        <p:blipFill rotWithShape="1">
          <a:blip r:embed="rId3"/>
          <a:srcRect b="15625"/>
          <a:stretch/>
        </p:blipFill>
        <p:spPr>
          <a:xfrm flipH="1">
            <a:off x="0" y="0"/>
            <a:ext cx="12192000" cy="6858000"/>
          </a:xfrm>
          <a:prstGeom prst="rect">
            <a:avLst/>
          </a:prstGeom>
        </p:spPr>
      </p:pic>
      <p:grpSp>
        <p:nvGrpSpPr>
          <p:cNvPr id="7" name="Group 6">
            <a:extLst>
              <a:ext uri="{FF2B5EF4-FFF2-40B4-BE49-F238E27FC236}">
                <a16:creationId xmlns:a16="http://schemas.microsoft.com/office/drawing/2014/main" id="{4044F666-0870-AC4E-9BDB-B526037D8F38}"/>
              </a:ext>
            </a:extLst>
          </p:cNvPr>
          <p:cNvGrpSpPr/>
          <p:nvPr/>
        </p:nvGrpSpPr>
        <p:grpSpPr>
          <a:xfrm>
            <a:off x="6096000" y="248201"/>
            <a:ext cx="5612193" cy="6361598"/>
            <a:chOff x="267615" y="253548"/>
            <a:chExt cx="5612193" cy="6361598"/>
          </a:xfrm>
        </p:grpSpPr>
        <p:sp>
          <p:nvSpPr>
            <p:cNvPr id="5" name="Rectangle 4">
              <a:extLst>
                <a:ext uri="{FF2B5EF4-FFF2-40B4-BE49-F238E27FC236}">
                  <a16:creationId xmlns:a16="http://schemas.microsoft.com/office/drawing/2014/main" id="{BB808C3D-E2A9-354A-86FB-01B3940D9729}"/>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52FEEF-489F-4443-9C26-059260F7AAEC}"/>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E69B7D2-AAF8-BF4B-82C6-9AD8FDC9E75C}"/>
              </a:ext>
            </a:extLst>
          </p:cNvPr>
          <p:cNvSpPr>
            <a:spLocks noGrp="1"/>
          </p:cNvSpPr>
          <p:nvPr>
            <p:ph type="title"/>
          </p:nvPr>
        </p:nvSpPr>
        <p:spPr>
          <a:xfrm>
            <a:off x="6512799" y="703749"/>
            <a:ext cx="4768736" cy="1371600"/>
          </a:xfrm>
        </p:spPr>
        <p:txBody>
          <a:bodyPr>
            <a:normAutofit/>
          </a:bodyPr>
          <a:lstStyle/>
          <a:p>
            <a:r>
              <a:rPr lang="en-US" sz="3600" dirty="0"/>
              <a:t>Understanding School Shootings</a:t>
            </a:r>
          </a:p>
        </p:txBody>
      </p:sp>
      <p:sp>
        <p:nvSpPr>
          <p:cNvPr id="3" name="Content Placeholder 2">
            <a:extLst>
              <a:ext uri="{FF2B5EF4-FFF2-40B4-BE49-F238E27FC236}">
                <a16:creationId xmlns:a16="http://schemas.microsoft.com/office/drawing/2014/main" id="{26BE80FB-1611-0449-AFDC-92ED17D9383C}"/>
              </a:ext>
            </a:extLst>
          </p:cNvPr>
          <p:cNvSpPr>
            <a:spLocks noGrp="1"/>
          </p:cNvSpPr>
          <p:nvPr>
            <p:ph idx="1"/>
          </p:nvPr>
        </p:nvSpPr>
        <p:spPr>
          <a:xfrm>
            <a:off x="6512798" y="2244114"/>
            <a:ext cx="4934989" cy="3849624"/>
          </a:xfrm>
        </p:spPr>
        <p:txBody>
          <a:bodyPr>
            <a:normAutofit lnSpcReduction="10000"/>
          </a:bodyPr>
          <a:lstStyle/>
          <a:p>
            <a:pPr marL="285750" indent="-285750">
              <a:spcBef>
                <a:spcPts val="0"/>
              </a:spcBef>
              <a:buFont typeface="Arial" panose="020B0604020202020204" pitchFamily="34" charset="0"/>
              <a:buChar char="•"/>
            </a:pPr>
            <a:r>
              <a:rPr lang="en-US" dirty="0"/>
              <a:t>In U.S.:</a:t>
            </a:r>
          </a:p>
          <a:p>
            <a:pPr marL="560070" lvl="1" indent="-285750">
              <a:spcBef>
                <a:spcPts val="0"/>
              </a:spcBef>
              <a:buFont typeface="Arial" panose="020B0604020202020204" pitchFamily="34" charset="0"/>
              <a:buChar char="•"/>
            </a:pPr>
            <a:r>
              <a:rPr lang="en-US" sz="1800" dirty="0"/>
              <a:t>120.5 guns/100 people; 34.5/100 people in Canada</a:t>
            </a:r>
          </a:p>
          <a:p>
            <a:pPr marL="560070" lvl="1" indent="-285750">
              <a:spcBef>
                <a:spcPts val="0"/>
              </a:spcBef>
              <a:buFont typeface="Arial" panose="020B0604020202020204" pitchFamily="34" charset="0"/>
              <a:buChar char="•"/>
            </a:pPr>
            <a:r>
              <a:rPr lang="en-US" sz="1800" dirty="0"/>
              <a:t>Policies emphasize rights of citizens to carry/conceal weapons</a:t>
            </a:r>
          </a:p>
          <a:p>
            <a:pPr marL="560070" lvl="1" indent="-285750">
              <a:spcBef>
                <a:spcPts val="0"/>
              </a:spcBef>
              <a:buFont typeface="Arial" panose="020B0604020202020204" pitchFamily="34" charset="0"/>
              <a:buChar char="•"/>
            </a:pPr>
            <a:r>
              <a:rPr lang="en-US" sz="1800" dirty="0"/>
              <a:t>30% Americans own guns; 11% live in household w/ firearm</a:t>
            </a:r>
            <a:br>
              <a:rPr lang="en-US" sz="1800" dirty="0"/>
            </a:br>
            <a:endParaRPr lang="en-US" sz="1800" dirty="0"/>
          </a:p>
          <a:p>
            <a:pPr marL="285750" indent="-285750">
              <a:spcBef>
                <a:spcPts val="0"/>
              </a:spcBef>
              <a:buFont typeface="Arial" panose="020B0604020202020204" pitchFamily="34" charset="0"/>
              <a:buChar char="•"/>
            </a:pPr>
            <a:r>
              <a:rPr lang="en-US" dirty="0"/>
              <a:t>Guns = environmental factor, interacts w/: </a:t>
            </a:r>
          </a:p>
          <a:p>
            <a:pPr marL="560070" lvl="1" indent="-285750">
              <a:spcBef>
                <a:spcPts val="0"/>
              </a:spcBef>
              <a:buFont typeface="Arial" panose="020B0604020202020204" pitchFamily="34" charset="0"/>
              <a:buChar char="•"/>
            </a:pPr>
            <a:r>
              <a:rPr lang="en-US" sz="1800" dirty="0"/>
              <a:t>Media violence</a:t>
            </a:r>
          </a:p>
          <a:p>
            <a:pPr marL="560070" lvl="1" indent="-285750">
              <a:spcBef>
                <a:spcPts val="0"/>
              </a:spcBef>
              <a:buFont typeface="Arial" panose="020B0604020202020204" pitchFamily="34" charset="0"/>
              <a:buChar char="•"/>
            </a:pPr>
            <a:r>
              <a:rPr lang="en-US" sz="1800" dirty="0"/>
              <a:t>Internet validation for emotional anger</a:t>
            </a:r>
          </a:p>
          <a:p>
            <a:pPr marL="560070" lvl="1" indent="-285750">
              <a:spcBef>
                <a:spcPts val="0"/>
              </a:spcBef>
              <a:buFont typeface="Arial" panose="020B0604020202020204" pitchFamily="34" charset="0"/>
              <a:buChar char="•"/>
            </a:pPr>
            <a:r>
              <a:rPr lang="en-US" sz="1800" dirty="0"/>
              <a:t>Obsessive thoughts justifying violent retribution</a:t>
            </a:r>
          </a:p>
          <a:p>
            <a:pPr marL="560070" lvl="1" indent="-285750">
              <a:spcBef>
                <a:spcPts val="0"/>
              </a:spcBef>
              <a:buFont typeface="Arial" panose="020B0604020202020204" pitchFamily="34" charset="0"/>
              <a:buChar char="•"/>
            </a:pPr>
            <a:r>
              <a:rPr lang="en-US" sz="1800" dirty="0"/>
              <a:t>Untreated mental disorders</a:t>
            </a:r>
            <a:endParaRPr lang="en-US" sz="1800" dirty="0">
              <a:ln w="15875">
                <a:noFill/>
                <a:round/>
              </a:ln>
            </a:endParaRPr>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2F04A36A-BDBD-5046-B048-DA0952F73D3B}"/>
              </a:ext>
            </a:extLst>
          </p:cNvPr>
          <p:cNvSpPr txBox="1"/>
          <p:nvPr/>
        </p:nvSpPr>
        <p:spPr>
          <a:xfrm>
            <a:off x="7359881" y="6078635"/>
            <a:ext cx="4087906"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940385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eiling, floor, building&#10;&#10;Description automatically generated">
            <a:extLst>
              <a:ext uri="{FF2B5EF4-FFF2-40B4-BE49-F238E27FC236}">
                <a16:creationId xmlns:a16="http://schemas.microsoft.com/office/drawing/2014/main" id="{65B7C4FB-F499-5842-8CEF-FD7E517CAC4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2577" r="9091" b="24292"/>
          <a:stretch/>
        </p:blipFill>
        <p:spPr>
          <a:xfrm flipH="1">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533FEA-C894-7747-97A6-5B9131939AC1}"/>
              </a:ext>
            </a:extLst>
          </p:cNvPr>
          <p:cNvSpPr>
            <a:spLocks noGrp="1"/>
          </p:cNvSpPr>
          <p:nvPr>
            <p:ph type="title"/>
          </p:nvPr>
        </p:nvSpPr>
        <p:spPr>
          <a:xfrm>
            <a:off x="772635" y="518403"/>
            <a:ext cx="4602152" cy="1718225"/>
          </a:xfrm>
        </p:spPr>
        <p:txBody>
          <a:bodyPr>
            <a:normAutofit/>
          </a:bodyPr>
          <a:lstStyle/>
          <a:p>
            <a:r>
              <a:rPr lang="en-US" sz="3600" dirty="0"/>
              <a:t>Understanding School Shootings</a:t>
            </a:r>
          </a:p>
        </p:txBody>
      </p:sp>
      <p:sp>
        <p:nvSpPr>
          <p:cNvPr id="3" name="Content Placeholder 2">
            <a:extLst>
              <a:ext uri="{FF2B5EF4-FFF2-40B4-BE49-F238E27FC236}">
                <a16:creationId xmlns:a16="http://schemas.microsoft.com/office/drawing/2014/main" id="{16F2BCF5-88B5-8741-8F30-0D958C237947}"/>
              </a:ext>
            </a:extLst>
          </p:cNvPr>
          <p:cNvSpPr>
            <a:spLocks noGrp="1"/>
          </p:cNvSpPr>
          <p:nvPr>
            <p:ph idx="1"/>
          </p:nvPr>
        </p:nvSpPr>
        <p:spPr>
          <a:xfrm>
            <a:off x="563267" y="2236628"/>
            <a:ext cx="5020887" cy="3480066"/>
          </a:xfrm>
        </p:spPr>
        <p:txBody>
          <a:bodyPr>
            <a:noAutofit/>
          </a:bodyPr>
          <a:lstStyle/>
          <a:p>
            <a:pPr marL="285750" indent="-285750">
              <a:lnSpc>
                <a:spcPct val="90000"/>
              </a:lnSpc>
              <a:spcBef>
                <a:spcPts val="0"/>
              </a:spcBef>
              <a:buFont typeface="Arial" panose="020B0604020202020204" pitchFamily="34" charset="0"/>
              <a:buChar char="•"/>
            </a:pPr>
            <a:r>
              <a:rPr lang="en-US" dirty="0"/>
              <a:t>Roles of social workers: </a:t>
            </a:r>
          </a:p>
          <a:p>
            <a:pPr marL="742950" lvl="1" indent="-285750">
              <a:lnSpc>
                <a:spcPct val="90000"/>
              </a:lnSpc>
              <a:spcBef>
                <a:spcPts val="0"/>
              </a:spcBef>
              <a:buFont typeface="Arial" panose="020B0604020202020204" pitchFamily="34" charset="0"/>
              <a:buChar char="•"/>
            </a:pPr>
            <a:r>
              <a:rPr lang="en-US" sz="1800" dirty="0"/>
              <a:t>Understand development of people who commit mass killings</a:t>
            </a:r>
            <a:endParaRPr lang="en-US" sz="1800" dirty="0">
              <a:ln w="15875">
                <a:noFill/>
                <a:round/>
              </a:ln>
            </a:endParaRPr>
          </a:p>
          <a:p>
            <a:pPr marL="742950" lvl="1" indent="-285750">
              <a:lnSpc>
                <a:spcPct val="90000"/>
              </a:lnSpc>
              <a:spcBef>
                <a:spcPts val="0"/>
              </a:spcBef>
              <a:buFont typeface="Arial" panose="020B0604020202020204" pitchFamily="34" charset="0"/>
              <a:buChar char="•"/>
            </a:pPr>
            <a:r>
              <a:rPr lang="en-US" sz="1800" dirty="0">
                <a:ln w="15875">
                  <a:noFill/>
                  <a:round/>
                </a:ln>
              </a:rPr>
              <a:t>Help keep communities/individuals safe</a:t>
            </a:r>
          </a:p>
          <a:p>
            <a:pPr marL="742950" lvl="1" indent="-285750">
              <a:lnSpc>
                <a:spcPct val="90000"/>
              </a:lnSpc>
              <a:spcBef>
                <a:spcPts val="0"/>
              </a:spcBef>
              <a:buFont typeface="Arial" panose="020B0604020202020204" pitchFamily="34" charset="0"/>
              <a:buChar char="•"/>
            </a:pPr>
            <a:r>
              <a:rPr lang="en-US" sz="1800" dirty="0">
                <a:ln w="15875">
                  <a:noFill/>
                  <a:round/>
                </a:ln>
              </a:rPr>
              <a:t>Understand humanity of violent perpetrators</a:t>
            </a:r>
          </a:p>
          <a:p>
            <a:pPr>
              <a:lnSpc>
                <a:spcPct val="90000"/>
              </a:lnSpc>
              <a:spcBef>
                <a:spcPts val="0"/>
              </a:spcBef>
            </a:pPr>
            <a:endParaRPr lang="en-US" dirty="0"/>
          </a:p>
          <a:p>
            <a:pPr marL="296863" lvl="1" indent="-280988">
              <a:lnSpc>
                <a:spcPct val="90000"/>
              </a:lnSpc>
              <a:spcBef>
                <a:spcPts val="0"/>
              </a:spcBef>
              <a:buFont typeface="Arial" panose="020B0604020202020204" pitchFamily="34" charset="0"/>
              <a:buChar char="•"/>
            </a:pPr>
            <a:r>
              <a:rPr lang="en-US" sz="1800" dirty="0">
                <a:ln w="15875">
                  <a:noFill/>
                  <a:round/>
                </a:ln>
              </a:rPr>
              <a:t>Easy to understand social work plays role in protecting clients from violence &amp; healing</a:t>
            </a:r>
            <a:br>
              <a:rPr lang="en-US" sz="1800" dirty="0">
                <a:ln w="15875">
                  <a:noFill/>
                  <a:round/>
                </a:ln>
              </a:rPr>
            </a:br>
            <a:endParaRPr lang="en-US" sz="1800" dirty="0">
              <a:ln w="15875">
                <a:noFill/>
                <a:round/>
              </a:ln>
            </a:endParaRPr>
          </a:p>
          <a:p>
            <a:pPr marL="296863" lvl="1" indent="-280988">
              <a:lnSpc>
                <a:spcPct val="90000"/>
              </a:lnSpc>
              <a:spcBef>
                <a:spcPts val="0"/>
              </a:spcBef>
              <a:buFont typeface="Arial" panose="020B0604020202020204" pitchFamily="34" charset="0"/>
              <a:buChar char="•"/>
            </a:pPr>
            <a:r>
              <a:rPr lang="en-US" sz="1800" dirty="0">
                <a:ln w="15875">
                  <a:noFill/>
                  <a:round/>
                </a:ln>
              </a:rPr>
              <a:t>Harder to accept social work ethics call us to:</a:t>
            </a:r>
          </a:p>
          <a:p>
            <a:pPr marL="571183" lvl="3" indent="-280988">
              <a:lnSpc>
                <a:spcPct val="90000"/>
              </a:lnSpc>
              <a:spcBef>
                <a:spcPts val="0"/>
              </a:spcBef>
              <a:buFont typeface="Arial" panose="020B0604020202020204" pitchFamily="34" charset="0"/>
              <a:buChar char="•"/>
            </a:pPr>
            <a:r>
              <a:rPr lang="en-US" sz="1800" dirty="0">
                <a:ln w="15875">
                  <a:noFill/>
                  <a:round/>
                </a:ln>
              </a:rPr>
              <a:t>Abhor terrorist’s violent behavior</a:t>
            </a:r>
          </a:p>
          <a:p>
            <a:pPr marL="571183" lvl="3" indent="-280988">
              <a:lnSpc>
                <a:spcPct val="90000"/>
              </a:lnSpc>
              <a:spcBef>
                <a:spcPts val="0"/>
              </a:spcBef>
              <a:buFont typeface="Arial" panose="020B0604020202020204" pitchFamily="34" charset="0"/>
              <a:buChar char="•"/>
            </a:pPr>
            <a:r>
              <a:rPr lang="en-US" sz="1800" dirty="0">
                <a:ln w="15875">
                  <a:noFill/>
                  <a:round/>
                </a:ln>
              </a:rPr>
              <a:t>Attempt to change violent behavior</a:t>
            </a:r>
          </a:p>
          <a:p>
            <a:pPr marL="571183" lvl="3" indent="-280988">
              <a:lnSpc>
                <a:spcPct val="90000"/>
              </a:lnSpc>
              <a:spcBef>
                <a:spcPts val="0"/>
              </a:spcBef>
              <a:buFont typeface="Arial" panose="020B0604020202020204" pitchFamily="34" charset="0"/>
              <a:buChar char="•"/>
            </a:pPr>
            <a:r>
              <a:rPr lang="en-US" sz="1800" dirty="0">
                <a:ln w="15875">
                  <a:noFill/>
                  <a:round/>
                </a:ln>
              </a:rPr>
              <a:t>See innate worth in terrorist</a:t>
            </a:r>
          </a:p>
          <a:p>
            <a:pPr marL="571183" lvl="3" indent="-280988">
              <a:lnSpc>
                <a:spcPct val="90000"/>
              </a:lnSpc>
              <a:spcBef>
                <a:spcPts val="0"/>
              </a:spcBef>
              <a:buFont typeface="Arial" panose="020B0604020202020204" pitchFamily="34" charset="0"/>
              <a:buChar char="•"/>
            </a:pPr>
            <a:r>
              <a:rPr lang="en-US" sz="1800" dirty="0">
                <a:ln w="15875">
                  <a:noFill/>
                  <a:round/>
                </a:ln>
              </a:rPr>
              <a:t>Believe terrorist worthy of compassion</a:t>
            </a:r>
          </a:p>
          <a:p>
            <a:pPr>
              <a:lnSpc>
                <a:spcPct val="90000"/>
              </a:lnSpc>
              <a:spcBef>
                <a:spcPts val="0"/>
              </a:spcBef>
            </a:pPr>
            <a:endParaRPr lang="en-US" dirty="0"/>
          </a:p>
        </p:txBody>
      </p:sp>
      <p:sp>
        <p:nvSpPr>
          <p:cNvPr id="15" name="TextBox 14">
            <a:extLst>
              <a:ext uri="{FF2B5EF4-FFF2-40B4-BE49-F238E27FC236}">
                <a16:creationId xmlns:a16="http://schemas.microsoft.com/office/drawing/2014/main" id="{9501662D-1E5D-F94F-A59D-45CF3D40F869}"/>
              </a:ext>
            </a:extLst>
          </p:cNvPr>
          <p:cNvSpPr txBox="1"/>
          <p:nvPr/>
        </p:nvSpPr>
        <p:spPr>
          <a:xfrm>
            <a:off x="1627310" y="6093376"/>
            <a:ext cx="4087906"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155758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in front of a window&#10;&#10;Description automatically generated">
            <a:extLst>
              <a:ext uri="{FF2B5EF4-FFF2-40B4-BE49-F238E27FC236}">
                <a16:creationId xmlns:a16="http://schemas.microsoft.com/office/drawing/2014/main" id="{5F4BBD22-C1FD-1146-B849-E8C9AA07D9E8}"/>
              </a:ext>
            </a:extLst>
          </p:cNvPr>
          <p:cNvPicPr>
            <a:picLocks noChangeAspect="1"/>
          </p:cNvPicPr>
          <p:nvPr/>
        </p:nvPicPr>
        <p:blipFill rotWithShape="1">
          <a:blip r:embed="rId3"/>
          <a:srcRect l="9091" t="14120" b="9271"/>
          <a:stretch/>
        </p:blipFill>
        <p:spPr>
          <a:xfrm flipH="1">
            <a:off x="20" y="-1"/>
            <a:ext cx="12191980" cy="685799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A7D20D-F807-0847-9354-635DDF102CC0}"/>
              </a:ext>
            </a:extLst>
          </p:cNvPr>
          <p:cNvSpPr>
            <a:spLocks noGrp="1"/>
          </p:cNvSpPr>
          <p:nvPr>
            <p:ph type="title"/>
          </p:nvPr>
        </p:nvSpPr>
        <p:spPr>
          <a:xfrm>
            <a:off x="6846137" y="727626"/>
            <a:ext cx="4602152" cy="1718225"/>
          </a:xfrm>
        </p:spPr>
        <p:txBody>
          <a:bodyPr>
            <a:normAutofit/>
          </a:bodyPr>
          <a:lstStyle/>
          <a:p>
            <a:r>
              <a:rPr lang="en-US" sz="3100"/>
              <a:t>Terrorism &amp; Mass Killings </a:t>
            </a:r>
            <a:br>
              <a:rPr lang="en-US" sz="3100"/>
            </a:br>
            <a:r>
              <a:rPr lang="en-US" sz="3100"/>
              <a:t>Affect Development Across </a:t>
            </a:r>
            <a:br>
              <a:rPr lang="en-US" sz="3100"/>
            </a:br>
            <a:r>
              <a:rPr lang="en-US" sz="3100"/>
              <a:t>the Life Span</a:t>
            </a:r>
          </a:p>
        </p:txBody>
      </p:sp>
      <p:sp>
        <p:nvSpPr>
          <p:cNvPr id="3" name="Content Placeholder 2">
            <a:extLst>
              <a:ext uri="{FF2B5EF4-FFF2-40B4-BE49-F238E27FC236}">
                <a16:creationId xmlns:a16="http://schemas.microsoft.com/office/drawing/2014/main" id="{8E389B2D-0326-E24B-9302-E11B5CC13E9B}"/>
              </a:ext>
            </a:extLst>
          </p:cNvPr>
          <p:cNvSpPr>
            <a:spLocks noGrp="1"/>
          </p:cNvSpPr>
          <p:nvPr>
            <p:ph idx="1"/>
          </p:nvPr>
        </p:nvSpPr>
        <p:spPr>
          <a:xfrm>
            <a:off x="6846137" y="2538920"/>
            <a:ext cx="4602152" cy="3480066"/>
          </a:xfrm>
        </p:spPr>
        <p:txBody>
          <a:bodyPr>
            <a:noAutofit/>
          </a:bodyPr>
          <a:lstStyle/>
          <a:p>
            <a:pPr marL="285750" indent="-285750">
              <a:lnSpc>
                <a:spcPct val="90000"/>
              </a:lnSpc>
              <a:spcBef>
                <a:spcPts val="0"/>
              </a:spcBef>
              <a:spcAft>
                <a:spcPts val="600"/>
              </a:spcAft>
              <a:buFont typeface="Arial" panose="020B0604020202020204" pitchFamily="34" charset="0"/>
              <a:buChar char="•"/>
            </a:pPr>
            <a:r>
              <a:rPr lang="en-US" dirty="0"/>
              <a:t>No way to predict who will have long term developmental &amp; mental health problems after terrorist attack</a:t>
            </a:r>
            <a:br>
              <a:rPr lang="en-US" dirty="0"/>
            </a:br>
            <a:endParaRPr lang="en-US" dirty="0"/>
          </a:p>
          <a:p>
            <a:pPr marL="285750" indent="-285750">
              <a:lnSpc>
                <a:spcPct val="90000"/>
              </a:lnSpc>
              <a:spcBef>
                <a:spcPts val="0"/>
              </a:spcBef>
              <a:spcAft>
                <a:spcPts val="600"/>
              </a:spcAft>
              <a:buFont typeface="Arial" panose="020B0604020202020204" pitchFamily="34" charset="0"/>
              <a:buChar char="•"/>
            </a:pPr>
            <a:r>
              <a:rPr lang="en-US" dirty="0"/>
              <a:t>Acute stress morph into increased long-term trauma, post traumatic stress, depression &amp; other disorders</a:t>
            </a:r>
            <a:br>
              <a:rPr lang="en-US" dirty="0"/>
            </a:br>
            <a:endParaRPr lang="en-US" dirty="0"/>
          </a:p>
          <a:p>
            <a:pPr marL="285750" indent="-285750">
              <a:lnSpc>
                <a:spcPct val="90000"/>
              </a:lnSpc>
              <a:spcBef>
                <a:spcPts val="0"/>
              </a:spcBef>
              <a:spcAft>
                <a:spcPts val="600"/>
              </a:spcAft>
              <a:buFont typeface="Arial" panose="020B0604020202020204" pitchFamily="34" charset="0"/>
              <a:buChar char="•"/>
            </a:pPr>
            <a:r>
              <a:rPr lang="en-US" dirty="0"/>
              <a:t>Survivors search for explanations, some focus on unanswerable question of why targeted</a:t>
            </a:r>
            <a:br>
              <a:rPr lang="en-US" dirty="0"/>
            </a:br>
            <a:endParaRPr lang="en-US" dirty="0"/>
          </a:p>
          <a:p>
            <a:pPr marL="285750" indent="-285750">
              <a:lnSpc>
                <a:spcPct val="90000"/>
              </a:lnSpc>
              <a:spcBef>
                <a:spcPts val="0"/>
              </a:spcBef>
              <a:spcAft>
                <a:spcPts val="600"/>
              </a:spcAft>
              <a:buFont typeface="Arial" panose="020B0604020202020204" pitchFamily="34" charset="0"/>
              <a:buChar char="•"/>
            </a:pPr>
            <a:r>
              <a:rPr lang="en-US" dirty="0"/>
              <a:t>Inability to accept unsolvable increases anxiety &amp; changes course development</a:t>
            </a:r>
          </a:p>
          <a:p>
            <a:pPr>
              <a:lnSpc>
                <a:spcPct val="90000"/>
              </a:lnSpc>
              <a:spcBef>
                <a:spcPts val="0"/>
              </a:spcBef>
              <a:spcAft>
                <a:spcPts val="600"/>
              </a:spcAft>
            </a:pPr>
            <a:endParaRPr lang="en-US" dirty="0"/>
          </a:p>
          <a:p>
            <a:pPr>
              <a:lnSpc>
                <a:spcPct val="90000"/>
              </a:lnSpc>
              <a:spcBef>
                <a:spcPts val="0"/>
              </a:spcBef>
              <a:spcAft>
                <a:spcPts val="600"/>
              </a:spcAft>
            </a:pPr>
            <a:endParaRPr lang="en-US" dirty="0"/>
          </a:p>
        </p:txBody>
      </p:sp>
      <p:sp>
        <p:nvSpPr>
          <p:cNvPr id="12" name="TextBox 11">
            <a:extLst>
              <a:ext uri="{FF2B5EF4-FFF2-40B4-BE49-F238E27FC236}">
                <a16:creationId xmlns:a16="http://schemas.microsoft.com/office/drawing/2014/main" id="{642DA408-B5AF-1E40-B66F-008E56CA1A0A}"/>
              </a:ext>
            </a:extLst>
          </p:cNvPr>
          <p:cNvSpPr txBox="1"/>
          <p:nvPr/>
        </p:nvSpPr>
        <p:spPr>
          <a:xfrm>
            <a:off x="7617130" y="6113928"/>
            <a:ext cx="4087906"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299265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brick wall&#10;&#10;Description automatically generated">
            <a:extLst>
              <a:ext uri="{FF2B5EF4-FFF2-40B4-BE49-F238E27FC236}">
                <a16:creationId xmlns:a16="http://schemas.microsoft.com/office/drawing/2014/main" id="{47721B20-E120-274E-83E4-14A7F6CD8E98}"/>
              </a:ext>
            </a:extLst>
          </p:cNvPr>
          <p:cNvPicPr>
            <a:picLocks noChangeAspect="1"/>
          </p:cNvPicPr>
          <p:nvPr/>
        </p:nvPicPr>
        <p:blipFill rotWithShape="1">
          <a:blip r:embed="rId3"/>
          <a:srcRect t="13170" r="9091" b="9643"/>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6ADC50-8667-C446-83F0-7818E02460E7}"/>
              </a:ext>
            </a:extLst>
          </p:cNvPr>
          <p:cNvSpPr>
            <a:spLocks noGrp="1"/>
          </p:cNvSpPr>
          <p:nvPr>
            <p:ph type="title"/>
          </p:nvPr>
        </p:nvSpPr>
        <p:spPr>
          <a:xfrm>
            <a:off x="881617" y="605540"/>
            <a:ext cx="4602152" cy="1718225"/>
          </a:xfrm>
        </p:spPr>
        <p:txBody>
          <a:bodyPr>
            <a:normAutofit/>
          </a:bodyPr>
          <a:lstStyle/>
          <a:p>
            <a:r>
              <a:rPr lang="en-US" sz="4400" dirty="0"/>
              <a:t>Objectives</a:t>
            </a:r>
          </a:p>
        </p:txBody>
      </p:sp>
      <p:sp>
        <p:nvSpPr>
          <p:cNvPr id="3" name="Content Placeholder 2">
            <a:extLst>
              <a:ext uri="{FF2B5EF4-FFF2-40B4-BE49-F238E27FC236}">
                <a16:creationId xmlns:a16="http://schemas.microsoft.com/office/drawing/2014/main" id="{F334C569-76B7-504C-8439-69BB45CC2DA9}"/>
              </a:ext>
            </a:extLst>
          </p:cNvPr>
          <p:cNvSpPr>
            <a:spLocks noGrp="1"/>
          </p:cNvSpPr>
          <p:nvPr>
            <p:ph idx="1"/>
          </p:nvPr>
        </p:nvSpPr>
        <p:spPr>
          <a:xfrm>
            <a:off x="774043" y="2198261"/>
            <a:ext cx="4602152" cy="3480066"/>
          </a:xfrm>
        </p:spPr>
        <p:txBody>
          <a:bodyPr>
            <a:noAutofit/>
          </a:bodyPr>
          <a:lstStyle/>
          <a:p>
            <a:pPr marL="300038" lvl="1" indent="-285750">
              <a:spcBef>
                <a:spcPts val="0"/>
              </a:spcBef>
              <a:buFont typeface="Arial" panose="020B0604020202020204" pitchFamily="34" charset="0"/>
              <a:buChar char="•"/>
            </a:pPr>
            <a:r>
              <a:rPr lang="en-US" sz="1800" dirty="0">
                <a:ln w="15875">
                  <a:noFill/>
                  <a:round/>
                </a:ln>
              </a:rPr>
              <a:t>Recognize people facing new challenges as result of terrorism &amp; mass murder worldwide</a:t>
            </a:r>
            <a:br>
              <a:rPr lang="en-US" sz="1800" dirty="0">
                <a:ln w="15875">
                  <a:noFill/>
                  <a:round/>
                </a:ln>
              </a:rPr>
            </a:br>
            <a:endParaRPr lang="en-US" sz="1800" dirty="0">
              <a:ln w="15875">
                <a:noFill/>
                <a:round/>
              </a:ln>
            </a:endParaRPr>
          </a:p>
          <a:p>
            <a:pPr marL="300038" lvl="1" indent="-285750">
              <a:spcBef>
                <a:spcPts val="0"/>
              </a:spcBef>
              <a:buFont typeface="Arial" panose="020B0604020202020204" pitchFamily="34" charset="0"/>
              <a:buChar char="•"/>
            </a:pPr>
            <a:r>
              <a:rPr lang="en-US" sz="1800" dirty="0">
                <a:ln w="15875">
                  <a:noFill/>
                  <a:round/>
                </a:ln>
              </a:rPr>
              <a:t>Understand consequences of terrorism &amp; mass murder for both victims &amp; perpetrators</a:t>
            </a:r>
            <a:br>
              <a:rPr lang="en-US" sz="1800" dirty="0">
                <a:ln w="15875">
                  <a:noFill/>
                  <a:round/>
                </a:ln>
              </a:rPr>
            </a:br>
            <a:endParaRPr lang="en-US" sz="1800" dirty="0">
              <a:ln w="15875">
                <a:noFill/>
                <a:round/>
              </a:ln>
            </a:endParaRPr>
          </a:p>
          <a:p>
            <a:pPr marL="300038" lvl="1" indent="-285750">
              <a:spcBef>
                <a:spcPts val="0"/>
              </a:spcBef>
              <a:buFont typeface="Arial" panose="020B0604020202020204" pitchFamily="34" charset="0"/>
              <a:buChar char="•"/>
            </a:pPr>
            <a:r>
              <a:rPr lang="en-US" sz="1800" dirty="0">
                <a:ln w="15875">
                  <a:noFill/>
                  <a:round/>
                </a:ln>
              </a:rPr>
              <a:t>Discuss school shootings as example of mass murder</a:t>
            </a:r>
            <a:br>
              <a:rPr lang="en-US" sz="1800" dirty="0">
                <a:ln w="15875">
                  <a:noFill/>
                  <a:round/>
                </a:ln>
              </a:rPr>
            </a:br>
            <a:endParaRPr lang="en-US" sz="1800" dirty="0">
              <a:ln w="15875">
                <a:noFill/>
                <a:round/>
              </a:ln>
            </a:endParaRPr>
          </a:p>
          <a:p>
            <a:pPr marL="300038" lvl="1" indent="-285750">
              <a:spcBef>
                <a:spcPts val="0"/>
              </a:spcBef>
              <a:buFont typeface="Arial" panose="020B0604020202020204" pitchFamily="34" charset="0"/>
              <a:buChar char="•"/>
            </a:pPr>
            <a:r>
              <a:rPr lang="en-US" sz="1800" dirty="0">
                <a:ln w="15875">
                  <a:noFill/>
                  <a:round/>
                </a:ln>
              </a:rPr>
              <a:t>Understand how people become drawn into violent actions &amp; impact it has on human behavior &amp; development across lifespan</a:t>
            </a:r>
          </a:p>
          <a:p>
            <a:pPr>
              <a:spcBef>
                <a:spcPts val="0"/>
              </a:spcBef>
              <a:buFont typeface="Arial" panose="020B0604020202020204" pitchFamily="34" charset="0"/>
              <a:buChar char="•"/>
            </a:pPr>
            <a:endParaRPr lang="en-US" dirty="0"/>
          </a:p>
          <a:p>
            <a:pPr>
              <a:spcBef>
                <a:spcPts val="0"/>
              </a:spcBef>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27373452-3639-184A-9ECE-1DC4D8301189}"/>
              </a:ext>
            </a:extLst>
          </p:cNvPr>
          <p:cNvSpPr txBox="1"/>
          <p:nvPr/>
        </p:nvSpPr>
        <p:spPr>
          <a:xfrm>
            <a:off x="1663169" y="6129349"/>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658269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55CE4A-F490-3045-AF70-2109CDE9E505}"/>
              </a:ext>
            </a:extLst>
          </p:cNvPr>
          <p:cNvPicPr>
            <a:picLocks noChangeAspect="1"/>
          </p:cNvPicPr>
          <p:nvPr/>
        </p:nvPicPr>
        <p:blipFill rotWithShape="1">
          <a:blip r:embed="rId3"/>
          <a:srcRect l="11287" t="23607" r="-1"/>
          <a:stretch/>
        </p:blipFill>
        <p:spPr>
          <a:xfrm flipH="1">
            <a:off x="-2" y="0"/>
            <a:ext cx="12192002" cy="6858000"/>
          </a:xfrm>
          <a:prstGeom prst="rect">
            <a:avLst/>
          </a:prstGeom>
        </p:spPr>
      </p:pic>
      <p:grpSp>
        <p:nvGrpSpPr>
          <p:cNvPr id="12" name="Group 11">
            <a:extLst>
              <a:ext uri="{FF2B5EF4-FFF2-40B4-BE49-F238E27FC236}">
                <a16:creationId xmlns:a16="http://schemas.microsoft.com/office/drawing/2014/main" id="{E99C8905-340B-004F-B697-E9D9314293D1}"/>
              </a:ext>
            </a:extLst>
          </p:cNvPr>
          <p:cNvGrpSpPr/>
          <p:nvPr/>
        </p:nvGrpSpPr>
        <p:grpSpPr>
          <a:xfrm>
            <a:off x="267615" y="253548"/>
            <a:ext cx="5612193" cy="6361598"/>
            <a:chOff x="267615" y="253548"/>
            <a:chExt cx="5612193" cy="6361598"/>
          </a:xfrm>
        </p:grpSpPr>
        <p:sp>
          <p:nvSpPr>
            <p:cNvPr id="14" name="Rectangle 13">
              <a:extLst>
                <a:ext uri="{FF2B5EF4-FFF2-40B4-BE49-F238E27FC236}">
                  <a16:creationId xmlns:a16="http://schemas.microsoft.com/office/drawing/2014/main" id="{1A295A6E-5119-2448-94F7-9BEA30BC9ED1}"/>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6CE6D08-B3FF-1341-8571-948759095664}"/>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AA7D20D-F807-0847-9354-635DDF102CC0}"/>
              </a:ext>
            </a:extLst>
          </p:cNvPr>
          <p:cNvSpPr>
            <a:spLocks noGrp="1"/>
          </p:cNvSpPr>
          <p:nvPr>
            <p:ph type="title"/>
          </p:nvPr>
        </p:nvSpPr>
        <p:spPr>
          <a:xfrm>
            <a:off x="615142" y="577843"/>
            <a:ext cx="4761053" cy="1718225"/>
          </a:xfrm>
        </p:spPr>
        <p:txBody>
          <a:bodyPr>
            <a:normAutofit/>
          </a:bodyPr>
          <a:lstStyle/>
          <a:p>
            <a:r>
              <a:rPr lang="en-US" sz="2800" dirty="0"/>
              <a:t>Terrorism &amp; Mass Killings Affect Development Across the Life Span</a:t>
            </a:r>
          </a:p>
        </p:txBody>
      </p:sp>
      <p:sp>
        <p:nvSpPr>
          <p:cNvPr id="3" name="Content Placeholder 2">
            <a:extLst>
              <a:ext uri="{FF2B5EF4-FFF2-40B4-BE49-F238E27FC236}">
                <a16:creationId xmlns:a16="http://schemas.microsoft.com/office/drawing/2014/main" id="{8E389B2D-0326-E24B-9302-E11B5CC13E9B}"/>
              </a:ext>
            </a:extLst>
          </p:cNvPr>
          <p:cNvSpPr>
            <a:spLocks noGrp="1"/>
          </p:cNvSpPr>
          <p:nvPr>
            <p:ph idx="1"/>
          </p:nvPr>
        </p:nvSpPr>
        <p:spPr>
          <a:xfrm>
            <a:off x="423827" y="2450108"/>
            <a:ext cx="5299768" cy="3480066"/>
          </a:xfrm>
        </p:spPr>
        <p:txBody>
          <a:bodyPr>
            <a:noAutofit/>
          </a:bodyPr>
          <a:lstStyle/>
          <a:p>
            <a:pPr marL="285750" indent="-285750">
              <a:lnSpc>
                <a:spcPct val="90000"/>
              </a:lnSpc>
              <a:spcBef>
                <a:spcPts val="0"/>
              </a:spcBef>
              <a:buFont typeface="Arial" panose="020B0604020202020204" pitchFamily="34" charset="0"/>
              <a:buChar char="•"/>
            </a:pPr>
            <a:r>
              <a:rPr lang="en-US" dirty="0"/>
              <a:t>Taylor (2015) illustrates how terrorist attack can stimulate/reinforce increased anxiety:</a:t>
            </a:r>
          </a:p>
          <a:p>
            <a:pPr marL="742950" lvl="1" indent="-285750">
              <a:lnSpc>
                <a:spcPct val="90000"/>
              </a:lnSpc>
              <a:spcBef>
                <a:spcPts val="0"/>
              </a:spcBef>
              <a:buFont typeface="Arial" panose="020B0604020202020204" pitchFamily="34" charset="0"/>
              <a:buChar char="•"/>
            </a:pPr>
            <a:r>
              <a:rPr lang="en-US" sz="1800" dirty="0"/>
              <a:t>Unexpected violence stimulates brain’s amygdala &amp; hippocampus; creates frightening memories</a:t>
            </a:r>
          </a:p>
          <a:p>
            <a:pPr marL="742950" lvl="1" indent="-285750">
              <a:lnSpc>
                <a:spcPct val="90000"/>
              </a:lnSpc>
              <a:spcBef>
                <a:spcPts val="0"/>
              </a:spcBef>
              <a:buFont typeface="Arial" panose="020B0604020202020204" pitchFamily="34" charset="0"/>
              <a:buChar char="•"/>
            </a:pPr>
            <a:r>
              <a:rPr lang="en-US" sz="1800" dirty="0"/>
              <a:t>After memory established, person attempts to understand event</a:t>
            </a:r>
          </a:p>
          <a:p>
            <a:pPr marL="742950" lvl="1" indent="-285750">
              <a:lnSpc>
                <a:spcPct val="90000"/>
              </a:lnSpc>
              <a:spcBef>
                <a:spcPts val="0"/>
              </a:spcBef>
              <a:buClrTx/>
              <a:buFont typeface="Arial" panose="020B0604020202020204" pitchFamily="34" charset="0"/>
              <a:buChar char="•"/>
              <a:defRPr/>
            </a:pPr>
            <a:r>
              <a:rPr lang="en-US" sz="1800" dirty="0"/>
              <a:t>When questions unanswered, difficult for survivor to accept reassuring statements from authorities &amp; counselors</a:t>
            </a:r>
          </a:p>
          <a:p>
            <a:pPr marL="742950" lvl="1" indent="-285750">
              <a:lnSpc>
                <a:spcPct val="90000"/>
              </a:lnSpc>
              <a:spcBef>
                <a:spcPts val="0"/>
              </a:spcBef>
              <a:buFont typeface="Arial" panose="020B0604020202020204" pitchFamily="34" charset="0"/>
              <a:buChar char="•"/>
            </a:pPr>
            <a:r>
              <a:rPr lang="en-US" sz="1800" dirty="0"/>
              <a:t>Emotional fears transition to flash memory</a:t>
            </a:r>
          </a:p>
          <a:p>
            <a:pPr marL="742950" lvl="1" indent="-285750">
              <a:lnSpc>
                <a:spcPct val="90000"/>
              </a:lnSpc>
              <a:spcBef>
                <a:spcPts val="0"/>
              </a:spcBef>
              <a:buFont typeface="Arial" panose="020B0604020202020204" pitchFamily="34" charset="0"/>
              <a:buChar char="•"/>
            </a:pPr>
            <a:r>
              <a:rPr lang="en-US" sz="1800" dirty="0"/>
              <a:t>Anxious responses occur automatically, become part of person's behavioral &amp; psychological responses</a:t>
            </a:r>
          </a:p>
          <a:p>
            <a:pPr marL="742950" lvl="1" indent="-285750">
              <a:lnSpc>
                <a:spcPct val="90000"/>
              </a:lnSpc>
              <a:spcBef>
                <a:spcPts val="0"/>
              </a:spcBef>
              <a:buFont typeface="Arial" panose="020B0604020202020204" pitchFamily="34" charset="0"/>
              <a:buChar char="•"/>
            </a:pPr>
            <a:endParaRPr lang="en-US" sz="1800" dirty="0"/>
          </a:p>
          <a:p>
            <a:pPr>
              <a:lnSpc>
                <a:spcPct val="90000"/>
              </a:lnSpc>
              <a:spcBef>
                <a:spcPts val="0"/>
              </a:spcBef>
            </a:pPr>
            <a:endParaRPr lang="en-US" dirty="0"/>
          </a:p>
          <a:p>
            <a:pPr>
              <a:lnSpc>
                <a:spcPct val="90000"/>
              </a:lnSpc>
              <a:spcBef>
                <a:spcPts val="0"/>
              </a:spcBef>
            </a:pPr>
            <a:endParaRPr lang="en-US" dirty="0"/>
          </a:p>
        </p:txBody>
      </p:sp>
      <p:sp>
        <p:nvSpPr>
          <p:cNvPr id="16" name="TextBox 15">
            <a:extLst>
              <a:ext uri="{FF2B5EF4-FFF2-40B4-BE49-F238E27FC236}">
                <a16:creationId xmlns:a16="http://schemas.microsoft.com/office/drawing/2014/main" id="{659BA181-55EC-F244-9714-C5DE17133342}"/>
              </a:ext>
            </a:extLst>
          </p:cNvPr>
          <p:cNvSpPr txBox="1"/>
          <p:nvPr/>
        </p:nvSpPr>
        <p:spPr>
          <a:xfrm>
            <a:off x="1635689" y="6157046"/>
            <a:ext cx="4087906"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309864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AFBCDF-0AEF-9141-94EF-A8E2A4B02A85}"/>
              </a:ext>
            </a:extLst>
          </p:cNvPr>
          <p:cNvPicPr>
            <a:picLocks noChangeAspect="1"/>
          </p:cNvPicPr>
          <p:nvPr/>
        </p:nvPicPr>
        <p:blipFill rotWithShape="1">
          <a:blip r:embed="rId3"/>
          <a:srcRect t="15625"/>
          <a:stretch/>
        </p:blipFill>
        <p:spPr>
          <a:xfrm flipH="1">
            <a:off x="0" y="0"/>
            <a:ext cx="12192000" cy="6858000"/>
          </a:xfrm>
          <a:prstGeom prst="rect">
            <a:avLst/>
          </a:prstGeom>
        </p:spPr>
      </p:pic>
      <p:grpSp>
        <p:nvGrpSpPr>
          <p:cNvPr id="5" name="Group 4">
            <a:extLst>
              <a:ext uri="{FF2B5EF4-FFF2-40B4-BE49-F238E27FC236}">
                <a16:creationId xmlns:a16="http://schemas.microsoft.com/office/drawing/2014/main" id="{E81A1D84-A87B-3E46-AAB2-07ED19BA25DC}"/>
              </a:ext>
            </a:extLst>
          </p:cNvPr>
          <p:cNvGrpSpPr/>
          <p:nvPr/>
        </p:nvGrpSpPr>
        <p:grpSpPr>
          <a:xfrm>
            <a:off x="6960463" y="170421"/>
            <a:ext cx="4937760" cy="6361598"/>
            <a:chOff x="267615" y="253548"/>
            <a:chExt cx="5612193" cy="6361598"/>
          </a:xfrm>
        </p:grpSpPr>
        <p:sp>
          <p:nvSpPr>
            <p:cNvPr id="6" name="Rectangle 5">
              <a:extLst>
                <a:ext uri="{FF2B5EF4-FFF2-40B4-BE49-F238E27FC236}">
                  <a16:creationId xmlns:a16="http://schemas.microsoft.com/office/drawing/2014/main" id="{DA28B054-D565-8C46-8344-F1B725E03411}"/>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2C14C37-81FC-E14F-91AA-B630193A3440}"/>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AA7D20D-F807-0847-9354-635DDF102CC0}"/>
              </a:ext>
            </a:extLst>
          </p:cNvPr>
          <p:cNvSpPr>
            <a:spLocks noGrp="1"/>
          </p:cNvSpPr>
          <p:nvPr>
            <p:ph type="title"/>
          </p:nvPr>
        </p:nvSpPr>
        <p:spPr>
          <a:xfrm>
            <a:off x="7276346" y="795975"/>
            <a:ext cx="4305993" cy="1371600"/>
          </a:xfrm>
        </p:spPr>
        <p:txBody>
          <a:bodyPr>
            <a:noAutofit/>
          </a:bodyPr>
          <a:lstStyle/>
          <a:p>
            <a:r>
              <a:rPr lang="en-US" sz="2800" dirty="0"/>
              <a:t>Terrorism &amp; Mass Killings Affect Development Across the Life Span</a:t>
            </a:r>
          </a:p>
        </p:txBody>
      </p:sp>
      <p:sp>
        <p:nvSpPr>
          <p:cNvPr id="3" name="Content Placeholder 2">
            <a:extLst>
              <a:ext uri="{FF2B5EF4-FFF2-40B4-BE49-F238E27FC236}">
                <a16:creationId xmlns:a16="http://schemas.microsoft.com/office/drawing/2014/main" id="{8E389B2D-0326-E24B-9302-E11B5CC13E9B}"/>
              </a:ext>
            </a:extLst>
          </p:cNvPr>
          <p:cNvSpPr>
            <a:spLocks noGrp="1"/>
          </p:cNvSpPr>
          <p:nvPr>
            <p:ph idx="1"/>
          </p:nvPr>
        </p:nvSpPr>
        <p:spPr>
          <a:xfrm>
            <a:off x="7268974" y="2497715"/>
            <a:ext cx="4305994" cy="3849624"/>
          </a:xfrm>
        </p:spPr>
        <p:txBody>
          <a:bodyPr>
            <a:normAutofit/>
          </a:bodyPr>
          <a:lstStyle/>
          <a:p>
            <a:pPr marL="285750" indent="-285750">
              <a:spcBef>
                <a:spcPts val="0"/>
              </a:spcBef>
              <a:buFont typeface="Arial" panose="020B0604020202020204" pitchFamily="34" charset="0"/>
              <a:buChar char="•"/>
            </a:pPr>
            <a:r>
              <a:rPr lang="en-US" dirty="0"/>
              <a:t>Traumatic attacks affects development differently</a:t>
            </a:r>
            <a:br>
              <a:rPr lang="en-US" dirty="0"/>
            </a:br>
            <a:endParaRPr lang="en-US" dirty="0"/>
          </a:p>
          <a:p>
            <a:pPr marL="285750" indent="-285750">
              <a:spcBef>
                <a:spcPts val="0"/>
              </a:spcBef>
              <a:buFont typeface="Arial" panose="020B0604020202020204" pitchFamily="34" charset="0"/>
              <a:buChar char="•"/>
            </a:pPr>
            <a:r>
              <a:rPr lang="en-US" dirty="0"/>
              <a:t>Infants &amp; young children:</a:t>
            </a:r>
          </a:p>
          <a:p>
            <a:pPr marL="742950" lvl="1" indent="-285750">
              <a:spcBef>
                <a:spcPts val="0"/>
              </a:spcBef>
              <a:buFont typeface="Arial" panose="020B0604020202020204" pitchFamily="34" charset="0"/>
              <a:buChar char="•"/>
            </a:pPr>
            <a:r>
              <a:rPr lang="en-US" sz="1800" dirty="0"/>
              <a:t>Fear/distress manifest as hyper-arousal, physical freezing, dissociation</a:t>
            </a:r>
          </a:p>
          <a:p>
            <a:pPr marL="742950" lvl="1" indent="-285750">
              <a:spcBef>
                <a:spcPts val="0"/>
              </a:spcBef>
              <a:buFont typeface="Arial" panose="020B0604020202020204" pitchFamily="34" charset="0"/>
              <a:buChar char="•"/>
            </a:pPr>
            <a:r>
              <a:rPr lang="en-US" sz="1800" dirty="0"/>
              <a:t>Trauma disrupts brain’s normal fear control functions &amp; alter expected neurodevelopment</a:t>
            </a:r>
          </a:p>
          <a:p>
            <a:pPr marL="742950" lvl="1" indent="-285750">
              <a:spcBef>
                <a:spcPts val="0"/>
              </a:spcBef>
              <a:buFont typeface="Arial" panose="020B0604020202020204" pitchFamily="34" charset="0"/>
              <a:buChar char="•"/>
            </a:pPr>
            <a:r>
              <a:rPr lang="en-US" sz="1800" dirty="0"/>
              <a:t>Attachment relations affected by trauma</a:t>
            </a:r>
          </a:p>
          <a:p>
            <a:pPr>
              <a:spcBef>
                <a:spcPts val="0"/>
              </a:spcBef>
            </a:pPr>
            <a:endParaRPr lang="en-US" dirty="0"/>
          </a:p>
        </p:txBody>
      </p:sp>
      <p:sp>
        <p:nvSpPr>
          <p:cNvPr id="8" name="TextBox 7">
            <a:extLst>
              <a:ext uri="{FF2B5EF4-FFF2-40B4-BE49-F238E27FC236}">
                <a16:creationId xmlns:a16="http://schemas.microsoft.com/office/drawing/2014/main" id="{7125CDCE-DE6A-894A-8A44-C71FC68771CA}"/>
              </a:ext>
            </a:extLst>
          </p:cNvPr>
          <p:cNvSpPr txBox="1"/>
          <p:nvPr/>
        </p:nvSpPr>
        <p:spPr>
          <a:xfrm>
            <a:off x="7617130" y="6060141"/>
            <a:ext cx="4087906"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2764685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F1D19B-0525-974C-8CEC-D4D574E57613}"/>
              </a:ext>
            </a:extLst>
          </p:cNvPr>
          <p:cNvPicPr>
            <a:picLocks noChangeAspect="1"/>
          </p:cNvPicPr>
          <p:nvPr/>
        </p:nvPicPr>
        <p:blipFill>
          <a:blip r:embed="rId3"/>
          <a:stretch>
            <a:fillRect/>
          </a:stretch>
        </p:blipFill>
        <p:spPr>
          <a:xfrm>
            <a:off x="1556" y="0"/>
            <a:ext cx="12188887" cy="6858000"/>
          </a:xfrm>
          <a:prstGeom prst="rect">
            <a:avLst/>
          </a:prstGeom>
        </p:spPr>
      </p:pic>
      <p:grpSp>
        <p:nvGrpSpPr>
          <p:cNvPr id="5" name="Group 4">
            <a:extLst>
              <a:ext uri="{FF2B5EF4-FFF2-40B4-BE49-F238E27FC236}">
                <a16:creationId xmlns:a16="http://schemas.microsoft.com/office/drawing/2014/main" id="{47AC6CA2-6933-F349-AA81-DAFF354A0F7B}"/>
              </a:ext>
            </a:extLst>
          </p:cNvPr>
          <p:cNvGrpSpPr/>
          <p:nvPr/>
        </p:nvGrpSpPr>
        <p:grpSpPr>
          <a:xfrm>
            <a:off x="267615" y="253548"/>
            <a:ext cx="5612193" cy="6361598"/>
            <a:chOff x="267615" y="253548"/>
            <a:chExt cx="5612193" cy="6361598"/>
          </a:xfrm>
        </p:grpSpPr>
        <p:sp>
          <p:nvSpPr>
            <p:cNvPr id="6" name="Rectangle 5">
              <a:extLst>
                <a:ext uri="{FF2B5EF4-FFF2-40B4-BE49-F238E27FC236}">
                  <a16:creationId xmlns:a16="http://schemas.microsoft.com/office/drawing/2014/main" id="{1C56C34E-995C-D948-BD11-E0A2D7C5FDA3}"/>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53AE95F-B9A6-B44F-A62B-81ADC3E28CD0}"/>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AA7D20D-F807-0847-9354-635DDF102CC0}"/>
              </a:ext>
            </a:extLst>
          </p:cNvPr>
          <p:cNvSpPr>
            <a:spLocks noGrp="1"/>
          </p:cNvSpPr>
          <p:nvPr>
            <p:ph type="title"/>
          </p:nvPr>
        </p:nvSpPr>
        <p:spPr>
          <a:xfrm>
            <a:off x="705966" y="938780"/>
            <a:ext cx="4968239" cy="1371600"/>
          </a:xfrm>
        </p:spPr>
        <p:txBody>
          <a:bodyPr>
            <a:noAutofit/>
          </a:bodyPr>
          <a:lstStyle/>
          <a:p>
            <a:r>
              <a:rPr lang="en-US" sz="3200" dirty="0"/>
              <a:t>Terrorism &amp; Mass Killings Affect Development Across the Life Span</a:t>
            </a:r>
          </a:p>
        </p:txBody>
      </p:sp>
      <p:sp>
        <p:nvSpPr>
          <p:cNvPr id="3" name="Content Placeholder 2">
            <a:extLst>
              <a:ext uri="{FF2B5EF4-FFF2-40B4-BE49-F238E27FC236}">
                <a16:creationId xmlns:a16="http://schemas.microsoft.com/office/drawing/2014/main" id="{8E389B2D-0326-E24B-9302-E11B5CC13E9B}"/>
              </a:ext>
            </a:extLst>
          </p:cNvPr>
          <p:cNvSpPr>
            <a:spLocks noGrp="1"/>
          </p:cNvSpPr>
          <p:nvPr>
            <p:ph idx="1"/>
          </p:nvPr>
        </p:nvSpPr>
        <p:spPr>
          <a:xfrm>
            <a:off x="568037" y="2669609"/>
            <a:ext cx="4968239" cy="3849624"/>
          </a:xfrm>
        </p:spPr>
        <p:txBody>
          <a:bodyPr>
            <a:normAutofit/>
          </a:bodyPr>
          <a:lstStyle/>
          <a:p>
            <a:pPr marL="171450" lvl="0" indent="-171450">
              <a:spcBef>
                <a:spcPts val="0"/>
              </a:spcBef>
              <a:buClrTx/>
              <a:buFont typeface="Arial" panose="020B0604020202020204" pitchFamily="34" charset="0"/>
              <a:buChar char="•"/>
              <a:defRPr/>
            </a:pPr>
            <a:r>
              <a:rPr lang="en-US" dirty="0"/>
              <a:t>Infants &amp; young children:</a:t>
            </a:r>
          </a:p>
          <a:p>
            <a:pPr marL="628650" lvl="1" indent="-171450">
              <a:spcBef>
                <a:spcPts val="0"/>
              </a:spcBef>
              <a:buClrTx/>
              <a:buFont typeface="Arial" panose="020B0604020202020204" pitchFamily="34" charset="0"/>
              <a:buChar char="•"/>
              <a:defRPr/>
            </a:pPr>
            <a:r>
              <a:rPr lang="en-US" sz="1800" dirty="0"/>
              <a:t>Challenges increase when parents experience anxiety/depression</a:t>
            </a:r>
          </a:p>
          <a:p>
            <a:pPr marL="742950" lvl="1" indent="-285750">
              <a:spcBef>
                <a:spcPts val="0"/>
              </a:spcBef>
              <a:buFont typeface="Arial" panose="020B0604020202020204" pitchFamily="34" charset="0"/>
              <a:buChar char="•"/>
            </a:pPr>
            <a:r>
              <a:rPr lang="en-US" sz="1800" dirty="0"/>
              <a:t>w/ depressed parents, higher probability for developing: </a:t>
            </a:r>
          </a:p>
          <a:p>
            <a:pPr marL="1017270" lvl="2" indent="-285750">
              <a:spcBef>
                <a:spcPts val="0"/>
              </a:spcBef>
              <a:buFont typeface="Arial" panose="020B0604020202020204" pitchFamily="34" charset="0"/>
              <a:buChar char="•"/>
            </a:pPr>
            <a:r>
              <a:rPr lang="en-US" sz="1800" dirty="0"/>
              <a:t>On-going attachment problems</a:t>
            </a:r>
          </a:p>
          <a:p>
            <a:pPr marL="1017270" lvl="2" indent="-285750">
              <a:spcBef>
                <a:spcPts val="0"/>
              </a:spcBef>
              <a:buFont typeface="Arial" panose="020B0604020202020204" pitchFamily="34" charset="0"/>
              <a:buChar char="•"/>
            </a:pPr>
            <a:r>
              <a:rPr lang="en-US" sz="1800" dirty="0"/>
              <a:t>Negative mental representations of parents &amp; self</a:t>
            </a:r>
          </a:p>
          <a:p>
            <a:pPr marL="1017270" lvl="2" indent="-285750">
              <a:spcBef>
                <a:spcPts val="0"/>
              </a:spcBef>
              <a:buFont typeface="Arial" panose="020B0604020202020204" pitchFamily="34" charset="0"/>
              <a:buChar char="•"/>
            </a:pPr>
            <a:r>
              <a:rPr lang="en-US" sz="1800" dirty="0"/>
              <a:t>Mental health troubles in later life </a:t>
            </a:r>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0C962364-5A01-9647-8D33-AB44B22A891D}"/>
              </a:ext>
            </a:extLst>
          </p:cNvPr>
          <p:cNvSpPr txBox="1"/>
          <p:nvPr/>
        </p:nvSpPr>
        <p:spPr>
          <a:xfrm>
            <a:off x="2393234" y="6068845"/>
            <a:ext cx="3225338" cy="246221"/>
          </a:xfrm>
          <a:prstGeom prst="rect">
            <a:avLst/>
          </a:prstGeom>
          <a:noFill/>
        </p:spPr>
        <p:txBody>
          <a:bodyPr wrap="square" rtlCol="0">
            <a:spAutoFit/>
          </a:bodyPr>
          <a:lstStyle/>
          <a:p>
            <a:pPr algn="r"/>
            <a:r>
              <a:rPr lang="en-US" sz="1000" dirty="0"/>
              <a:t>Photo Credit: </a:t>
            </a:r>
            <a:r>
              <a:rPr lang="en-US" sz="1000" dirty="0" err="1"/>
              <a:t>Understood.org</a:t>
            </a:r>
            <a:endParaRPr lang="en-US" sz="1000" dirty="0"/>
          </a:p>
        </p:txBody>
      </p:sp>
    </p:spTree>
    <p:extLst>
      <p:ext uri="{BB962C8B-B14F-4D97-AF65-F5344CB8AC3E}">
        <p14:creationId xmlns:p14="http://schemas.microsoft.com/office/powerpoint/2010/main" val="1846157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a black shirt&#10;&#10;Description automatically generated">
            <a:extLst>
              <a:ext uri="{FF2B5EF4-FFF2-40B4-BE49-F238E27FC236}">
                <a16:creationId xmlns:a16="http://schemas.microsoft.com/office/drawing/2014/main" id="{161C204A-390F-9042-A364-13298C70A197}"/>
              </a:ext>
            </a:extLst>
          </p:cNvPr>
          <p:cNvPicPr>
            <a:picLocks noChangeAspect="1"/>
          </p:cNvPicPr>
          <p:nvPr/>
        </p:nvPicPr>
        <p:blipFill rotWithShape="1">
          <a:blip r:embed="rId3"/>
          <a:srcRect t="4112" r="3979" b="5492"/>
          <a:stretch/>
        </p:blipFill>
        <p:spPr>
          <a:xfrm>
            <a:off x="20" y="-1"/>
            <a:ext cx="12191980" cy="685799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A7D20D-F807-0847-9354-635DDF102CC0}"/>
              </a:ext>
            </a:extLst>
          </p:cNvPr>
          <p:cNvSpPr>
            <a:spLocks noGrp="1"/>
          </p:cNvSpPr>
          <p:nvPr>
            <p:ph type="title"/>
          </p:nvPr>
        </p:nvSpPr>
        <p:spPr>
          <a:xfrm>
            <a:off x="6846137" y="561373"/>
            <a:ext cx="4602152" cy="1718225"/>
          </a:xfrm>
        </p:spPr>
        <p:txBody>
          <a:bodyPr>
            <a:normAutofit/>
          </a:bodyPr>
          <a:lstStyle/>
          <a:p>
            <a:r>
              <a:rPr lang="en-US" sz="2800" dirty="0"/>
              <a:t>Terrorism &amp; Mass Killings Affect Development Across the Life Span</a:t>
            </a:r>
          </a:p>
        </p:txBody>
      </p:sp>
      <p:sp>
        <p:nvSpPr>
          <p:cNvPr id="3" name="Content Placeholder 2">
            <a:extLst>
              <a:ext uri="{FF2B5EF4-FFF2-40B4-BE49-F238E27FC236}">
                <a16:creationId xmlns:a16="http://schemas.microsoft.com/office/drawing/2014/main" id="{8E389B2D-0326-E24B-9302-E11B5CC13E9B}"/>
              </a:ext>
            </a:extLst>
          </p:cNvPr>
          <p:cNvSpPr>
            <a:spLocks noGrp="1"/>
          </p:cNvSpPr>
          <p:nvPr>
            <p:ph idx="1"/>
          </p:nvPr>
        </p:nvSpPr>
        <p:spPr>
          <a:xfrm>
            <a:off x="6666807" y="2372667"/>
            <a:ext cx="4954386" cy="3480066"/>
          </a:xfrm>
        </p:spPr>
        <p:txBody>
          <a:bodyPr>
            <a:noAutofit/>
          </a:bodyPr>
          <a:lstStyle/>
          <a:p>
            <a:pPr marL="285750" indent="-285750">
              <a:buFont typeface="Arial" panose="020B0604020202020204" pitchFamily="34" charset="0"/>
              <a:buChar char="•"/>
            </a:pPr>
            <a:r>
              <a:rPr lang="en-US" dirty="0"/>
              <a:t>Children:</a:t>
            </a:r>
          </a:p>
          <a:p>
            <a:pPr marL="560070" lvl="1" indent="-285750">
              <a:buFont typeface="Arial" panose="020B0604020202020204" pitchFamily="34" charset="0"/>
              <a:buChar char="•"/>
            </a:pPr>
            <a:r>
              <a:rPr lang="en-US" sz="1800" dirty="0"/>
              <a:t>Have increased anxiety &amp; psychosocial problems long after attack</a:t>
            </a:r>
          </a:p>
          <a:p>
            <a:pPr marL="560070" lvl="1" indent="-285750">
              <a:buFont typeface="Arial" panose="020B0604020202020204" pitchFamily="34" charset="0"/>
              <a:buChar char="•"/>
            </a:pPr>
            <a:r>
              <a:rPr lang="en-US" sz="1800" dirty="0"/>
              <a:t>Experience stress, intense &amp; unrealistic fears</a:t>
            </a:r>
          </a:p>
          <a:p>
            <a:pPr marL="560070" lvl="1" indent="-285750">
              <a:buFont typeface="Arial" panose="020B0604020202020204" pitchFamily="34" charset="0"/>
              <a:buChar char="•"/>
            </a:pPr>
            <a:r>
              <a:rPr lang="en-US" sz="1800" dirty="0"/>
              <a:t>Find it difficult to separate from parents, worry about safety of family members &amp; refuse to participate in activities</a:t>
            </a:r>
          </a:p>
          <a:p>
            <a:pPr marL="560070" lvl="1" indent="-285750">
              <a:buFont typeface="Arial" panose="020B0604020202020204" pitchFamily="34" charset="0"/>
              <a:buChar char="•"/>
            </a:pPr>
            <a:r>
              <a:rPr lang="en-US" sz="1800" dirty="0"/>
              <a:t>Experience loss of emotional &amp; behavioral control</a:t>
            </a:r>
          </a:p>
          <a:p>
            <a:pPr marL="560070" lvl="1" indent="-285750">
              <a:buFont typeface="Arial" panose="020B0604020202020204" pitchFamily="34" charset="0"/>
              <a:buChar char="•"/>
            </a:pPr>
            <a:r>
              <a:rPr lang="en-US" sz="1800" dirty="0"/>
              <a:t>Regress</a:t>
            </a:r>
          </a:p>
          <a:p>
            <a:pPr marL="560070" lvl="1" indent="-285750">
              <a:buFont typeface="Arial" panose="020B0604020202020204" pitchFamily="34" charset="0"/>
              <a:buChar char="•"/>
            </a:pPr>
            <a:r>
              <a:rPr lang="en-US" sz="1800" dirty="0"/>
              <a:t>Experience sleep disturbances, appetite changes &amp; academic problems </a:t>
            </a:r>
          </a:p>
          <a:p>
            <a:endParaRPr lang="en-US" dirty="0"/>
          </a:p>
          <a:p>
            <a:endParaRPr lang="en-US" dirty="0"/>
          </a:p>
        </p:txBody>
      </p:sp>
      <p:sp>
        <p:nvSpPr>
          <p:cNvPr id="12" name="TextBox 11">
            <a:extLst>
              <a:ext uri="{FF2B5EF4-FFF2-40B4-BE49-F238E27FC236}">
                <a16:creationId xmlns:a16="http://schemas.microsoft.com/office/drawing/2014/main" id="{2EDC0863-8C6D-7C4E-A271-A50DF0A428CE}"/>
              </a:ext>
            </a:extLst>
          </p:cNvPr>
          <p:cNvSpPr txBox="1"/>
          <p:nvPr/>
        </p:nvSpPr>
        <p:spPr>
          <a:xfrm>
            <a:off x="7735263" y="6182561"/>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459433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12B31B21-B396-4940-A6D4-617F1B61FFD3}"/>
              </a:ext>
            </a:extLst>
          </p:cNvPr>
          <p:cNvPicPr>
            <a:picLocks noChangeAspect="1"/>
          </p:cNvPicPr>
          <p:nvPr/>
        </p:nvPicPr>
        <p:blipFill rotWithShape="1">
          <a:blip r:embed="rId3"/>
          <a:srcRect t="4575" r="-1" b="11133"/>
          <a:stretch/>
        </p:blipFill>
        <p:spPr>
          <a:xfrm>
            <a:off x="20" y="10"/>
            <a:ext cx="12188932" cy="6857990"/>
          </a:xfrm>
          <a:prstGeom prst="rect">
            <a:avLst/>
          </a:prstGeom>
        </p:spPr>
      </p:pic>
      <p:sp>
        <p:nvSpPr>
          <p:cNvPr id="9" name="Rectangle 8">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AA7D20D-F807-0847-9354-635DDF102CC0}"/>
              </a:ext>
            </a:extLst>
          </p:cNvPr>
          <p:cNvSpPr>
            <a:spLocks noGrp="1"/>
          </p:cNvSpPr>
          <p:nvPr>
            <p:ph type="title"/>
          </p:nvPr>
        </p:nvSpPr>
        <p:spPr>
          <a:xfrm>
            <a:off x="1357951" y="1468652"/>
            <a:ext cx="4633416" cy="1371600"/>
          </a:xfrm>
        </p:spPr>
        <p:txBody>
          <a:bodyPr>
            <a:normAutofit/>
          </a:bodyPr>
          <a:lstStyle/>
          <a:p>
            <a:r>
              <a:rPr lang="en-US" sz="3100" dirty="0"/>
              <a:t>Terrorism &amp; Mass Killings Affect Development Across the Life Span</a:t>
            </a:r>
          </a:p>
        </p:txBody>
      </p:sp>
      <p:sp>
        <p:nvSpPr>
          <p:cNvPr id="3" name="Content Placeholder 2">
            <a:extLst>
              <a:ext uri="{FF2B5EF4-FFF2-40B4-BE49-F238E27FC236}">
                <a16:creationId xmlns:a16="http://schemas.microsoft.com/office/drawing/2014/main" id="{8E389B2D-0326-E24B-9302-E11B5CC13E9B}"/>
              </a:ext>
            </a:extLst>
          </p:cNvPr>
          <p:cNvSpPr>
            <a:spLocks noGrp="1"/>
          </p:cNvSpPr>
          <p:nvPr>
            <p:ph idx="1"/>
          </p:nvPr>
        </p:nvSpPr>
        <p:spPr>
          <a:xfrm>
            <a:off x="1346884" y="3082075"/>
            <a:ext cx="4633415" cy="2572193"/>
          </a:xfrm>
        </p:spPr>
        <p:txBody>
          <a:bodyPr>
            <a:normAutofit/>
          </a:bodyPr>
          <a:lstStyle/>
          <a:p>
            <a:pPr marL="285750" indent="-285750">
              <a:buFont typeface="Arial" panose="020B0604020202020204" pitchFamily="34" charset="0"/>
              <a:buChar char="•"/>
            </a:pPr>
            <a:r>
              <a:rPr lang="en-US" dirty="0"/>
              <a:t>Adolescents respond similar to adults:</a:t>
            </a:r>
          </a:p>
          <a:p>
            <a:pPr marL="742950" lvl="1" indent="-285750">
              <a:buFont typeface="Arial" panose="020B0604020202020204" pitchFamily="34" charset="0"/>
              <a:buChar char="•"/>
            </a:pPr>
            <a:r>
              <a:rPr lang="en-US" sz="1800" dirty="0"/>
              <a:t>Demonstrate fear of death &amp; obsess over safety</a:t>
            </a:r>
          </a:p>
          <a:p>
            <a:pPr marL="742950" lvl="1" indent="-285750">
              <a:buFont typeface="Arial" panose="020B0604020202020204" pitchFamily="34" charset="0"/>
              <a:buChar char="•"/>
            </a:pPr>
            <a:r>
              <a:rPr lang="en-US" sz="1800" dirty="0"/>
              <a:t>Lose impulse control</a:t>
            </a:r>
          </a:p>
          <a:p>
            <a:pPr marL="742950" lvl="1" indent="-285750">
              <a:buFont typeface="Arial" panose="020B0604020202020204" pitchFamily="34" charset="0"/>
              <a:buChar char="•"/>
            </a:pPr>
            <a:r>
              <a:rPr lang="en-US" sz="1800" dirty="0"/>
              <a:t>Participate in delinquent behavior</a:t>
            </a:r>
          </a:p>
          <a:p>
            <a:pPr marL="742950" lvl="1" indent="-285750">
              <a:buFont typeface="Arial" panose="020B0604020202020204" pitchFamily="34" charset="0"/>
              <a:buChar char="•"/>
            </a:pPr>
            <a:endParaRPr lang="en-US" sz="1800" dirty="0"/>
          </a:p>
          <a:p>
            <a:endParaRPr lang="en-US" dirty="0"/>
          </a:p>
          <a:p>
            <a:endParaRPr lang="en-US" dirty="0"/>
          </a:p>
        </p:txBody>
      </p:sp>
      <p:sp>
        <p:nvSpPr>
          <p:cNvPr id="7" name="TextBox 6">
            <a:extLst>
              <a:ext uri="{FF2B5EF4-FFF2-40B4-BE49-F238E27FC236}">
                <a16:creationId xmlns:a16="http://schemas.microsoft.com/office/drawing/2014/main" id="{FED554B7-BEAD-D342-BDD9-85F698BD087C}"/>
              </a:ext>
            </a:extLst>
          </p:cNvPr>
          <p:cNvSpPr txBox="1"/>
          <p:nvPr/>
        </p:nvSpPr>
        <p:spPr>
          <a:xfrm>
            <a:off x="2159656" y="5456701"/>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4146998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A4C580-E273-C94E-86ED-962CE02F583C}"/>
              </a:ext>
            </a:extLst>
          </p:cNvPr>
          <p:cNvPicPr>
            <a:picLocks noChangeAspect="1"/>
          </p:cNvPicPr>
          <p:nvPr/>
        </p:nvPicPr>
        <p:blipFill rotWithShape="1">
          <a:blip r:embed="rId3"/>
          <a:srcRect b="15794"/>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95B34BBF-2228-EE4D-8A60-EBD6B955839B}"/>
              </a:ext>
            </a:extLst>
          </p:cNvPr>
          <p:cNvGrpSpPr/>
          <p:nvPr/>
        </p:nvGrpSpPr>
        <p:grpSpPr>
          <a:xfrm>
            <a:off x="5355004" y="303424"/>
            <a:ext cx="6582072" cy="6361598"/>
            <a:chOff x="267615" y="253548"/>
            <a:chExt cx="5612193" cy="6361598"/>
          </a:xfrm>
        </p:grpSpPr>
        <p:sp>
          <p:nvSpPr>
            <p:cNvPr id="6" name="Rectangle 5">
              <a:extLst>
                <a:ext uri="{FF2B5EF4-FFF2-40B4-BE49-F238E27FC236}">
                  <a16:creationId xmlns:a16="http://schemas.microsoft.com/office/drawing/2014/main" id="{F56F987A-9C19-844F-9CE8-026FB6488F5C}"/>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28F6DD-484E-0C4A-A170-40E846EE73E0}"/>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AA7D20D-F807-0847-9354-635DDF102CC0}"/>
              </a:ext>
            </a:extLst>
          </p:cNvPr>
          <p:cNvSpPr>
            <a:spLocks noGrp="1"/>
          </p:cNvSpPr>
          <p:nvPr>
            <p:ph type="title"/>
          </p:nvPr>
        </p:nvSpPr>
        <p:spPr>
          <a:xfrm>
            <a:off x="5669280" y="692470"/>
            <a:ext cx="6074761" cy="1371600"/>
          </a:xfrm>
        </p:spPr>
        <p:txBody>
          <a:bodyPr>
            <a:noAutofit/>
          </a:bodyPr>
          <a:lstStyle/>
          <a:p>
            <a:r>
              <a:rPr lang="en-US" sz="3200" dirty="0"/>
              <a:t>Terrorism &amp; Mass Killings Affect Development Across the Life Span</a:t>
            </a:r>
          </a:p>
        </p:txBody>
      </p:sp>
      <p:sp>
        <p:nvSpPr>
          <p:cNvPr id="3" name="Content Placeholder 2">
            <a:extLst>
              <a:ext uri="{FF2B5EF4-FFF2-40B4-BE49-F238E27FC236}">
                <a16:creationId xmlns:a16="http://schemas.microsoft.com/office/drawing/2014/main" id="{8E389B2D-0326-E24B-9302-E11B5CC13E9B}"/>
              </a:ext>
            </a:extLst>
          </p:cNvPr>
          <p:cNvSpPr>
            <a:spLocks noGrp="1"/>
          </p:cNvSpPr>
          <p:nvPr>
            <p:ph idx="1"/>
          </p:nvPr>
        </p:nvSpPr>
        <p:spPr>
          <a:xfrm>
            <a:off x="5669280" y="2152996"/>
            <a:ext cx="5894894" cy="3849624"/>
          </a:xfrm>
        </p:spPr>
        <p:txBody>
          <a:bodyPr>
            <a:noAutofit/>
          </a:bodyPr>
          <a:lstStyle/>
          <a:p>
            <a:pPr marL="285750" indent="-285750">
              <a:spcBef>
                <a:spcPts val="0"/>
              </a:spcBef>
              <a:buFont typeface="Arial" panose="020B0604020202020204" pitchFamily="34" charset="0"/>
              <a:buChar char="•"/>
            </a:pPr>
            <a:r>
              <a:rPr lang="en-US" dirty="0"/>
              <a:t>Research reports more life stressors &amp; psychological symptoms reported for those who:</a:t>
            </a:r>
          </a:p>
          <a:p>
            <a:pPr marL="742950" lvl="1" indent="-285750">
              <a:spcBef>
                <a:spcPts val="0"/>
              </a:spcBef>
              <a:buFont typeface="Arial" panose="020B0604020202020204" pitchFamily="34" charset="0"/>
              <a:buChar char="•"/>
            </a:pPr>
            <a:r>
              <a:rPr lang="en-US" sz="1800" dirty="0"/>
              <a:t>Had more exposure to violent attacks</a:t>
            </a:r>
          </a:p>
          <a:p>
            <a:pPr marL="742950" lvl="1" indent="-285750">
              <a:spcBef>
                <a:spcPts val="0"/>
              </a:spcBef>
              <a:buFont typeface="Arial" panose="020B0604020202020204" pitchFamily="34" charset="0"/>
              <a:buChar char="•"/>
            </a:pPr>
            <a:r>
              <a:rPr lang="en-US" sz="1800" dirty="0"/>
              <a:t>Are female</a:t>
            </a:r>
          </a:p>
          <a:p>
            <a:pPr marL="742950" lvl="1" indent="-285750">
              <a:spcBef>
                <a:spcPts val="0"/>
              </a:spcBef>
              <a:buFont typeface="Arial" panose="020B0604020202020204" pitchFamily="34" charset="0"/>
              <a:buChar char="•"/>
            </a:pPr>
            <a:r>
              <a:rPr lang="en-US" sz="1800" dirty="0"/>
              <a:t>Are vulnerable to developing mental disorders</a:t>
            </a:r>
            <a:br>
              <a:rPr lang="en-US" sz="1800" dirty="0"/>
            </a:br>
            <a:endParaRPr lang="en-US" sz="1800" dirty="0"/>
          </a:p>
          <a:p>
            <a:pPr marL="285750" indent="-285750">
              <a:spcBef>
                <a:spcPts val="0"/>
              </a:spcBef>
              <a:buFont typeface="Arial" panose="020B0604020202020204" pitchFamily="34" charset="0"/>
              <a:buChar char="•"/>
            </a:pPr>
            <a:r>
              <a:rPr lang="en-US" dirty="0"/>
              <a:t>Multiple terrorist events increase mental &amp; physical health care treatment expenditures</a:t>
            </a:r>
            <a:br>
              <a:rPr lang="en-US" dirty="0"/>
            </a:br>
            <a:endParaRPr lang="en-US" dirty="0"/>
          </a:p>
          <a:p>
            <a:pPr marL="285750" indent="-285750">
              <a:spcBef>
                <a:spcPts val="0"/>
              </a:spcBef>
              <a:buFont typeface="Arial" panose="020B0604020202020204" pitchFamily="34" charset="0"/>
              <a:buChar char="•"/>
            </a:pPr>
            <a:r>
              <a:rPr lang="en-US" dirty="0"/>
              <a:t>Pressure placed on health &amp; social resources from increased: </a:t>
            </a:r>
          </a:p>
          <a:p>
            <a:pPr marL="1657350" lvl="3" indent="-285750">
              <a:spcBef>
                <a:spcPts val="0"/>
              </a:spcBef>
              <a:buFont typeface="Arial" panose="020B0604020202020204" pitchFamily="34" charset="0"/>
              <a:buChar char="•"/>
            </a:pPr>
            <a:r>
              <a:rPr lang="en-US" sz="1800" dirty="0"/>
              <a:t>Disability claims</a:t>
            </a:r>
          </a:p>
          <a:p>
            <a:pPr marL="1657350" lvl="3" indent="-285750">
              <a:spcBef>
                <a:spcPts val="0"/>
              </a:spcBef>
              <a:buFont typeface="Arial" panose="020B0604020202020204" pitchFamily="34" charset="0"/>
              <a:buChar char="•"/>
            </a:pPr>
            <a:r>
              <a:rPr lang="en-US" sz="1800" dirty="0"/>
              <a:t>Medication costs</a:t>
            </a:r>
          </a:p>
          <a:p>
            <a:pPr marL="1657350" lvl="3" indent="-285750">
              <a:spcBef>
                <a:spcPts val="0"/>
              </a:spcBef>
              <a:buFont typeface="Arial" panose="020B0604020202020204" pitchFamily="34" charset="0"/>
              <a:buChar char="•"/>
            </a:pPr>
            <a:r>
              <a:rPr lang="en-US" sz="1800" dirty="0"/>
              <a:t>Homelessness</a:t>
            </a:r>
          </a:p>
          <a:p>
            <a:pPr marL="1657350" lvl="3" indent="-285750">
              <a:spcBef>
                <a:spcPts val="0"/>
              </a:spcBef>
              <a:buFont typeface="Arial" panose="020B0604020202020204" pitchFamily="34" charset="0"/>
              <a:buChar char="•"/>
            </a:pPr>
            <a:r>
              <a:rPr lang="en-US" sz="1800" dirty="0"/>
              <a:t>Inpatient hospital care</a:t>
            </a:r>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564558C5-A769-CA42-B9EC-165B6EA087FE}"/>
              </a:ext>
            </a:extLst>
          </p:cNvPr>
          <p:cNvSpPr txBox="1"/>
          <p:nvPr/>
        </p:nvSpPr>
        <p:spPr>
          <a:xfrm>
            <a:off x="7691994" y="6165305"/>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103324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45BB2-2C46-7F40-93EB-12E731315C84}"/>
              </a:ext>
            </a:extLst>
          </p:cNvPr>
          <p:cNvPicPr>
            <a:picLocks noChangeAspect="1"/>
          </p:cNvPicPr>
          <p:nvPr/>
        </p:nvPicPr>
        <p:blipFill rotWithShape="1">
          <a:blip r:embed="rId3"/>
          <a:srcRect t="7796" b="7796"/>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2E07D601-C93E-B34E-B57A-D429B96176BD}"/>
              </a:ext>
            </a:extLst>
          </p:cNvPr>
          <p:cNvGrpSpPr/>
          <p:nvPr/>
        </p:nvGrpSpPr>
        <p:grpSpPr>
          <a:xfrm>
            <a:off x="332508" y="1363289"/>
            <a:ext cx="4738255" cy="4605250"/>
            <a:chOff x="267615" y="253548"/>
            <a:chExt cx="5612193" cy="6361598"/>
          </a:xfrm>
        </p:grpSpPr>
        <p:sp>
          <p:nvSpPr>
            <p:cNvPr id="6" name="Rectangle 5">
              <a:extLst>
                <a:ext uri="{FF2B5EF4-FFF2-40B4-BE49-F238E27FC236}">
                  <a16:creationId xmlns:a16="http://schemas.microsoft.com/office/drawing/2014/main" id="{10139511-C415-6442-A732-821350656892}"/>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89CB233-E511-1D40-9F8F-4995B9024637}"/>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AA7D20D-F807-0847-9354-635DDF102CC0}"/>
              </a:ext>
            </a:extLst>
          </p:cNvPr>
          <p:cNvSpPr>
            <a:spLocks noGrp="1"/>
          </p:cNvSpPr>
          <p:nvPr>
            <p:ph type="title"/>
          </p:nvPr>
        </p:nvSpPr>
        <p:spPr>
          <a:xfrm>
            <a:off x="764770" y="1689998"/>
            <a:ext cx="4050654" cy="1371600"/>
          </a:xfrm>
        </p:spPr>
        <p:txBody>
          <a:bodyPr>
            <a:normAutofit/>
          </a:bodyPr>
          <a:lstStyle/>
          <a:p>
            <a:r>
              <a:rPr lang="en-US" sz="3200" dirty="0"/>
              <a:t>Responding to Threats</a:t>
            </a:r>
          </a:p>
        </p:txBody>
      </p:sp>
      <p:sp>
        <p:nvSpPr>
          <p:cNvPr id="3" name="Content Placeholder 2">
            <a:extLst>
              <a:ext uri="{FF2B5EF4-FFF2-40B4-BE49-F238E27FC236}">
                <a16:creationId xmlns:a16="http://schemas.microsoft.com/office/drawing/2014/main" id="{8E389B2D-0326-E24B-9302-E11B5CC13E9B}"/>
              </a:ext>
            </a:extLst>
          </p:cNvPr>
          <p:cNvSpPr>
            <a:spLocks noGrp="1"/>
          </p:cNvSpPr>
          <p:nvPr>
            <p:ph idx="1"/>
          </p:nvPr>
        </p:nvSpPr>
        <p:spPr>
          <a:xfrm>
            <a:off x="598516" y="2891186"/>
            <a:ext cx="4216908" cy="5704173"/>
          </a:xfrm>
        </p:spPr>
        <p:txBody>
          <a:bodyPr>
            <a:noAutofit/>
          </a:bodyPr>
          <a:lstStyle/>
          <a:p>
            <a:pPr marL="285750" indent="-285750">
              <a:spcBef>
                <a:spcPts val="0"/>
              </a:spcBef>
              <a:buFont typeface="Arial" panose="020B0604020202020204" pitchFamily="34" charset="0"/>
              <a:buChar char="•"/>
            </a:pPr>
            <a:r>
              <a:rPr lang="en-US" dirty="0">
                <a:ln w="15875">
                  <a:noFill/>
                  <a:round/>
                </a:ln>
              </a:rPr>
              <a:t>In case of shooting, University of British Columba (2018) recommends:</a:t>
            </a:r>
          </a:p>
          <a:p>
            <a:pPr marL="742950" lvl="1" indent="-285750">
              <a:spcBef>
                <a:spcPts val="0"/>
              </a:spcBef>
              <a:buFont typeface="Arial" panose="020B0604020202020204" pitchFamily="34" charset="0"/>
              <a:buChar char="•"/>
            </a:pPr>
            <a:r>
              <a:rPr lang="en-US" sz="1800" b="1" dirty="0">
                <a:ln w="15875">
                  <a:noFill/>
                  <a:round/>
                </a:ln>
              </a:rPr>
              <a:t>Run</a:t>
            </a:r>
            <a:r>
              <a:rPr lang="en-US" sz="1800" dirty="0">
                <a:ln w="15875">
                  <a:noFill/>
                  <a:round/>
                </a:ln>
              </a:rPr>
              <a:t>: escape from area</a:t>
            </a:r>
          </a:p>
          <a:p>
            <a:pPr marL="742950" lvl="1" indent="-285750">
              <a:spcBef>
                <a:spcPts val="0"/>
              </a:spcBef>
              <a:buFont typeface="Arial" panose="020B0604020202020204" pitchFamily="34" charset="0"/>
              <a:buChar char="•"/>
            </a:pPr>
            <a:r>
              <a:rPr lang="en-US" sz="1800" b="1" dirty="0">
                <a:ln w="15875">
                  <a:noFill/>
                  <a:round/>
                </a:ln>
              </a:rPr>
              <a:t>Hide</a:t>
            </a:r>
            <a:r>
              <a:rPr lang="en-US" sz="1800" dirty="0">
                <a:ln w="15875">
                  <a:noFill/>
                  <a:round/>
                </a:ln>
              </a:rPr>
              <a:t>: lock &amp; block entryways, remain quiet</a:t>
            </a:r>
          </a:p>
          <a:p>
            <a:pPr marL="742950" lvl="1" indent="-285750">
              <a:spcBef>
                <a:spcPts val="0"/>
              </a:spcBef>
              <a:buFont typeface="Arial" panose="020B0604020202020204" pitchFamily="34" charset="0"/>
              <a:buChar char="•"/>
            </a:pPr>
            <a:r>
              <a:rPr lang="en-US" sz="1800" b="1" dirty="0">
                <a:ln w="15875">
                  <a:noFill/>
                  <a:round/>
                </a:ln>
              </a:rPr>
              <a:t>Fight</a:t>
            </a:r>
            <a:r>
              <a:rPr lang="en-US" sz="1800" dirty="0">
                <a:ln w="15875">
                  <a:noFill/>
                  <a:round/>
                </a:ln>
              </a:rPr>
              <a:t>: attack immediately &amp; mobilize others</a:t>
            </a:r>
            <a:endParaRPr lang="en-US" dirty="0"/>
          </a:p>
          <a:p>
            <a:pPr>
              <a:spcBef>
                <a:spcPts val="0"/>
              </a:spcBef>
            </a:pPr>
            <a:endParaRPr lang="en-US" dirty="0"/>
          </a:p>
        </p:txBody>
      </p:sp>
      <p:sp>
        <p:nvSpPr>
          <p:cNvPr id="8" name="TextBox 7">
            <a:extLst>
              <a:ext uri="{FF2B5EF4-FFF2-40B4-BE49-F238E27FC236}">
                <a16:creationId xmlns:a16="http://schemas.microsoft.com/office/drawing/2014/main" id="{BBB1CCDD-E419-C846-B3B2-787DBEEC4410}"/>
              </a:ext>
            </a:extLst>
          </p:cNvPr>
          <p:cNvSpPr txBox="1"/>
          <p:nvPr/>
        </p:nvSpPr>
        <p:spPr>
          <a:xfrm>
            <a:off x="1856091" y="5517833"/>
            <a:ext cx="3025833" cy="246221"/>
          </a:xfrm>
          <a:prstGeom prst="rect">
            <a:avLst/>
          </a:prstGeom>
          <a:noFill/>
        </p:spPr>
        <p:txBody>
          <a:bodyPr wrap="square" rtlCol="0">
            <a:spAutoFit/>
          </a:bodyPr>
          <a:lstStyle/>
          <a:p>
            <a:pPr algn="r"/>
            <a:r>
              <a:rPr lang="en-US" sz="1000" dirty="0"/>
              <a:t>Photo Credit Wall Street Journal</a:t>
            </a:r>
          </a:p>
        </p:txBody>
      </p:sp>
    </p:spTree>
    <p:extLst>
      <p:ext uri="{BB962C8B-B14F-4D97-AF65-F5344CB8AC3E}">
        <p14:creationId xmlns:p14="http://schemas.microsoft.com/office/powerpoint/2010/main" val="3622346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A7FCC7-176D-9149-84E2-668977F574C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103" t="15044" b="5185"/>
          <a:stretch/>
        </p:blipFill>
        <p:spPr>
          <a:xfrm>
            <a:off x="0" y="-1"/>
            <a:ext cx="12192000" cy="6858001"/>
          </a:xfrm>
          <a:prstGeom prst="rect">
            <a:avLst/>
          </a:prstGeom>
        </p:spPr>
      </p:pic>
      <p:grpSp>
        <p:nvGrpSpPr>
          <p:cNvPr id="10" name="Group 9">
            <a:extLst>
              <a:ext uri="{FF2B5EF4-FFF2-40B4-BE49-F238E27FC236}">
                <a16:creationId xmlns:a16="http://schemas.microsoft.com/office/drawing/2014/main" id="{F529CB35-F730-4242-9938-C6851B791F3B}"/>
              </a:ext>
            </a:extLst>
          </p:cNvPr>
          <p:cNvGrpSpPr/>
          <p:nvPr/>
        </p:nvGrpSpPr>
        <p:grpSpPr>
          <a:xfrm>
            <a:off x="6252778" y="220297"/>
            <a:ext cx="5612193" cy="6361598"/>
            <a:chOff x="267615" y="253548"/>
            <a:chExt cx="5612193" cy="6361598"/>
          </a:xfrm>
        </p:grpSpPr>
        <p:sp>
          <p:nvSpPr>
            <p:cNvPr id="12" name="Rectangle 11">
              <a:extLst>
                <a:ext uri="{FF2B5EF4-FFF2-40B4-BE49-F238E27FC236}">
                  <a16:creationId xmlns:a16="http://schemas.microsoft.com/office/drawing/2014/main" id="{39D87D64-D0F3-4548-A53D-AF77E0456727}"/>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CFCBFD-FE96-6D4E-8256-826F8F57F2EF}"/>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A029CB8-D2B4-F148-B834-479BB2077BA2}"/>
              </a:ext>
            </a:extLst>
          </p:cNvPr>
          <p:cNvSpPr>
            <a:spLocks noGrp="1"/>
          </p:cNvSpPr>
          <p:nvPr>
            <p:ph type="title"/>
          </p:nvPr>
        </p:nvSpPr>
        <p:spPr>
          <a:xfrm>
            <a:off x="6700058" y="742346"/>
            <a:ext cx="4821381" cy="1371600"/>
          </a:xfrm>
        </p:spPr>
        <p:txBody>
          <a:bodyPr>
            <a:normAutofit/>
          </a:bodyPr>
          <a:lstStyle/>
          <a:p>
            <a:r>
              <a:rPr lang="en-US" sz="3600" dirty="0"/>
              <a:t>Responding to Threats</a:t>
            </a:r>
          </a:p>
        </p:txBody>
      </p:sp>
      <p:sp>
        <p:nvSpPr>
          <p:cNvPr id="3" name="Content Placeholder 2">
            <a:extLst>
              <a:ext uri="{FF2B5EF4-FFF2-40B4-BE49-F238E27FC236}">
                <a16:creationId xmlns:a16="http://schemas.microsoft.com/office/drawing/2014/main" id="{C5C4EBB8-814B-024C-8BAA-6072968F5013}"/>
              </a:ext>
            </a:extLst>
          </p:cNvPr>
          <p:cNvSpPr>
            <a:spLocks noGrp="1"/>
          </p:cNvSpPr>
          <p:nvPr>
            <p:ph idx="1"/>
          </p:nvPr>
        </p:nvSpPr>
        <p:spPr>
          <a:xfrm>
            <a:off x="6648183" y="2113946"/>
            <a:ext cx="4821381" cy="3849624"/>
          </a:xfrm>
        </p:spPr>
        <p:txBody>
          <a:bodyPr>
            <a:normAutofit/>
          </a:bodyPr>
          <a:lstStyle/>
          <a:p>
            <a:pPr marL="285750" indent="-285750">
              <a:spcBef>
                <a:spcPts val="0"/>
              </a:spcBef>
              <a:buFont typeface="Arial" panose="020B0604020202020204" pitchFamily="34" charset="0"/>
              <a:buChar char="•"/>
            </a:pPr>
            <a:r>
              <a:rPr lang="en-US" dirty="0">
                <a:ln w="15875">
                  <a:noFill/>
                  <a:round/>
                </a:ln>
              </a:rPr>
              <a:t>Bomb threats often phoned into agencies, businesses &amp; schools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When receiving phone threat, get as much info from person as possible:</a:t>
            </a:r>
          </a:p>
          <a:p>
            <a:pPr marL="742950" lvl="1" indent="-285750">
              <a:spcBef>
                <a:spcPts val="0"/>
              </a:spcBef>
              <a:buFont typeface="Arial" panose="020B0604020202020204" pitchFamily="34" charset="0"/>
              <a:buChar char="•"/>
            </a:pPr>
            <a:r>
              <a:rPr lang="en-US" sz="1800" dirty="0">
                <a:ln w="15875">
                  <a:noFill/>
                  <a:round/>
                </a:ln>
              </a:rPr>
              <a:t>How much time to evacuate </a:t>
            </a:r>
          </a:p>
          <a:p>
            <a:pPr marL="742950" lvl="1" indent="-285750">
              <a:spcBef>
                <a:spcPts val="0"/>
              </a:spcBef>
              <a:buFont typeface="Arial" panose="020B0604020202020204" pitchFamily="34" charset="0"/>
              <a:buChar char="•"/>
            </a:pPr>
            <a:r>
              <a:rPr lang="en-US" sz="1800" dirty="0">
                <a:ln w="15875">
                  <a:noFill/>
                  <a:round/>
                </a:ln>
              </a:rPr>
              <a:t>Where bomb is located</a:t>
            </a:r>
          </a:p>
          <a:p>
            <a:pPr marL="742950" lvl="1" indent="-285750">
              <a:spcBef>
                <a:spcPts val="0"/>
              </a:spcBef>
              <a:buFont typeface="Arial" panose="020B0604020202020204" pitchFamily="34" charset="0"/>
              <a:buChar char="•"/>
            </a:pPr>
            <a:r>
              <a:rPr lang="en-US" sz="1800" dirty="0">
                <a:ln w="15875">
                  <a:noFill/>
                  <a:round/>
                </a:ln>
              </a:rPr>
              <a:t>Type of bomb</a:t>
            </a:r>
          </a:p>
          <a:p>
            <a:pPr marL="742950" lvl="1" indent="-285750">
              <a:spcBef>
                <a:spcPts val="0"/>
              </a:spcBef>
              <a:buFont typeface="Arial" panose="020B0604020202020204" pitchFamily="34" charset="0"/>
              <a:buChar char="•"/>
            </a:pPr>
            <a:r>
              <a:rPr lang="en-US" sz="1800" dirty="0">
                <a:ln w="15875">
                  <a:noFill/>
                  <a:round/>
                </a:ln>
              </a:rPr>
              <a:t>Why bomb was placed</a:t>
            </a:r>
            <a:br>
              <a:rPr lang="en-US" sz="1800" dirty="0">
                <a:ln w="15875">
                  <a:noFill/>
                  <a:round/>
                </a:ln>
              </a:rPr>
            </a:br>
            <a:endParaRPr lang="en-US" sz="1800" dirty="0">
              <a:ln w="15875">
                <a:noFill/>
                <a:round/>
              </a:ln>
            </a:endParaRPr>
          </a:p>
          <a:p>
            <a:pPr marL="285750" indent="-285750">
              <a:spcBef>
                <a:spcPts val="0"/>
              </a:spcBef>
              <a:buFont typeface="Arial" panose="020B0604020202020204" pitchFamily="34" charset="0"/>
              <a:buChar char="•"/>
            </a:pPr>
            <a:r>
              <a:rPr lang="en-US" dirty="0">
                <a:ln w="15875">
                  <a:noFill/>
                  <a:round/>
                </a:ln>
              </a:rPr>
              <a:t>Try to talk long enough to estimate caller’s age, gender, accent, knowledge of building</a:t>
            </a:r>
          </a:p>
          <a:p>
            <a:pPr>
              <a:spcBef>
                <a:spcPts val="0"/>
              </a:spcBef>
            </a:pPr>
            <a:endParaRPr lang="en-US" dirty="0"/>
          </a:p>
        </p:txBody>
      </p:sp>
      <p:sp>
        <p:nvSpPr>
          <p:cNvPr id="5" name="TextBox 4">
            <a:extLst>
              <a:ext uri="{FF2B5EF4-FFF2-40B4-BE49-F238E27FC236}">
                <a16:creationId xmlns:a16="http://schemas.microsoft.com/office/drawing/2014/main" id="{080C4BD9-1CD3-6944-89A7-72370A53437E}"/>
              </a:ext>
            </a:extLst>
          </p:cNvPr>
          <p:cNvSpPr txBox="1"/>
          <p:nvPr/>
        </p:nvSpPr>
        <p:spPr>
          <a:xfrm>
            <a:off x="7697583" y="6049152"/>
            <a:ext cx="3923607" cy="246221"/>
          </a:xfrm>
          <a:prstGeom prst="rect">
            <a:avLst/>
          </a:prstGeom>
          <a:noFill/>
        </p:spPr>
        <p:txBody>
          <a:bodyPr wrap="square" rtlCol="0">
            <a:spAutoFit/>
          </a:bodyPr>
          <a:lstStyle/>
          <a:p>
            <a:pPr algn="r"/>
            <a:r>
              <a:rPr lang="en-US" sz="1000" dirty="0"/>
              <a:t>Photo Credit: Wikimedia</a:t>
            </a:r>
          </a:p>
        </p:txBody>
      </p:sp>
    </p:spTree>
    <p:extLst>
      <p:ext uri="{BB962C8B-B14F-4D97-AF65-F5344CB8AC3E}">
        <p14:creationId xmlns:p14="http://schemas.microsoft.com/office/powerpoint/2010/main" val="924406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9B9D66-77D9-784A-8A45-537806E21FDF}"/>
              </a:ext>
            </a:extLst>
          </p:cNvPr>
          <p:cNvPicPr>
            <a:picLocks noChangeAspect="1"/>
          </p:cNvPicPr>
          <p:nvPr/>
        </p:nvPicPr>
        <p:blipFill rotWithShape="1">
          <a:blip r:embed="rId3"/>
          <a:srcRect t="1562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DD8554FE-9E1F-D343-99C3-0B58358748F0}"/>
              </a:ext>
            </a:extLst>
          </p:cNvPr>
          <p:cNvGrpSpPr/>
          <p:nvPr/>
        </p:nvGrpSpPr>
        <p:grpSpPr>
          <a:xfrm>
            <a:off x="225985" y="245152"/>
            <a:ext cx="5612193" cy="6361598"/>
            <a:chOff x="259236" y="2456338"/>
            <a:chExt cx="5612193" cy="6361598"/>
          </a:xfrm>
        </p:grpSpPr>
        <p:sp>
          <p:nvSpPr>
            <p:cNvPr id="6" name="Rectangle 5">
              <a:extLst>
                <a:ext uri="{FF2B5EF4-FFF2-40B4-BE49-F238E27FC236}">
                  <a16:creationId xmlns:a16="http://schemas.microsoft.com/office/drawing/2014/main" id="{C0E95700-6374-9A44-97B6-EC21F8058221}"/>
                </a:ext>
              </a:extLst>
            </p:cNvPr>
            <p:cNvSpPr/>
            <p:nvPr/>
          </p:nvSpPr>
          <p:spPr>
            <a:xfrm>
              <a:off x="259236" y="245633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568A824-756B-5445-A0A4-0E56EB52200D}"/>
                </a:ext>
              </a:extLst>
            </p:cNvPr>
            <p:cNvSpPr/>
            <p:nvPr/>
          </p:nvSpPr>
          <p:spPr>
            <a:xfrm>
              <a:off x="415448" y="2635671"/>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1A920AA-3C01-E142-A030-9519D53229B3}"/>
              </a:ext>
            </a:extLst>
          </p:cNvPr>
          <p:cNvSpPr>
            <a:spLocks noGrp="1"/>
          </p:cNvSpPr>
          <p:nvPr>
            <p:ph type="title"/>
          </p:nvPr>
        </p:nvSpPr>
        <p:spPr>
          <a:xfrm>
            <a:off x="808977" y="533540"/>
            <a:ext cx="10058400" cy="1371600"/>
          </a:xfrm>
        </p:spPr>
        <p:txBody>
          <a:bodyPr/>
          <a:lstStyle/>
          <a:p>
            <a:r>
              <a:rPr lang="en-US" dirty="0"/>
              <a:t>Summary</a:t>
            </a:r>
          </a:p>
        </p:txBody>
      </p:sp>
      <p:sp>
        <p:nvSpPr>
          <p:cNvPr id="3" name="Content Placeholder 2">
            <a:extLst>
              <a:ext uri="{FF2B5EF4-FFF2-40B4-BE49-F238E27FC236}">
                <a16:creationId xmlns:a16="http://schemas.microsoft.com/office/drawing/2014/main" id="{FBDB97E1-DB91-D448-8984-2346B5EF06A2}"/>
              </a:ext>
            </a:extLst>
          </p:cNvPr>
          <p:cNvSpPr>
            <a:spLocks noGrp="1"/>
          </p:cNvSpPr>
          <p:nvPr>
            <p:ph idx="1"/>
          </p:nvPr>
        </p:nvSpPr>
        <p:spPr>
          <a:xfrm>
            <a:off x="652765" y="1831318"/>
            <a:ext cx="4733882" cy="3849624"/>
          </a:xfrm>
        </p:spPr>
        <p:txBody>
          <a:bodyPr>
            <a:noAutofit/>
          </a:bodyPr>
          <a:lstStyle/>
          <a:p>
            <a:pPr marL="285750" indent="-285750">
              <a:spcBef>
                <a:spcPts val="0"/>
              </a:spcBef>
              <a:buFont typeface="Arial" panose="020B0604020202020204" pitchFamily="34" charset="0"/>
              <a:buChar char="•"/>
            </a:pPr>
            <a:r>
              <a:rPr lang="en-US" dirty="0"/>
              <a:t>Terrorism &amp; mass murders create harmful ripple effect across individuals, economy &amp; government</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Short-term acute stress reactions include nightmares, anxiety responses, reduced pleasure responses &amp; restricted activities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Some people modify life attempting to limit exposure to future attacks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Social workers must have skills for addressing initial crisis by terrorist attack &amp; responding to long-term consequences</a:t>
            </a:r>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D1BBA722-96D0-7A46-A84E-A7C981ED4903}"/>
              </a:ext>
            </a:extLst>
          </p:cNvPr>
          <p:cNvSpPr txBox="1"/>
          <p:nvPr/>
        </p:nvSpPr>
        <p:spPr>
          <a:xfrm>
            <a:off x="1663169" y="6129349"/>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4245719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4CC632-58A6-9444-8A40-F9681C797D48}"/>
              </a:ext>
            </a:extLst>
          </p:cNvPr>
          <p:cNvPicPr>
            <a:picLocks noChangeAspect="1"/>
          </p:cNvPicPr>
          <p:nvPr/>
        </p:nvPicPr>
        <p:blipFill rotWithShape="1">
          <a:blip r:embed="rId3"/>
          <a:srcRect t="7944" b="7944"/>
          <a:stretch/>
        </p:blipFill>
        <p:spPr>
          <a:xfrm flipH="1">
            <a:off x="0" y="0"/>
            <a:ext cx="12192000" cy="6858000"/>
          </a:xfrm>
          <a:prstGeom prst="rect">
            <a:avLst/>
          </a:prstGeom>
        </p:spPr>
      </p:pic>
      <p:grpSp>
        <p:nvGrpSpPr>
          <p:cNvPr id="6" name="Group 5">
            <a:extLst>
              <a:ext uri="{FF2B5EF4-FFF2-40B4-BE49-F238E27FC236}">
                <a16:creationId xmlns:a16="http://schemas.microsoft.com/office/drawing/2014/main" id="{D5D804AC-2D2F-0B41-8772-A36DEE0FC998}"/>
              </a:ext>
            </a:extLst>
          </p:cNvPr>
          <p:cNvGrpSpPr/>
          <p:nvPr/>
        </p:nvGrpSpPr>
        <p:grpSpPr>
          <a:xfrm>
            <a:off x="6388005" y="1328394"/>
            <a:ext cx="5270595" cy="4395517"/>
            <a:chOff x="267615" y="253548"/>
            <a:chExt cx="5612193" cy="6361598"/>
          </a:xfrm>
        </p:grpSpPr>
        <p:sp>
          <p:nvSpPr>
            <p:cNvPr id="7" name="Rectangle 6">
              <a:extLst>
                <a:ext uri="{FF2B5EF4-FFF2-40B4-BE49-F238E27FC236}">
                  <a16:creationId xmlns:a16="http://schemas.microsoft.com/office/drawing/2014/main" id="{9BF57235-0BC6-B647-95F3-59B74142FFCD}"/>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C8CE81-E31D-E64F-8897-3C60059EBC81}"/>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27F2F51-B9CB-7849-9077-35638F84EC39}"/>
              </a:ext>
            </a:extLst>
          </p:cNvPr>
          <p:cNvSpPr>
            <a:spLocks noGrp="1"/>
          </p:cNvSpPr>
          <p:nvPr>
            <p:ph type="title"/>
          </p:nvPr>
        </p:nvSpPr>
        <p:spPr>
          <a:xfrm>
            <a:off x="6826506" y="1646641"/>
            <a:ext cx="4643718" cy="1371600"/>
          </a:xfrm>
        </p:spPr>
        <p:txBody>
          <a:bodyPr>
            <a:normAutofit/>
          </a:bodyPr>
          <a:lstStyle/>
          <a:p>
            <a:r>
              <a:rPr lang="en-US" sz="2800" dirty="0"/>
              <a:t>Social Work with Terrorism &amp; Mass Murder </a:t>
            </a:r>
          </a:p>
        </p:txBody>
      </p:sp>
      <p:sp>
        <p:nvSpPr>
          <p:cNvPr id="3" name="Content Placeholder 2">
            <a:extLst>
              <a:ext uri="{FF2B5EF4-FFF2-40B4-BE49-F238E27FC236}">
                <a16:creationId xmlns:a16="http://schemas.microsoft.com/office/drawing/2014/main" id="{806991CA-0957-044B-820A-1CA03763BDCB}"/>
              </a:ext>
            </a:extLst>
          </p:cNvPr>
          <p:cNvSpPr>
            <a:spLocks noGrp="1"/>
          </p:cNvSpPr>
          <p:nvPr>
            <p:ph idx="1"/>
          </p:nvPr>
        </p:nvSpPr>
        <p:spPr>
          <a:xfrm>
            <a:off x="6701443" y="3018241"/>
            <a:ext cx="4643718" cy="3252750"/>
          </a:xfrm>
        </p:spPr>
        <p:txBody>
          <a:bodyPr>
            <a:normAutofit/>
          </a:bodyPr>
          <a:lstStyle/>
          <a:p>
            <a:pPr marL="285750" indent="-285750">
              <a:spcBef>
                <a:spcPts val="0"/>
              </a:spcBef>
              <a:buFont typeface="Arial" panose="020B0604020202020204" pitchFamily="34" charset="0"/>
              <a:buChar char="•"/>
            </a:pPr>
            <a:r>
              <a:rPr lang="en-US" dirty="0"/>
              <a:t>Terrorism &amp; mass murder affect people around world from infancy through later adulthood</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Social workers must consider impact of violence on human behavior &amp; development</a:t>
            </a:r>
          </a:p>
          <a:p>
            <a:pPr>
              <a:spcBef>
                <a:spcPts val="0"/>
              </a:spcBef>
            </a:pPr>
            <a:endParaRPr lang="en-US" dirty="0"/>
          </a:p>
          <a:p>
            <a:pPr>
              <a:spcBef>
                <a:spcPts val="0"/>
              </a:spcBef>
            </a:pPr>
            <a:endParaRPr lang="en-US" dirty="0"/>
          </a:p>
        </p:txBody>
      </p:sp>
      <p:sp>
        <p:nvSpPr>
          <p:cNvPr id="9" name="TextBox 8">
            <a:extLst>
              <a:ext uri="{FF2B5EF4-FFF2-40B4-BE49-F238E27FC236}">
                <a16:creationId xmlns:a16="http://schemas.microsoft.com/office/drawing/2014/main" id="{4BA0CD66-0874-4C44-89DC-FDBE327A84D8}"/>
              </a:ext>
            </a:extLst>
          </p:cNvPr>
          <p:cNvSpPr txBox="1"/>
          <p:nvPr/>
        </p:nvSpPr>
        <p:spPr>
          <a:xfrm>
            <a:off x="7442116" y="5286280"/>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4003211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id="{BC837667-EB38-9547-800F-E9C7381F8548}"/>
              </a:ext>
            </a:extLst>
          </p:cNvPr>
          <p:cNvPicPr>
            <a:picLocks noChangeAspect="1"/>
          </p:cNvPicPr>
          <p:nvPr/>
        </p:nvPicPr>
        <p:blipFill rotWithShape="1">
          <a:blip r:embed="rId3"/>
          <a:srcRect t="6029" r="-1" b="9044"/>
          <a:stretch/>
        </p:blipFill>
        <p:spPr>
          <a:xfrm>
            <a:off x="20" y="10"/>
            <a:ext cx="12188932" cy="6857990"/>
          </a:xfrm>
          <a:prstGeom prst="rect">
            <a:avLst/>
          </a:prstGeom>
        </p:spPr>
      </p:pic>
      <p:sp>
        <p:nvSpPr>
          <p:cNvPr id="15" name="Rectangle 8">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6" name="Rectangle 10">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7A4B263D-269F-8D4E-B22D-0469A463281F}"/>
              </a:ext>
            </a:extLst>
          </p:cNvPr>
          <p:cNvSpPr>
            <a:spLocks noGrp="1"/>
          </p:cNvSpPr>
          <p:nvPr>
            <p:ph type="title"/>
          </p:nvPr>
        </p:nvSpPr>
        <p:spPr>
          <a:xfrm>
            <a:off x="1346884" y="1211867"/>
            <a:ext cx="4633416" cy="1371600"/>
          </a:xfrm>
        </p:spPr>
        <p:txBody>
          <a:bodyPr>
            <a:normAutofit/>
          </a:bodyPr>
          <a:lstStyle/>
          <a:p>
            <a:r>
              <a:rPr lang="en-US" sz="3600" dirty="0"/>
              <a:t>What is Terrorism? </a:t>
            </a:r>
          </a:p>
        </p:txBody>
      </p:sp>
      <p:sp>
        <p:nvSpPr>
          <p:cNvPr id="3" name="Content Placeholder 2">
            <a:extLst>
              <a:ext uri="{FF2B5EF4-FFF2-40B4-BE49-F238E27FC236}">
                <a16:creationId xmlns:a16="http://schemas.microsoft.com/office/drawing/2014/main" id="{C50E28BA-1400-DF48-A3D6-7FC1A6C9FE3D}"/>
              </a:ext>
            </a:extLst>
          </p:cNvPr>
          <p:cNvSpPr>
            <a:spLocks noGrp="1"/>
          </p:cNvSpPr>
          <p:nvPr>
            <p:ph idx="1"/>
          </p:nvPr>
        </p:nvSpPr>
        <p:spPr>
          <a:xfrm>
            <a:off x="1346884" y="2528863"/>
            <a:ext cx="4633415" cy="2572193"/>
          </a:xfrm>
        </p:spPr>
        <p:txBody>
          <a:bodyPr>
            <a:normAutofit/>
          </a:bodyPr>
          <a:lstStyle/>
          <a:p>
            <a:pPr marL="285750" indent="-285750">
              <a:spcBef>
                <a:spcPts val="0"/>
              </a:spcBef>
              <a:buFont typeface="Arial" panose="020B0604020202020204" pitchFamily="34" charset="0"/>
              <a:buChar char="•"/>
            </a:pPr>
            <a:r>
              <a:rPr lang="en-US" dirty="0"/>
              <a:t>Each nation defines concept consistent w/ own national interest</a:t>
            </a:r>
            <a:br>
              <a:rPr lang="en-US" dirty="0"/>
            </a:br>
            <a:endParaRPr lang="en-US" dirty="0"/>
          </a:p>
          <a:p>
            <a:pPr marL="285750" indent="-285750">
              <a:spcBef>
                <a:spcPts val="0"/>
              </a:spcBef>
              <a:buFont typeface="Arial" panose="020B0604020202020204" pitchFamily="34" charset="0"/>
              <a:buChar char="•"/>
            </a:pPr>
            <a:r>
              <a:rPr lang="en-US" dirty="0"/>
              <a:t>Political leaders don’t want classification that links to international law &amp; limits ability to support groups perceives as serving national interests</a:t>
            </a:r>
          </a:p>
          <a:p>
            <a:pPr marL="742950" lvl="1" indent="-285750">
              <a:spcBef>
                <a:spcPts val="0"/>
              </a:spcBef>
              <a:buFont typeface="Arial" panose="020B0604020202020204" pitchFamily="34" charset="0"/>
              <a:buChar char="•"/>
            </a:pPr>
            <a:r>
              <a:rPr lang="en-US" sz="1800" dirty="0"/>
              <a:t>Nations avoid definitions for fear military &amp; covert actions qualify as terrorism</a:t>
            </a:r>
          </a:p>
          <a:p>
            <a:pPr>
              <a:spcBef>
                <a:spcPts val="0"/>
              </a:spcBef>
            </a:pPr>
            <a:endParaRPr lang="en-US" dirty="0"/>
          </a:p>
          <a:p>
            <a:pPr>
              <a:spcBef>
                <a:spcPts val="0"/>
              </a:spcBef>
            </a:pPr>
            <a:endParaRPr lang="en-US" dirty="0"/>
          </a:p>
        </p:txBody>
      </p:sp>
      <p:sp>
        <p:nvSpPr>
          <p:cNvPr id="10" name="TextBox 9">
            <a:extLst>
              <a:ext uri="{FF2B5EF4-FFF2-40B4-BE49-F238E27FC236}">
                <a16:creationId xmlns:a16="http://schemas.microsoft.com/office/drawing/2014/main" id="{A177BE1C-EA34-E246-BA75-DF939DCE76CA}"/>
              </a:ext>
            </a:extLst>
          </p:cNvPr>
          <p:cNvSpPr txBox="1"/>
          <p:nvPr/>
        </p:nvSpPr>
        <p:spPr>
          <a:xfrm>
            <a:off x="2171865" y="5464609"/>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129351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 with smoke coming out of a fire place&#10;&#10;Description automatically generated">
            <a:extLst>
              <a:ext uri="{FF2B5EF4-FFF2-40B4-BE49-F238E27FC236}">
                <a16:creationId xmlns:a16="http://schemas.microsoft.com/office/drawing/2014/main" id="{2C12F216-6910-2849-B285-63D2C4A0A18E}"/>
              </a:ext>
            </a:extLst>
          </p:cNvPr>
          <p:cNvPicPr>
            <a:picLocks noChangeAspect="1"/>
          </p:cNvPicPr>
          <p:nvPr/>
        </p:nvPicPr>
        <p:blipFill rotWithShape="1">
          <a:blip r:embed="rId3"/>
          <a:srcRect t="4325" b="7784"/>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7DD99E-CD5A-4941-B2E0-E768048AB08D}"/>
              </a:ext>
            </a:extLst>
          </p:cNvPr>
          <p:cNvSpPr>
            <a:spLocks noGrp="1"/>
          </p:cNvSpPr>
          <p:nvPr>
            <p:ph type="title"/>
          </p:nvPr>
        </p:nvSpPr>
        <p:spPr>
          <a:xfrm>
            <a:off x="6646095" y="869931"/>
            <a:ext cx="4472921" cy="1371600"/>
          </a:xfrm>
        </p:spPr>
        <p:txBody>
          <a:bodyPr>
            <a:normAutofit/>
          </a:bodyPr>
          <a:lstStyle/>
          <a:p>
            <a:r>
              <a:rPr lang="en-US" sz="4000" dirty="0"/>
              <a:t>What is Terrorism? </a:t>
            </a:r>
          </a:p>
        </p:txBody>
      </p:sp>
      <p:sp>
        <p:nvSpPr>
          <p:cNvPr id="3" name="Content Placeholder 2">
            <a:extLst>
              <a:ext uri="{FF2B5EF4-FFF2-40B4-BE49-F238E27FC236}">
                <a16:creationId xmlns:a16="http://schemas.microsoft.com/office/drawing/2014/main" id="{DB8A831C-F876-AF4A-A330-A681634B2987}"/>
              </a:ext>
            </a:extLst>
          </p:cNvPr>
          <p:cNvSpPr>
            <a:spLocks noGrp="1"/>
          </p:cNvSpPr>
          <p:nvPr>
            <p:ph idx="1"/>
          </p:nvPr>
        </p:nvSpPr>
        <p:spPr>
          <a:xfrm>
            <a:off x="6646095" y="2116025"/>
            <a:ext cx="4472922" cy="3131672"/>
          </a:xfrm>
        </p:spPr>
        <p:txBody>
          <a:bodyPr>
            <a:normAutofit/>
          </a:bodyPr>
          <a:lstStyle/>
          <a:p>
            <a:pPr>
              <a:spcBef>
                <a:spcPts val="0"/>
              </a:spcBef>
              <a:buFont typeface="Arial" panose="020B0604020202020204" pitchFamily="34" charset="0"/>
              <a:buChar char="•"/>
            </a:pPr>
            <a:r>
              <a:rPr lang="en-US" dirty="0"/>
              <a:t>Author’s definition provided below informed by UN, UK &amp; US policy definitions:</a:t>
            </a:r>
            <a:endParaRPr lang="en-US" dirty="0">
              <a:ln w="15875">
                <a:noFill/>
                <a:round/>
              </a:ln>
            </a:endParaRPr>
          </a:p>
          <a:p>
            <a:pPr lvl="1">
              <a:spcBef>
                <a:spcPts val="0"/>
              </a:spcBef>
              <a:buFont typeface="Arial" panose="020B0604020202020204" pitchFamily="34" charset="0"/>
              <a:buChar char="•"/>
            </a:pPr>
            <a:r>
              <a:rPr lang="en-US" sz="1800" b="1" dirty="0"/>
              <a:t>Terrorism: </a:t>
            </a:r>
            <a:r>
              <a:rPr lang="en-US" sz="1800" dirty="0"/>
              <a:t>use of violence/threats by people w/ minimal political power to intimidate governments &amp; civilians to achieve goals of political, social, religious or other beliefs</a:t>
            </a:r>
            <a:br>
              <a:rPr lang="en-US" sz="1800" dirty="0"/>
            </a:br>
            <a:endParaRPr lang="en-US" sz="1800" dirty="0">
              <a:ln w="15875">
                <a:noFill/>
                <a:round/>
              </a:ln>
            </a:endParaRPr>
          </a:p>
          <a:p>
            <a:pPr>
              <a:spcBef>
                <a:spcPts val="0"/>
              </a:spcBef>
              <a:buFont typeface="Arial" panose="020B0604020202020204" pitchFamily="34" charset="0"/>
              <a:buChar char="•"/>
            </a:pPr>
            <a:r>
              <a:rPr lang="en-US" dirty="0"/>
              <a:t>Terrorists’ aim to cause government instability, replace cultural leaders &amp; re-build society according to own ideologies</a:t>
            </a:r>
          </a:p>
          <a:p>
            <a:pPr>
              <a:spcBef>
                <a:spcPts val="0"/>
              </a:spcBef>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21D44BC7-6ACB-C144-96B9-7FE96915AA0C}"/>
              </a:ext>
            </a:extLst>
          </p:cNvPr>
          <p:cNvSpPr txBox="1"/>
          <p:nvPr/>
        </p:nvSpPr>
        <p:spPr>
          <a:xfrm>
            <a:off x="7049095" y="5697847"/>
            <a:ext cx="4285129" cy="246221"/>
          </a:xfrm>
          <a:prstGeom prst="rect">
            <a:avLst/>
          </a:prstGeom>
          <a:noFill/>
        </p:spPr>
        <p:txBody>
          <a:bodyPr wrap="square" rtlCol="0">
            <a:spAutoFit/>
          </a:bodyPr>
          <a:lstStyle/>
          <a:p>
            <a:pPr algn="r"/>
            <a:r>
              <a:rPr lang="en-US" sz="1000" dirty="0"/>
              <a:t>Photo Credit: Canadian Inquirer</a:t>
            </a:r>
          </a:p>
        </p:txBody>
      </p:sp>
    </p:spTree>
    <p:extLst>
      <p:ext uri="{BB962C8B-B14F-4D97-AF65-F5344CB8AC3E}">
        <p14:creationId xmlns:p14="http://schemas.microsoft.com/office/powerpoint/2010/main" val="3360009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0BEF6E-78BB-B34D-8D27-EB7D0CB0E48B}"/>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D5BE402-2D1D-6D4A-931C-E3E25949F2A7}"/>
              </a:ext>
            </a:extLst>
          </p:cNvPr>
          <p:cNvGrpSpPr/>
          <p:nvPr/>
        </p:nvGrpSpPr>
        <p:grpSpPr>
          <a:xfrm>
            <a:off x="267616" y="248201"/>
            <a:ext cx="5684297" cy="6361598"/>
            <a:chOff x="267615" y="253548"/>
            <a:chExt cx="5612193" cy="6361598"/>
          </a:xfrm>
        </p:grpSpPr>
        <p:sp>
          <p:nvSpPr>
            <p:cNvPr id="6" name="Rectangle 5">
              <a:extLst>
                <a:ext uri="{FF2B5EF4-FFF2-40B4-BE49-F238E27FC236}">
                  <a16:creationId xmlns:a16="http://schemas.microsoft.com/office/drawing/2014/main" id="{20F7CF10-7946-EF41-A274-671D27A313DC}"/>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253669E-3268-E345-AE2A-050A1F0512B5}"/>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57DD99E-CD5A-4941-B2E0-E768048AB08D}"/>
              </a:ext>
            </a:extLst>
          </p:cNvPr>
          <p:cNvSpPr>
            <a:spLocks noGrp="1"/>
          </p:cNvSpPr>
          <p:nvPr>
            <p:ph type="title"/>
          </p:nvPr>
        </p:nvSpPr>
        <p:spPr>
          <a:xfrm>
            <a:off x="621987" y="422187"/>
            <a:ext cx="4621876" cy="1371600"/>
          </a:xfrm>
        </p:spPr>
        <p:txBody>
          <a:bodyPr>
            <a:normAutofit fontScale="90000"/>
          </a:bodyPr>
          <a:lstStyle/>
          <a:p>
            <a:r>
              <a:rPr lang="en-US" dirty="0"/>
              <a:t>What is Terrorism? </a:t>
            </a:r>
          </a:p>
        </p:txBody>
      </p:sp>
      <p:sp>
        <p:nvSpPr>
          <p:cNvPr id="3" name="Content Placeholder 2">
            <a:extLst>
              <a:ext uri="{FF2B5EF4-FFF2-40B4-BE49-F238E27FC236}">
                <a16:creationId xmlns:a16="http://schemas.microsoft.com/office/drawing/2014/main" id="{DB8A831C-F876-AF4A-A330-A681634B2987}"/>
              </a:ext>
            </a:extLst>
          </p:cNvPr>
          <p:cNvSpPr>
            <a:spLocks noGrp="1"/>
          </p:cNvSpPr>
          <p:nvPr>
            <p:ph idx="1"/>
          </p:nvPr>
        </p:nvSpPr>
        <p:spPr>
          <a:xfrm>
            <a:off x="548639" y="1598592"/>
            <a:ext cx="5104016" cy="3849624"/>
          </a:xfrm>
        </p:spPr>
        <p:txBody>
          <a:bodyPr>
            <a:noAutofit/>
          </a:bodyPr>
          <a:lstStyle/>
          <a:p>
            <a:pPr marL="285750" indent="-285750">
              <a:spcBef>
                <a:spcPts val="0"/>
              </a:spcBef>
              <a:buFont typeface="Arial" panose="020B0604020202020204" pitchFamily="34" charset="0"/>
              <a:buChar char="•"/>
            </a:pPr>
            <a:r>
              <a:rPr lang="en-US" dirty="0">
                <a:ln w="15875">
                  <a:noFill/>
                  <a:round/>
                </a:ln>
              </a:rPr>
              <a:t>Violent attacks used to create fear, create chaos &amp; recruit</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Fear triggers citizen participation in spontaneous group actions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t>Terrorism associated w/ international organizations (Al-Qaeda &amp; Islamic State of Iraq &amp;Syria </a:t>
            </a:r>
            <a:r>
              <a:rPr lang="en-US" dirty="0">
                <a:ln w="15875">
                  <a:noFill/>
                  <a:round/>
                </a:ln>
              </a:rPr>
              <a:t>(ISIS))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Domestic groups also commit terrorism:</a:t>
            </a:r>
          </a:p>
          <a:p>
            <a:pPr marL="742950" lvl="1" indent="-285750">
              <a:spcBef>
                <a:spcPts val="0"/>
              </a:spcBef>
              <a:buFont typeface="Arial" panose="020B0604020202020204" pitchFamily="34" charset="0"/>
              <a:buChar char="•"/>
            </a:pPr>
            <a:r>
              <a:rPr lang="en-US" sz="1800" dirty="0"/>
              <a:t>Oklahoma Federal building bombing committed by former U.S. military personnel</a:t>
            </a:r>
          </a:p>
          <a:p>
            <a:pPr marL="742950" lvl="1" indent="-285750">
              <a:spcBef>
                <a:spcPts val="0"/>
              </a:spcBef>
              <a:buClrTx/>
              <a:buFont typeface="Arial" panose="020B0604020202020204" pitchFamily="34" charset="0"/>
              <a:buChar char="•"/>
              <a:defRPr/>
            </a:pPr>
            <a:r>
              <a:rPr lang="en-US" sz="1800" dirty="0">
                <a:ln w="15875">
                  <a:noFill/>
                  <a:round/>
                </a:ln>
              </a:rPr>
              <a:t>August 2019 El Paso Texas Walmart attack committed by person w/ “white nationalist” racists beliefs</a:t>
            </a:r>
          </a:p>
          <a:p>
            <a:pPr marL="742950" lvl="1" indent="-285750">
              <a:spcBef>
                <a:spcPts val="0"/>
              </a:spcBef>
              <a:buFont typeface="Arial" panose="020B0604020202020204" pitchFamily="34" charset="0"/>
              <a:buChar char="•"/>
            </a:pPr>
            <a:endParaRPr lang="en-US" sz="1800" dirty="0"/>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F19BB34A-836B-3543-9A9C-87DAA8DCB9E0}"/>
              </a:ext>
            </a:extLst>
          </p:cNvPr>
          <p:cNvSpPr txBox="1"/>
          <p:nvPr/>
        </p:nvSpPr>
        <p:spPr>
          <a:xfrm>
            <a:off x="1663169" y="6129349"/>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296127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map&#10;&#10;Description automatically generated">
            <a:extLst>
              <a:ext uri="{FF2B5EF4-FFF2-40B4-BE49-F238E27FC236}">
                <a16:creationId xmlns:a16="http://schemas.microsoft.com/office/drawing/2014/main" id="{FE6EE666-0985-F243-B0CA-D874FB9BD025}"/>
              </a:ext>
            </a:extLst>
          </p:cNvPr>
          <p:cNvPicPr>
            <a:picLocks noChangeAspect="1"/>
          </p:cNvPicPr>
          <p:nvPr/>
        </p:nvPicPr>
        <p:blipFill rotWithShape="1">
          <a:blip r:embed="rId3"/>
          <a:srcRect l="9091" t="1552" b="7539"/>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5566D5-C98A-8042-9A34-08D311187567}"/>
              </a:ext>
            </a:extLst>
          </p:cNvPr>
          <p:cNvSpPr>
            <a:spLocks noGrp="1"/>
          </p:cNvSpPr>
          <p:nvPr>
            <p:ph type="title"/>
          </p:nvPr>
        </p:nvSpPr>
        <p:spPr>
          <a:xfrm>
            <a:off x="6844729" y="498457"/>
            <a:ext cx="4602152" cy="1718225"/>
          </a:xfrm>
        </p:spPr>
        <p:txBody>
          <a:bodyPr>
            <a:normAutofit/>
          </a:bodyPr>
          <a:lstStyle/>
          <a:p>
            <a:r>
              <a:rPr lang="en-US" sz="3600" dirty="0"/>
              <a:t>Where Does Terrorism Occur?</a:t>
            </a:r>
          </a:p>
        </p:txBody>
      </p:sp>
      <p:sp>
        <p:nvSpPr>
          <p:cNvPr id="3" name="Content Placeholder 2">
            <a:extLst>
              <a:ext uri="{FF2B5EF4-FFF2-40B4-BE49-F238E27FC236}">
                <a16:creationId xmlns:a16="http://schemas.microsoft.com/office/drawing/2014/main" id="{803FB756-0565-B541-93A0-9370201D2542}"/>
              </a:ext>
            </a:extLst>
          </p:cNvPr>
          <p:cNvSpPr>
            <a:spLocks noGrp="1"/>
          </p:cNvSpPr>
          <p:nvPr>
            <p:ph idx="1"/>
          </p:nvPr>
        </p:nvSpPr>
        <p:spPr>
          <a:xfrm>
            <a:off x="6618670" y="2056782"/>
            <a:ext cx="5037512" cy="3480066"/>
          </a:xfrm>
        </p:spPr>
        <p:txBody>
          <a:bodyPr>
            <a:noAutofit/>
          </a:bodyPr>
          <a:lstStyle/>
          <a:p>
            <a:pPr marL="285750" indent="-285750">
              <a:lnSpc>
                <a:spcPct val="90000"/>
              </a:lnSpc>
              <a:spcBef>
                <a:spcPts val="0"/>
              </a:spcBef>
              <a:buFont typeface="Arial" panose="020B0604020202020204" pitchFamily="34" charset="0"/>
              <a:buChar char="•"/>
            </a:pPr>
            <a:r>
              <a:rPr lang="en-US" dirty="0">
                <a:ln w="15875">
                  <a:noFill/>
                  <a:round/>
                </a:ln>
              </a:rPr>
              <a:t>Global Terrorism Index (GTI) ranks countries based on terrorist activity within each nation</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ln w="15875">
                  <a:noFill/>
                  <a:round/>
                </a:ln>
              </a:rPr>
              <a:t>2017, U.S. had fewer terrorist attacks than 19 of 50 countries</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ln w="15875">
                  <a:noFill/>
                  <a:round/>
                </a:ln>
              </a:rPr>
              <a:t>Canada &amp; Mexico &lt; top 50 countries most targeted by terrorists</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ln w="15875">
                  <a:noFill/>
                  <a:round/>
                </a:ln>
              </a:rPr>
              <a:t>2018, Europe experienced 142 failed, prevented or completed terrorist attacks</a:t>
            </a:r>
          </a:p>
          <a:p>
            <a:pPr marL="742950" lvl="1" indent="-285750">
              <a:lnSpc>
                <a:spcPct val="90000"/>
              </a:lnSpc>
              <a:spcBef>
                <a:spcPts val="0"/>
              </a:spcBef>
              <a:buFont typeface="Arial" panose="020B0604020202020204" pitchFamily="34" charset="0"/>
              <a:buChar char="•"/>
            </a:pPr>
            <a:r>
              <a:rPr lang="en-US" sz="1800" dirty="0">
                <a:ln w="15875">
                  <a:noFill/>
                  <a:round/>
                </a:ln>
              </a:rPr>
              <a:t>6 credited to Islamic State &amp; radicalized Muslim groups</a:t>
            </a:r>
          </a:p>
          <a:p>
            <a:pPr marL="742950" lvl="1" indent="-285750">
              <a:lnSpc>
                <a:spcPct val="90000"/>
              </a:lnSpc>
              <a:spcBef>
                <a:spcPts val="0"/>
              </a:spcBef>
              <a:buFont typeface="Arial" panose="020B0604020202020204" pitchFamily="34" charset="0"/>
              <a:buChar char="•"/>
            </a:pPr>
            <a:r>
              <a:rPr lang="en-US" sz="1800" dirty="0">
                <a:ln w="15875">
                  <a:noFill/>
                  <a:round/>
                </a:ln>
              </a:rPr>
              <a:t>136 attacks by nationalist &amp; separatist extremists, religious leftist &amp; right-wing extremists</a:t>
            </a:r>
          </a:p>
          <a:p>
            <a:pPr>
              <a:lnSpc>
                <a:spcPct val="90000"/>
              </a:lnSpc>
              <a:spcBef>
                <a:spcPts val="0"/>
              </a:spcBef>
            </a:pPr>
            <a:endParaRPr lang="en-US" dirty="0">
              <a:ln w="15875">
                <a:noFill/>
                <a:round/>
              </a:ln>
            </a:endParaRPr>
          </a:p>
          <a:p>
            <a:pPr>
              <a:lnSpc>
                <a:spcPct val="90000"/>
              </a:lnSpc>
              <a:spcBef>
                <a:spcPts val="0"/>
              </a:spcBef>
            </a:pPr>
            <a:endParaRPr lang="en-US" dirty="0"/>
          </a:p>
          <a:p>
            <a:pPr>
              <a:lnSpc>
                <a:spcPct val="90000"/>
              </a:lnSpc>
              <a:spcBef>
                <a:spcPts val="0"/>
              </a:spcBef>
            </a:pPr>
            <a:endParaRPr lang="en-US" dirty="0"/>
          </a:p>
        </p:txBody>
      </p:sp>
      <p:sp>
        <p:nvSpPr>
          <p:cNvPr id="5" name="TextBox 4">
            <a:extLst>
              <a:ext uri="{FF2B5EF4-FFF2-40B4-BE49-F238E27FC236}">
                <a16:creationId xmlns:a16="http://schemas.microsoft.com/office/drawing/2014/main" id="{533DBC39-1CC1-5448-9022-94D3A2FAC8CB}"/>
              </a:ext>
            </a:extLst>
          </p:cNvPr>
          <p:cNvSpPr txBox="1"/>
          <p:nvPr/>
        </p:nvSpPr>
        <p:spPr>
          <a:xfrm>
            <a:off x="8146338" y="6113322"/>
            <a:ext cx="3541222" cy="246221"/>
          </a:xfrm>
          <a:prstGeom prst="rect">
            <a:avLst/>
          </a:prstGeom>
          <a:noFill/>
        </p:spPr>
        <p:txBody>
          <a:bodyPr wrap="square" rtlCol="0">
            <a:spAutoFit/>
          </a:bodyPr>
          <a:lstStyle/>
          <a:p>
            <a:pPr algn="r"/>
            <a:r>
              <a:rPr lang="en-US" sz="1000" dirty="0"/>
              <a:t>Photo Credit: Wikipedia</a:t>
            </a:r>
          </a:p>
        </p:txBody>
      </p:sp>
    </p:spTree>
    <p:extLst>
      <p:ext uri="{BB962C8B-B14F-4D97-AF65-F5344CB8AC3E}">
        <p14:creationId xmlns:p14="http://schemas.microsoft.com/office/powerpoint/2010/main" val="3875489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white background&#10;&#10;Description automatically generated">
            <a:extLst>
              <a:ext uri="{FF2B5EF4-FFF2-40B4-BE49-F238E27FC236}">
                <a16:creationId xmlns:a16="http://schemas.microsoft.com/office/drawing/2014/main" id="{13701E5F-A4BE-314C-94C3-F4AFE8454234}"/>
              </a:ext>
            </a:extLst>
          </p:cNvPr>
          <p:cNvPicPr>
            <a:picLocks noChangeAspect="1"/>
          </p:cNvPicPr>
          <p:nvPr/>
        </p:nvPicPr>
        <p:blipFill rotWithShape="1">
          <a:blip r:embed="rId3"/>
          <a:srcRect t="17002" r="9091" b="6101"/>
          <a:stretch/>
        </p:blipFill>
        <p:spPr>
          <a:xfrm>
            <a:off x="20" y="-1"/>
            <a:ext cx="12191980" cy="685799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0C3FE-15B1-004E-99BB-296745BB158D}"/>
              </a:ext>
            </a:extLst>
          </p:cNvPr>
          <p:cNvSpPr>
            <a:spLocks noGrp="1"/>
          </p:cNvSpPr>
          <p:nvPr>
            <p:ph type="title"/>
          </p:nvPr>
        </p:nvSpPr>
        <p:spPr>
          <a:xfrm>
            <a:off x="774043" y="727626"/>
            <a:ext cx="4602152" cy="1718225"/>
          </a:xfrm>
        </p:spPr>
        <p:txBody>
          <a:bodyPr>
            <a:normAutofit/>
          </a:bodyPr>
          <a:lstStyle/>
          <a:p>
            <a:r>
              <a:rPr lang="en-US" sz="3600" dirty="0"/>
              <a:t>Where Does Terrorism Occur?</a:t>
            </a:r>
          </a:p>
        </p:txBody>
      </p:sp>
      <p:sp>
        <p:nvSpPr>
          <p:cNvPr id="3" name="Content Placeholder 2">
            <a:extLst>
              <a:ext uri="{FF2B5EF4-FFF2-40B4-BE49-F238E27FC236}">
                <a16:creationId xmlns:a16="http://schemas.microsoft.com/office/drawing/2014/main" id="{C34C2EFC-4E15-6641-A874-F21153D33BBC}"/>
              </a:ext>
            </a:extLst>
          </p:cNvPr>
          <p:cNvSpPr>
            <a:spLocks noGrp="1"/>
          </p:cNvSpPr>
          <p:nvPr>
            <p:ph idx="1"/>
          </p:nvPr>
        </p:nvSpPr>
        <p:spPr>
          <a:xfrm>
            <a:off x="774043" y="2381584"/>
            <a:ext cx="4602152" cy="3480066"/>
          </a:xfrm>
        </p:spPr>
        <p:txBody>
          <a:bodyPr>
            <a:normAutofit/>
          </a:bodyPr>
          <a:lstStyle/>
          <a:p>
            <a:pPr marL="285750" indent="-285750">
              <a:spcBef>
                <a:spcPts val="0"/>
              </a:spcBef>
              <a:buFont typeface="Arial" panose="020B0604020202020204" pitchFamily="34" charset="0"/>
              <a:buChar char="•"/>
            </a:pPr>
            <a:r>
              <a:rPr lang="en-US" dirty="0">
                <a:ln w="15875">
                  <a:noFill/>
                  <a:round/>
                </a:ln>
              </a:rPr>
              <a:t>GTI reports most terrorist attacks in 2017 occurred in Iraq</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t>Worldwide, modest decrease in terrorist attacks</a:t>
            </a:r>
            <a:br>
              <a:rPr lang="en-US" dirty="0"/>
            </a:br>
            <a:endParaRPr lang="en-US" dirty="0"/>
          </a:p>
          <a:p>
            <a:pPr marL="285750" indent="-285750">
              <a:spcBef>
                <a:spcPts val="0"/>
              </a:spcBef>
              <a:buFont typeface="Arial" panose="020B0604020202020204" pitchFamily="34" charset="0"/>
              <a:buChar char="•"/>
            </a:pPr>
            <a:r>
              <a:rPr lang="en-US" dirty="0"/>
              <a:t>Possibly due to policies/practices associated w/ “war on terror” </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t>Social workers advocate &amp; join w/ groups who experienced social injustice as result of negative consequences of war on terror</a:t>
            </a:r>
          </a:p>
          <a:p>
            <a:pPr>
              <a:spcBef>
                <a:spcPts val="0"/>
              </a:spcBef>
            </a:pPr>
            <a:endParaRPr lang="en-US" dirty="0"/>
          </a:p>
        </p:txBody>
      </p:sp>
      <p:sp>
        <p:nvSpPr>
          <p:cNvPr id="12" name="TextBox 11">
            <a:extLst>
              <a:ext uri="{FF2B5EF4-FFF2-40B4-BE49-F238E27FC236}">
                <a16:creationId xmlns:a16="http://schemas.microsoft.com/office/drawing/2014/main" id="{95CE3A72-8504-3647-8F86-407B42714022}"/>
              </a:ext>
            </a:extLst>
          </p:cNvPr>
          <p:cNvSpPr txBox="1"/>
          <p:nvPr/>
        </p:nvSpPr>
        <p:spPr>
          <a:xfrm>
            <a:off x="1663169" y="6129349"/>
            <a:ext cx="405204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605731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8FDA4A-4BE9-D24F-97D0-B78ECD5976C5}"/>
              </a:ext>
            </a:extLst>
          </p:cNvPr>
          <p:cNvPicPr>
            <a:picLocks noChangeAspect="1"/>
          </p:cNvPicPr>
          <p:nvPr/>
        </p:nvPicPr>
        <p:blipFill rotWithShape="1">
          <a:blip r:embed="rId3"/>
          <a:srcRect l="7055" b="27642"/>
          <a:stretch/>
        </p:blipFill>
        <p:spPr>
          <a:xfrm>
            <a:off x="0" y="1"/>
            <a:ext cx="12192000" cy="6858000"/>
          </a:xfrm>
          <a:prstGeom prst="rect">
            <a:avLst/>
          </a:prstGeom>
        </p:spPr>
      </p:pic>
      <p:grpSp>
        <p:nvGrpSpPr>
          <p:cNvPr id="5" name="Group 4">
            <a:extLst>
              <a:ext uri="{FF2B5EF4-FFF2-40B4-BE49-F238E27FC236}">
                <a16:creationId xmlns:a16="http://schemas.microsoft.com/office/drawing/2014/main" id="{1F15DDAA-3E09-8045-9E2D-51F8551135F0}"/>
              </a:ext>
            </a:extLst>
          </p:cNvPr>
          <p:cNvGrpSpPr/>
          <p:nvPr/>
        </p:nvGrpSpPr>
        <p:grpSpPr>
          <a:xfrm>
            <a:off x="6236154" y="248201"/>
            <a:ext cx="5612193" cy="6361598"/>
            <a:chOff x="267615" y="253548"/>
            <a:chExt cx="5612193" cy="6361598"/>
          </a:xfrm>
        </p:grpSpPr>
        <p:sp>
          <p:nvSpPr>
            <p:cNvPr id="6" name="Rectangle 5">
              <a:extLst>
                <a:ext uri="{FF2B5EF4-FFF2-40B4-BE49-F238E27FC236}">
                  <a16:creationId xmlns:a16="http://schemas.microsoft.com/office/drawing/2014/main" id="{8579DF90-B5E2-C242-9264-5453FA523F31}"/>
                </a:ext>
              </a:extLst>
            </p:cNvPr>
            <p:cNvSpPr/>
            <p:nvPr/>
          </p:nvSpPr>
          <p:spPr>
            <a:xfrm>
              <a:off x="267615" y="253548"/>
              <a:ext cx="5612193" cy="6361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F2FC9A-CF8D-2346-984C-D28BCAFFC74D}"/>
                </a:ext>
              </a:extLst>
            </p:cNvPr>
            <p:cNvSpPr/>
            <p:nvPr/>
          </p:nvSpPr>
          <p:spPr>
            <a:xfrm>
              <a:off x="415449"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C465F33-B068-F74D-BAAF-4D63EBA1AC7D}"/>
              </a:ext>
            </a:extLst>
          </p:cNvPr>
          <p:cNvSpPr>
            <a:spLocks noGrp="1"/>
          </p:cNvSpPr>
          <p:nvPr>
            <p:ph type="title"/>
          </p:nvPr>
        </p:nvSpPr>
        <p:spPr>
          <a:xfrm>
            <a:off x="6716683" y="541493"/>
            <a:ext cx="4838009" cy="1371600"/>
          </a:xfrm>
        </p:spPr>
        <p:txBody>
          <a:bodyPr>
            <a:normAutofit/>
          </a:bodyPr>
          <a:lstStyle/>
          <a:p>
            <a:r>
              <a:rPr lang="en-US" sz="3200" dirty="0"/>
              <a:t>How Are People Drawn </a:t>
            </a:r>
            <a:br>
              <a:rPr lang="en-US" sz="3200" dirty="0"/>
            </a:br>
            <a:r>
              <a:rPr lang="en-US" sz="3200" dirty="0"/>
              <a:t>Into Terrorism? </a:t>
            </a:r>
          </a:p>
        </p:txBody>
      </p:sp>
      <p:sp>
        <p:nvSpPr>
          <p:cNvPr id="3" name="Content Placeholder 2">
            <a:extLst>
              <a:ext uri="{FF2B5EF4-FFF2-40B4-BE49-F238E27FC236}">
                <a16:creationId xmlns:a16="http://schemas.microsoft.com/office/drawing/2014/main" id="{82EE85BE-52B2-F04B-BE45-35FD84A779EF}"/>
              </a:ext>
            </a:extLst>
          </p:cNvPr>
          <p:cNvSpPr>
            <a:spLocks noGrp="1"/>
          </p:cNvSpPr>
          <p:nvPr>
            <p:ph idx="1"/>
          </p:nvPr>
        </p:nvSpPr>
        <p:spPr>
          <a:xfrm>
            <a:off x="6533805" y="1910712"/>
            <a:ext cx="5020888" cy="3849624"/>
          </a:xfrm>
        </p:spPr>
        <p:txBody>
          <a:bodyPr>
            <a:noAutofit/>
          </a:bodyPr>
          <a:lstStyle/>
          <a:p>
            <a:pPr marL="285750" indent="-285750">
              <a:spcBef>
                <a:spcPts val="0"/>
              </a:spcBef>
              <a:buFont typeface="Arial" panose="020B0604020202020204" pitchFamily="34" charset="0"/>
              <a:buChar char="•"/>
            </a:pPr>
            <a:r>
              <a:rPr lang="en-US" dirty="0"/>
              <a:t>No single combination of factors to explain how people drawn into terrorism</a:t>
            </a:r>
            <a:br>
              <a:rPr lang="en-US" dirty="0"/>
            </a:br>
            <a:endParaRPr lang="en-US" dirty="0"/>
          </a:p>
          <a:p>
            <a:pPr marL="285750" indent="-285750">
              <a:spcBef>
                <a:spcPts val="0"/>
              </a:spcBef>
              <a:buFont typeface="Arial" panose="020B0604020202020204" pitchFamily="34" charset="0"/>
              <a:buChar char="•"/>
            </a:pPr>
            <a:r>
              <a:rPr lang="en-US" dirty="0"/>
              <a:t>No single recruitment method for steering person to becoming terrorist</a:t>
            </a:r>
            <a:br>
              <a:rPr lang="en-US" dirty="0"/>
            </a:br>
            <a:endParaRPr lang="en-US" dirty="0"/>
          </a:p>
          <a:p>
            <a:pPr marL="285750" indent="-285750">
              <a:spcBef>
                <a:spcPts val="0"/>
              </a:spcBef>
              <a:buFont typeface="Arial" panose="020B0604020202020204" pitchFamily="34" charset="0"/>
              <a:buChar char="•"/>
            </a:pPr>
            <a:r>
              <a:rPr lang="en-US" dirty="0"/>
              <a:t>Factors not sufficient to explain terrorist’s development include:</a:t>
            </a:r>
          </a:p>
          <a:p>
            <a:pPr marL="560070" lvl="1" indent="-285750">
              <a:spcBef>
                <a:spcPts val="0"/>
              </a:spcBef>
              <a:buFont typeface="Arial" panose="020B0604020202020204" pitchFamily="34" charset="0"/>
              <a:buChar char="•"/>
            </a:pPr>
            <a:r>
              <a:rPr lang="en-US" sz="1800" dirty="0"/>
              <a:t>Innate genetics/unchangeable neurological characteristics</a:t>
            </a:r>
          </a:p>
          <a:p>
            <a:pPr marL="560070" lvl="1" indent="-285750">
              <a:spcBef>
                <a:spcPts val="0"/>
              </a:spcBef>
              <a:buFont typeface="Arial" panose="020B0604020202020204" pitchFamily="34" charset="0"/>
              <a:buChar char="•"/>
            </a:pPr>
            <a:r>
              <a:rPr lang="en-US" sz="1800" dirty="0"/>
              <a:t>Criminality, sociopathy &amp; psychopathy</a:t>
            </a:r>
          </a:p>
          <a:p>
            <a:pPr marL="560070" lvl="1" indent="-285750">
              <a:spcBef>
                <a:spcPts val="0"/>
              </a:spcBef>
              <a:buFont typeface="Arial" panose="020B0604020202020204" pitchFamily="34" charset="0"/>
              <a:buChar char="•"/>
            </a:pPr>
            <a:r>
              <a:rPr lang="en-US" sz="1800" dirty="0"/>
              <a:t>Mental health disorders</a:t>
            </a:r>
          </a:p>
          <a:p>
            <a:pPr marL="560070" lvl="1" indent="-285750">
              <a:spcBef>
                <a:spcPts val="0"/>
              </a:spcBef>
              <a:buFont typeface="Arial" panose="020B0604020202020204" pitchFamily="34" charset="0"/>
              <a:buChar char="•"/>
            </a:pPr>
            <a:r>
              <a:rPr lang="en-US" sz="1800" dirty="0"/>
              <a:t>Personality</a:t>
            </a:r>
          </a:p>
          <a:p>
            <a:pPr marL="560070" lvl="1" indent="-285750">
              <a:spcBef>
                <a:spcPts val="0"/>
              </a:spcBef>
              <a:buFont typeface="Arial" panose="020B0604020202020204" pitchFamily="34" charset="0"/>
              <a:buChar char="•"/>
            </a:pPr>
            <a:r>
              <a:rPr lang="en-US" sz="1800" dirty="0"/>
              <a:t>Exposure to religious radicalism</a:t>
            </a:r>
          </a:p>
          <a:p>
            <a:pPr marL="560070" lvl="1" indent="-285750">
              <a:spcBef>
                <a:spcPts val="0"/>
              </a:spcBef>
              <a:buFont typeface="Arial" panose="020B0604020202020204" pitchFamily="34" charset="0"/>
              <a:buChar char="•"/>
            </a:pPr>
            <a:r>
              <a:rPr lang="en-US" sz="1800" dirty="0"/>
              <a:t>Experiences of poverty </a:t>
            </a:r>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9962AC77-BF63-0D47-9A35-851065D31A56}"/>
              </a:ext>
            </a:extLst>
          </p:cNvPr>
          <p:cNvSpPr txBox="1"/>
          <p:nvPr/>
        </p:nvSpPr>
        <p:spPr>
          <a:xfrm>
            <a:off x="7574361" y="6106144"/>
            <a:ext cx="4052047"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29049054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3381</Words>
  <Application>Microsoft Macintosh PowerPoint</Application>
  <PresentationFormat>Widescreen</PresentationFormat>
  <Paragraphs>446</Paragraphs>
  <Slides>28</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Eurostile</vt:lpstr>
      <vt:lpstr>Garamond</vt:lpstr>
      <vt:lpstr>SavonVTI</vt:lpstr>
      <vt:lpstr>CHAPTER 15. TERRORISM &amp; MASS MURDER: IMPACTS ACROSS THE LIFESPAN &amp; AROUND THE GLOBE </vt:lpstr>
      <vt:lpstr>Objectives</vt:lpstr>
      <vt:lpstr>Social Work with Terrorism &amp; Mass Murder </vt:lpstr>
      <vt:lpstr>What is Terrorism? </vt:lpstr>
      <vt:lpstr>What is Terrorism? </vt:lpstr>
      <vt:lpstr>What is Terrorism? </vt:lpstr>
      <vt:lpstr>Where Does Terrorism Occur?</vt:lpstr>
      <vt:lpstr>Where Does Terrorism Occur?</vt:lpstr>
      <vt:lpstr>How Are People Drawn  Into Terrorism? </vt:lpstr>
      <vt:lpstr>How Are People Drawn Into Terrorism? </vt:lpstr>
      <vt:lpstr>How Are People Drawn Into Terrorism? </vt:lpstr>
      <vt:lpstr>What is Mass Murder? </vt:lpstr>
      <vt:lpstr>What is Mass Murder? </vt:lpstr>
      <vt:lpstr>What is Mass Murder? </vt:lpstr>
      <vt:lpstr>Understanding School Shootings</vt:lpstr>
      <vt:lpstr>Understanding School Shootings</vt:lpstr>
      <vt:lpstr>Understanding School Shootings</vt:lpstr>
      <vt:lpstr>Understanding School Shootings</vt:lpstr>
      <vt:lpstr>Terrorism &amp; Mass Killings  Affect Development Across  the Life Span</vt:lpstr>
      <vt:lpstr>Terrorism &amp; Mass Killings Affect Development Across the Life Span</vt:lpstr>
      <vt:lpstr>Terrorism &amp; Mass Killings Affect Development Across the Life Span</vt:lpstr>
      <vt:lpstr>Terrorism &amp; Mass Killings Affect Development Across the Life Span</vt:lpstr>
      <vt:lpstr>Terrorism &amp; Mass Killings Affect Development Across the Life Span</vt:lpstr>
      <vt:lpstr>Terrorism &amp; Mass Killings Affect Development Across the Life Span</vt:lpstr>
      <vt:lpstr>Terrorism &amp; Mass Killings Affect Development Across the Life Span</vt:lpstr>
      <vt:lpstr>Responding to Threats</vt:lpstr>
      <vt:lpstr>Responding to Threats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15. TERRORISM &amp; MASS MURDER: IMPACTS ACROSS THE LIFESPAN &amp; AROUND THE GLOBE </dc:title>
  <dc:creator>Bailey Jader</dc:creator>
  <cp:lastModifiedBy>Bailey Jader</cp:lastModifiedBy>
  <cp:revision>3</cp:revision>
  <dcterms:created xsi:type="dcterms:W3CDTF">2019-09-05T16:35:03Z</dcterms:created>
  <dcterms:modified xsi:type="dcterms:W3CDTF">2019-09-06T14:56:10Z</dcterms:modified>
</cp:coreProperties>
</file>