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3"/>
    <p:restoredTop sz="79032"/>
  </p:normalViewPr>
  <p:slideViewPr>
    <p:cSldViewPr snapToGrid="0" snapToObjects="1">
      <p:cViewPr varScale="1">
        <p:scale>
          <a:sx n="78" d="100"/>
          <a:sy n="78" d="100"/>
        </p:scale>
        <p:origin x="1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BCC50-FB2E-3D4C-B28F-CBC633E9C9DD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D82CD-EE43-7D4C-B990-190FBB9F7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43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(2) Both strength and tribulation can stem from one’s culture and heritage.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Cultural heritage can provide valuable hope and support to overcome the current crisis created by depression.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However, cultural expectations and beliefs can also create stress.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(3) Macrosystem policies and economic assistance can change affective-mood problems for some people.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Social workers must have skills to identify when problems are caused more by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environmental factors than by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internal psychological structures or brain disorder.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macrosystem is responsible for policies and financial support for mental health treatment centers.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08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person can experience mental struggles from conflicting beliefs, roles, and goals learned from two differing and sometimes conflicting cultures.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Rather than having a depressive disorder a person experiencing conflicting cultures may have a lack of emotional wellness.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Environmental and cognitive interventions can sometimes provide needed relief and resolution of the internal conflict.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64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Midlife tasks: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shaped by culture, health, genetics, economics, politics, empowerment, and environmental opportunities.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are less affected by biological maturation than other phases of development.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Adults are most affected by their own experiences and ecological factors.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9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Gradual physical changes are universal with aging: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e.g. hair loss or graying, wrinkling of the skin, decreased sight and hearing, weight gain, and lessening of muscular strength and physical stamina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Timing and degree varies with individual genetics, diet, health-care availability, health history, and risk taking.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Individuals in midlife also may develop troubles sleeping due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Biological changes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Physiological changes occurring from menstruation, pregnancy, and menopause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Mental health problems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Depression or underlying mental health disorder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Environmental factors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Poor eating habits, lack of exercise, and consumption of caffeine, nicotine, and alcohol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32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cross-sectional research survey found: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40% of sample reported getting less than 7 hours sleep during work week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24% of  participants reported having only a few good nights of sleep weekly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26% stated that they only get a good night of sleep a few evenings per month. </a:t>
            </a:r>
          </a:p>
          <a:p>
            <a:pPr lvl="1"/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8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Sleeping problems occur for females and males.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However, it sleep difficulties appear more prevalent in young and middle-aged women.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Sleeping difficulties in women may be triggered by menstruation, pregnancy and menopause.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Mental health issues may play a role in sleep depravation for women and men.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About 20% of individuals with sleep problems suffer from depression.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Moreover, up to 1/3 of people reporting sleep difficulties have some an underlying mental disorder.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Social workers can help individuals with sleep disorders by: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Screening for sleep issues early in clinical assessments;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Helping clients with sleeping difficulties understand the importance of receiving a medical assessment;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Referring individuals to medical providers and sleep clinics for assessment and treatment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62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 important biological milestone for women in middle adulthood is </a:t>
            </a:r>
            <a:r>
              <a:rPr lang="en-US" sz="2800" b="1" dirty="0"/>
              <a:t>menopause,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Menopause is triggered by a decrease in ovarian function and consists of three stages: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Premenopause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Menopause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Postmenopause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Symptoms of menopause: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Hot flashes and an inability to sleep through the night that result from falling levels of estrogen.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Hormonal imbalance that affects women’s hearts, bones, and brains.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5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Premenopause</a:t>
            </a:r>
            <a:r>
              <a:rPr lang="en-US" sz="28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Normally starts at about 40 years of age, but for some may appear in early thirties;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The ovaries slowly decrease hormone production.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The erratic ovarian functioning changes the menstrual cycle and flow.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Premenopausal hormone changes can also trigger weight gain and premenstrual breast tenderness and water retention.</a:t>
            </a: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04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Stage 2, menopause starts a year after a women has her last period and is no longer able to become pregnant.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The average age for second stage menopause is 51.4,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most women reach menopause between 45 and 55 years of age.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Falling levels of estrogen often results in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hot flashes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inability to sleep through the night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hormonal imbalance caused by menopause can affect women’s hearts, bones, and brains.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Without proper treatment there is risk for the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cardiovascular system to develop hardening of the arteries,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skeletal bones to lose calcium and become brittle, and the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brain to become vulnerable for memory loss, depression, and disrupted sleep patterns.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Women and their partners need to know menopause can cause breaks in the vaginal skin, and dryness.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This can make sexual intercourse uncomfortable.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Menopause also makes women vulnerable for urinary tract infections, and unpleasant and embarrassing urinary leakage.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94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In </a:t>
            </a:r>
            <a:r>
              <a:rPr lang="en-US" sz="28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Postmenopause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3</a:t>
            </a:r>
            <a:r>
              <a:rPr lang="en-US" sz="28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rd</a:t>
            </a:r>
            <a:r>
              <a:rPr lang="en-US" sz="2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stage many of the discomforts and problems disappear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In this final stage of menopause hormonal levels become more stable.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However, periodic medical exams for loss of bone density and cardiovascular changes should continue throughout life.</a:t>
            </a:r>
            <a:endParaRPr lang="en-CA" sz="32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59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dirty="0">
                <a:ln w="15875">
                  <a:noFill/>
                  <a:round/>
                </a:ln>
              </a:rPr>
              <a:t>The major learning objectives for this chapter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0" dirty="0">
                <a:ln w="15875">
                  <a:noFill/>
                  <a:round/>
                </a:ln>
              </a:rPr>
              <a:t>Consider how normal blues can be distinguished from depression in midlife.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0" dirty="0">
                <a:ln w="15875">
                  <a:noFill/>
                  <a:round/>
                </a:ln>
              </a:rPr>
              <a:t>Compare and contrast interventions for depression triggered by environmental stress versus genetic vulnerability.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ln w="15875">
                  <a:noFill/>
                  <a:round/>
                </a:ln>
              </a:rPr>
              <a:t>Understand the unique roles social workers play in a transdisciplinary team caring for mental illness.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b="0" dirty="0">
              <a:ln w="15875">
                <a:noFill/>
                <a:round/>
              </a:ln>
            </a:endParaRP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43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According to Erikson, a central challenge of midlife is </a:t>
            </a:r>
            <a:r>
              <a:rPr lang="en-US" sz="2800" i="1" dirty="0">
                <a:ln w="15875">
                  <a:noFill/>
                  <a:round/>
                </a:ln>
              </a:rPr>
              <a:t>generativity:</a:t>
            </a:r>
            <a:r>
              <a:rPr lang="en-US" sz="2800" dirty="0">
                <a:ln w="15875">
                  <a:noFill/>
                  <a:round/>
                </a:ln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Erikson believed that during midlife one develops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 concern with improving or contributing to the wellbeing of future generations. 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Many middle-aged adults experience a period of feeling of security that may result in: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 greater commitment and interest in nurturing the next generation;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Review of one’s own past commitments.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n w="15875">
                  <a:noFill/>
                  <a:round/>
                </a:ln>
              </a:rPr>
              <a:t>Common psychological issues of midlife include an increased concern about future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32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One becomes more focused and aware of increased vulnerability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major illnesses,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decreased motor skills,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hearing loss,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decreased vision,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reduced sexuality,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other physical and psychological issues.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The concept of midlife crisis is overly broad and highly influenced by culture, social class, and personal beliefs. 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  <a:effectLst/>
              </a:rPr>
              <a:t>It is not widespread despite being  a popular topic in the media.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in middle adulthood have been described as the “sandwich generation”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This refers to being caught between obligations to partners, children and aging parents.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68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Meaning and purpose of middle adulthood vary across cultural and historical contexts.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Some variations of how midlife is viewed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Preparation to become a more powerful and respected elder.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 period of work and community productivity and preparation for retirement.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n w="15875">
                  <a:noFill/>
                  <a:round/>
                </a:ln>
              </a:rPr>
              <a:t>In the U.S., individuals are valued more during midlife as expert parents, workers, and community leaders than in later adulthood.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92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n w="15875">
                  <a:noFill/>
                  <a:round/>
                </a:ln>
              </a:rPr>
              <a:t>Adult status, expertise, and fulltime employment are difficult to achieve before midlife, and even harder to maintain in later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Midlife perspectives become individualized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health and physical changes,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life experiences,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beliefs,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personality factors,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genetics, and,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for some, psychiatric disorders.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69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Depression is one of the most frequent, disabling, and costly psychiatric problems.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Depression can result in disruption of close relationships, lost work days and reduced job performance, and many  health-related disabilities.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According to the DSM-5 Depression is not a single form of illness, but rather a group of disorders: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disruptive mood dysregulation,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major depressive disorder,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persistent depressive disorder,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premenstrual dysphoric disorder,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substance/medication-induced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depressive disorder,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depressive disorder due to another condition,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other specified depressive disorder, 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unspecified depressive disorder. </a:t>
            </a:r>
            <a:endParaRPr lang="en-US" sz="24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348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The group of depressive disorders is sometimes referred to as the depressive or mood spectrum.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Individuals with a depressive spectrum disorder differ in over all symptoms, 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share the experience of depressed mood, and physical and cognitive changes that significantly impact their functioning.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Additionally, DSM-5 states that Symptoms must: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be present nearly every day;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represent a change from the person’s usual self;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cause impairment or distress.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DSM-V defines a person with major depressive order as someone who experiences five or more symptoms of: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depressed mood; diminished interest of pleasure; significant weight loss or gain; insomnia or hypersomnia; psychomotor agitation; fatigue or loss of energy; feelings of worthlessness or excessive guilt; diminished ability to think or concentrate; recurrent thoughts of death or suicide.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Additionally, DSM-5 states that Symptoms must: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be present nearly every day;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represent a change from the person’s usual self;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cause impairment or distress.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93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Depression is treatable with combination of medication and psychosocial interventions.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Medications usually affect the neurotransmitters serotonin, norepinephrine, and dopamine.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Cognitive behavioral therapy (CBT) and interpersonal therapy (IPT) are also effective interventions.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Depression associated with bipolar disorder, increased risk of suicide and risk-taking behaviors.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Individuals with bipolar illness may also display low tolerance and frustration that leads to arguments and physical fights. 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84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n w="15875">
                  <a:noFill/>
                  <a:round/>
                </a:ln>
              </a:rPr>
              <a:t>Neurotransmitters</a:t>
            </a:r>
            <a:r>
              <a:rPr lang="en-US" sz="2800" dirty="0">
                <a:ln w="15875">
                  <a:noFill/>
                  <a:round/>
                </a:ln>
              </a:rPr>
              <a:t> are brain chemicals that communicate between brain cells.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They include norepinephrine, serotonin, acetylcholine, and gamma-aminobutyric acid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These neurotransmitters are implicated in mood disorders.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Trauma can also trigger the biological symptoms of depression.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83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  <a:effectLst/>
              </a:rPr>
              <a:t>Major depressive order can impair interpersonal development and </a:t>
            </a:r>
            <a:r>
              <a:rPr lang="en-US" sz="2800" dirty="0">
                <a:ln w="15875">
                  <a:noFill/>
                  <a:round/>
                </a:ln>
              </a:rPr>
              <a:t>positive growth.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Depression can limit information-processing skills, slow and narrow cognitive abilities, distort social perceptions, cause paranoia, influence development of substance misuse. 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do not know what causes mental disorders.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Tiredness, grief, feeling overwhelmed, temporary worry or anxiety often signal a state of decreased mental wellness rather than a mental disorder.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Personal resiliency often protects one from mental disorders during difficult life experiences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Usually environmental factors decrease mental </a:t>
            </a:r>
            <a:r>
              <a:rPr lang="en-US" sz="2400" i="1" dirty="0"/>
              <a:t>wellness</a:t>
            </a:r>
            <a:r>
              <a:rPr lang="en-US" sz="2400" dirty="0"/>
              <a:t> rather than cause a mental </a:t>
            </a:r>
            <a:r>
              <a:rPr lang="en-US" sz="2400" i="1" dirty="0"/>
              <a:t>illness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Perceptual, emotional, and cognitive responses stimulated by upsetting environmental events can temporarily decrease mental wellness.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00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Middle adulthood is approximately 35 to 65 years old.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Midlife brings increased responsibilities, including rearing and launching children, caring for aging parents, taking on leadership roles at work, and preparing for retirement.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Midlife finds some individuals introduced to the new role of being a grandparent.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Middle adulthood for some is a continuation of struggling with unemployment or under-employment.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579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Perceptual, emotional, and cognitive responses stimulated by upsetting environmental events can temporarily decrease mental wellness.</a:t>
            </a: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decrease in mental wellness can trigger behaviors and decisions that are extremely destructive for the individual, family, and community.</a:t>
            </a: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social workers it is extremely important to intervene therapeutically with people facing personal problems and decreased mental wellness. </a:t>
            </a: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Such interventions may emphasize environmental manipulation, support, case management, crisis intervention, and advocacy, rather than long-term psychotherapy or psychiatric medications.</a:t>
            </a:r>
            <a:endParaRPr lang="en-US" dirty="0">
              <a:ln w="15875">
                <a:noFill/>
                <a:round/>
              </a:ln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05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  <a:effectLst/>
              </a:rPr>
              <a:t>Social consequences of depression include difficulties maintaining a job, </a:t>
            </a:r>
            <a:r>
              <a:rPr lang="en-US" sz="2800" dirty="0">
                <a:ln w="15875">
                  <a:noFill/>
                  <a:round/>
                </a:ln>
              </a:rPr>
              <a:t>family obligations, and extended social networks.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Middle-aged people in majority U.S. culture are expected to care for others and to demonstrate maturity, knowledge, self-reliance, and civic responsibility.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Depression makes such tasks practically impossible.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Depressive symptoms are often viewed by society as psychological choices, rather than biologically driven signs of illness.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Support and advocacy groups help combat the stigma of mental illness.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These groups work to achieve equitable services and treatment for individuals with mental illness and their families.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70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Sociocultural context impacts how symptoms are expressed and understood, to social responses to distress.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Symptoms of depression are often interpreted by family, friends, employers, co-workers and others as anger, lack of motivation, poor personal choices, or immaturity.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People may reject and withdraw from the depressed person.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Additionally, assigned roles and status normally given to a person who has reached full adulthood may be withheld or removed.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44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The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National Association for the Mentally Ill (NAMI)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 is a grassroots consumer and family organization.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NAMI advocates for those suffering with mental illness,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educates the public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serve as cultural change agents. 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NAMI embraces a </a:t>
            </a:r>
            <a:r>
              <a:rPr lang="en-US" sz="12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recovery model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that works hand-in-hand with medical and psychosocial treatments.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149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Depression is one of the most treatable mental health disorders.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Social workers often work as part of a team that may include a psychiatrist, nurse, psychologist, and/or psychotherapist.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Social workers may contribute wellness techniques that provide support, enhance intact skills, remove barriers, advocate for the client and family, provide psychosocial education, and empower clients and their families. 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 goals and emphasis of wellness techniques vary depending on the origins, history, and severity of the depression. 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13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Depression is a significant risk factor for suicide. 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There is higher suicidal risk for people who: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  <a:effectLst/>
              </a:rPr>
              <a:t>Have a history of previous attempts;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Misuse alcohol or other substances;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  <a:effectLst/>
              </a:rPr>
              <a:t>Have a family member who committed suicide;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Develop an actual plan for killing themselves.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When a person is depressed, suicide is not an existential choice, but can become an overwhelming drive produced by an ill brain.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300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 is important for professional workers, family, and the community to understand that a depressed brain tells the person that death is the only solution.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Suicide is usually prevented when a depressed person’s brain allows the individual to discover an alternative solution to death.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Social workers have an ethical and professional responsibility to help people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live through depression,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overcome suicidal thoughts,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regain a personal direction over their lives,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reclaim the right of free choice.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811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At midlife, many individuals face challenges with more power and status than when they were younger.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How midlife is lived and experienced depends on genetics, health, life experiences, economics, psychosocial support, beliefs, perceptions, culture, and macro policies.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Mental health settings are one context in which social workers encounter middle-aged adults.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902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Major depression can prevent an individual from taking leadership roles within the family, profession, and community.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Self-help and advocacy groups </a:t>
            </a:r>
            <a:r>
              <a:rPr lang="en-US" sz="1200" dirty="0"/>
              <a:t>educate the public and advocate for adequate interventions for individuals suffering from mental illness. </a:t>
            </a:r>
            <a:endParaRPr lang="en-US" sz="1200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Appropriate treatment for depression involves both medication and therapy.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This can result in significant relief from symptoms and lead to healthy, happy lives.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Untreated depression can have devastating consequences, including suicide.</a:t>
            </a: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02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Many people at midlife find themselves in work and community leadership roles; others are emotionally and cognitively dealing with the fact that specific work, family, and individual dreams are not being obtained.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Stress from positive and negative life changes can lead to mental health problems such as depression. 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Social workers encounter midlife adults in a variety of contexts, including educational institutions, mental health centers, domestic-violence shelters, and medical settings.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74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Professional social workers are the largest group of mental health services providers in the U.S.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There are more clinically trained social worker than psychiatrists, psychologists, and psychiatric nurses combined.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Individuals experiencing mental disorders may require a range of medical, psychotherapeutic, and social services to promote their well-being.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Within a transdisciplinary team, social workers can provide unique ecological perspectives.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Social workers provide unique ecological perspectives and are leaders in developing culturally appropriate mental health training and education.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9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n w="15875">
                  <a:noFill/>
                  <a:round/>
                </a:ln>
              </a:rPr>
              <a:t>Crisis Intervention Teams </a:t>
            </a:r>
            <a:r>
              <a:rPr lang="en-US" sz="2800" dirty="0">
                <a:ln w="15875">
                  <a:noFill/>
                  <a:round/>
                </a:ln>
              </a:rPr>
              <a:t>are collaborations between police and social work and hospitals.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These teams are clinically effective, and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provide respectful interactions between people in crisis and police officers.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Mental illnesses affects most service sectors that employ social workers.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For example, mental illness is associated with poverty, is prevalent in prisons, and is common in families referred for child protective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A basic understanding of mental illness is important for all social workers  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34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Depression takes various forms in midlife and impacts not only the individual but also family and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According to the DSM-V, </a:t>
            </a:r>
            <a:r>
              <a:rPr lang="en-US" sz="1200" b="1" dirty="0">
                <a:ln w="15875">
                  <a:noFill/>
                  <a:round/>
                </a:ln>
              </a:rPr>
              <a:t>major depressive disorder </a:t>
            </a:r>
            <a:r>
              <a:rPr lang="en-US" sz="1200" dirty="0">
                <a:ln w="15875">
                  <a:noFill/>
                  <a:round/>
                </a:ln>
              </a:rPr>
              <a:t>is either depressed mood, or loss of interest or pleasure in usual activities that persists for at least two weeks.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There are numerous symptoms associated with depression.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However, as a group, depressive symptoms indicate: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a change in the person’s usual cognitive functioning, behavior or affect;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significant impairment or distress in social, occupational, or other areas of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87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Major depressive disorder may have a genetic component: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First-degree family members of individuals with major depressive disorder have a 2 to 4x higher risk for developing the disorder than  the general population.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Depression often narrows people’s perspectives and causes them to think in a very concrete manner.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06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  <a:effectLst/>
              </a:rPr>
              <a:t>Three important facts </a:t>
            </a:r>
            <a:r>
              <a:rPr lang="en-US" sz="2800" dirty="0">
                <a:ln w="15875">
                  <a:noFill/>
                  <a:round/>
                </a:ln>
              </a:rPr>
              <a:t>about depressive symptoms: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(1) Environmentally triggered symptoms, emotions, and thought processes mirror the biologically triggered depression;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Depressive symptoms come from structural changes occurring in the brain;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Person with depression is not willfully or unconsciously causing the depression;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The brain functions in a depressed mode, and perpetuates the symptoms and experience of depression.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92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8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0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7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1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6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7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5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9/6/19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659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9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6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0153D8-C6F6-334C-B8F9-608853DCD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25" b="30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0" name="Rectangle 24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DAAA7-86A2-414E-BF6E-9C61A49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4000" dirty="0"/>
              <a:t>CHAPTER 10.</a:t>
            </a:r>
            <a:br>
              <a:rPr lang="en-US" sz="2800" dirty="0"/>
            </a:br>
            <a:r>
              <a:rPr lang="en-US" sz="3100" dirty="0"/>
              <a:t>SOCIAL WORK WITH MIDLIFE ADULTS IN MENTAL HEALTH CONTEXTS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5D89D9-50B2-2845-868B-8F18DD1DE221}"/>
              </a:ext>
            </a:extLst>
          </p:cNvPr>
          <p:cNvCxnSpPr/>
          <p:nvPr/>
        </p:nvCxnSpPr>
        <p:spPr>
          <a:xfrm>
            <a:off x="2548128" y="4394254"/>
            <a:ext cx="709574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750C544-2FBA-7041-A27B-714F6556E626}"/>
              </a:ext>
            </a:extLst>
          </p:cNvPr>
          <p:cNvSpPr txBox="1"/>
          <p:nvPr/>
        </p:nvSpPr>
        <p:spPr>
          <a:xfrm>
            <a:off x="-2165684" y="13796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EF4A8DC-C31F-FE41-93D8-C55B2E716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Human Behavior for Social Work Practice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080E6-5BB3-CC4B-9276-44CD101DDDBF}"/>
              </a:ext>
            </a:extLst>
          </p:cNvPr>
          <p:cNvSpPr txBox="1"/>
          <p:nvPr/>
        </p:nvSpPr>
        <p:spPr>
          <a:xfrm>
            <a:off x="9470572" y="6488669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Photo Credit: Unsplash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1FA2B-8C7A-1E47-8C8B-A535FC69CDFB}"/>
              </a:ext>
            </a:extLst>
          </p:cNvPr>
          <p:cNvSpPr txBox="1"/>
          <p:nvPr/>
        </p:nvSpPr>
        <p:spPr>
          <a:xfrm>
            <a:off x="196042" y="6492672"/>
            <a:ext cx="5735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Power Point format &amp; design by: Bailey Jader,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1166526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141D4-2072-144A-8540-6DC9CDCCB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2042" b="1134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2F13B-E582-EF4A-9F61-0A853545F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849" y="319411"/>
            <a:ext cx="4941173" cy="1718225"/>
          </a:xfrm>
        </p:spPr>
        <p:txBody>
          <a:bodyPr>
            <a:normAutofit/>
          </a:bodyPr>
          <a:lstStyle/>
          <a:p>
            <a:r>
              <a:rPr lang="en-US" sz="3600" dirty="0"/>
              <a:t>Mental Health Care With Midlife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EFA91-29C0-9040-9AB0-1E8FDE559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413" y="1779814"/>
            <a:ext cx="5157909" cy="42391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Facts about depressive symptoms: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Both strength &amp; tribulation stem from cultural heritage 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Can provide hope/support to overcome current crisis 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Expectations &amp; beliefs can create stress</a:t>
            </a:r>
            <a:br>
              <a:rPr lang="en-US" sz="1800" dirty="0"/>
            </a:br>
            <a:endParaRPr lang="en-US" sz="1800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Macrosystem policies &amp; economic assistance change affective-mood problems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/>
                <a:cs typeface="Arial Unicode MS"/>
              </a:rPr>
              <a:t>Social workers must have skills to identify when problems caused more by environmental factors than internal psychological structures or brain disorder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Macrosystem responsible for policies &amp; financial support for mental health treatment centers.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DAECD8-0B9F-DF44-B542-FCEDDD7E293F}"/>
              </a:ext>
            </a:extLst>
          </p:cNvPr>
          <p:cNvSpPr txBox="1"/>
          <p:nvPr/>
        </p:nvSpPr>
        <p:spPr>
          <a:xfrm>
            <a:off x="9191064" y="6183260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2988106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9D9D6-2040-5C4F-B3C2-CAF9A7A60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13" r="9677" b="96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561ED3-D509-9D49-9909-58059172859C}"/>
              </a:ext>
            </a:extLst>
          </p:cNvPr>
          <p:cNvSpPr/>
          <p:nvPr/>
        </p:nvSpPr>
        <p:spPr>
          <a:xfrm>
            <a:off x="257101" y="976257"/>
            <a:ext cx="4922579" cy="4905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5A4F35-D5FB-BD47-9517-F86E20CD83B8}"/>
              </a:ext>
            </a:extLst>
          </p:cNvPr>
          <p:cNvSpPr/>
          <p:nvPr/>
        </p:nvSpPr>
        <p:spPr>
          <a:xfrm>
            <a:off x="413314" y="1145618"/>
            <a:ext cx="4648544" cy="4644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282009-C75C-D940-A5B9-AF3D2721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15" y="1370650"/>
            <a:ext cx="4425043" cy="1371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Mental Health Care With Midlife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EBE13-6336-A340-A867-A3152B792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5" y="2831176"/>
            <a:ext cx="4310743" cy="384962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Can experience mental struggles from conflicting beliefs, roles &amp; goals learned from two differing/conflicting cultures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Person may not have MDD; may experience lack of emotional wellness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Environmental &amp; cognitive interventions provide relief &amp;resolution of internal conflict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8FA40-E2BF-C644-AE08-F1DAE388F808}"/>
              </a:ext>
            </a:extLst>
          </p:cNvPr>
          <p:cNvSpPr txBox="1"/>
          <p:nvPr/>
        </p:nvSpPr>
        <p:spPr>
          <a:xfrm>
            <a:off x="2083655" y="5487350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671107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093D6-CA04-4D4B-A202-FD311974C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68" r="9091" b="13323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A0B888-FAE1-3A4F-8AF2-643C3A4B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700"/>
              <a:t>Highlights Of Development in Middle Adulthood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F745B-7F6A-074F-B833-CE04B6177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15875">
                  <a:noFill/>
                  <a:round/>
                </a:ln>
              </a:rPr>
              <a:t>Midlife tasks: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n w="15875">
                  <a:noFill/>
                  <a:round/>
                </a:ln>
              </a:rPr>
              <a:t>Shaped by culture, health, genetics, economics, politics, empowerment &amp; environmental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n w="15875">
                  <a:noFill/>
                  <a:round/>
                </a:ln>
              </a:rPr>
              <a:t>Less affected by biological maturation than other phases of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n w="15875">
                  <a:noFill/>
                  <a:round/>
                </a:ln>
              </a:rPr>
              <a:t>Adults most affected by own experiences &amp; ecological factors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0DC56-C123-9B41-BFD4-20A8DE437101}"/>
              </a:ext>
            </a:extLst>
          </p:cNvPr>
          <p:cNvSpPr txBox="1"/>
          <p:nvPr/>
        </p:nvSpPr>
        <p:spPr>
          <a:xfrm>
            <a:off x="3167958" y="6152214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210307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8E9ADC-421A-0245-B956-E4D481E70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A7924B-BF60-BE4C-B98C-D21D116F9EB8}"/>
              </a:ext>
            </a:extLst>
          </p:cNvPr>
          <p:cNvSpPr/>
          <p:nvPr/>
        </p:nvSpPr>
        <p:spPr>
          <a:xfrm>
            <a:off x="6979637" y="238224"/>
            <a:ext cx="4963885" cy="6361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45DC6-5B5C-4F4C-BE6E-8161D67EB19D}"/>
              </a:ext>
            </a:extLst>
          </p:cNvPr>
          <p:cNvSpPr/>
          <p:nvPr/>
        </p:nvSpPr>
        <p:spPr>
          <a:xfrm>
            <a:off x="7099758" y="407585"/>
            <a:ext cx="4687551" cy="6022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3B340-73BD-4745-BEA5-517995D6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857" y="642594"/>
            <a:ext cx="4294413" cy="1371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56CAF-FB5A-2041-8DD8-65BC46193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857" y="2103120"/>
            <a:ext cx="4294413" cy="384962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Gradual physical changes universal w/aging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Timing &amp; degree varies w/ individual genetics, diet, health-care availability, health history &amp; risk taking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May develop troubles sleeping due to biological changes, mental health problems &amp; environmental factors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3BD3D-B23A-A748-BFB2-CCDE059C56DB}"/>
              </a:ext>
            </a:extLst>
          </p:cNvPr>
          <p:cNvSpPr txBox="1"/>
          <p:nvPr/>
        </p:nvSpPr>
        <p:spPr>
          <a:xfrm>
            <a:off x="8864496" y="6153475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24026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FF749-1729-5042-9C8B-42343058A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8BDF0-99C7-1B4E-9D2C-645CF504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D41CC-C19E-3E49-8206-30CF62D28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605741"/>
            <a:ext cx="4472922" cy="3131672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Cross-sectional research survey found: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40% of sample reported &lt; 7 hours sleep during work week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24% had only few good nights of sleep weekly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26% only get good night sleep few evenings/mo.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978A8-2732-8348-900A-E3677E2E4848}"/>
              </a:ext>
            </a:extLst>
          </p:cNvPr>
          <p:cNvSpPr txBox="1"/>
          <p:nvPr/>
        </p:nvSpPr>
        <p:spPr>
          <a:xfrm>
            <a:off x="8840753" y="5748913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403334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45B693-6339-7642-AFBB-55D6591DA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3367" b="10024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16391-C2B8-F241-9338-C8556579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417381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24728-5FD7-F143-9304-0CDAB9977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5484" y="1934761"/>
            <a:ext cx="4963884" cy="3480066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Sleeping problems occur for females &amp; males</a:t>
            </a:r>
            <a:br>
              <a:rPr lang="en-US" dirty="0"/>
            </a:br>
            <a:endParaRPr lang="en-US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Mental health issues play role in sleep depravation</a:t>
            </a:r>
            <a:br>
              <a:rPr lang="en-US" dirty="0"/>
            </a:br>
            <a:endParaRPr lang="en-US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Social workers can help individuals w/sleep disorders by: </a:t>
            </a:r>
          </a:p>
          <a:p>
            <a:pPr marL="73152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Screening for sleep issues early in clinical assessments</a:t>
            </a:r>
          </a:p>
          <a:p>
            <a:pPr marL="73152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Helping clients w/ sleeping difficulties understand importance of receiving medical assessment</a:t>
            </a:r>
          </a:p>
          <a:p>
            <a:pPr marL="73152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Referring clients to medical providers &amp; </a:t>
            </a:r>
            <a:br>
              <a:rPr lang="en-US" sz="1800" dirty="0"/>
            </a:br>
            <a:r>
              <a:rPr lang="en-US" sz="1800" dirty="0"/>
              <a:t>sleep clinics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5011C-BACA-C043-B76B-121F57EA8750}"/>
              </a:ext>
            </a:extLst>
          </p:cNvPr>
          <p:cNvSpPr txBox="1"/>
          <p:nvPr/>
        </p:nvSpPr>
        <p:spPr>
          <a:xfrm>
            <a:off x="9240052" y="6153475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2876854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wall, necktie, man&#10;&#10;Description automatically generated">
            <a:extLst>
              <a:ext uri="{FF2B5EF4-FFF2-40B4-BE49-F238E27FC236}">
                <a16:creationId xmlns:a16="http://schemas.microsoft.com/office/drawing/2014/main" id="{4CF87889-A824-0746-9343-5635B1034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91" r="90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0CE3E-4A06-E44E-A3E2-60452DB8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35" y="427534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74161-4AC0-D44E-A255-FDD099749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56" y="2212349"/>
            <a:ext cx="4602152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Biological milestone for women in middle adulthood = </a:t>
            </a:r>
            <a:r>
              <a:rPr lang="en-US" b="1" dirty="0"/>
              <a:t>menopause</a:t>
            </a:r>
            <a:br>
              <a:rPr lang="en-US" b="1" dirty="0"/>
            </a:br>
            <a:endParaRPr lang="en-US" b="1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Triggered by decrease in ovarian function; three stages: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Premenopause</a:t>
            </a:r>
            <a:endParaRPr lang="en-US" sz="1800" dirty="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Menopause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Postmenopause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Symptoms: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Hot flashes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Inability to sleep through night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Hormonal imbalance affects women’s hearts, bones &amp; brains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99407-CAB6-0246-822C-0D3CD5D57968}"/>
              </a:ext>
            </a:extLst>
          </p:cNvPr>
          <p:cNvSpPr txBox="1"/>
          <p:nvPr/>
        </p:nvSpPr>
        <p:spPr>
          <a:xfrm>
            <a:off x="3167958" y="6152214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675938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D73BA-A834-074C-B702-E1835D54F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6" b="10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40CDE-95F8-F441-89FC-D75D715A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40E70-4A39-0C41-8DAF-32C86D740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605741"/>
            <a:ext cx="4472922" cy="313167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Premenopause</a:t>
            </a:r>
            <a:r>
              <a:rPr lang="en-US" dirty="0"/>
              <a:t>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Approx 40yrs.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/>
                <a:cs typeface="Arial Unicode MS"/>
              </a:rPr>
              <a:t>Ovaries slowly decrease hormone production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/>
                <a:cs typeface="Arial Unicode MS"/>
              </a:rPr>
              <a:t>Erratic ovarian functioning changes menstrual cycle/flow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/>
                <a:cs typeface="Arial Unicode MS"/>
              </a:rPr>
              <a:t>Hormone changes trigger weight gain &amp; premenstrual breast tenderness &amp; water retention</a:t>
            </a:r>
            <a:endParaRPr lang="en-US" sz="1800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5B2AFD-B438-C44B-BD4E-D4DAAC020089}"/>
              </a:ext>
            </a:extLst>
          </p:cNvPr>
          <p:cNvSpPr txBox="1"/>
          <p:nvPr/>
        </p:nvSpPr>
        <p:spPr>
          <a:xfrm>
            <a:off x="8370022" y="5695342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014284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DBA1D-E732-A24B-8309-16B11FAE9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41" r="9091" b="1550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06AA0-621E-E249-A2FC-F7FD47DB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236B-C2C0-9247-929E-2ECB50A13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Menopause: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Begins 1yr after final period &amp; no longer able to become pregnant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Arial Unicode MS"/>
                <a:cs typeface="Arial Unicode MS"/>
              </a:rPr>
              <a:t>Approx 51.4yrs.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Hormonal imbalance can affect women’s hearts, bones, and brains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Can cause breaks in vaginal skin &amp; dryness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Vulnerable to urinary tract infections &amp; urinary leakage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11E87-5214-D145-8E27-526043F588C9}"/>
              </a:ext>
            </a:extLst>
          </p:cNvPr>
          <p:cNvSpPr txBox="1"/>
          <p:nvPr/>
        </p:nvSpPr>
        <p:spPr>
          <a:xfrm>
            <a:off x="2792402" y="6101615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412034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AB8DE2-89C4-1F4E-B0BC-751E6680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932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59589A-B75C-7E45-A9F7-241407F2D55E}"/>
              </a:ext>
            </a:extLst>
          </p:cNvPr>
          <p:cNvSpPr/>
          <p:nvPr/>
        </p:nvSpPr>
        <p:spPr>
          <a:xfrm>
            <a:off x="6217029" y="1143480"/>
            <a:ext cx="5612193" cy="49869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86805-B4D1-504E-9AD8-AD723961D408}"/>
              </a:ext>
            </a:extLst>
          </p:cNvPr>
          <p:cNvSpPr/>
          <p:nvPr/>
        </p:nvSpPr>
        <p:spPr>
          <a:xfrm>
            <a:off x="6373242" y="1276243"/>
            <a:ext cx="5299768" cy="4721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766949-CCCE-0D48-9975-A3466809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099" y="1547850"/>
            <a:ext cx="4996543" cy="1371600"/>
          </a:xfrm>
        </p:spPr>
        <p:txBody>
          <a:bodyPr/>
          <a:lstStyle/>
          <a:p>
            <a:r>
              <a:rPr lang="en-US" dirty="0"/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7786D-C273-9343-BFAE-F862011D4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099" y="3008376"/>
            <a:ext cx="4996543" cy="384962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Postmenopause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Many discomforts/problems disappear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Hormone levels stabilize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Periodic medical exams for loss of bone density &amp; cardiovascular changes should continue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BA0D6-FE02-8B46-8AF8-57E92D44C9BC}"/>
              </a:ext>
            </a:extLst>
          </p:cNvPr>
          <p:cNvSpPr txBox="1"/>
          <p:nvPr/>
        </p:nvSpPr>
        <p:spPr>
          <a:xfrm>
            <a:off x="8666934" y="5672767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27420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FF9F2-46EA-CD42-9924-EB0A44FC8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A9890-9AB6-D247-A036-19064360B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B979E-1AFD-4647-A003-6B30B52BF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605741"/>
            <a:ext cx="4472922" cy="3131672"/>
          </a:xfrm>
        </p:spPr>
        <p:txBody>
          <a:bodyPr>
            <a:normAutofit/>
          </a:bodyPr>
          <a:lstStyle/>
          <a:p>
            <a:pPr marL="301625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Consider how normal blues can be distinguished from depression in midlife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301625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Compare/contrast interventions for depression triggered by environmental stress vs. genetic vulnerability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301625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Understand unique roles social workers play transdisciplinary team caring for mental illness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6F5E3-367F-2242-94D3-439172EDD296}"/>
              </a:ext>
            </a:extLst>
          </p:cNvPr>
          <p:cNvSpPr txBox="1"/>
          <p:nvPr/>
        </p:nvSpPr>
        <p:spPr>
          <a:xfrm>
            <a:off x="8840753" y="5772260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1260481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15E8-54D0-F94E-AE95-C50D63541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8" b="23204"/>
          <a:stretch/>
        </p:blipFill>
        <p:spPr>
          <a:xfrm>
            <a:off x="0" y="-36069"/>
            <a:ext cx="12192000" cy="68940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682C70-3F68-CD45-9EE7-7075697CA7CC}"/>
              </a:ext>
            </a:extLst>
          </p:cNvPr>
          <p:cNvSpPr/>
          <p:nvPr/>
        </p:nvSpPr>
        <p:spPr>
          <a:xfrm>
            <a:off x="6946979" y="238224"/>
            <a:ext cx="4996543" cy="6361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5C61FC-103A-7048-BB4E-0C69295DD872}"/>
              </a:ext>
            </a:extLst>
          </p:cNvPr>
          <p:cNvSpPr/>
          <p:nvPr/>
        </p:nvSpPr>
        <p:spPr>
          <a:xfrm>
            <a:off x="7068918" y="407585"/>
            <a:ext cx="4718391" cy="6022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0CA5D-041B-4D44-88EC-53444E6E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642594"/>
            <a:ext cx="4310742" cy="1371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Psychological &amp; Social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9B67C-8BDC-9D47-A032-D95103C6B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2103120"/>
            <a:ext cx="4310742" cy="384962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Erikson believed challenge of midlife = </a:t>
            </a:r>
            <a:r>
              <a:rPr lang="en-US" i="1" dirty="0">
                <a:ln w="15875">
                  <a:noFill/>
                  <a:round/>
                </a:ln>
              </a:rPr>
              <a:t>generativity</a:t>
            </a:r>
            <a:br>
              <a:rPr lang="en-US" i="1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Experience period of feeling secure; may result in: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Greater commitment &amp; interest nurturing next generation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Review of personal past commitments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Common psychological issues include increased concern about future health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72EFC-F17A-E64F-980F-6D5F9BDF22DF}"/>
              </a:ext>
            </a:extLst>
          </p:cNvPr>
          <p:cNvSpPr txBox="1"/>
          <p:nvPr/>
        </p:nvSpPr>
        <p:spPr>
          <a:xfrm>
            <a:off x="8864496" y="6153475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590216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1E00E1-F426-F847-9511-4337B9A0D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5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B10506-9FE6-0D41-ABF7-1D4A0FD252A7}"/>
              </a:ext>
            </a:extLst>
          </p:cNvPr>
          <p:cNvSpPr/>
          <p:nvPr/>
        </p:nvSpPr>
        <p:spPr>
          <a:xfrm>
            <a:off x="6331329" y="238224"/>
            <a:ext cx="5612193" cy="6361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8EA09-CCEE-AE42-806D-73EAB6024C5C}"/>
              </a:ext>
            </a:extLst>
          </p:cNvPr>
          <p:cNvSpPr/>
          <p:nvPr/>
        </p:nvSpPr>
        <p:spPr>
          <a:xfrm>
            <a:off x="6487542" y="407585"/>
            <a:ext cx="5299768" cy="6022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0CA5D-041B-4D44-88EC-53444E6E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986" y="642594"/>
            <a:ext cx="4718956" cy="1371600"/>
          </a:xfrm>
        </p:spPr>
        <p:txBody>
          <a:bodyPr>
            <a:normAutofit/>
          </a:bodyPr>
          <a:lstStyle/>
          <a:p>
            <a:r>
              <a:rPr lang="en-US" sz="3600" dirty="0"/>
              <a:t>Psychological &amp; Social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9B67C-8BDC-9D47-A032-D95103C6B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385" y="2103120"/>
            <a:ext cx="4947557" cy="384962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Aware of increased vulnerability for major illnesses, decreased motor skills, reduced sexual drive, physical/psychological issues, etc.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Midlife crisis; overly broad &amp; influenced by culture, social class &amp; beliefs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Not widespread despite popularity in media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Described as “sandwich generation”</a:t>
            </a:r>
            <a:r>
              <a:rPr lang="en-US" dirty="0">
                <a:ln w="15875">
                  <a:noFill/>
                  <a:round/>
                </a:ln>
              </a:rPr>
              <a:t>; caught between obligations to partners, children &amp; aging parents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97BF4-9211-6843-966D-700755F3B7C3}"/>
              </a:ext>
            </a:extLst>
          </p:cNvPr>
          <p:cNvSpPr txBox="1"/>
          <p:nvPr/>
        </p:nvSpPr>
        <p:spPr>
          <a:xfrm>
            <a:off x="9240052" y="6145811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2858699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D2E56-0990-B14E-85F1-7612366ED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8698" b="14693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0CA5D-041B-4D44-88EC-53444E6E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Sociocultural-Historical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9B67C-8BDC-9D47-A032-D95103C6B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20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Meaning &amp; purpose of middle adulthood vary across cultural/historical contexts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Examples:</a:t>
            </a:r>
          </a:p>
          <a:p>
            <a:pPr marL="83439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Preparation to become more powerful &amp; respected elder</a:t>
            </a:r>
          </a:p>
          <a:p>
            <a:pPr marL="83439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Period of work &amp; community productivity, preparation for retirement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171450" lvl="0" indent="-171450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dirty="0">
                <a:ln w="15875">
                  <a:noFill/>
                  <a:round/>
                </a:ln>
              </a:rPr>
              <a:t>In U.S., people valued more during midlife as expert parents, workers &amp; community leaders than in later adulthood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BBDCF-A850-094F-9D08-323828933A16}"/>
              </a:ext>
            </a:extLst>
          </p:cNvPr>
          <p:cNvSpPr txBox="1"/>
          <p:nvPr/>
        </p:nvSpPr>
        <p:spPr>
          <a:xfrm>
            <a:off x="9145805" y="6153475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53646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699BAA-2363-9643-9F23-DC46386E6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22" b="102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86FD3C-3321-E441-A5C6-FC0B5865217E}"/>
              </a:ext>
            </a:extLst>
          </p:cNvPr>
          <p:cNvSpPr/>
          <p:nvPr/>
        </p:nvSpPr>
        <p:spPr>
          <a:xfrm>
            <a:off x="483807" y="248201"/>
            <a:ext cx="5612193" cy="6361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00269-AD3E-8247-B22F-9A4E37A63451}"/>
              </a:ext>
            </a:extLst>
          </p:cNvPr>
          <p:cNvSpPr/>
          <p:nvPr/>
        </p:nvSpPr>
        <p:spPr>
          <a:xfrm>
            <a:off x="640020" y="417562"/>
            <a:ext cx="5299768" cy="6022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0CA5D-041B-4D44-88EC-53444E6E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043" y="822211"/>
            <a:ext cx="470262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Sociocultural-Historical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9B67C-8BDC-9D47-A032-D95103C6B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6" y="2413365"/>
            <a:ext cx="4849585" cy="3849624"/>
          </a:xfrm>
        </p:spPr>
        <p:txBody>
          <a:bodyPr>
            <a:noAutofit/>
          </a:bodyPr>
          <a:lstStyle/>
          <a:p>
            <a:pPr marL="171450" lvl="0" indent="-171450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dirty="0">
                <a:ln w="15875">
                  <a:noFill/>
                  <a:round/>
                </a:ln>
              </a:rPr>
              <a:t>Adult status, expertise &amp; employment difficult to achieve before midlife; harder to maintain in later life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Midlife perspectives individualized by: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Health and physical changes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Life experiences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Beliefs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Personality factors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Genetics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Psychiatric disorders</a:t>
            </a:r>
          </a:p>
          <a:p>
            <a:pPr marL="171450" lvl="0" indent="-171450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DE473-FD79-0849-B173-6AD0EB95E289}"/>
              </a:ext>
            </a:extLst>
          </p:cNvPr>
          <p:cNvSpPr txBox="1"/>
          <p:nvPr/>
        </p:nvSpPr>
        <p:spPr>
          <a:xfrm>
            <a:off x="3167958" y="6152214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3825212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28FFA-39E7-8641-ADD0-522B946CF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77" r="90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0CA5D-041B-4D44-88EC-53444E6E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64" y="727626"/>
            <a:ext cx="5185251" cy="1718225"/>
          </a:xfrm>
        </p:spPr>
        <p:txBody>
          <a:bodyPr>
            <a:noAutofit/>
          </a:bodyPr>
          <a:lstStyle/>
          <a:p>
            <a:r>
              <a:rPr lang="en-US" sz="3600" dirty="0"/>
              <a:t>Developmental, Ecological-systems Analysis of Depression in Middle Adulthood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9B67C-8BDC-9D47-A032-D95103C6B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48" y="2914479"/>
            <a:ext cx="5185251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Depression = frequent, disabling &amp; costly psychiatric problems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DSM-5: Depression not singular; group of disorders: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Disruptive mood dysregulation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Major depressive disorder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Persistent depressive disorder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Premenstrual dysphoric disorder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Substance/medication-induced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Depressive disorder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Depressive disorder due to another condition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Other specified depressive disorder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Unspecified depressive disorder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5EEA2-DF8D-6E42-B87A-B17D000D91D1}"/>
              </a:ext>
            </a:extLst>
          </p:cNvPr>
          <p:cNvSpPr txBox="1"/>
          <p:nvPr/>
        </p:nvSpPr>
        <p:spPr>
          <a:xfrm>
            <a:off x="3167958" y="6152214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2715171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E6E7B-C5D2-AB4E-BB65-67ACD2557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091" b="90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0CA5D-041B-4D44-88EC-53444E6E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Autofit/>
          </a:bodyPr>
          <a:lstStyle/>
          <a:p>
            <a:r>
              <a:rPr lang="en-US" sz="3600" dirty="0"/>
              <a:t>Developmental, Ecological-systems Analysis of Depression in Middle Adulthood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9B67C-8BDC-9D47-A032-D95103C6B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056" y="2898152"/>
            <a:ext cx="5059938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Depressive disorders group referred to as depressive or mood spectrum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People w/ depressive spectrum disorder differ in symptoms but share experience of depressed mood, physical/cognitive changes that impact functioning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Symptoms must: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Be present nearly every day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Represent change from person’s usual self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Cause impairment or distress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F85F3-6000-3D4F-82EB-0C55AE5AFC66}"/>
              </a:ext>
            </a:extLst>
          </p:cNvPr>
          <p:cNvSpPr txBox="1"/>
          <p:nvPr/>
        </p:nvSpPr>
        <p:spPr>
          <a:xfrm>
            <a:off x="9207394" y="6130313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1831040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44544-59A7-2045-8E1E-8FE5E2F35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37" r="5874" b="8320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470CD-4C30-2549-9817-34146F57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030" y="874587"/>
            <a:ext cx="4602152" cy="1718225"/>
          </a:xfrm>
        </p:spPr>
        <p:txBody>
          <a:bodyPr>
            <a:noAutofit/>
          </a:bodyPr>
          <a:lstStyle/>
          <a:p>
            <a:r>
              <a:rPr lang="en-US" sz="3600" dirty="0"/>
              <a:t>Developmental, Ecological-systems Analysis of Depression in Middle Adulthood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8AC16-789F-5246-A723-D09373D0C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996124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DSM-V: defines person with MDD as experiencing 5+symptoms: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Depressed mood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Diminished interest of pleasure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Significant weight loss or gain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Insomnia or hypersomnia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Psychomotor agitation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Fatigue or loss of energy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Feelings of worthlessness or excessive guilt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Diminished ability to think or concentrate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Recurrent thoughts of death or suicide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D1599-0192-DD4C-96AE-99AAE305C490}"/>
              </a:ext>
            </a:extLst>
          </p:cNvPr>
          <p:cNvSpPr txBox="1"/>
          <p:nvPr/>
        </p:nvSpPr>
        <p:spPr>
          <a:xfrm>
            <a:off x="2705188" y="6106859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956864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1FCF14-FB38-7A43-8DA4-EA9CFBC22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6" r="9091" b="79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A5CF1-2E4E-2445-8721-CBBE76F6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841929"/>
            <a:ext cx="4602152" cy="1718225"/>
          </a:xfrm>
        </p:spPr>
        <p:txBody>
          <a:bodyPr>
            <a:noAutofit/>
          </a:bodyPr>
          <a:lstStyle/>
          <a:p>
            <a:r>
              <a:rPr lang="en-US" sz="3600" dirty="0"/>
              <a:t>Developmental, Ecological-systems Analysis of Depression in Middle Adulthood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AE80-6376-8542-A9B3-A3CC92516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41" y="2979796"/>
            <a:ext cx="4941173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Depression treatable w/medication &amp; psychosocial interventions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Depression associated w/ bipolar disorder, increased risk of suicide &amp; risk-taking behaviors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People with bipolar also display low tolerance &amp; frustration; leads to arguments &amp; physical fights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88A5F9-1987-4C46-8248-0D5BEBA7C127}"/>
              </a:ext>
            </a:extLst>
          </p:cNvPr>
          <p:cNvSpPr txBox="1"/>
          <p:nvPr/>
        </p:nvSpPr>
        <p:spPr>
          <a:xfrm>
            <a:off x="3167958" y="6152214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2360326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5468F-DBC7-EE4A-A3E9-08A2B2FA9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" r="30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F9DC2-F395-704E-BA22-D931FC78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Biological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1FB78-DA65-AB46-B097-21965E83E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605741"/>
            <a:ext cx="4472922" cy="313167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n w="15875">
                  <a:noFill/>
                  <a:round/>
                </a:ln>
              </a:rPr>
              <a:t>Neurotransmitters</a:t>
            </a:r>
            <a:r>
              <a:rPr lang="en-US" dirty="0">
                <a:ln w="15875">
                  <a:noFill/>
                  <a:round/>
                </a:ln>
              </a:rPr>
              <a:t> = brain chemicals that communicate between brain cells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Includes norepinephrine, serotonin, acetylcholine &amp; gamma-aminobutyric acid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Implicated in mood disorders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Trauma can also trigger biological symptoms of depression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36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CA1C0-A91A-5847-A6D1-25CD45705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8247" b="15144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551B0-1905-3D4A-8D13-C5964735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Psychological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02672-E892-B74D-8ABB-5C5F44257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>
            <a:normAutofit lnSpcReduction="10000"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MDD can impair interpersonal development &amp; positive growth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Cause of mental disorders = unknown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Tiredness, grief, feeling overwhelmed, temporary worry/anxiety signal state of decreased mental wellness rather than mental disorder</a:t>
            </a:r>
          </a:p>
          <a:p>
            <a:pPr>
              <a:spcBef>
                <a:spcPts val="0"/>
              </a:spcBef>
            </a:pP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Perceptual, emotional &amp; cognitive responses stimulated by upsetting environmental events temporarily decrease mental wellness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FDD5C-8D3A-0546-A85F-16ED56113088}"/>
              </a:ext>
            </a:extLst>
          </p:cNvPr>
          <p:cNvSpPr txBox="1"/>
          <p:nvPr/>
        </p:nvSpPr>
        <p:spPr>
          <a:xfrm>
            <a:off x="3167958" y="6152214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237642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0973D2-6ED1-9F42-BB78-B84D18F4D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970" t="21979" b="464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FF39F3-2D0F-C14E-817D-6118AFFED859}"/>
              </a:ext>
            </a:extLst>
          </p:cNvPr>
          <p:cNvSpPr/>
          <p:nvPr/>
        </p:nvSpPr>
        <p:spPr>
          <a:xfrm>
            <a:off x="6282342" y="803372"/>
            <a:ext cx="5612193" cy="54228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126D13-66AB-E345-9EBE-1E1DBB4207C2}"/>
              </a:ext>
            </a:extLst>
          </p:cNvPr>
          <p:cNvSpPr/>
          <p:nvPr/>
        </p:nvSpPr>
        <p:spPr>
          <a:xfrm>
            <a:off x="6438555" y="972734"/>
            <a:ext cx="5299768" cy="5134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60EA7-25BE-7341-A672-CF6B8D60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727" y="1197765"/>
            <a:ext cx="4898572" cy="1371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Middle Adulthood &amp; Social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D5BD2-C33B-E44E-AA9E-71668202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5727" y="2658291"/>
            <a:ext cx="4898572" cy="3849624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Middle adulthood (35-65 yrs.)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Brings increased responsibilities; rearing/launching children, caring for aging parents, taking on leadership roles, preparing for retirement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Some become grandparents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Some continue struggle w/ unemployment &amp; under-employment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1EB8D-8346-A446-AD23-BFC586405F58}"/>
              </a:ext>
            </a:extLst>
          </p:cNvPr>
          <p:cNvSpPr txBox="1"/>
          <p:nvPr/>
        </p:nvSpPr>
        <p:spPr>
          <a:xfrm>
            <a:off x="8815509" y="5761585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00702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CD5EFB-27F8-3A46-8CE0-F0AB16AD7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9" r="9091" b="18634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A3D3F-161A-B94B-B1C6-6F4C9078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Psychological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C893B-8D24-224A-B835-131019EDF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2326646"/>
            <a:ext cx="5094730" cy="439626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Decrease in mental wellness triggers destructive behaviors/decisions 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As social workers, important to intervene therapeutically w/ people facing problems &amp; decreased mental wellness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Interventions emphasize environmental manipulation, support, case management, crisis intervention &amp; advocacy; not long-term psychotherapy or medications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2190B-7714-F444-9230-777F134349A2}"/>
              </a:ext>
            </a:extLst>
          </p:cNvPr>
          <p:cNvSpPr txBox="1"/>
          <p:nvPr/>
        </p:nvSpPr>
        <p:spPr>
          <a:xfrm>
            <a:off x="2792402" y="6115017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004281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37587-B992-5140-99DA-6D11271B3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95" r="9091" b="16096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FBB4F-BAFD-EA4C-A7DC-84206316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Social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1D775-367B-254A-93F4-DE12EB82A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326648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Social consequences of depression = difficulty maintaining job, family obligations &amp; extended social networks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Depressive symptoms often viewed by society as psychological choices; not biologically-driven signs of illness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Support &amp; advocacy groups help combat stigma of mental illness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8A1AF-DFC2-6041-A077-943FB1A37FB8}"/>
              </a:ext>
            </a:extLst>
          </p:cNvPr>
          <p:cNvSpPr txBox="1"/>
          <p:nvPr/>
        </p:nvSpPr>
        <p:spPr>
          <a:xfrm>
            <a:off x="3167958" y="6152214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4031318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B168C-6934-3A43-A595-B87E7A0C6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6062" b="1675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BF1510-24CE-9D40-AB65-9C63F1AB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Sociocultural-Historical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ED954-93CE-9849-949A-A6ECA53AA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6" y="2538920"/>
            <a:ext cx="4763477" cy="3591454"/>
          </a:xfrm>
        </p:spPr>
        <p:txBody>
          <a:bodyPr>
            <a:normAutofit lnSpcReduction="10000"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Impacts how symptoms expressed &amp; understood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Symptoms of depression often interpreted by family, friends, employers, co-workers as anger, lack of motivation, poor personal choices, or immaturity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People may reject/withdraw from depressed person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Assigned roles &amp; status normally given may be withheld/removed</a:t>
            </a: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A1770E-4D49-6D4C-90B5-25693AEF910E}"/>
              </a:ext>
            </a:extLst>
          </p:cNvPr>
          <p:cNvSpPr txBox="1"/>
          <p:nvPr/>
        </p:nvSpPr>
        <p:spPr>
          <a:xfrm>
            <a:off x="8864496" y="6153475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080256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F7103A-7D11-D544-B768-90EF51BE2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57" b="106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4FB121-A57F-AE4F-863D-6150F0AAEFDD}"/>
              </a:ext>
            </a:extLst>
          </p:cNvPr>
          <p:cNvSpPr/>
          <p:nvPr/>
        </p:nvSpPr>
        <p:spPr>
          <a:xfrm>
            <a:off x="6096000" y="809724"/>
            <a:ext cx="5612193" cy="52437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A434FA-0741-C14D-BFD8-BEEE5D4F8B98}"/>
              </a:ext>
            </a:extLst>
          </p:cNvPr>
          <p:cNvSpPr/>
          <p:nvPr/>
        </p:nvSpPr>
        <p:spPr>
          <a:xfrm>
            <a:off x="6252213" y="979085"/>
            <a:ext cx="5299768" cy="4964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8BDE0-734D-3F46-823A-E43AC9C6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883" y="1344723"/>
            <a:ext cx="4593771" cy="1371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Sociocultural-Historical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4C871-94B5-B546-8A25-3748F9B21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883" y="2805249"/>
            <a:ext cx="4593771" cy="384962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Arial Unicode MS"/>
                <a:cs typeface="Arial Unicode MS"/>
              </a:rPr>
              <a:t>The </a:t>
            </a:r>
            <a:r>
              <a:rPr lang="en-US" b="1" dirty="0">
                <a:solidFill>
                  <a:srgbClr val="000000"/>
                </a:solidFill>
                <a:ea typeface="Arial Unicode MS"/>
                <a:cs typeface="Arial Unicode MS"/>
              </a:rPr>
              <a:t>National Association for the Mentally Ill (NAMI)</a:t>
            </a:r>
            <a:r>
              <a:rPr lang="en-US" dirty="0">
                <a:solidFill>
                  <a:srgbClr val="000000"/>
                </a:solidFill>
                <a:ea typeface="Arial Unicode MS"/>
                <a:cs typeface="Arial Unicode MS"/>
              </a:rPr>
              <a:t> = grassroots consumer &amp; family organization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Arial Unicode MS"/>
                <a:cs typeface="Arial Unicode MS"/>
              </a:rPr>
              <a:t>Advocates for people w/ mental illnesses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Arial Unicode MS"/>
                <a:cs typeface="Arial Unicode MS"/>
              </a:rPr>
              <a:t>Educates public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Arial Unicode MS"/>
                <a:cs typeface="Arial Unicode MS"/>
              </a:rPr>
              <a:t>Serve as cultural change agents</a:t>
            </a:r>
            <a:endParaRPr lang="en-US" sz="1800" dirty="0">
              <a:ln w="15875">
                <a:noFill/>
                <a:round/>
              </a:ln>
            </a:endParaRP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  <a:solidFill>
                  <a:srgbClr val="000000"/>
                </a:solidFill>
                <a:ea typeface="Arial Unicode MS"/>
                <a:cs typeface="Arial Unicode MS"/>
              </a:rPr>
              <a:t>E</a:t>
            </a:r>
            <a:r>
              <a:rPr lang="en-US" sz="1800" dirty="0">
                <a:solidFill>
                  <a:srgbClr val="000000"/>
                </a:solidFill>
                <a:ea typeface="Arial Unicode MS"/>
                <a:cs typeface="Arial Unicode MS"/>
              </a:rPr>
              <a:t>mbraces </a:t>
            </a:r>
            <a:r>
              <a:rPr lang="en-US" sz="1800" b="1" i="1" dirty="0">
                <a:solidFill>
                  <a:srgbClr val="000000"/>
                </a:solidFill>
                <a:ea typeface="Arial Unicode MS"/>
                <a:cs typeface="Arial Unicode MS"/>
              </a:rPr>
              <a:t>recovery model; </a:t>
            </a:r>
            <a:r>
              <a:rPr lang="en-US" sz="1800" dirty="0">
                <a:solidFill>
                  <a:srgbClr val="000000"/>
                </a:solidFill>
                <a:ea typeface="Arial Unicode MS"/>
                <a:cs typeface="Arial Unicode MS"/>
              </a:rPr>
              <a:t>works hand-in-hand w/ medical &amp; psychosocial treatments</a:t>
            </a:r>
            <a:endParaRPr lang="en-US" sz="1800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56491-2E79-9147-B518-8243628509B8}"/>
              </a:ext>
            </a:extLst>
          </p:cNvPr>
          <p:cNvSpPr txBox="1"/>
          <p:nvPr/>
        </p:nvSpPr>
        <p:spPr>
          <a:xfrm>
            <a:off x="8526110" y="5667544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767669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82193-A9DE-5A4B-887C-96A35C2F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2" r="9091" b="1353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D3B32-4EE9-D44F-BEC4-4365615FA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Sociocultural-Historical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E9F9-06CB-5746-B609-341237AEF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1" dirty="0"/>
              <a:t>The Recovery</a:t>
            </a:r>
            <a:r>
              <a:rPr lang="en-US" dirty="0"/>
              <a:t> </a:t>
            </a:r>
            <a:r>
              <a:rPr lang="en-US" i="1" dirty="0"/>
              <a:t>Model</a:t>
            </a:r>
            <a:r>
              <a:rPr lang="en-US" dirty="0"/>
              <a:t> = broad orientation to mental health &amp; mental health services stressing optimism, personal empowerment &amp; commitment to accepting people as they are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Many experience relief from symptoms &amp; return to work &amp; social lives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4D36D-4255-F74F-A7F5-750001D6197E}"/>
              </a:ext>
            </a:extLst>
          </p:cNvPr>
          <p:cNvSpPr txBox="1"/>
          <p:nvPr/>
        </p:nvSpPr>
        <p:spPr>
          <a:xfrm>
            <a:off x="2792402" y="6130374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853898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248EC4-056B-2B43-94A6-3E8DCAB4D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8" b="888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797659-BABD-124C-9B2C-64DDFE3119CE}"/>
              </a:ext>
            </a:extLst>
          </p:cNvPr>
          <p:cNvSpPr/>
          <p:nvPr/>
        </p:nvSpPr>
        <p:spPr>
          <a:xfrm>
            <a:off x="338744" y="248201"/>
            <a:ext cx="5612193" cy="6361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FC12D-17A1-9847-99F8-203346A7F7FA}"/>
              </a:ext>
            </a:extLst>
          </p:cNvPr>
          <p:cNvSpPr/>
          <p:nvPr/>
        </p:nvSpPr>
        <p:spPr>
          <a:xfrm>
            <a:off x="494957" y="417562"/>
            <a:ext cx="5299768" cy="6022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AC483-DBE8-F145-A66F-45BB01C5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805881"/>
            <a:ext cx="5174239" cy="1371600"/>
          </a:xfrm>
        </p:spPr>
        <p:txBody>
          <a:bodyPr>
            <a:normAutofit/>
          </a:bodyPr>
          <a:lstStyle/>
          <a:p>
            <a:r>
              <a:rPr lang="en-US" sz="3600" dirty="0"/>
              <a:t>Implications for Social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B4B36-5658-EA43-8600-44B4BE039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2478680"/>
            <a:ext cx="4996543" cy="384962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Depression = one of most treatable mental health disorders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Social workers work as part of teams 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Social workers may contribute wellness techniques that provide support, enhance intact skills, remove barriers, advocate for the client and family, provide psychosocial education &amp; empower clients/families</a:t>
            </a:r>
            <a:endParaRPr lang="en-US" dirty="0">
              <a:ln w="15875">
                <a:noFill/>
                <a:round/>
              </a:ln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F3FA7-AFE6-6344-9695-B4E8D7AA840B}"/>
              </a:ext>
            </a:extLst>
          </p:cNvPr>
          <p:cNvSpPr txBox="1"/>
          <p:nvPr/>
        </p:nvSpPr>
        <p:spPr>
          <a:xfrm>
            <a:off x="2819744" y="6082083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4078241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887BB-C9AB-2E42-BF8B-5D6B50583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3930" r="9091" b="946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3DF04-37B2-5E47-B3DC-1531EE845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Implications for Social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FF0CA-0D58-514D-8FE9-6A6638742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Depression = risk factor for suicide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Higher suicidal risk for people who: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Have a history of previous attempts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Misuse alcohol/substances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Have family member who committed suicide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Develop plan for killing themselves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When person depressed, suicide not existential choice, but can be impacted by brain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AFCC8-6F77-5948-B13E-CA60CD40EEF2}"/>
              </a:ext>
            </a:extLst>
          </p:cNvPr>
          <p:cNvSpPr txBox="1"/>
          <p:nvPr/>
        </p:nvSpPr>
        <p:spPr>
          <a:xfrm>
            <a:off x="3167958" y="6152214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2480756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E7E65-18D9-0D43-B05D-93CB8E860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6201" b="17190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C9FCB-8AF6-CC4D-A98E-D56C9939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Implications for Social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DD83C-718A-FA42-8585-C535CAE09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20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Important for professional workers, family &amp; community to understand that brain tells person that death is only solution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Social workers have ethical &amp; professional responsibility to help people: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Live through depression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Overcome suicidal thoughts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Regain personal direction over own lives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Reclaim right of free choice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7009C-FE68-FF4A-A25C-282567E703AD}"/>
              </a:ext>
            </a:extLst>
          </p:cNvPr>
          <p:cNvSpPr txBox="1"/>
          <p:nvPr/>
        </p:nvSpPr>
        <p:spPr>
          <a:xfrm>
            <a:off x="8864496" y="6153475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4254668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7E82C-2F36-B845-9048-EE1C9865E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8316" b="15075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8751A-D18F-674A-ADFC-76CF8C08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1824C-A88D-7940-BE1F-EF450644C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20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At midlife, many individuals face challenges w/ more power &amp; status 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How midlife is lived/experienced depends on genetics, health, life experiences, economics, psychosocial support, beliefs, perceptions, culture &amp; macro policies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Mental health settings = 1 context social workers encounter middle-aged adults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6E49C-752C-5342-A68E-B7B98E3B814A}"/>
              </a:ext>
            </a:extLst>
          </p:cNvPr>
          <p:cNvSpPr txBox="1"/>
          <p:nvPr/>
        </p:nvSpPr>
        <p:spPr>
          <a:xfrm>
            <a:off x="9145805" y="6130374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2856433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49512B3-5BEB-6243-944A-0EB14EEEB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7369" b="1602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773AD-3B01-2043-B3B7-D0E9BFC7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433709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37EDB-0422-954F-BBF9-5A2C5176C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008414"/>
            <a:ext cx="4602152" cy="401057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Major depression can prevent person from taking leadership roles within family, profession &amp; community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Self-help &amp; advocacy groups </a:t>
            </a:r>
            <a:r>
              <a:rPr lang="en-US" dirty="0"/>
              <a:t>educate public &amp; advocate for adequate interventions for individuals suffering from mental illness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Appropriate treatment for depression need both medication &amp; therapy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Untreated depression can have devastating consequences, including suicide</a:t>
            </a:r>
            <a:endParaRPr lang="en-CA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8C0233-1F19-024A-A793-0D8821700532}"/>
              </a:ext>
            </a:extLst>
          </p:cNvPr>
          <p:cNvSpPr txBox="1"/>
          <p:nvPr/>
        </p:nvSpPr>
        <p:spPr>
          <a:xfrm>
            <a:off x="9240052" y="6101615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3246846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tanding on a runway at an airport&#10;&#10;Description automatically generated">
            <a:extLst>
              <a:ext uri="{FF2B5EF4-FFF2-40B4-BE49-F238E27FC236}">
                <a16:creationId xmlns:a16="http://schemas.microsoft.com/office/drawing/2014/main" id="{101EFA80-45A7-AD49-B9BF-55D213BA5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7274" b="16117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8E46D-B59B-E14C-B28A-F38C171A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Middle Adulthood &amp; Social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8667-4AF2-B141-9747-B1D12DB82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20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Many in leadership roles; others emotionally &amp; cognitively deal w/ dreams not obtained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Stress from positive &amp; negative life changes lead to mental health problems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Social workers encounter midlife adults in variety of contexts; educational institutions, mental health centers, domestic-violence shelters &amp; medical settings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06DB1A-AA7D-0F44-9FBA-93729DEC3C72}"/>
              </a:ext>
            </a:extLst>
          </p:cNvPr>
          <p:cNvSpPr txBox="1"/>
          <p:nvPr/>
        </p:nvSpPr>
        <p:spPr>
          <a:xfrm>
            <a:off x="8864496" y="6153475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56753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0BA846-D8F5-164D-BF61-6432AE38A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72" b="1520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F49C43-4A81-3C4F-B1B1-5242EFC3F017}"/>
              </a:ext>
            </a:extLst>
          </p:cNvPr>
          <p:cNvSpPr/>
          <p:nvPr/>
        </p:nvSpPr>
        <p:spPr>
          <a:xfrm>
            <a:off x="271536" y="248201"/>
            <a:ext cx="5612193" cy="6361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5DBB8-A395-7549-988E-491C4479877F}"/>
              </a:ext>
            </a:extLst>
          </p:cNvPr>
          <p:cNvSpPr/>
          <p:nvPr/>
        </p:nvSpPr>
        <p:spPr>
          <a:xfrm>
            <a:off x="427749" y="417562"/>
            <a:ext cx="5299768" cy="6022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AB6CE-398B-C543-ADC9-F323BDFC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6" y="740567"/>
            <a:ext cx="4865915" cy="1371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Mental Health Care With Midlife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F5B83-C467-FF48-B5CE-936773973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2" y="2201093"/>
            <a:ext cx="5029200" cy="3849624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Professional social workers = largest group mental health providers in U.S. 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Individuals experiencing mental disorders require range of medical, psychotherapeutic &amp; social services for well-being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Within transdisciplinary team, social workers provide unique ecological perspectives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Social workers = leaders in developing culturally appropriate mental health training &amp; education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28F5D-13AE-B44F-AF97-7026F2D87826}"/>
              </a:ext>
            </a:extLst>
          </p:cNvPr>
          <p:cNvSpPr txBox="1"/>
          <p:nvPr/>
        </p:nvSpPr>
        <p:spPr>
          <a:xfrm>
            <a:off x="2661557" y="6075731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8199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E73D4F-A2C0-834B-AE00-6CEBF40D9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2B2C61-78C2-F144-971F-F7951FC65CCB}"/>
              </a:ext>
            </a:extLst>
          </p:cNvPr>
          <p:cNvSpPr/>
          <p:nvPr/>
        </p:nvSpPr>
        <p:spPr>
          <a:xfrm>
            <a:off x="338744" y="248201"/>
            <a:ext cx="5612193" cy="6361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CBCA22-2B1F-5244-B65E-5E317FBE066C}"/>
              </a:ext>
            </a:extLst>
          </p:cNvPr>
          <p:cNvSpPr/>
          <p:nvPr/>
        </p:nvSpPr>
        <p:spPr>
          <a:xfrm>
            <a:off x="494957" y="417562"/>
            <a:ext cx="5299768" cy="6022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F5E95-AF36-D944-816D-A77C3289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642594"/>
            <a:ext cx="4865915" cy="1371600"/>
          </a:xfrm>
        </p:spPr>
        <p:txBody>
          <a:bodyPr>
            <a:normAutofit/>
          </a:bodyPr>
          <a:lstStyle/>
          <a:p>
            <a:r>
              <a:rPr lang="en-US" sz="3600" dirty="0"/>
              <a:t>Mental Health Care With Midlife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169DA-6BA9-894C-9F98-644C449AC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14" y="2103120"/>
            <a:ext cx="5012872" cy="384962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n w="15875">
                  <a:noFill/>
                  <a:round/>
                </a:ln>
              </a:rPr>
              <a:t>Crisis Intervention </a:t>
            </a:r>
            <a:r>
              <a:rPr lang="en-US" dirty="0">
                <a:ln w="15875">
                  <a:noFill/>
                  <a:round/>
                </a:ln>
              </a:rPr>
              <a:t>Teams: collaborations between police, social workers &amp; hospitals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Clinically effective &amp; provide respectful interactions between people in crisis &amp; </a:t>
            </a:r>
            <a:br>
              <a:rPr lang="en-US" sz="1800" dirty="0">
                <a:ln w="15875">
                  <a:noFill/>
                  <a:round/>
                </a:ln>
              </a:rPr>
            </a:br>
            <a:r>
              <a:rPr lang="en-US" sz="1800" dirty="0">
                <a:ln w="15875">
                  <a:noFill/>
                  <a:round/>
                </a:ln>
              </a:rPr>
              <a:t>police officers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Mental illness affects most service sectors that employ social workers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Basic understanding of mental illness important for all social workers 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6FCFE-BDB7-174B-869A-3492EF147C92}"/>
              </a:ext>
            </a:extLst>
          </p:cNvPr>
          <p:cNvSpPr txBox="1"/>
          <p:nvPr/>
        </p:nvSpPr>
        <p:spPr>
          <a:xfrm>
            <a:off x="2871911" y="6092295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938805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68248-CE13-A540-B179-D94B51457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0586" r="9091" b="12806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5C5A0-0435-9D4F-825E-D020DE21B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24" y="577843"/>
            <a:ext cx="4941173" cy="1718225"/>
          </a:xfrm>
        </p:spPr>
        <p:txBody>
          <a:bodyPr>
            <a:normAutofit/>
          </a:bodyPr>
          <a:lstStyle/>
          <a:p>
            <a:r>
              <a:rPr lang="en-US" sz="3600" dirty="0"/>
              <a:t>Mental Health Care With Midlife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7FB21-4D63-C744-82DC-54F0A5AB0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124" y="2179691"/>
            <a:ext cx="4602152" cy="3480066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Depression takes various forms &amp; impacts individual, family &amp; community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DSM-V; </a:t>
            </a:r>
            <a:r>
              <a:rPr lang="en-US" b="1" dirty="0">
                <a:ln w="15875">
                  <a:noFill/>
                  <a:round/>
                </a:ln>
              </a:rPr>
              <a:t>major depressive disorder (MDD):</a:t>
            </a:r>
            <a:r>
              <a:rPr lang="en-US" dirty="0">
                <a:ln w="15875">
                  <a:noFill/>
                  <a:round/>
                </a:ln>
              </a:rPr>
              <a:t> depressed mood, or loss of interest or pleasure in usual activities that persists for at least two weeks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Symptoms indicate: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Change in person’s usual cognitive functioning, behavior or affect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Significant impairment or distress in social, occupational, or other areas of life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35AE5-1039-6D43-B07F-D652D401618A}"/>
              </a:ext>
            </a:extLst>
          </p:cNvPr>
          <p:cNvSpPr txBox="1"/>
          <p:nvPr/>
        </p:nvSpPr>
        <p:spPr>
          <a:xfrm>
            <a:off x="3167958" y="6152214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269926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C43417-0F49-4248-8C1F-C76518D8F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33" b="7709"/>
          <a:stretch/>
        </p:blipFill>
        <p:spPr>
          <a:xfrm>
            <a:off x="0" y="-9977"/>
            <a:ext cx="12192000" cy="68679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8D8264-737F-E745-8C43-1C07BD77C988}"/>
              </a:ext>
            </a:extLst>
          </p:cNvPr>
          <p:cNvSpPr/>
          <p:nvPr/>
        </p:nvSpPr>
        <p:spPr>
          <a:xfrm>
            <a:off x="6326926" y="1143480"/>
            <a:ext cx="5306353" cy="48125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CF048-982B-4F41-B6B3-1F8918FF0B8E}"/>
              </a:ext>
            </a:extLst>
          </p:cNvPr>
          <p:cNvSpPr/>
          <p:nvPr/>
        </p:nvSpPr>
        <p:spPr>
          <a:xfrm>
            <a:off x="6466113" y="1312841"/>
            <a:ext cx="5010954" cy="45563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B574A-52D4-5A4F-992F-905677BD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058" y="1547850"/>
            <a:ext cx="4800601" cy="1371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Mental Health Care With Midlife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F77E9-2783-F542-8F82-AC48C5561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058" y="3008376"/>
            <a:ext cx="4348843" cy="384962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MDD may have genetic component: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First-degree family members of people w/ MDD have 2-4x higher risk for developing disorder than general population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Depression narrows people’s perspectives &amp; causes them to think in concrete manner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0DFB11-1640-584F-88C3-E5B47F650757}"/>
              </a:ext>
            </a:extLst>
          </p:cNvPr>
          <p:cNvSpPr txBox="1"/>
          <p:nvPr/>
        </p:nvSpPr>
        <p:spPr>
          <a:xfrm>
            <a:off x="8915401" y="5586692"/>
            <a:ext cx="254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Unsplash</a:t>
            </a:r>
          </a:p>
        </p:txBody>
      </p:sp>
    </p:spTree>
    <p:extLst>
      <p:ext uri="{BB962C8B-B14F-4D97-AF65-F5344CB8AC3E}">
        <p14:creationId xmlns:p14="http://schemas.microsoft.com/office/powerpoint/2010/main" val="1865295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400AA-6C40-444F-A3B9-366C4D121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92"/>
          <a:stretch/>
        </p:blipFill>
        <p:spPr>
          <a:xfrm>
            <a:off x="0" y="-1"/>
            <a:ext cx="12192000" cy="68595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77080E-73E7-6448-A74B-B0363A6EB940}"/>
              </a:ext>
            </a:extLst>
          </p:cNvPr>
          <p:cNvSpPr/>
          <p:nvPr/>
        </p:nvSpPr>
        <p:spPr>
          <a:xfrm>
            <a:off x="6096000" y="744410"/>
            <a:ext cx="5612193" cy="55024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5EFE5-B19F-B942-9CFB-935CD962AB48}"/>
              </a:ext>
            </a:extLst>
          </p:cNvPr>
          <p:cNvSpPr/>
          <p:nvPr/>
        </p:nvSpPr>
        <p:spPr>
          <a:xfrm>
            <a:off x="6252213" y="913772"/>
            <a:ext cx="5299768" cy="5209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C523F-E0C4-B943-8E6C-527141D2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713" y="1148780"/>
            <a:ext cx="4931229" cy="1371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Mental Health Care With Midlife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02736-4ECA-7B42-A1A8-B48AFE57F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713" y="2609306"/>
            <a:ext cx="4931229" cy="384962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Facts about depressive symptoms: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Environmentally triggered symptoms, emotions &amp; thought processes mirror biologically triggered depression</a:t>
            </a:r>
          </a:p>
          <a:p>
            <a:pPr marL="83439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Symptoms come from structural changes occurring in brain</a:t>
            </a:r>
            <a:endParaRPr lang="en-US" sz="1800" dirty="0">
              <a:ln w="15875">
                <a:noFill/>
                <a:round/>
              </a:ln>
            </a:endParaRPr>
          </a:p>
          <a:p>
            <a:pPr marL="83439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Not willfully/unconsciously causing depression</a:t>
            </a:r>
          </a:p>
          <a:p>
            <a:pPr marL="83439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Brain functions in depressed mode &amp; perpetuates symptoms &amp; experience of depression.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97A9B-2895-0A49-A8D3-9BB066BC0E94}"/>
              </a:ext>
            </a:extLst>
          </p:cNvPr>
          <p:cNvSpPr txBox="1"/>
          <p:nvPr/>
        </p:nvSpPr>
        <p:spPr>
          <a:xfrm>
            <a:off x="8484128" y="5798348"/>
            <a:ext cx="2922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9163725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4033</Words>
  <Application>Microsoft Macintosh PowerPoint</Application>
  <PresentationFormat>Widescreen</PresentationFormat>
  <Paragraphs>544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Garamond</vt:lpstr>
      <vt:lpstr>Times New Roman</vt:lpstr>
      <vt:lpstr>SavonVTI</vt:lpstr>
      <vt:lpstr>CHAPTER 10. SOCIAL WORK WITH MIDLIFE ADULTS IN MENTAL HEALTH CONTEXTS </vt:lpstr>
      <vt:lpstr>Objectives</vt:lpstr>
      <vt:lpstr>Middle Adulthood &amp; Social Work</vt:lpstr>
      <vt:lpstr>Middle Adulthood &amp; Social Work</vt:lpstr>
      <vt:lpstr>Mental Health Care With Midlife Adults</vt:lpstr>
      <vt:lpstr>Mental Health Care With Midlife Adults</vt:lpstr>
      <vt:lpstr>Mental Health Care With Midlife Adults</vt:lpstr>
      <vt:lpstr>Mental Health Care With Midlife Adults</vt:lpstr>
      <vt:lpstr>Mental Health Care With Midlife Adults</vt:lpstr>
      <vt:lpstr>Mental Health Care With Midlife Adults</vt:lpstr>
      <vt:lpstr>Mental Health Care With Midlife Adults</vt:lpstr>
      <vt:lpstr>Highlights Of Development in Middle Adulthood</vt:lpstr>
      <vt:lpstr>Biological Factors</vt:lpstr>
      <vt:lpstr>Biological Factors</vt:lpstr>
      <vt:lpstr>Biological Factors</vt:lpstr>
      <vt:lpstr>Biological Factors</vt:lpstr>
      <vt:lpstr>Biological Factors</vt:lpstr>
      <vt:lpstr>Biological Factors</vt:lpstr>
      <vt:lpstr>Biological Factors</vt:lpstr>
      <vt:lpstr>Psychological &amp; Social Factors</vt:lpstr>
      <vt:lpstr>Psychological &amp; Social Factors</vt:lpstr>
      <vt:lpstr>Sociocultural-Historical Factors</vt:lpstr>
      <vt:lpstr>Sociocultural-Historical Factors</vt:lpstr>
      <vt:lpstr>Developmental, Ecological-systems Analysis of Depression in Middle Adulthood</vt:lpstr>
      <vt:lpstr>Developmental, Ecological-systems Analysis of Depression in Middle Adulthood</vt:lpstr>
      <vt:lpstr>Developmental, Ecological-systems Analysis of Depression in Middle Adulthood</vt:lpstr>
      <vt:lpstr>Developmental, Ecological-systems Analysis of Depression in Middle Adulthood</vt:lpstr>
      <vt:lpstr>Biological Factors</vt:lpstr>
      <vt:lpstr>Psychological Factors</vt:lpstr>
      <vt:lpstr>Psychological Factors</vt:lpstr>
      <vt:lpstr>Social Factors</vt:lpstr>
      <vt:lpstr>Sociocultural-Historical Context</vt:lpstr>
      <vt:lpstr>Sociocultural-Historical Context</vt:lpstr>
      <vt:lpstr>Sociocultural-Historical Context</vt:lpstr>
      <vt:lpstr>Implications for Social Work</vt:lpstr>
      <vt:lpstr>Implications for Social Work</vt:lpstr>
      <vt:lpstr>Implications for Social Work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10. SOCIAL WORK WITH MIDLIFE ADULTS IN MENTAL HEALTH CONTEXTS </dc:title>
  <dc:creator>Bailey Jader</dc:creator>
  <cp:lastModifiedBy>Bailey Jader</cp:lastModifiedBy>
  <cp:revision>22</cp:revision>
  <dcterms:created xsi:type="dcterms:W3CDTF">2019-09-03T11:01:32Z</dcterms:created>
  <dcterms:modified xsi:type="dcterms:W3CDTF">2019-09-06T14:58:17Z</dcterms:modified>
</cp:coreProperties>
</file>