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2"/>
  </p:notesMasterIdLst>
  <p:sldIdLst>
    <p:sldId id="256" r:id="rId2"/>
    <p:sldId id="257" r:id="rId3"/>
    <p:sldId id="258" r:id="rId4"/>
    <p:sldId id="259" r:id="rId5"/>
    <p:sldId id="260" r:id="rId6"/>
    <p:sldId id="261" r:id="rId7"/>
    <p:sldId id="262" r:id="rId8"/>
    <p:sldId id="288" r:id="rId9"/>
    <p:sldId id="263" r:id="rId10"/>
    <p:sldId id="264" r:id="rId11"/>
    <p:sldId id="265" r:id="rId12"/>
    <p:sldId id="266" r:id="rId13"/>
    <p:sldId id="267" r:id="rId14"/>
    <p:sldId id="284" r:id="rId15"/>
    <p:sldId id="282" r:id="rId16"/>
    <p:sldId id="269" r:id="rId17"/>
    <p:sldId id="270" r:id="rId18"/>
    <p:sldId id="268" r:id="rId19"/>
    <p:sldId id="278" r:id="rId20"/>
    <p:sldId id="271" r:id="rId21"/>
    <p:sldId id="272" r:id="rId22"/>
    <p:sldId id="273" r:id="rId23"/>
    <p:sldId id="275" r:id="rId24"/>
    <p:sldId id="276" r:id="rId25"/>
    <p:sldId id="274" r:id="rId26"/>
    <p:sldId id="286" r:id="rId27"/>
    <p:sldId id="290" r:id="rId28"/>
    <p:sldId id="291" r:id="rId29"/>
    <p:sldId id="277"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1"/>
    <p:restoredTop sz="79747"/>
  </p:normalViewPr>
  <p:slideViewPr>
    <p:cSldViewPr snapToGrid="0" snapToObjects="1">
      <p:cViewPr varScale="1">
        <p:scale>
          <a:sx n="79" d="100"/>
          <a:sy n="79" d="100"/>
        </p:scale>
        <p:origin x="128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8E835-EDF5-A640-9FAC-8C7EB337DB1E}"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26D28-39AE-E041-9FBC-3CEBD6976E36}" type="slidenum">
              <a:rPr lang="en-US" smtClean="0"/>
              <a:t>‹#›</a:t>
            </a:fld>
            <a:endParaRPr lang="en-US"/>
          </a:p>
        </p:txBody>
      </p:sp>
    </p:spTree>
    <p:extLst>
      <p:ext uri="{BB962C8B-B14F-4D97-AF65-F5344CB8AC3E}">
        <p14:creationId xmlns:p14="http://schemas.microsoft.com/office/powerpoint/2010/main" val="278994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a:t>In this chapter we will explore:</a:t>
            </a:r>
          </a:p>
          <a:p>
            <a:pPr marL="742950" lvl="1" indent="-285750">
              <a:buFont typeface="Arial" panose="020B0604020202020204" pitchFamily="34" charset="0"/>
              <a:buChar char="•"/>
            </a:pPr>
            <a:r>
              <a:rPr lang="en-US" sz="2400" b="1" dirty="0"/>
              <a:t>the child’s developing biological, psychological, and social competencies as they emerge within physical and social ecologies.</a:t>
            </a:r>
            <a:endParaRPr lang="en-US" sz="2400" b="1" dirty="0">
              <a:ln w="15875">
                <a:noFill/>
                <a:round/>
              </a:ln>
            </a:endParaRPr>
          </a:p>
          <a:p>
            <a:pPr marL="742950" lvl="1" indent="-285750">
              <a:buFont typeface="Arial" panose="020B0604020202020204" pitchFamily="34" charset="0"/>
              <a:buChar char="•"/>
            </a:pPr>
            <a:r>
              <a:rPr lang="en-US" sz="2400" b="1" dirty="0">
                <a:ln w="15875">
                  <a:noFill/>
                  <a:round/>
                </a:ln>
              </a:rPr>
              <a:t>ethnographic and case-based approaches to social work scholarship.</a:t>
            </a:r>
          </a:p>
          <a:p>
            <a:pPr marL="742950" lvl="1" indent="-285750">
              <a:buFont typeface="Arial" panose="020B0604020202020204" pitchFamily="34" charset="0"/>
              <a:buChar char="•"/>
            </a:pPr>
            <a:r>
              <a:rPr lang="en-US" sz="2400" b="1" dirty="0">
                <a:ln w="15875">
                  <a:noFill/>
                  <a:round/>
                </a:ln>
              </a:rPr>
              <a:t>cultural beliefs and practices with a focus on spirituality and racism within micro, meso, and </a:t>
            </a:r>
            <a:r>
              <a:rPr lang="en-US" sz="2400" b="1" dirty="0" err="1">
                <a:ln w="15875">
                  <a:noFill/>
                  <a:round/>
                </a:ln>
              </a:rPr>
              <a:t>exo</a:t>
            </a:r>
            <a:r>
              <a:rPr lang="en-US" sz="2400" b="1" dirty="0">
                <a:ln w="15875">
                  <a:noFill/>
                  <a:round/>
                </a:ln>
              </a:rPr>
              <a:t> systems.</a:t>
            </a:r>
            <a:endParaRPr lang="en-US" sz="2400" b="1"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a:t>
            </a:fld>
            <a:endParaRPr lang="en-US"/>
          </a:p>
        </p:txBody>
      </p:sp>
    </p:spTree>
    <p:extLst>
      <p:ext uri="{BB962C8B-B14F-4D97-AF65-F5344CB8AC3E}">
        <p14:creationId xmlns:p14="http://schemas.microsoft.com/office/powerpoint/2010/main" val="151665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As children age, they remain closely connected with their parents but this relationship undergoes changes. </a:t>
            </a:r>
          </a:p>
          <a:p>
            <a:pPr marL="285750" indent="-285750">
              <a:buFont typeface="Arial" panose="020B0604020202020204" pitchFamily="34" charset="0"/>
              <a:buChar char="•"/>
            </a:pPr>
            <a:r>
              <a:rPr lang="en-US" sz="1200" dirty="0"/>
              <a:t>There may be a decrease in parental overt affection, an increase in family expectations for competent and appropriate behavior, and an increased concern with school performance. </a:t>
            </a:r>
          </a:p>
          <a:p>
            <a:pPr marL="285750" indent="-285750">
              <a:buFont typeface="Arial" panose="020B0604020202020204" pitchFamily="34" charset="0"/>
              <a:buChar char="•"/>
            </a:pPr>
            <a:r>
              <a:rPr lang="en-US" sz="1200" dirty="0"/>
              <a:t>There may also be changes in control strategies, with parents increasingly relying on reasoning to keep children safe when not under direct adult supervision.</a:t>
            </a:r>
            <a:endParaRPr lang="en-US" sz="16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11</a:t>
            </a:fld>
            <a:endParaRPr lang="en-US"/>
          </a:p>
        </p:txBody>
      </p:sp>
    </p:spTree>
    <p:extLst>
      <p:ext uri="{BB962C8B-B14F-4D97-AF65-F5344CB8AC3E}">
        <p14:creationId xmlns:p14="http://schemas.microsoft.com/office/powerpoint/2010/main" val="278815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Unfortunately, many children do not experience a supportive relationship with a parent or receive adequate adult support and supervision. </a:t>
            </a:r>
          </a:p>
          <a:p>
            <a:pPr marL="285750" indent="-285750">
              <a:buFont typeface="Arial" panose="020B0604020202020204" pitchFamily="34" charset="0"/>
              <a:buChar char="•"/>
            </a:pPr>
            <a:r>
              <a:rPr lang="en-US" sz="1200" dirty="0"/>
              <a:t>Child abuse remains a significant risk factor for development in middle childhood. </a:t>
            </a:r>
            <a:endParaRPr lang="en-US" sz="1600" dirty="0">
              <a:ln w="15875">
                <a:noFill/>
                <a:round/>
              </a:ln>
              <a:effectLst/>
              <a:latin typeface="Franklin Gothic Heavy" panose="020B0903020102020204" pitchFamily="34" charset="0"/>
            </a:endParaRPr>
          </a:p>
          <a:p>
            <a:pPr marL="285750" indent="-285750">
              <a:buFont typeface="Arial" panose="020B0604020202020204" pitchFamily="34" charset="0"/>
              <a:buChar char="•"/>
            </a:pPr>
            <a:r>
              <a:rPr lang="en-US" sz="1200" dirty="0"/>
              <a:t>Most parents struggling with poverty do not abuse their children, but poverty places enormous stress on adults. </a:t>
            </a:r>
          </a:p>
          <a:p>
            <a:pPr marL="285750" indent="-285750">
              <a:buFont typeface="Arial" panose="020B0604020202020204" pitchFamily="34" charset="0"/>
              <a:buChar char="•"/>
            </a:pPr>
            <a:r>
              <a:rPr lang="en-US" sz="1200" dirty="0"/>
              <a:t>Parental substance misuse can also result in inconsistent parental discipline and inadequate monitoring of children’s activities.</a:t>
            </a:r>
          </a:p>
          <a:p>
            <a:pPr marL="285750" indent="-285750">
              <a:buFont typeface="Arial" panose="020B0604020202020204" pitchFamily="34" charset="0"/>
              <a:buChar char="•"/>
            </a:pPr>
            <a:endParaRPr lang="en-US" sz="16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12</a:t>
            </a:fld>
            <a:endParaRPr lang="en-US"/>
          </a:p>
        </p:txBody>
      </p:sp>
    </p:spTree>
    <p:extLst>
      <p:ext uri="{BB962C8B-B14F-4D97-AF65-F5344CB8AC3E}">
        <p14:creationId xmlns:p14="http://schemas.microsoft.com/office/powerpoint/2010/main" val="1345936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Although middle aged children reason logically about concrete objects and events, their ability to reason abstractly and hypothetically is limited. </a:t>
            </a:r>
          </a:p>
          <a:p>
            <a:pPr marL="285750" indent="-285750">
              <a:buFont typeface="Arial" panose="020B0604020202020204" pitchFamily="34" charset="0"/>
              <a:buChar char="•"/>
            </a:pPr>
            <a:r>
              <a:rPr lang="en-US" sz="1200" dirty="0"/>
              <a:t>Middle aged youth are learning about the world, but largely remain naive. Therefore, adult monitoring, supervision and protection is still needed.</a:t>
            </a:r>
          </a:p>
          <a:p>
            <a:pPr marL="285750" indent="-285750">
              <a:buFont typeface="Arial" panose="020B0604020202020204" pitchFamily="34" charset="0"/>
              <a:buChar char="•"/>
            </a:pPr>
            <a:r>
              <a:rPr lang="en-US" sz="1200" dirty="0"/>
              <a:t>Children who are detached from their families and communities are considered especially vulnerable.</a:t>
            </a:r>
          </a:p>
          <a:p>
            <a:pPr marL="285750" indent="-285750">
              <a:buFont typeface="Arial" panose="020B0604020202020204" pitchFamily="34" charset="0"/>
              <a:buChar char="•"/>
            </a:pPr>
            <a:r>
              <a:rPr lang="en-US" sz="1200" dirty="0"/>
              <a:t>Effective, long-term prevention of child abuse must address macro and micro level factors such as poverty, under employment, inadequate day and after school care, mental health services, and parental, parental training and support .</a:t>
            </a:r>
            <a:endParaRPr lang="en-CA" sz="12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13</a:t>
            </a:fld>
            <a:endParaRPr lang="en-US"/>
          </a:p>
        </p:txBody>
      </p:sp>
    </p:spTree>
    <p:extLst>
      <p:ext uri="{BB962C8B-B14F-4D97-AF65-F5344CB8AC3E}">
        <p14:creationId xmlns:p14="http://schemas.microsoft.com/office/powerpoint/2010/main" val="110481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Religion is a fundamental force in development for most of the world’s population.</a:t>
            </a:r>
          </a:p>
          <a:p>
            <a:pPr marL="285750" indent="-285750">
              <a:buFont typeface="Arial" panose="020B0604020202020204" pitchFamily="34" charset="0"/>
              <a:buChar char="•"/>
            </a:pPr>
            <a:r>
              <a:rPr lang="en-US" sz="1200" dirty="0"/>
              <a:t>Diversity of religious experiences adds complexities to social work practice.</a:t>
            </a:r>
          </a:p>
          <a:p>
            <a:pPr marL="285750" indent="-285750">
              <a:buFont typeface="Arial" panose="020B0604020202020204" pitchFamily="34" charset="0"/>
              <a:buChar char="•"/>
            </a:pPr>
            <a:r>
              <a:rPr lang="en-US" sz="1200" dirty="0"/>
              <a:t>Religious and spiritual experiences of children in middle childhood often have remarkable emotional depth, and can be drawn upon to cope with life challenges. </a:t>
            </a:r>
            <a:endParaRPr lang="en-CA" sz="1200" dirty="0"/>
          </a:p>
          <a:p>
            <a:pPr marL="28575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14</a:t>
            </a:fld>
            <a:endParaRPr lang="en-US"/>
          </a:p>
        </p:txBody>
      </p:sp>
    </p:spTree>
    <p:extLst>
      <p:ext uri="{BB962C8B-B14F-4D97-AF65-F5344CB8AC3E}">
        <p14:creationId xmlns:p14="http://schemas.microsoft.com/office/powerpoint/2010/main" val="630571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Worldwide, approximately 86% of people report identifying with a particular religious group.</a:t>
            </a:r>
          </a:p>
          <a:p>
            <a:pPr marL="285750" indent="-285750">
              <a:buFont typeface="Arial" panose="020B0604020202020204" pitchFamily="34" charset="0"/>
              <a:buChar char="•"/>
            </a:pPr>
            <a:r>
              <a:rPr lang="en-US" sz="1200" dirty="0"/>
              <a:t>Most research represents Western cultures with concentration on white, Judeo-Christian beliefs. </a:t>
            </a:r>
          </a:p>
          <a:p>
            <a:pPr marL="285750" indent="-285750">
              <a:buFont typeface="Arial" panose="020B0604020202020204" pitchFamily="34" charset="0"/>
              <a:buChar char="•"/>
            </a:pPr>
            <a:r>
              <a:rPr lang="en-US" sz="1200" dirty="0"/>
              <a:t>There is no uniform impact of religion on human development because of variations in religions’ beliefs and practices, and individuals’ adherence to their religious tradition.</a:t>
            </a:r>
          </a:p>
          <a:p>
            <a:pPr marL="285750" indent="-285750">
              <a:buFont typeface="Arial" panose="020B0604020202020204" pitchFamily="34" charset="0"/>
              <a:buChar char="•"/>
            </a:pPr>
            <a:r>
              <a:rPr lang="en-US" sz="1200" dirty="0"/>
              <a:t>Many definitions of </a:t>
            </a:r>
            <a:r>
              <a:rPr lang="en-US" sz="1200" i="1" dirty="0"/>
              <a:t>religion</a:t>
            </a:r>
            <a:r>
              <a:rPr lang="en-US" sz="1200" dirty="0"/>
              <a:t>, </a:t>
            </a:r>
            <a:r>
              <a:rPr lang="en-US" sz="1200" i="1" dirty="0"/>
              <a:t>spirituality</a:t>
            </a:r>
            <a:r>
              <a:rPr lang="en-US" sz="1200" dirty="0"/>
              <a:t>, or </a:t>
            </a:r>
            <a:r>
              <a:rPr lang="en-US" sz="1200" i="1" dirty="0"/>
              <a:t>religiosity </a:t>
            </a:r>
            <a:r>
              <a:rPr lang="en-US" sz="1200" dirty="0"/>
              <a:t>are problematic because basic elements (e.g. concepts of God, humans’ relations to the spiritual) are drawn from a predominantly Judeo-Christian framework that is not necessarily universally appropriate.</a:t>
            </a:r>
            <a:endParaRPr lang="en-US" sz="16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15</a:t>
            </a:fld>
            <a:endParaRPr lang="en-US"/>
          </a:p>
        </p:txBody>
      </p:sp>
    </p:spTree>
    <p:extLst>
      <p:ext uri="{BB962C8B-B14F-4D97-AF65-F5344CB8AC3E}">
        <p14:creationId xmlns:p14="http://schemas.microsoft.com/office/powerpoint/2010/main" val="38180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To encompass pluralism, </a:t>
            </a:r>
            <a:r>
              <a:rPr lang="en-US" sz="2400" i="1" dirty="0"/>
              <a:t>religion</a:t>
            </a:r>
            <a:r>
              <a:rPr lang="en-US" sz="2400" dirty="0"/>
              <a:t>, </a:t>
            </a:r>
            <a:r>
              <a:rPr lang="en-US" sz="2400" i="1" dirty="0"/>
              <a:t>spirituality</a:t>
            </a:r>
            <a:r>
              <a:rPr lang="en-US" sz="2400" dirty="0"/>
              <a:t>, and </a:t>
            </a:r>
            <a:r>
              <a:rPr lang="en-US" sz="2400" i="1" dirty="0"/>
              <a:t>religiosity can broadly be defined as</a:t>
            </a:r>
            <a:r>
              <a:rPr lang="en-US" sz="2400" dirty="0"/>
              <a:t>:</a:t>
            </a:r>
            <a:endParaRPr lang="en-US" sz="2400" b="1" dirty="0"/>
          </a:p>
          <a:p>
            <a:pPr marL="742950" lvl="1" indent="-285750">
              <a:buFont typeface="Arial" panose="020B0604020202020204" pitchFamily="34" charset="0"/>
              <a:buChar char="•"/>
            </a:pPr>
            <a:r>
              <a:rPr lang="en-US" sz="2400" b="1" dirty="0"/>
              <a:t>Religion</a:t>
            </a:r>
            <a:r>
              <a:rPr lang="en-US" sz="2400" dirty="0"/>
              <a:t> refers to the institutionalization of beliefs about spirituality and any related codes of behavior and rituals. </a:t>
            </a:r>
            <a:endParaRPr lang="en-US" sz="2400" b="1" dirty="0"/>
          </a:p>
          <a:p>
            <a:pPr marL="742950" lvl="1" indent="-285750">
              <a:buFont typeface="Arial" panose="020B0604020202020204" pitchFamily="34" charset="0"/>
              <a:buChar char="•"/>
            </a:pPr>
            <a:r>
              <a:rPr lang="en-US" sz="2400" b="1" dirty="0"/>
              <a:t>Spirituality</a:t>
            </a:r>
            <a:r>
              <a:rPr lang="en-US" sz="2400" dirty="0"/>
              <a:t> refers to a subjective experience of connection to something greater than the self that yields a sense of coherence, purpose, security, peace, and guidance. </a:t>
            </a:r>
            <a:endParaRPr lang="en-US" sz="3200" dirty="0"/>
          </a:p>
          <a:p>
            <a:pPr marL="742950" lvl="1" indent="-285750">
              <a:buFont typeface="Arial" panose="020B0604020202020204" pitchFamily="34" charset="0"/>
              <a:buChar char="•"/>
            </a:pPr>
            <a:r>
              <a:rPr lang="en-US" sz="2400" b="1" dirty="0"/>
              <a:t>Religiosity</a:t>
            </a:r>
            <a:r>
              <a:rPr lang="en-US" sz="2400" dirty="0"/>
              <a:t> refers to spiritual and/or religious involvement.</a:t>
            </a:r>
          </a:p>
          <a:p>
            <a:pPr marL="285750" indent="-285750">
              <a:buFont typeface="Arial" panose="020B0604020202020204" pitchFamily="34" charset="0"/>
              <a:buChar char="•"/>
            </a:pPr>
            <a:r>
              <a:rPr lang="en-US" sz="2400" dirty="0"/>
              <a:t>Understanding the sociocultural-historical context of formal, informal, and institutionalized group beliefs is required when examining religion and spirituality in other countries. </a:t>
            </a:r>
          </a:p>
          <a:p>
            <a:pPr marL="285750" indent="-285750">
              <a:buFont typeface="Arial" panose="020B0604020202020204" pitchFamily="34" charset="0"/>
              <a:buChar char="•"/>
            </a:pPr>
            <a:r>
              <a:rPr lang="en-US" sz="2400" dirty="0"/>
              <a:t>When assessing religion and spirituality in North America and across the world keep in mind that often there are numerous subgroups and levels of dedication among believers within each representative group.</a:t>
            </a:r>
            <a:endParaRPr lang="en-CA" sz="2400" dirty="0"/>
          </a:p>
          <a:p>
            <a:endParaRPr lang="en-US" sz="32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16</a:t>
            </a:fld>
            <a:endParaRPr lang="en-US"/>
          </a:p>
        </p:txBody>
      </p:sp>
    </p:spTree>
    <p:extLst>
      <p:ext uri="{BB962C8B-B14F-4D97-AF65-F5344CB8AC3E}">
        <p14:creationId xmlns:p14="http://schemas.microsoft.com/office/powerpoint/2010/main" val="910858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Social work originated in nineteenth-century sectarian ideologies regarding charity and community service, and in institutions such as the charity organization society and the settlement house movement. </a:t>
            </a:r>
          </a:p>
          <a:p>
            <a:pPr marL="285750" indent="-285750">
              <a:buFont typeface="Arial" panose="020B0604020202020204" pitchFamily="34" charset="0"/>
              <a:buChar char="•"/>
            </a:pPr>
            <a:r>
              <a:rPr lang="en-US" sz="1200" dirty="0"/>
              <a:t>Social work shifted from a sectarian to an academic approach drawing upon social science theories, assessments, and intervention.</a:t>
            </a:r>
          </a:p>
          <a:p>
            <a:pPr marL="285750" indent="-285750">
              <a:buFont typeface="Arial" panose="020B0604020202020204" pitchFamily="34" charset="0"/>
              <a:buChar char="•"/>
            </a:pPr>
            <a:r>
              <a:rPr lang="en-US" sz="1200" dirty="0"/>
              <a:t>Mary Richmond, a pioneer of social work assessment methods and medical social work wrote the first academic social work textbook.</a:t>
            </a:r>
          </a:p>
          <a:p>
            <a:pPr marL="285750" indent="-285750">
              <a:buFont typeface="Arial" panose="020B0604020202020204" pitchFamily="34" charset="0"/>
              <a:buChar char="•"/>
            </a:pPr>
            <a:r>
              <a:rPr lang="en-US" sz="2400" dirty="0"/>
              <a:t>Early critical questions found in the social charity movement focused on issues such as:</a:t>
            </a:r>
          </a:p>
          <a:p>
            <a:pPr marL="742950" lvl="1" indent="-285750">
              <a:buFont typeface="Arial" panose="020B0604020202020204" pitchFamily="34" charset="0"/>
              <a:buChar char="•"/>
            </a:pPr>
            <a:r>
              <a:rPr lang="en-US" sz="2400" dirty="0"/>
              <a:t>moralistic judgments about the “deserving” and “undeserving” poor. </a:t>
            </a:r>
          </a:p>
          <a:p>
            <a:pPr marL="742950" lvl="1" indent="-285750">
              <a:buFont typeface="Arial" panose="020B0604020202020204" pitchFamily="34" charset="0"/>
              <a:buChar char="•"/>
            </a:pPr>
            <a:r>
              <a:rPr lang="en-US" sz="2400" dirty="0"/>
              <a:t>combining proselytizing with the provision of social services.</a:t>
            </a:r>
          </a:p>
          <a:p>
            <a:pPr marL="742950" lvl="1" indent="-285750">
              <a:buFont typeface="Arial" panose="020B0604020202020204" pitchFamily="34" charset="0"/>
              <a:buChar char="•"/>
            </a:pPr>
            <a:r>
              <a:rPr lang="en-US" sz="2400" dirty="0"/>
              <a:t>increasing religious diversity of the United States. </a:t>
            </a:r>
            <a:endParaRPr lang="en-US" sz="3200" b="1" dirty="0">
              <a:ln w="15875">
                <a:noFill/>
                <a:round/>
              </a:ln>
              <a:effectLst/>
              <a:latin typeface="Eurostile" panose="020B0504020202050204"/>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17</a:t>
            </a:fld>
            <a:endParaRPr lang="en-US"/>
          </a:p>
        </p:txBody>
      </p:sp>
    </p:spTree>
    <p:extLst>
      <p:ext uri="{BB962C8B-B14F-4D97-AF65-F5344CB8AC3E}">
        <p14:creationId xmlns:p14="http://schemas.microsoft.com/office/powerpoint/2010/main" val="223360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Attention to religion and spirituality is compatible with </a:t>
            </a:r>
            <a:r>
              <a:rPr lang="en-US" b="1" dirty="0"/>
              <a:t>strengths-based practice.</a:t>
            </a:r>
            <a:r>
              <a:rPr lang="en-US" dirty="0"/>
              <a:t> </a:t>
            </a:r>
          </a:p>
          <a:p>
            <a:pPr marL="285750" indent="-285750">
              <a:buFont typeface="Arial" panose="020B0604020202020204" pitchFamily="34" charset="0"/>
              <a:buChar char="•"/>
            </a:pPr>
            <a:r>
              <a:rPr lang="en-US" dirty="0"/>
              <a:t>For some, spirituality is both a strength and protective factor. </a:t>
            </a:r>
          </a:p>
          <a:p>
            <a:pPr marL="285750" indent="-285750">
              <a:buFont typeface="Arial" panose="020B0604020202020204" pitchFamily="34" charset="0"/>
              <a:buChar char="•"/>
            </a:pPr>
            <a:r>
              <a:rPr lang="en-US" dirty="0"/>
              <a:t>Religious beliefs may be a source of joy, comfort, meaning, and help interpret life’s trials. </a:t>
            </a:r>
          </a:p>
          <a:p>
            <a:pPr marL="285750" indent="-285750">
              <a:buFont typeface="Arial" panose="020B0604020202020204" pitchFamily="34" charset="0"/>
              <a:buChar char="•"/>
            </a:pPr>
            <a:r>
              <a:rPr lang="en-US" sz="2400" dirty="0"/>
              <a:t>For some individuals with severe psychosis religious beliefs and rule can </a:t>
            </a:r>
          </a:p>
          <a:p>
            <a:pPr marL="742950" lvl="1" indent="-285750">
              <a:buFont typeface="Arial" panose="020B0604020202020204" pitchFamily="34" charset="0"/>
              <a:buChar char="•"/>
            </a:pPr>
            <a:r>
              <a:rPr lang="en-US" sz="2400" dirty="0"/>
              <a:t>provide a sense of hopefulness and increased interpersonal relationships</a:t>
            </a:r>
          </a:p>
          <a:p>
            <a:pPr marL="742950" lvl="1" indent="-285750">
              <a:buFont typeface="Arial" panose="020B0604020202020204" pitchFamily="34" charset="0"/>
              <a:buChar char="•"/>
            </a:pPr>
            <a:r>
              <a:rPr lang="en-US" sz="2400" dirty="0"/>
              <a:t>Yet for others with severe psychosis religious beliefs and doctrines integrate into their delusions or increase hallucinations, and triggers high rates of anxiety.</a:t>
            </a:r>
          </a:p>
          <a:p>
            <a:endParaRPr lang="en-US"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18</a:t>
            </a:fld>
            <a:endParaRPr lang="en-US"/>
          </a:p>
        </p:txBody>
      </p:sp>
    </p:spTree>
    <p:extLst>
      <p:ext uri="{BB962C8B-B14F-4D97-AF65-F5344CB8AC3E}">
        <p14:creationId xmlns:p14="http://schemas.microsoft.com/office/powerpoint/2010/main" val="211927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Spiritual coping uses religion and spirituality teachings, rituals, and customs to </a:t>
            </a:r>
          </a:p>
          <a:p>
            <a:pPr marL="742950" lvl="1" indent="-285750">
              <a:buFont typeface="Arial" panose="020B0604020202020204" pitchFamily="34" charset="0"/>
              <a:buChar char="•"/>
            </a:pPr>
            <a:r>
              <a:rPr lang="en-US" sz="2400" dirty="0"/>
              <a:t>interpret and respond to life problems </a:t>
            </a:r>
          </a:p>
          <a:p>
            <a:pPr marL="742950" lvl="1" indent="-285750">
              <a:buFont typeface="Arial" panose="020B0604020202020204" pitchFamily="34" charset="0"/>
              <a:buChar char="•"/>
            </a:pPr>
            <a:r>
              <a:rPr lang="en-US" sz="2400" dirty="0"/>
              <a:t>Learned cultural religious beliefs, responses and problem-solving steps may help to support resilience in some children. </a:t>
            </a:r>
          </a:p>
          <a:p>
            <a:pPr marL="285750" indent="-285750">
              <a:buFont typeface="Arial" panose="020B0604020202020204" pitchFamily="34" charset="0"/>
              <a:buChar char="•"/>
            </a:pPr>
            <a:r>
              <a:rPr lang="en-US" sz="2400" dirty="0"/>
              <a:t>Pargament and Brant (1998) describe several forms of religious coping: </a:t>
            </a:r>
          </a:p>
          <a:p>
            <a:pPr marL="742950" lvl="1" indent="-285750">
              <a:buFont typeface="Arial" panose="020B0604020202020204" pitchFamily="34" charset="0"/>
              <a:buChar char="•"/>
            </a:pPr>
            <a:r>
              <a:rPr lang="en-US" sz="2400" i="1" dirty="0"/>
              <a:t>Self-directed coping</a:t>
            </a:r>
            <a:r>
              <a:rPr lang="en-US" sz="2400" dirty="0"/>
              <a:t>: when individuals use religious resources to individually solve their own problems.</a:t>
            </a:r>
          </a:p>
          <a:p>
            <a:pPr marL="742950" lvl="1" indent="-285750">
              <a:buFont typeface="Arial" panose="020B0604020202020204" pitchFamily="34" charset="0"/>
              <a:buChar char="•"/>
            </a:pPr>
            <a:r>
              <a:rPr lang="en-US" sz="2400" i="1" dirty="0"/>
              <a:t>Deferred coping</a:t>
            </a:r>
            <a:r>
              <a:rPr lang="en-US" sz="2400" dirty="0"/>
              <a:t>: when individuals, especially in hopeless situations, give up control to a higher power or God.</a:t>
            </a:r>
          </a:p>
          <a:p>
            <a:pPr marL="742950" lvl="1" indent="-285750">
              <a:buFont typeface="Arial" panose="020B0604020202020204" pitchFamily="34" charset="0"/>
              <a:buChar char="•"/>
            </a:pPr>
            <a:r>
              <a:rPr lang="en-US" sz="2400" i="1" dirty="0"/>
              <a:t>Collaborative coping</a:t>
            </a:r>
            <a:r>
              <a:rPr lang="en-US" sz="2400" dirty="0"/>
              <a:t>: when individuals conceive of God as a helping partner.</a:t>
            </a:r>
            <a:endParaRPr lang="en-US" sz="3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Survey research indicates an inverse relationship between religiosity and risk behaviors, and a positive association with healthy behaviors.</a:t>
            </a: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19</a:t>
            </a:fld>
            <a:endParaRPr lang="en-US"/>
          </a:p>
        </p:txBody>
      </p:sp>
    </p:spTree>
    <p:extLst>
      <p:ext uri="{BB962C8B-B14F-4D97-AF65-F5344CB8AC3E}">
        <p14:creationId xmlns:p14="http://schemas.microsoft.com/office/powerpoint/2010/main" val="750460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Youth who are involved in religion and spirituality are less likely to:</a:t>
            </a:r>
          </a:p>
          <a:p>
            <a:pPr marL="285750" indent="-285750">
              <a:buFont typeface="Arial" panose="020B0604020202020204" pitchFamily="34" charset="0"/>
              <a:buChar char="•"/>
            </a:pPr>
            <a:r>
              <a:rPr lang="en-US" sz="2400" dirty="0"/>
              <a:t> </a:t>
            </a:r>
          </a:p>
          <a:p>
            <a:pPr marL="742950" lvl="1" indent="-285750">
              <a:buFont typeface="Arial" panose="020B0604020202020204" pitchFamily="34" charset="0"/>
              <a:buChar char="•"/>
            </a:pPr>
            <a:r>
              <a:rPr lang="en-US" sz="2400" dirty="0"/>
              <a:t>engage in unsafe behavior (e.g., carrying weapons), </a:t>
            </a:r>
          </a:p>
          <a:p>
            <a:pPr marL="742950" lvl="1" indent="-285750">
              <a:buFont typeface="Arial" panose="020B0604020202020204" pitchFamily="34" charset="0"/>
              <a:buChar char="•"/>
            </a:pPr>
            <a:r>
              <a:rPr lang="en-US" sz="2400" dirty="0"/>
              <a:t>misuse substances, </a:t>
            </a:r>
          </a:p>
          <a:p>
            <a:pPr marL="742950" lvl="1" indent="-285750">
              <a:buFont typeface="Arial" panose="020B0604020202020204" pitchFamily="34" charset="0"/>
              <a:buChar char="•"/>
            </a:pPr>
            <a:r>
              <a:rPr lang="en-US" sz="2400" dirty="0"/>
              <a:t>engage in early or risky sexual behavior, </a:t>
            </a:r>
          </a:p>
          <a:p>
            <a:pPr marL="742950" lvl="1" indent="-285750">
              <a:buFont typeface="Arial" panose="020B0604020202020204" pitchFamily="34" charset="0"/>
              <a:buChar char="•"/>
            </a:pPr>
            <a:r>
              <a:rPr lang="en-US" sz="2400" dirty="0"/>
              <a:t>engage in violent or other delinquent acts, or</a:t>
            </a:r>
          </a:p>
          <a:p>
            <a:pPr marL="742950" lvl="1" indent="-285750">
              <a:buFont typeface="Arial" panose="020B0604020202020204" pitchFamily="34" charset="0"/>
              <a:buChar char="•"/>
            </a:pPr>
            <a:r>
              <a:rPr lang="en-US" sz="2400" dirty="0"/>
              <a:t> display internalizing behaviors such as depression</a:t>
            </a:r>
          </a:p>
          <a:p>
            <a:pPr marL="742950" lvl="1" indent="-285750">
              <a:buFont typeface="Arial" panose="020B0604020202020204" pitchFamily="34" charset="0"/>
              <a:buChar char="•"/>
            </a:pPr>
            <a:endParaRPr lang="en-US" sz="2400"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Religiosity is also positively linked to adolescents’ self-esteem and emotional health, healthy lifestyle, prosocial values and behavior, and academic success.</a:t>
            </a:r>
          </a:p>
          <a:p>
            <a:pPr marL="742950" lvl="1"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20</a:t>
            </a:fld>
            <a:endParaRPr lang="en-US"/>
          </a:p>
        </p:txBody>
      </p:sp>
    </p:spTree>
    <p:extLst>
      <p:ext uri="{BB962C8B-B14F-4D97-AF65-F5344CB8AC3E}">
        <p14:creationId xmlns:p14="http://schemas.microsoft.com/office/powerpoint/2010/main" val="175466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Middle childhood (the period from age 6 to 11) ushers in many new experiences and roles. </a:t>
            </a:r>
          </a:p>
          <a:p>
            <a:pPr marL="285750" indent="-285750">
              <a:buFont typeface="Arial" panose="020B0604020202020204" pitchFamily="34" charset="0"/>
              <a:buChar char="•"/>
            </a:pPr>
            <a:r>
              <a:rPr lang="en-US" sz="2400" dirty="0"/>
              <a:t>Children’s increased intellectual and social competencies allow independent participation in widening social contexts (e.g. neighborhood peer groups, school, and community organizations). </a:t>
            </a:r>
          </a:p>
          <a:p>
            <a:pPr marL="285750" indent="-285750">
              <a:buFont typeface="Arial" panose="020B0604020202020204" pitchFamily="34" charset="0"/>
              <a:buChar char="•"/>
            </a:pPr>
            <a:r>
              <a:rPr lang="en-US" sz="2400" dirty="0"/>
              <a:t>Religion and spirituality often play an increasing role in middle childhood. </a:t>
            </a:r>
          </a:p>
          <a:p>
            <a:pPr marL="742950" lvl="1" indent="-285750">
              <a:buFont typeface="Arial" panose="020B0604020202020204" pitchFamily="34" charset="0"/>
              <a:buChar char="•"/>
            </a:pPr>
            <a:r>
              <a:rPr lang="en-US" sz="2400" dirty="0"/>
              <a:t>Therefore spirituality is included in social work assessments and differentially in interventions.</a:t>
            </a:r>
            <a:endParaRPr lang="en-US" sz="3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3</a:t>
            </a:fld>
            <a:endParaRPr lang="en-US"/>
          </a:p>
        </p:txBody>
      </p:sp>
    </p:spTree>
    <p:extLst>
      <p:ext uri="{BB962C8B-B14F-4D97-AF65-F5344CB8AC3E}">
        <p14:creationId xmlns:p14="http://schemas.microsoft.com/office/powerpoint/2010/main" val="270803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a:t>Social support</a:t>
            </a:r>
            <a:r>
              <a:rPr lang="en-US" sz="2400" dirty="0"/>
              <a:t>. Religious organizations often provide guidelines for behavior and problem solving that is </a:t>
            </a:r>
          </a:p>
          <a:p>
            <a:pPr marL="742950" lvl="1" indent="-285750">
              <a:buFont typeface="Arial" panose="020B0604020202020204" pitchFamily="34" charset="0"/>
              <a:buChar char="•"/>
            </a:pPr>
            <a:r>
              <a:rPr lang="en-US" sz="2400" dirty="0"/>
              <a:t>reinforced by an intergenerational community of supportive elders and peers.</a:t>
            </a:r>
            <a:endParaRPr lang="en-US" sz="2400" b="1" dirty="0"/>
          </a:p>
          <a:p>
            <a:pPr marL="285750" indent="-285750">
              <a:buFont typeface="Arial" panose="020B0604020202020204" pitchFamily="34" charset="0"/>
              <a:buChar char="•"/>
            </a:pPr>
            <a:r>
              <a:rPr lang="en-US" sz="2400" b="1" dirty="0"/>
              <a:t>Protective beliefs</a:t>
            </a:r>
            <a:r>
              <a:rPr lang="en-US" sz="2400" i="1" dirty="0"/>
              <a:t>. </a:t>
            </a:r>
            <a:r>
              <a:rPr lang="en-US" sz="2400" dirty="0"/>
              <a:t>Spiritual teachings can provide:</a:t>
            </a:r>
          </a:p>
          <a:p>
            <a:pPr marL="742950" lvl="1" indent="-285750">
              <a:buFont typeface="Arial" panose="020B0604020202020204" pitchFamily="34" charset="0"/>
              <a:buChar char="•"/>
            </a:pPr>
            <a:r>
              <a:rPr lang="en-US" sz="2400" dirty="0"/>
              <a:t>Meaning and purpose in life;</a:t>
            </a:r>
          </a:p>
          <a:p>
            <a:pPr marL="742950" lvl="1" indent="-285750">
              <a:buFont typeface="Arial" panose="020B0604020202020204" pitchFamily="34" charset="0"/>
              <a:buChar char="•"/>
            </a:pPr>
            <a:r>
              <a:rPr lang="en-US" sz="2400" dirty="0"/>
              <a:t>hope, gratitude, and forgiveness;</a:t>
            </a:r>
          </a:p>
          <a:p>
            <a:pPr marL="742950" lvl="1" indent="-285750">
              <a:buFont typeface="Arial" panose="020B0604020202020204" pitchFamily="34" charset="0"/>
              <a:buChar char="•"/>
            </a:pPr>
            <a:r>
              <a:rPr lang="en-US" sz="2400" dirty="0"/>
              <a:t>release from emotional pain, resentment, and anger; and </a:t>
            </a:r>
          </a:p>
          <a:p>
            <a:pPr marL="742950" lvl="1" indent="-285750">
              <a:buFont typeface="Arial" panose="020B0604020202020204" pitchFamily="34" charset="0"/>
              <a:buChar char="•"/>
            </a:pPr>
            <a:r>
              <a:rPr lang="en-US" sz="2400" dirty="0"/>
              <a:t>reframe difficult experiences so that the event can be understood, and emotionally resolved.</a:t>
            </a:r>
          </a:p>
          <a:p>
            <a:pPr marL="285750" indent="-285750">
              <a:buFont typeface="Arial" panose="020B0604020202020204" pitchFamily="34" charset="0"/>
              <a:buChar char="•"/>
            </a:pPr>
            <a:r>
              <a:rPr lang="en-US" sz="2400" b="1" dirty="0"/>
              <a:t>Rituals</a:t>
            </a:r>
            <a:r>
              <a:rPr lang="en-US" sz="2400" dirty="0"/>
              <a:t>. </a:t>
            </a:r>
          </a:p>
          <a:p>
            <a:pPr marL="742950" lvl="1" indent="-285750">
              <a:buFont typeface="Arial" panose="020B0604020202020204" pitchFamily="34" charset="0"/>
              <a:buChar char="•"/>
            </a:pPr>
            <a:r>
              <a:rPr lang="en-US" sz="2400" dirty="0"/>
              <a:t>From a cultural perspective rituals for many provide </a:t>
            </a:r>
          </a:p>
          <a:p>
            <a:pPr marL="1200150" lvl="2" indent="-285750">
              <a:buFont typeface="Arial" panose="020B0604020202020204" pitchFamily="34" charset="0"/>
              <a:buChar char="•"/>
            </a:pPr>
            <a:r>
              <a:rPr lang="en-US" sz="2400" dirty="0"/>
              <a:t>Order, structure, predictability, and connection to a larger community </a:t>
            </a:r>
          </a:p>
          <a:p>
            <a:pPr marL="1200150" lvl="2" indent="-285750">
              <a:buFont typeface="Arial" panose="020B0604020202020204" pitchFamily="34" charset="0"/>
              <a:buChar char="•"/>
            </a:pPr>
            <a:r>
              <a:rPr lang="en-US" sz="2400" dirty="0"/>
              <a:t>Rituals may help reduce stress and increase feelings of peace. </a:t>
            </a:r>
          </a:p>
          <a:p>
            <a:pPr marL="742950" lvl="1" indent="-285750">
              <a:buFont typeface="Arial" panose="020B0604020202020204" pitchFamily="34" charset="0"/>
              <a:buChar char="•"/>
            </a:pPr>
            <a:r>
              <a:rPr lang="en-US" sz="2400" dirty="0"/>
              <a:t>Rituals such as prayer and meditation can elicit a relaxation response, a physiological reaction that opposes the stress response.</a:t>
            </a: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21</a:t>
            </a:fld>
            <a:endParaRPr lang="en-US"/>
          </a:p>
        </p:txBody>
      </p:sp>
    </p:spTree>
    <p:extLst>
      <p:ext uri="{BB962C8B-B14F-4D97-AF65-F5344CB8AC3E}">
        <p14:creationId xmlns:p14="http://schemas.microsoft.com/office/powerpoint/2010/main" val="518191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Religion can also introduce risk such as: </a:t>
            </a:r>
          </a:p>
          <a:p>
            <a:pPr marL="742950" lvl="1" indent="-285750">
              <a:buFont typeface="Arial" panose="020B0604020202020204" pitchFamily="34" charset="0"/>
              <a:buChar char="•"/>
            </a:pPr>
            <a:r>
              <a:rPr lang="en-US" sz="2400" dirty="0"/>
              <a:t>Involvement with religious cults or negative religious mentors, </a:t>
            </a:r>
          </a:p>
          <a:p>
            <a:pPr marL="742950" lvl="1" indent="-285750">
              <a:buFont typeface="Arial" panose="020B0604020202020204" pitchFamily="34" charset="0"/>
              <a:buChar char="•"/>
            </a:pPr>
            <a:r>
              <a:rPr lang="en-US" sz="2400" dirty="0"/>
              <a:t>exposure to abuse by those in positions of authority, </a:t>
            </a:r>
          </a:p>
          <a:p>
            <a:pPr marL="742950" lvl="1" indent="-285750">
              <a:buFont typeface="Arial" panose="020B0604020202020204" pitchFamily="34" charset="0"/>
              <a:buChar char="•"/>
            </a:pPr>
            <a:r>
              <a:rPr lang="en-US" sz="2400" dirty="0"/>
              <a:t>intolerance toward religious differences, and </a:t>
            </a:r>
          </a:p>
          <a:p>
            <a:pPr marL="742950" lvl="1" indent="-285750">
              <a:buFont typeface="Arial" panose="020B0604020202020204" pitchFamily="34" charset="0"/>
              <a:buChar char="•"/>
            </a:pPr>
            <a:r>
              <a:rPr lang="en-US" sz="2400" dirty="0"/>
              <a:t>belief in a condemning higher power. </a:t>
            </a:r>
          </a:p>
          <a:p>
            <a:pPr marL="285750" indent="-285750">
              <a:buFont typeface="Arial" panose="020B0604020202020204" pitchFamily="34" charset="0"/>
              <a:buChar char="•"/>
            </a:pPr>
            <a:r>
              <a:rPr lang="en-US" sz="2400" dirty="0"/>
              <a:t>Negative and abusive experiences with religion may lead to increased health-risk behaviors in vulnerable youth. </a:t>
            </a:r>
          </a:p>
          <a:p>
            <a:pPr marL="285750" indent="-285750">
              <a:buFont typeface="Arial" panose="020B0604020202020204" pitchFamily="34" charset="0"/>
              <a:buChar char="•"/>
            </a:pPr>
            <a:r>
              <a:rPr lang="en-US" sz="2400" dirty="0"/>
              <a:t>Any study of religious coping and health-risk behaviors in vulnerable children must consider possible negative influences.</a:t>
            </a:r>
            <a:endParaRPr lang="en-US" sz="3200" dirty="0"/>
          </a:p>
          <a:p>
            <a:pPr marL="285750" indent="-285750">
              <a:buFont typeface="Arial" panose="020B0604020202020204" pitchFamily="34" charset="0"/>
              <a:buChar char="•"/>
            </a:pPr>
            <a:r>
              <a:rPr lang="en-US" sz="1200" dirty="0"/>
              <a:t>Social work assessments of religious and spirituality in vulnerable children must consider possible negative influences.</a:t>
            </a:r>
            <a:endParaRPr lang="en-US" sz="16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22</a:t>
            </a:fld>
            <a:endParaRPr lang="en-US"/>
          </a:p>
        </p:txBody>
      </p:sp>
    </p:spTree>
    <p:extLst>
      <p:ext uri="{BB962C8B-B14F-4D97-AF65-F5344CB8AC3E}">
        <p14:creationId xmlns:p14="http://schemas.microsoft.com/office/powerpoint/2010/main" val="365425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Edith </a:t>
            </a:r>
            <a:r>
              <a:rPr lang="en-US" dirty="0" err="1"/>
              <a:t>Hudley</a:t>
            </a:r>
            <a:r>
              <a:rPr lang="en-US" dirty="0"/>
              <a:t>, a mother and deaconess of First Baptist Church, has deepened our understanding of the sociocultural-historical context of children’s spiritual socialization and development through her in-depth oral history.</a:t>
            </a:r>
          </a:p>
          <a:p>
            <a:pPr marL="285750" indent="-285750">
              <a:buFont typeface="Arial" panose="020B0604020202020204" pitchFamily="34" charset="0"/>
              <a:buChar char="•"/>
            </a:pPr>
            <a:r>
              <a:rPr lang="en-US" dirty="0"/>
              <a:t>The need to research African-American and other children of color is especially urgent because they have been underrepresented in child development studies.</a:t>
            </a:r>
          </a:p>
          <a:p>
            <a:pPr marL="285750" indent="-285750">
              <a:buFont typeface="Arial" panose="020B0604020202020204" pitchFamily="34" charset="0"/>
              <a:buChar char="•"/>
            </a:pPr>
            <a:r>
              <a:rPr lang="en-US" dirty="0"/>
              <a:t>Mother Edith </a:t>
            </a:r>
            <a:r>
              <a:rPr lang="en-US" dirty="0" err="1"/>
              <a:t>Hudley’s</a:t>
            </a:r>
            <a:r>
              <a:rPr lang="en-US" dirty="0"/>
              <a:t> oral history stimulates our imaginations, and prompts us to question, enlarge, or reaffirm certain assumptions about child rearing. </a:t>
            </a:r>
            <a:endParaRPr lang="en-US" sz="16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23</a:t>
            </a:fld>
            <a:endParaRPr lang="en-US"/>
          </a:p>
        </p:txBody>
      </p:sp>
    </p:spTree>
    <p:extLst>
      <p:ext uri="{BB962C8B-B14F-4D97-AF65-F5344CB8AC3E}">
        <p14:creationId xmlns:p14="http://schemas.microsoft.com/office/powerpoint/2010/main" val="3291160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i="1" dirty="0"/>
              <a:t>Lifelines to healthy spiritual development</a:t>
            </a:r>
            <a:r>
              <a:rPr lang="en-US" sz="1200" dirty="0"/>
              <a:t> include the inherent worth of each individual, and the value of freedom, justice, and forgiveness.</a:t>
            </a:r>
          </a:p>
          <a:p>
            <a:pPr marL="285750" indent="-285750">
              <a:buFont typeface="Arial" panose="020B0604020202020204" pitchFamily="34" charset="0"/>
              <a:buChar char="•"/>
            </a:pPr>
            <a:r>
              <a:rPr lang="en-US" sz="1200" dirty="0"/>
              <a:t>These lifelines help children and adults cope with the challenges of everyday life.</a:t>
            </a:r>
          </a:p>
          <a:p>
            <a:pPr marL="285750" indent="-285750">
              <a:buFont typeface="Arial" panose="020B0604020202020204" pitchFamily="34" charset="0"/>
              <a:buChar char="•"/>
            </a:pPr>
            <a:r>
              <a:rPr lang="en-US" sz="1200" dirty="0"/>
              <a:t>Sunday school teachers believed children must be familiar with religious beliefs so that they may reach  for them and find strength in times of need.</a:t>
            </a:r>
          </a:p>
          <a:p>
            <a:pPr marL="285750" indent="-285750">
              <a:buFont typeface="Arial" panose="020B0604020202020204" pitchFamily="34" charset="0"/>
              <a:buChar char="•"/>
            </a:pPr>
            <a:r>
              <a:rPr lang="en-US" sz="1200" dirty="0"/>
              <a:t>Such lifelines provided a framework for coping with challenges like racism, poverty, violence, and, death.</a:t>
            </a:r>
            <a:endParaRPr lang="en-CA" sz="1200" dirty="0"/>
          </a:p>
          <a:p>
            <a:pPr marL="28575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24</a:t>
            </a:fld>
            <a:endParaRPr lang="en-US"/>
          </a:p>
        </p:txBody>
      </p:sp>
    </p:spTree>
    <p:extLst>
      <p:ext uri="{BB962C8B-B14F-4D97-AF65-F5344CB8AC3E}">
        <p14:creationId xmlns:p14="http://schemas.microsoft.com/office/powerpoint/2010/main" val="187923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Membership in a particular church is often referenced as one’s “church home”. </a:t>
            </a:r>
          </a:p>
          <a:p>
            <a:pPr marL="285750" indent="-285750">
              <a:buFont typeface="Arial" panose="020B0604020202020204" pitchFamily="34" charset="0"/>
              <a:buChar char="•"/>
            </a:pPr>
            <a:r>
              <a:rPr lang="en-US" sz="1200" dirty="0"/>
              <a:t>Adults also described the necessity of knowing the child’s family and community in order to teach effectively.</a:t>
            </a:r>
          </a:p>
          <a:p>
            <a:pPr marL="285750" indent="-285750">
              <a:buFont typeface="Arial" panose="020B0604020202020204" pitchFamily="34" charset="0"/>
              <a:buChar char="•"/>
            </a:pPr>
            <a:r>
              <a:rPr lang="en-US" sz="1200" dirty="0"/>
              <a:t>Stories encouraged a sense of pride in being African-American and connected the child to a broader heritage.</a:t>
            </a:r>
          </a:p>
          <a:p>
            <a:pPr marL="285750" indent="-285750">
              <a:buFont typeface="Arial" panose="020B0604020202020204" pitchFamily="34" charset="0"/>
              <a:buChar char="•"/>
            </a:pPr>
            <a:r>
              <a:rPr lang="en-US" sz="1200" dirty="0"/>
              <a:t>Community ties also were seen as central to survival. </a:t>
            </a:r>
            <a:endParaRPr lang="en-US" sz="16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25</a:t>
            </a:fld>
            <a:endParaRPr lang="en-US"/>
          </a:p>
        </p:txBody>
      </p:sp>
    </p:spTree>
    <p:extLst>
      <p:ext uri="{BB962C8B-B14F-4D97-AF65-F5344CB8AC3E}">
        <p14:creationId xmlns:p14="http://schemas.microsoft.com/office/powerpoint/2010/main" val="2632700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Children learned:</a:t>
            </a:r>
          </a:p>
          <a:p>
            <a:pPr marL="742950" lvl="1" indent="-285750">
              <a:buFont typeface="Arial" panose="020B0604020202020204" pitchFamily="34" charset="0"/>
              <a:buChar char="•"/>
            </a:pPr>
            <a:r>
              <a:rPr lang="en-US" sz="2400" dirty="0"/>
              <a:t>there is an inherent worth of each individual that exists independently of material success and social status</a:t>
            </a:r>
          </a:p>
          <a:p>
            <a:pPr marL="742950" lvl="1" indent="-285750">
              <a:buFont typeface="Arial" panose="020B0604020202020204" pitchFamily="34" charset="0"/>
              <a:buChar char="•"/>
            </a:pPr>
            <a:r>
              <a:rPr lang="en-US" sz="2400" dirty="0"/>
              <a:t>each child is entitled to love and respect, and can succeed with opportunities and personal effort.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church provided a respect for children - -</a:t>
            </a:r>
          </a:p>
          <a:p>
            <a:pPr marL="742950" lvl="1" indent="-285750">
              <a:buFont typeface="Arial" panose="020B0604020202020204" pitchFamily="34" charset="0"/>
              <a:buChar char="•"/>
            </a:pPr>
            <a:r>
              <a:rPr lang="en-US" sz="2400" dirty="0"/>
              <a:t>Children were viewed as the hope of the future, and </a:t>
            </a:r>
          </a:p>
          <a:p>
            <a:pPr marL="742950" lvl="1" indent="-285750">
              <a:buFont typeface="Arial" panose="020B0604020202020204" pitchFamily="34" charset="0"/>
              <a:buChar char="•"/>
            </a:pPr>
            <a:r>
              <a:rPr lang="en-US" sz="2400" dirty="0"/>
              <a:t>respected as models for spiritual salvation.</a:t>
            </a:r>
            <a:endParaRPr lang="en-US" sz="32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26</a:t>
            </a:fld>
            <a:endParaRPr lang="en-US"/>
          </a:p>
        </p:txBody>
      </p:sp>
    </p:spTree>
    <p:extLst>
      <p:ext uri="{BB962C8B-B14F-4D97-AF65-F5344CB8AC3E}">
        <p14:creationId xmlns:p14="http://schemas.microsoft.com/office/powerpoint/2010/main" val="1377354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nature of adult-child relationships at First Baptist Church were described as “child-sensitive and growth-oriented.” </a:t>
            </a:r>
          </a:p>
          <a:p>
            <a:pPr marL="285750" indent="-285750">
              <a:buFont typeface="Arial" panose="020B0604020202020204" pitchFamily="34" charset="0"/>
              <a:buChar char="•"/>
            </a:pPr>
            <a:r>
              <a:rPr lang="en-US" sz="1200" dirty="0"/>
              <a:t>Sunday school teachers and Mothers (like Mrs. </a:t>
            </a:r>
            <a:r>
              <a:rPr lang="en-US" sz="1200" dirty="0" err="1"/>
              <a:t>Hudley</a:t>
            </a:r>
            <a:r>
              <a:rPr lang="en-US" sz="1200" dirty="0"/>
              <a:t>) passed down spiritual lifelines to children while being sensitive to their emotional, social, and cognitive immaturity. </a:t>
            </a:r>
          </a:p>
          <a:p>
            <a:pPr marL="285750" indent="-285750">
              <a:buFont typeface="Arial" panose="020B0604020202020204" pitchFamily="34" charset="0"/>
              <a:buChar char="•"/>
            </a:pPr>
            <a:r>
              <a:rPr lang="en-US" sz="1200" dirty="0"/>
              <a:t>In these relationships, teachers initiated narratives, posed questions, and made demands on children’s behavior and performance. </a:t>
            </a:r>
          </a:p>
          <a:p>
            <a:pPr marL="285750" indent="-285750">
              <a:buFont typeface="Arial" panose="020B0604020202020204" pitchFamily="34" charset="0"/>
              <a:buChar char="•"/>
            </a:pPr>
            <a:r>
              <a:rPr lang="en-US" sz="1200" dirty="0"/>
              <a:t>Children actively contributed by responding to questions, debating issues, and putting forth their own interpretations.</a:t>
            </a:r>
            <a:endParaRPr lang="en-US" sz="16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27</a:t>
            </a:fld>
            <a:endParaRPr lang="en-US"/>
          </a:p>
        </p:txBody>
      </p:sp>
    </p:spTree>
    <p:extLst>
      <p:ext uri="{BB962C8B-B14F-4D97-AF65-F5344CB8AC3E}">
        <p14:creationId xmlns:p14="http://schemas.microsoft.com/office/powerpoint/2010/main" val="1653951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Understanding and applying biblical concepts in everyday lives was a central goal to Sunday school.</a:t>
            </a:r>
          </a:p>
          <a:p>
            <a:pPr marL="285750" indent="-285750">
              <a:buFont typeface="Arial" panose="020B0604020202020204" pitchFamily="34" charset="0"/>
              <a:buChar char="•"/>
            </a:pPr>
            <a:r>
              <a:rPr lang="en-US" sz="2400" dirty="0"/>
              <a:t>Stories that accompanied or followed these texts enhanced children’s learning by:</a:t>
            </a:r>
          </a:p>
          <a:p>
            <a:pPr marL="742950" lvl="1" indent="-285750">
              <a:buFont typeface="Arial" panose="020B0604020202020204" pitchFamily="34" charset="0"/>
              <a:buChar char="•"/>
            </a:pPr>
            <a:r>
              <a:rPr lang="en-US" sz="2400" dirty="0"/>
              <a:t>Containing comments that explicitly linked the biblical texts to children’s everyday lives.</a:t>
            </a:r>
          </a:p>
          <a:p>
            <a:pPr marL="742950" lvl="1" indent="-285750">
              <a:buFont typeface="Arial" panose="020B0604020202020204" pitchFamily="34" charset="0"/>
              <a:buChar char="•"/>
            </a:pPr>
            <a:r>
              <a:rPr lang="en-US" sz="2400" dirty="0"/>
              <a:t>Relating to personal experiences and hypothetical events in everyday life. </a:t>
            </a:r>
          </a:p>
          <a:p>
            <a:pPr marL="285750" indent="-285750">
              <a:buFont typeface="Arial" panose="020B0604020202020204" pitchFamily="34" charset="0"/>
              <a:buChar char="•"/>
            </a:pPr>
            <a:r>
              <a:rPr lang="en-US" sz="2400" dirty="0"/>
              <a:t>To help the children develop and learn teachers made a conscious effort to: </a:t>
            </a:r>
          </a:p>
          <a:p>
            <a:pPr marL="742950" lvl="1" indent="-285750">
              <a:buFont typeface="Arial" panose="020B0604020202020204" pitchFamily="34" charset="0"/>
              <a:buChar char="•"/>
            </a:pPr>
            <a:r>
              <a:rPr lang="en-US" sz="2400" dirty="0"/>
              <a:t>keep children focused on the biblical text</a:t>
            </a:r>
          </a:p>
          <a:p>
            <a:pPr marL="742950" lvl="1" indent="-285750">
              <a:buFont typeface="Arial" panose="020B0604020202020204" pitchFamily="34" charset="0"/>
              <a:buChar char="•"/>
            </a:pPr>
            <a:r>
              <a:rPr lang="en-US" sz="2400" dirty="0"/>
              <a:t>respect privacy of families,</a:t>
            </a:r>
          </a:p>
          <a:p>
            <a:pPr marL="742950" lvl="1" indent="-285750">
              <a:buFont typeface="Arial" panose="020B0604020202020204" pitchFamily="34" charset="0"/>
              <a:buChar char="•"/>
            </a:pPr>
            <a:r>
              <a:rPr lang="en-US" sz="2400" dirty="0"/>
              <a:t>ensure ability to apply biblical lessons to everyday lives.</a:t>
            </a: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28</a:t>
            </a:fld>
            <a:endParaRPr lang="en-US"/>
          </a:p>
        </p:txBody>
      </p:sp>
    </p:spTree>
    <p:extLst>
      <p:ext uri="{BB962C8B-B14F-4D97-AF65-F5344CB8AC3E}">
        <p14:creationId xmlns:p14="http://schemas.microsoft.com/office/powerpoint/2010/main" val="4040065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When assessing religion and child development:</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Respect the inherent worth of each individual.</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Understand the cultural normative styles of adult-child interactions.</a:t>
            </a:r>
          </a:p>
          <a:p>
            <a:pPr marL="742950" lvl="1" indent="-285750">
              <a:buFont typeface="Arial" panose="020B0604020202020204" pitchFamily="34" charset="0"/>
              <a:buChar char="•"/>
            </a:pPr>
            <a:r>
              <a:rPr lang="en-US" sz="2400" dirty="0"/>
              <a:t>Recognize the centrality of spirituality for some children and families.</a:t>
            </a:r>
          </a:p>
          <a:p>
            <a:pPr marL="742950" lvl="1" indent="-285750">
              <a:buFont typeface="Arial" panose="020B0604020202020204" pitchFamily="34" charset="0"/>
              <a:buChar char="•"/>
            </a:pPr>
            <a:r>
              <a:rPr lang="en-US" sz="2400" dirty="0"/>
              <a:t>Understand the current and past communities experienced by the child and family</a:t>
            </a:r>
          </a:p>
          <a:p>
            <a:pPr marL="742950" lvl="1" indent="-285750">
              <a:buFont typeface="Arial" panose="020B0604020202020204" pitchFamily="34" charset="0"/>
              <a:buChar char="•"/>
            </a:pPr>
            <a:r>
              <a:rPr lang="en-US" sz="2400" dirty="0"/>
              <a:t>Use storytelling to engage children in learning.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29</a:t>
            </a:fld>
            <a:endParaRPr lang="en-US"/>
          </a:p>
        </p:txBody>
      </p:sp>
    </p:spTree>
    <p:extLst>
      <p:ext uri="{BB962C8B-B14F-4D97-AF65-F5344CB8AC3E}">
        <p14:creationId xmlns:p14="http://schemas.microsoft.com/office/powerpoint/2010/main" val="106905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Development in middle childhood reflects significant biological, psychological, and social growth that</a:t>
            </a:r>
            <a:r>
              <a:rPr lang="en-US" sz="1200" dirty="0">
                <a:ln w="15875">
                  <a:noFill/>
                  <a:round/>
                </a:ln>
              </a:rPr>
              <a:t> is intertwined with sociocultural-historical events.</a:t>
            </a:r>
          </a:p>
          <a:p>
            <a:pPr marL="285750" indent="-285750">
              <a:buFont typeface="Arial" panose="020B0604020202020204" pitchFamily="34" charset="0"/>
              <a:buChar char="•"/>
            </a:pPr>
            <a:r>
              <a:rPr lang="en-US" sz="1200" dirty="0"/>
              <a:t>Social workers address issues like exposure to poverty, early mental illness onset, child maltreatment and parental substance use through direct practice, removal of barriers, and policy improvements. </a:t>
            </a:r>
          </a:p>
          <a:p>
            <a:pPr marL="285750" indent="-285750">
              <a:buFont typeface="Arial" panose="020B0604020202020204" pitchFamily="34" charset="0"/>
              <a:buChar char="•"/>
            </a:pPr>
            <a:r>
              <a:rPr lang="en-US" sz="1200" dirty="0"/>
              <a:t>By middle childhood, spirituality has become, for many individuals, an important part of their experience and a tool for coping with adversity. </a:t>
            </a:r>
          </a:p>
          <a:p>
            <a:pPr marL="285750" indent="-285750">
              <a:buFont typeface="Arial" panose="020B0604020202020204" pitchFamily="34" charset="0"/>
              <a:buChar char="•"/>
            </a:pPr>
            <a:r>
              <a:rPr lang="en-US" sz="1200" dirty="0"/>
              <a:t>Social workers need culturally competent knowledge to understand and support spiritualty as a context for children’s socialization and development. </a:t>
            </a: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30</a:t>
            </a:fld>
            <a:endParaRPr lang="en-US"/>
          </a:p>
        </p:txBody>
      </p:sp>
    </p:spTree>
    <p:extLst>
      <p:ext uri="{BB962C8B-B14F-4D97-AF65-F5344CB8AC3E}">
        <p14:creationId xmlns:p14="http://schemas.microsoft.com/office/powerpoint/2010/main" val="133222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Most children acquire many of the skills and attitudes for participating in a variety of everyday activities from their cultural communities.</a:t>
            </a:r>
          </a:p>
          <a:p>
            <a:pPr marL="285750" indent="-285750">
              <a:buFont typeface="Arial" panose="020B0604020202020204" pitchFamily="34" charset="0"/>
              <a:buChar char="•"/>
            </a:pPr>
            <a:r>
              <a:rPr lang="en-US" sz="2400" dirty="0"/>
              <a:t>Erikson (1963) describes a major psychosocial crisis of middle childhood as </a:t>
            </a:r>
            <a:r>
              <a:rPr lang="en-US" sz="2400" i="1" dirty="0"/>
              <a:t>industry versus inferiority</a:t>
            </a:r>
            <a:r>
              <a:rPr lang="en-US" sz="2400" dirty="0"/>
              <a:t>. </a:t>
            </a:r>
          </a:p>
          <a:p>
            <a:pPr marL="742950" lvl="1" indent="-285750">
              <a:buFont typeface="Arial" panose="020B0604020202020204" pitchFamily="34" charset="0"/>
              <a:buChar char="•"/>
            </a:pPr>
            <a:r>
              <a:rPr lang="en-US" sz="2400" dirty="0"/>
              <a:t>The developmental crisis occurs as children recognize disparities in their own abilities relative to other children.</a:t>
            </a:r>
          </a:p>
          <a:p>
            <a:pPr marL="285750" indent="-285750">
              <a:buFont typeface="Arial" panose="020B0604020202020204" pitchFamily="34" charset="0"/>
              <a:buChar char="•"/>
            </a:pPr>
            <a:r>
              <a:rPr lang="en-US" sz="2400" dirty="0"/>
              <a:t>By age 5 to 7, children within many cultures:</a:t>
            </a:r>
          </a:p>
          <a:p>
            <a:pPr marL="742950" lvl="1" indent="-285750">
              <a:buFont typeface="Arial" panose="020B0604020202020204" pitchFamily="34" charset="0"/>
              <a:buChar char="•"/>
            </a:pPr>
            <a:r>
              <a:rPr lang="en-US" sz="2400" dirty="0"/>
              <a:t>monitor an increasing proportion of their own behaviors</a:t>
            </a:r>
          </a:p>
          <a:p>
            <a:pPr marL="742950" lvl="1" indent="-285750">
              <a:buFont typeface="Arial" panose="020B0604020202020204" pitchFamily="34" charset="0"/>
              <a:buChar char="•"/>
            </a:pPr>
            <a:r>
              <a:rPr lang="en-US" sz="2400" dirty="0"/>
              <a:t>take on increased responsibilities and greater autonomy </a:t>
            </a:r>
          </a:p>
          <a:p>
            <a:pPr marL="742950" lvl="1" indent="-285750">
              <a:buFont typeface="Arial" panose="020B0604020202020204" pitchFamily="34" charset="0"/>
              <a:buChar char="•"/>
            </a:pPr>
            <a:r>
              <a:rPr lang="en-US" sz="2400" dirty="0"/>
              <a:t>become less restricted to home settings and oversight by older siblings, parents, or other adults</a:t>
            </a:r>
          </a:p>
          <a:p>
            <a:endParaRPr lang="en-US" sz="24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4</a:t>
            </a:fld>
            <a:endParaRPr lang="en-US"/>
          </a:p>
        </p:txBody>
      </p:sp>
    </p:spTree>
    <p:extLst>
      <p:ext uri="{BB962C8B-B14F-4D97-AF65-F5344CB8AC3E}">
        <p14:creationId xmlns:p14="http://schemas.microsoft.com/office/powerpoint/2010/main" val="359399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Developmental maturation triggered by biological, cognitive, and social factors increase the youth’s social opportunities.</a:t>
            </a:r>
            <a:endParaRPr lang="en-US" sz="2400" dirty="0">
              <a:ln w="15875">
                <a:noFill/>
                <a:round/>
              </a:ln>
              <a:effectLst/>
            </a:endParaRPr>
          </a:p>
          <a:p>
            <a:pPr marL="742950" lvl="1" indent="-285750">
              <a:buFont typeface="Arial" panose="020B0604020202020204" pitchFamily="34" charset="0"/>
              <a:buChar char="•"/>
            </a:pPr>
            <a:r>
              <a:rPr lang="en-US" sz="2400" dirty="0">
                <a:ln w="15875">
                  <a:noFill/>
                  <a:round/>
                </a:ln>
                <a:effectLst/>
              </a:rPr>
              <a:t>In a circular manner maturation increases social opportunities, and social experiences from the opportunities increase maturation.</a:t>
            </a:r>
          </a:p>
          <a:p>
            <a:pPr marL="285750" indent="-285750">
              <a:buFont typeface="Arial" panose="020B0604020202020204" pitchFamily="34" charset="0"/>
              <a:buChar char="•"/>
            </a:pPr>
            <a:r>
              <a:rPr lang="en-US" sz="2400" dirty="0"/>
              <a:t>Increased myelination in the </a:t>
            </a:r>
            <a:r>
              <a:rPr lang="en-US" sz="2400" b="1" dirty="0"/>
              <a:t>prefrontal cortex</a:t>
            </a:r>
            <a:r>
              <a:rPr lang="en-US" sz="2400" dirty="0"/>
              <a:t> </a:t>
            </a:r>
          </a:p>
          <a:p>
            <a:pPr marL="742950" lvl="1" indent="-285750">
              <a:buFont typeface="Arial" panose="020B0604020202020204" pitchFamily="34" charset="0"/>
              <a:buChar char="•"/>
            </a:pPr>
            <a:r>
              <a:rPr lang="en-US" sz="2400" dirty="0"/>
              <a:t>Myelination coats the brain’s axons with a protective cover.</a:t>
            </a:r>
          </a:p>
          <a:p>
            <a:pPr marL="742950" lvl="1" indent="-285750">
              <a:buFont typeface="Arial" panose="020B0604020202020204" pitchFamily="34" charset="0"/>
              <a:buChar char="•"/>
            </a:pPr>
            <a:r>
              <a:rPr lang="en-US" sz="2400" dirty="0"/>
              <a:t>The myelin sheath (formed from myelination) helps nerve impulses to move more quickly from one axon to another. </a:t>
            </a:r>
          </a:p>
          <a:p>
            <a:pPr marL="742950" lvl="1" indent="-285750">
              <a:buFont typeface="Arial" panose="020B0604020202020204" pitchFamily="34" charset="0"/>
              <a:buChar char="•"/>
            </a:pPr>
            <a:r>
              <a:rPr lang="en-US" sz="2400" dirty="0"/>
              <a:t>The prefrontal cortex, among other things, coordinates neuro-chemical messages and activities of other brain centers, and  </a:t>
            </a:r>
          </a:p>
          <a:p>
            <a:pPr marL="742950" lvl="1" indent="-285750">
              <a:buFont typeface="Arial" panose="020B0604020202020204" pitchFamily="34" charset="0"/>
              <a:buChar char="•"/>
            </a:pPr>
            <a:r>
              <a:rPr lang="en-US" sz="2400" dirty="0"/>
              <a:t>enables children to better control their attention, develop more complex plans, and experiment with self-reflection. </a:t>
            </a:r>
          </a:p>
          <a:p>
            <a:pPr marL="742950" lvl="1" indent="-285750">
              <a:buFont typeface="Arial" panose="020B0604020202020204" pitchFamily="34" charset="0"/>
              <a:buChar char="•"/>
            </a:pPr>
            <a:endParaRPr lang="en-US" sz="2400" dirty="0"/>
          </a:p>
          <a:p>
            <a:pPr lvl="1"/>
            <a:endParaRPr lang="en-US" sz="24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5</a:t>
            </a:fld>
            <a:endParaRPr lang="en-US"/>
          </a:p>
        </p:txBody>
      </p:sp>
    </p:spTree>
    <p:extLst>
      <p:ext uri="{BB962C8B-B14F-4D97-AF65-F5344CB8AC3E}">
        <p14:creationId xmlns:p14="http://schemas.microsoft.com/office/powerpoint/2010/main" val="245528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Children also become physically stronger and more agile, and are able to think and reason more logically.</a:t>
            </a:r>
          </a:p>
          <a:p>
            <a:pPr marL="285750" indent="-285750">
              <a:buFont typeface="Arial" panose="020B0604020202020204" pitchFamily="34" charset="0"/>
              <a:buChar char="•"/>
            </a:pPr>
            <a:r>
              <a:rPr lang="en-US" sz="2400" dirty="0"/>
              <a:t>Planning is a hallmark of cognitive development that is necessary for children to successfully meet increased adult demands for responsible behavior.</a:t>
            </a:r>
          </a:p>
          <a:p>
            <a:pPr marL="285750" indent="-285750">
              <a:buFont typeface="Arial" panose="020B0604020202020204" pitchFamily="34" charset="0"/>
              <a:buChar char="•"/>
            </a:pPr>
            <a:r>
              <a:rPr lang="en-US" sz="2400" dirty="0"/>
              <a:t>The cognitive abilities that underlie planning include</a:t>
            </a:r>
          </a:p>
          <a:p>
            <a:pPr marL="742950" lvl="1" indent="-285750">
              <a:buFont typeface="Arial" panose="020B0604020202020204" pitchFamily="34" charset="0"/>
              <a:buChar char="•"/>
            </a:pPr>
            <a:r>
              <a:rPr lang="en-US" sz="2400" dirty="0"/>
              <a:t> the ability to set goals, and </a:t>
            </a:r>
          </a:p>
          <a:p>
            <a:pPr marL="742950" lvl="1" indent="-285750">
              <a:buFont typeface="Arial" panose="020B0604020202020204" pitchFamily="34" charset="0"/>
              <a:buChar char="•"/>
            </a:pPr>
            <a:r>
              <a:rPr lang="en-US" sz="2400" dirty="0"/>
              <a:t>identify and coordinate actions to reach those goals. </a:t>
            </a:r>
            <a:endParaRPr lang="en-US" sz="3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6</a:t>
            </a:fld>
            <a:endParaRPr lang="en-US"/>
          </a:p>
        </p:txBody>
      </p:sp>
    </p:spTree>
    <p:extLst>
      <p:ext uri="{BB962C8B-B14F-4D97-AF65-F5344CB8AC3E}">
        <p14:creationId xmlns:p14="http://schemas.microsoft.com/office/powerpoint/2010/main" val="46711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Participation in school activities play an important role in supporting and developing the youth’s  biological and cognitive competencies.</a:t>
            </a:r>
          </a:p>
          <a:p>
            <a:pPr marL="285750" indent="-285750">
              <a:buFont typeface="Arial" panose="020B0604020202020204" pitchFamily="34" charset="0"/>
              <a:buChar char="•"/>
            </a:pPr>
            <a:r>
              <a:rPr lang="en-US" sz="1200" dirty="0"/>
              <a:t>School is a formal and specialized context for learning that differs in a variety of ways from informal and naturalistic learning. </a:t>
            </a:r>
          </a:p>
          <a:p>
            <a:pPr marL="285750" indent="-285750">
              <a:buFont typeface="Arial" panose="020B0604020202020204" pitchFamily="34" charset="0"/>
              <a:buChar char="•"/>
            </a:pPr>
            <a:r>
              <a:rPr lang="en-US" sz="1200" dirty="0"/>
              <a:t>School changes the structure of learning by formalizing and systematizing learning expectations. </a:t>
            </a:r>
          </a:p>
          <a:p>
            <a:pPr marL="285750" indent="-285750">
              <a:buFont typeface="Arial" panose="020B0604020202020204" pitchFamily="34" charset="0"/>
              <a:buChar char="•"/>
            </a:pPr>
            <a:r>
              <a:rPr lang="en-US" sz="1200" dirty="0"/>
              <a:t>Unlike informal learning schools require children to demonstrate their knowledge through spoken, written language, and mathematical notations. </a:t>
            </a:r>
          </a:p>
          <a:p>
            <a:pPr marL="285750" indent="-285750">
              <a:buFont typeface="Arial" panose="020B0604020202020204" pitchFamily="34" charset="0"/>
              <a:buChar char="•"/>
            </a:pPr>
            <a:endParaRPr lang="en-US" sz="1200" dirty="0">
              <a:ln w="15875">
                <a:noFill/>
                <a:round/>
              </a:ln>
              <a:effectLst/>
              <a:latin typeface="Franklin Gothic Heavy" panose="020B0903020102020204" pitchFamily="34" charset="0"/>
            </a:endParaRPr>
          </a:p>
          <a:p>
            <a:pPr marL="285750" indent="-285750">
              <a:buFont typeface="Arial" panose="020B0604020202020204" pitchFamily="34" charset="0"/>
              <a:buChar char="•"/>
            </a:pPr>
            <a:endParaRPr lang="en-US" sz="16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7</a:t>
            </a:fld>
            <a:endParaRPr lang="en-US"/>
          </a:p>
        </p:txBody>
      </p:sp>
    </p:spTree>
    <p:extLst>
      <p:ext uri="{BB962C8B-B14F-4D97-AF65-F5344CB8AC3E}">
        <p14:creationId xmlns:p14="http://schemas.microsoft.com/office/powerpoint/2010/main" val="83239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Examples of children who may face challenges in school are youth:</a:t>
            </a:r>
          </a:p>
          <a:p>
            <a:pPr marL="742950" lvl="1" indent="-285750">
              <a:buFont typeface="Arial" panose="020B0604020202020204" pitchFamily="34" charset="0"/>
              <a:buChar char="•"/>
            </a:pPr>
            <a:r>
              <a:rPr lang="en-US" sz="2400" dirty="0"/>
              <a:t>from minority cultural communities</a:t>
            </a:r>
          </a:p>
          <a:p>
            <a:pPr marL="742950" lvl="1" indent="-285750">
              <a:buFont typeface="Arial" panose="020B0604020202020204" pitchFamily="34" charset="0"/>
              <a:buChar char="•"/>
            </a:pPr>
            <a:r>
              <a:rPr lang="en-US" sz="2400" dirty="0"/>
              <a:t>with learning disorders</a:t>
            </a:r>
          </a:p>
          <a:p>
            <a:pPr marL="742950" lvl="1" indent="-285750">
              <a:buFont typeface="Arial" panose="020B0604020202020204" pitchFamily="34" charset="0"/>
              <a:buChar char="•"/>
            </a:pPr>
            <a:r>
              <a:rPr lang="en-US" sz="2400" dirty="0"/>
              <a:t>from low-income families and neighborhoods</a:t>
            </a:r>
          </a:p>
          <a:p>
            <a:pPr marL="742950" lvl="1" indent="-285750">
              <a:buFont typeface="Arial" panose="020B0604020202020204" pitchFamily="34" charset="0"/>
              <a:buChar char="•"/>
            </a:pPr>
            <a:r>
              <a:rPr lang="en-US" sz="2400" dirty="0"/>
              <a:t>who speak English as a second language</a:t>
            </a:r>
          </a:p>
          <a:p>
            <a:pPr marL="742950" lvl="1" indent="-285750">
              <a:buFont typeface="Arial" panose="020B0604020202020204" pitchFamily="34" charset="0"/>
              <a:buChar char="•"/>
            </a:pPr>
            <a:r>
              <a:rPr lang="en-US" sz="2400" dirty="0"/>
              <a:t>suffering with anxiety, depression or other mental health challenges</a:t>
            </a:r>
          </a:p>
          <a:p>
            <a:pPr marL="742950" lvl="1" indent="-285750">
              <a:buFont typeface="Arial" panose="020B0604020202020204" pitchFamily="34" charset="0"/>
              <a:buChar char="•"/>
            </a:pPr>
            <a:r>
              <a:rPr lang="en-US" sz="2400" dirty="0"/>
              <a:t>who have chronic physical illnesses</a:t>
            </a:r>
          </a:p>
          <a:p>
            <a:pPr marL="742950" lvl="1" indent="-285750">
              <a:buFont typeface="Arial" panose="020B0604020202020204" pitchFamily="34" charset="0"/>
              <a:buChar char="•"/>
            </a:pPr>
            <a:r>
              <a:rPr lang="en-US" sz="2400" dirty="0"/>
              <a:t>experiencing neglect or abuse </a:t>
            </a:r>
          </a:p>
          <a:p>
            <a:pPr marL="742950" lvl="1" indent="-285750">
              <a:buFont typeface="Arial" panose="020B0604020202020204" pitchFamily="34" charset="0"/>
              <a:buChar char="•"/>
            </a:pPr>
            <a:r>
              <a:rPr lang="en-US" sz="2400" dirty="0"/>
              <a:t>who are nutritionally deprived</a:t>
            </a:r>
          </a:p>
          <a:p>
            <a:pPr marL="742950" lvl="1" indent="-285750">
              <a:buFont typeface="Arial" panose="020B0604020202020204" pitchFamily="34" charset="0"/>
              <a:buChar char="•"/>
            </a:pPr>
            <a:r>
              <a:rPr lang="en-US" sz="2400" dirty="0"/>
              <a:t>who are bullied</a:t>
            </a:r>
          </a:p>
          <a:p>
            <a:pPr marL="742950" lvl="1" indent="-285750">
              <a:buFont typeface="Arial" panose="020B0604020202020204" pitchFamily="34" charset="0"/>
              <a:buChar char="•"/>
            </a:pPr>
            <a:r>
              <a:rPr lang="en-US" sz="2400" dirty="0"/>
              <a:t>Who are given negative labels, or have difficulty fitting in and being accepted by peers.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endParaRPr lang="en-US" sz="3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8</a:t>
            </a:fld>
            <a:endParaRPr lang="en-US"/>
          </a:p>
        </p:txBody>
      </p:sp>
    </p:spTree>
    <p:extLst>
      <p:ext uri="{BB962C8B-B14F-4D97-AF65-F5344CB8AC3E}">
        <p14:creationId xmlns:p14="http://schemas.microsoft.com/office/powerpoint/2010/main" val="97549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Struggles in school can lead to social, behavioral, and mental health problems - - </a:t>
            </a:r>
          </a:p>
          <a:p>
            <a:pPr marL="285750" indent="-285750">
              <a:buFont typeface="Arial" panose="020B0604020202020204" pitchFamily="34" charset="0"/>
              <a:buChar char="•"/>
            </a:pPr>
            <a:r>
              <a:rPr lang="en-US" sz="1200" dirty="0">
                <a:ln w="15875">
                  <a:noFill/>
                  <a:round/>
                </a:ln>
                <a:effectLst/>
              </a:rPr>
              <a:t>However, social workers must keep in mind that, poverty, disabilities, and other problems, place a youth at greater risk, but do not predict that </a:t>
            </a:r>
            <a:r>
              <a:rPr lang="en-US" sz="1200" dirty="0">
                <a:ln w="15875">
                  <a:noFill/>
                  <a:round/>
                </a:ln>
              </a:rPr>
              <a:t>a specific child will develop </a:t>
            </a:r>
            <a:r>
              <a:rPr lang="en-US" sz="1200" dirty="0">
                <a:ln w="15875">
                  <a:noFill/>
                  <a:round/>
                </a:ln>
                <a:effectLst/>
              </a:rPr>
              <a:t>educational, behavioral, and mental health problems. </a:t>
            </a:r>
          </a:p>
          <a:p>
            <a:pPr marL="285750" indent="-285750">
              <a:buFont typeface="Arial" panose="020B0604020202020204" pitchFamily="34" charset="0"/>
              <a:buChar char="•"/>
            </a:pPr>
            <a:r>
              <a:rPr lang="en-US" sz="1200" dirty="0">
                <a:ln w="15875">
                  <a:noFill/>
                  <a:round/>
                </a:ln>
                <a:effectLst/>
              </a:rPr>
              <a:t>Many children from impoverished and troubled families demonstrate remarkable resiliency and developmentally move forward. </a:t>
            </a:r>
            <a:endParaRPr lang="en-US" sz="1200" dirty="0">
              <a:ln w="15875">
                <a:noFill/>
                <a:round/>
              </a:ln>
            </a:endParaRPr>
          </a:p>
          <a:p>
            <a:pPr marL="285750" indent="-285750">
              <a:buFont typeface="Arial" panose="020B0604020202020204" pitchFamily="34" charset="0"/>
              <a:buChar char="•"/>
            </a:pPr>
            <a:r>
              <a:rPr lang="en-US" sz="1200" dirty="0">
                <a:ln w="15875">
                  <a:noFill/>
                  <a:round/>
                </a:ln>
                <a:effectLst/>
              </a:rPr>
              <a:t>Poverty and other risk factors simply indicate that a social work assessment is warranted.</a:t>
            </a:r>
            <a:endParaRPr lang="en-US" sz="1200" dirty="0">
              <a:ln w="15875">
                <a:noFill/>
                <a:round/>
              </a:ln>
            </a:endParaRPr>
          </a:p>
          <a:p>
            <a:pPr marL="285750" indent="-285750">
              <a:buFont typeface="Arial" panose="020B0604020202020204" pitchFamily="34" charset="0"/>
              <a:buChar char="•"/>
            </a:pPr>
            <a:r>
              <a:rPr lang="en-US" sz="1200" dirty="0">
                <a:ln w="15875">
                  <a:noFill/>
                  <a:round/>
                </a:ln>
              </a:rPr>
              <a:t>Risk factors do not automatically indicate that individual, family, or environmental interventions are needed, or would be helpful.</a:t>
            </a:r>
          </a:p>
          <a:p>
            <a:pPr marL="285750" indent="-285750">
              <a:buFont typeface="Arial" panose="020B0604020202020204" pitchFamily="34" charset="0"/>
              <a:buChar char="•"/>
            </a:pP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9</a:t>
            </a:fld>
            <a:endParaRPr lang="en-US"/>
          </a:p>
        </p:txBody>
      </p:sp>
    </p:spTree>
    <p:extLst>
      <p:ext uri="{BB962C8B-B14F-4D97-AF65-F5344CB8AC3E}">
        <p14:creationId xmlns:p14="http://schemas.microsoft.com/office/powerpoint/2010/main" val="178144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Attending school provides middle childhood youth increased amounts of time with peers.</a:t>
            </a:r>
          </a:p>
          <a:p>
            <a:pPr marL="285750" indent="-285750">
              <a:buFont typeface="Arial" panose="020B0604020202020204" pitchFamily="34" charset="0"/>
              <a:buChar char="•"/>
            </a:pPr>
            <a:r>
              <a:rPr lang="en-US" sz="2400" dirty="0"/>
              <a:t>Positive relationships with peers are important for children’s well-being and development.</a:t>
            </a:r>
          </a:p>
          <a:p>
            <a:pPr marL="285750" indent="-285750">
              <a:buFont typeface="Arial" panose="020B0604020202020204" pitchFamily="34" charset="0"/>
              <a:buChar char="•"/>
            </a:pPr>
            <a:r>
              <a:rPr lang="en-US" sz="2400" dirty="0"/>
              <a:t>Children who are popular with peers are often good at initiating and maintaining positive social relationships, compromising, and negotiating.</a:t>
            </a:r>
          </a:p>
          <a:p>
            <a:pPr marL="285750" indent="-285750">
              <a:buFont typeface="Arial" panose="020B0604020202020204" pitchFamily="34" charset="0"/>
              <a:buChar char="•"/>
            </a:pPr>
            <a:r>
              <a:rPr lang="en-US" sz="2400" dirty="0"/>
              <a:t>Good peer relationships with can provide a feeling of belonging, and opportunities for developing moral understanding, personal identity and greater ecological systems knowledge. </a:t>
            </a:r>
          </a:p>
          <a:p>
            <a:pPr marL="285750" indent="-285750">
              <a:buFont typeface="Arial" panose="020B0604020202020204" pitchFamily="34" charset="0"/>
              <a:buChar char="•"/>
            </a:pPr>
            <a:r>
              <a:rPr lang="en-US" sz="2400" dirty="0"/>
              <a:t>Children may experience problems in peer interactions for reasons including </a:t>
            </a:r>
          </a:p>
          <a:p>
            <a:pPr marL="742950" lvl="1" indent="-285750">
              <a:buFont typeface="Arial" panose="020B0604020202020204" pitchFamily="34" charset="0"/>
              <a:buChar char="•"/>
            </a:pPr>
            <a:r>
              <a:rPr lang="en-US" sz="2400" dirty="0"/>
              <a:t>poor social skills, cultural differences, racial, gender, or other biases, mental health problems, slow information processing, slow maturation, cognitive problem-solving style, parental an family values, physical appearance, speech patterns and accents, place of birth, and numerous other issues. </a:t>
            </a:r>
          </a:p>
          <a:p>
            <a:pPr marL="285750" indent="-285750">
              <a:buFont typeface="Arial" panose="020B0604020202020204" pitchFamily="34" charset="0"/>
              <a:buChar char="•"/>
            </a:pPr>
            <a:r>
              <a:rPr lang="en-US" sz="2400" dirty="0"/>
              <a:t>Such experiences can have a profound impact on a child’s sense of self.</a:t>
            </a:r>
          </a:p>
          <a:p>
            <a:pPr marL="285750" indent="-285750">
              <a:buFont typeface="Arial" panose="020B0604020202020204" pitchFamily="34" charset="0"/>
              <a:buChar char="•"/>
            </a:pPr>
            <a:r>
              <a:rPr lang="en-US" sz="2400" dirty="0"/>
              <a:t>Children who are rejected by peers are at risk for school failure and mental health problems.</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5"/>
          </p:nvPr>
        </p:nvSpPr>
        <p:spPr/>
        <p:txBody>
          <a:bodyPr/>
          <a:lstStyle/>
          <a:p>
            <a:fld id="{03E26D28-39AE-E041-9FBC-3CEBD6976E36}" type="slidenum">
              <a:rPr lang="en-US" smtClean="0"/>
              <a:t>10</a:t>
            </a:fld>
            <a:endParaRPr lang="en-US"/>
          </a:p>
        </p:txBody>
      </p:sp>
    </p:spTree>
    <p:extLst>
      <p:ext uri="{BB962C8B-B14F-4D97-AF65-F5344CB8AC3E}">
        <p14:creationId xmlns:p14="http://schemas.microsoft.com/office/powerpoint/2010/main" val="160946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9/6/19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04857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3965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096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710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9/6/19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095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7036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452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566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712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9/6/19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62006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9/6/19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889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9/6/19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820360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0" r:id="rId6"/>
    <p:sldLayoutId id="2147483675" r:id="rId7"/>
    <p:sldLayoutId id="2147483676" r:id="rId8"/>
    <p:sldLayoutId id="2147483677" r:id="rId9"/>
    <p:sldLayoutId id="2147483678" r:id="rId10"/>
    <p:sldLayoutId id="21474836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kating, person, ground, wall&#10;&#10;Description automatically generated">
            <a:extLst>
              <a:ext uri="{FF2B5EF4-FFF2-40B4-BE49-F238E27FC236}">
                <a16:creationId xmlns:a16="http://schemas.microsoft.com/office/drawing/2014/main" id="{A89889F7-38F5-2F4A-A1DE-4E362B618786}"/>
              </a:ext>
            </a:extLst>
          </p:cNvPr>
          <p:cNvPicPr>
            <a:picLocks noChangeAspect="1"/>
          </p:cNvPicPr>
          <p:nvPr/>
        </p:nvPicPr>
        <p:blipFill rotWithShape="1">
          <a:blip r:embed="rId2"/>
          <a:srcRect t="1412" r="-1" b="14296"/>
          <a:stretch/>
        </p:blipFill>
        <p:spPr>
          <a:xfrm>
            <a:off x="3048" y="10"/>
            <a:ext cx="12188952" cy="6857990"/>
          </a:xfrm>
          <a:prstGeom prst="rect">
            <a:avLst/>
          </a:prstGeom>
        </p:spPr>
      </p:pic>
      <p:sp useBgFill="1">
        <p:nvSpPr>
          <p:cNvPr id="9" name="Rectangle 8">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3CDBEF6-E9EC-8C49-AABB-434BA2C78951}"/>
              </a:ext>
            </a:extLst>
          </p:cNvPr>
          <p:cNvSpPr>
            <a:spLocks noGrp="1"/>
          </p:cNvSpPr>
          <p:nvPr>
            <p:ph type="ctrTitle"/>
          </p:nvPr>
        </p:nvSpPr>
        <p:spPr>
          <a:xfrm>
            <a:off x="1771132" y="2091263"/>
            <a:ext cx="8649738" cy="2590800"/>
          </a:xfrm>
        </p:spPr>
        <p:txBody>
          <a:bodyPr>
            <a:normAutofit/>
          </a:bodyPr>
          <a:lstStyle/>
          <a:p>
            <a:r>
              <a:rPr lang="en-US" sz="4000" dirty="0"/>
              <a:t>CHAPTER 7.</a:t>
            </a:r>
            <a:br>
              <a:rPr lang="en-US" sz="2800" dirty="0"/>
            </a:br>
            <a:r>
              <a:rPr lang="en-US" sz="2800" dirty="0"/>
              <a:t>SOCIAL WORK WITH CHILDREN IN MIDDLE CHILDHOOD: SPIRITUAL DEVELOPMENT IN THE COMMUNITY</a:t>
            </a:r>
          </a:p>
        </p:txBody>
      </p:sp>
      <p:sp>
        <p:nvSpPr>
          <p:cNvPr id="3" name="Subtitle 2">
            <a:extLst>
              <a:ext uri="{FF2B5EF4-FFF2-40B4-BE49-F238E27FC236}">
                <a16:creationId xmlns:a16="http://schemas.microsoft.com/office/drawing/2014/main" id="{5E0E24A6-B959-9245-9410-AF381966E40F}"/>
              </a:ext>
            </a:extLst>
          </p:cNvPr>
          <p:cNvSpPr>
            <a:spLocks noGrp="1"/>
          </p:cNvSpPr>
          <p:nvPr>
            <p:ph type="subTitle" idx="1"/>
          </p:nvPr>
        </p:nvSpPr>
        <p:spPr>
          <a:xfrm>
            <a:off x="1771130" y="4682062"/>
            <a:ext cx="8652788" cy="457201"/>
          </a:xfrm>
        </p:spPr>
        <p:txBody>
          <a:bodyPr>
            <a:normAutofit/>
          </a:bodyPr>
          <a:lstStyle/>
          <a:p>
            <a:r>
              <a:rPr lang="en-US" dirty="0"/>
              <a:t>Human Behavior for Social Work Practice</a:t>
            </a:r>
          </a:p>
        </p:txBody>
      </p:sp>
      <p:sp>
        <p:nvSpPr>
          <p:cNvPr id="13" name="Rectangle 12">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9B5BB4-B348-6D41-9F48-B8FD1A4C3C18}"/>
              </a:ext>
            </a:extLst>
          </p:cNvPr>
          <p:cNvCxnSpPr/>
          <p:nvPr/>
        </p:nvCxnSpPr>
        <p:spPr>
          <a:xfrm>
            <a:off x="2355273" y="4419601"/>
            <a:ext cx="728749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7E723F5-2C50-A444-A867-E3858E510B53}"/>
              </a:ext>
            </a:extLst>
          </p:cNvPr>
          <p:cNvSpPr txBox="1"/>
          <p:nvPr/>
        </p:nvSpPr>
        <p:spPr>
          <a:xfrm>
            <a:off x="9450092" y="6553316"/>
            <a:ext cx="2588217" cy="246221"/>
          </a:xfrm>
          <a:prstGeom prst="rect">
            <a:avLst/>
          </a:prstGeom>
          <a:noFill/>
        </p:spPr>
        <p:txBody>
          <a:bodyPr wrap="square" rtlCol="0">
            <a:spAutoFit/>
          </a:bodyPr>
          <a:lstStyle/>
          <a:p>
            <a:pPr algn="r"/>
            <a:r>
              <a:rPr lang="en-US" sz="1000" dirty="0"/>
              <a:t>Photo Credit: Pixabay</a:t>
            </a:r>
          </a:p>
        </p:txBody>
      </p:sp>
      <p:sp>
        <p:nvSpPr>
          <p:cNvPr id="14" name="TextBox 13">
            <a:extLst>
              <a:ext uri="{FF2B5EF4-FFF2-40B4-BE49-F238E27FC236}">
                <a16:creationId xmlns:a16="http://schemas.microsoft.com/office/drawing/2014/main" id="{88C00195-3EB1-654C-AE87-A998F757EF42}"/>
              </a:ext>
            </a:extLst>
          </p:cNvPr>
          <p:cNvSpPr txBox="1"/>
          <p:nvPr/>
        </p:nvSpPr>
        <p:spPr>
          <a:xfrm>
            <a:off x="196042" y="6492672"/>
            <a:ext cx="5735782" cy="276999"/>
          </a:xfrm>
          <a:prstGeom prst="rect">
            <a:avLst/>
          </a:prstGeom>
          <a:noFill/>
        </p:spPr>
        <p:txBody>
          <a:bodyPr wrap="square" rtlCol="0">
            <a:spAutoFit/>
          </a:bodyPr>
          <a:lstStyle/>
          <a:p>
            <a:r>
              <a:rPr lang="en-US" sz="1200" b="1" dirty="0"/>
              <a:t>Power Point format &amp; design by: Bailey Jader, University of Minnesota</a:t>
            </a:r>
          </a:p>
        </p:txBody>
      </p:sp>
    </p:spTree>
    <p:extLst>
      <p:ext uri="{BB962C8B-B14F-4D97-AF65-F5344CB8AC3E}">
        <p14:creationId xmlns:p14="http://schemas.microsoft.com/office/powerpoint/2010/main" val="362584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511200" y="529339"/>
            <a:ext cx="5360500" cy="1645920"/>
          </a:xfrm>
        </p:spPr>
        <p:txBody>
          <a:bodyPr>
            <a:normAutofit/>
          </a:bodyPr>
          <a:lstStyle/>
          <a:p>
            <a:r>
              <a:rPr lang="en-US" sz="2800" dirty="0"/>
              <a:t>Highlights of Development </a:t>
            </a:r>
            <a:br>
              <a:rPr lang="en-US" sz="2800" dirty="0"/>
            </a:br>
            <a:r>
              <a:rPr lang="en-US" sz="2800" dirty="0"/>
              <a:t>During Middle Childhood: </a:t>
            </a:r>
            <a:br>
              <a:rPr lang="en-US" sz="2800" dirty="0"/>
            </a:br>
            <a:r>
              <a:rPr lang="en-US" sz="2800" b="1" dirty="0"/>
              <a:t>Peer Interactions</a:t>
            </a:r>
            <a:endParaRPr lang="en-US" sz="2800" dirty="0"/>
          </a:p>
        </p:txBody>
      </p:sp>
      <p:sp>
        <p:nvSpPr>
          <p:cNvPr id="20" name="Rectangle 1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chemeClr val="bg1"/>
          </a:solidFill>
          <a:ln w="6350" cap="flat" cmpd="sng" algn="ctr">
            <a:noFill/>
            <a:prstDash val="solid"/>
          </a:ln>
          <a:effectLst>
            <a:softEdge rad="0"/>
          </a:effectLst>
        </p:spPr>
      </p:sp>
      <p:sp>
        <p:nvSpPr>
          <p:cNvPr id="22" name="Rectangle 2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6" name="Picture 5" descr="A picture containing person, child, outdoor, tree&#10;&#10;Description automatically generated">
            <a:extLst>
              <a:ext uri="{FF2B5EF4-FFF2-40B4-BE49-F238E27FC236}">
                <a16:creationId xmlns:a16="http://schemas.microsoft.com/office/drawing/2014/main" id="{1DBF17D6-28C9-D647-A120-DEF1BE3478CD}"/>
              </a:ext>
            </a:extLst>
          </p:cNvPr>
          <p:cNvPicPr>
            <a:picLocks noChangeAspect="1"/>
          </p:cNvPicPr>
          <p:nvPr/>
        </p:nvPicPr>
        <p:blipFill rotWithShape="1">
          <a:blip r:embed="rId3"/>
          <a:srcRect l="17949" r="3285"/>
          <a:stretch/>
        </p:blipFill>
        <p:spPr>
          <a:xfrm>
            <a:off x="1332696" y="1206900"/>
            <a:ext cx="4159558" cy="4462365"/>
          </a:xfrm>
          <a:prstGeom prst="rect">
            <a:avLst/>
          </a:prstGeom>
        </p:spPr>
      </p:pic>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293825" y="2151459"/>
            <a:ext cx="5577875" cy="3496120"/>
          </a:xfrm>
        </p:spPr>
        <p:txBody>
          <a:bodyPr>
            <a:noAutofit/>
          </a:bodyPr>
          <a:lstStyle/>
          <a:p>
            <a:pPr>
              <a:lnSpc>
                <a:spcPct val="90000"/>
              </a:lnSpc>
              <a:spcBef>
                <a:spcPts val="0"/>
              </a:spcBef>
              <a:buFont typeface="Arial" panose="020B0604020202020204" pitchFamily="34" charset="0"/>
              <a:buChar char="•"/>
            </a:pPr>
            <a:r>
              <a:rPr lang="en-US" dirty="0"/>
              <a:t>School allows youth time w/ peers</a:t>
            </a:r>
            <a:br>
              <a:rPr lang="en-US" dirty="0"/>
            </a:br>
            <a:endParaRPr lang="en-US" dirty="0"/>
          </a:p>
          <a:p>
            <a:pPr>
              <a:lnSpc>
                <a:spcPct val="90000"/>
              </a:lnSpc>
              <a:spcBef>
                <a:spcPts val="0"/>
              </a:spcBef>
              <a:buFont typeface="Arial" panose="020B0604020202020204" pitchFamily="34" charset="0"/>
              <a:buChar char="•"/>
            </a:pPr>
            <a:r>
              <a:rPr lang="en-US" dirty="0"/>
              <a:t>Positive relationships w/peers = important for </a:t>
            </a:r>
            <a:br>
              <a:rPr lang="en-US" dirty="0"/>
            </a:br>
            <a:r>
              <a:rPr lang="en-US" dirty="0"/>
              <a:t>children’s well-being &amp; development</a:t>
            </a:r>
            <a:br>
              <a:rPr lang="en-US" dirty="0"/>
            </a:br>
            <a:endParaRPr lang="en-US" dirty="0"/>
          </a:p>
          <a:p>
            <a:pPr>
              <a:lnSpc>
                <a:spcPct val="90000"/>
              </a:lnSpc>
              <a:spcBef>
                <a:spcPts val="0"/>
              </a:spcBef>
              <a:buFont typeface="Arial" panose="020B0604020202020204" pitchFamily="34" charset="0"/>
              <a:buChar char="•"/>
            </a:pPr>
            <a:r>
              <a:rPr lang="en-US" dirty="0"/>
              <a:t>Popular among peers = good at initiating/maintaining social relationships, compromising &amp; negotiating</a:t>
            </a:r>
            <a:br>
              <a:rPr lang="en-US" dirty="0"/>
            </a:br>
            <a:endParaRPr lang="en-US" dirty="0"/>
          </a:p>
          <a:p>
            <a:pPr>
              <a:lnSpc>
                <a:spcPct val="90000"/>
              </a:lnSpc>
              <a:spcBef>
                <a:spcPts val="0"/>
              </a:spcBef>
              <a:buFont typeface="Arial" panose="020B0604020202020204" pitchFamily="34" charset="0"/>
              <a:buChar char="•"/>
            </a:pPr>
            <a:r>
              <a:rPr lang="en-US" dirty="0"/>
              <a:t>Good peer relationships = multiple benefits</a:t>
            </a:r>
            <a:br>
              <a:rPr lang="en-US" dirty="0"/>
            </a:br>
            <a:endParaRPr lang="en-US" dirty="0">
              <a:ln w="15875">
                <a:noFill/>
                <a:round/>
              </a:ln>
              <a:latin typeface="Franklin Gothic Heavy" panose="020B0903020102020204" pitchFamily="34" charset="0"/>
            </a:endParaRPr>
          </a:p>
          <a:p>
            <a:pPr>
              <a:lnSpc>
                <a:spcPct val="90000"/>
              </a:lnSpc>
              <a:spcBef>
                <a:spcPts val="0"/>
              </a:spcBef>
              <a:buFont typeface="Arial" panose="020B0604020202020204" pitchFamily="34" charset="0"/>
              <a:buChar char="•"/>
            </a:pPr>
            <a:r>
              <a:rPr lang="en-US" dirty="0"/>
              <a:t>Can experience peer problems for many reasons &amp; </a:t>
            </a:r>
            <a:br>
              <a:rPr lang="en-US" dirty="0"/>
            </a:br>
            <a:r>
              <a:rPr lang="en-US" dirty="0"/>
              <a:t>have profound impact on sense of self</a:t>
            </a:r>
            <a:br>
              <a:rPr lang="en-US" dirty="0"/>
            </a:br>
            <a:endParaRPr lang="en-US" dirty="0"/>
          </a:p>
          <a:p>
            <a:pPr>
              <a:lnSpc>
                <a:spcPct val="90000"/>
              </a:lnSpc>
              <a:spcBef>
                <a:spcPts val="0"/>
              </a:spcBef>
              <a:buFont typeface="Arial" panose="020B0604020202020204" pitchFamily="34" charset="0"/>
              <a:buChar char="•"/>
            </a:pPr>
            <a:r>
              <a:rPr lang="en-US" dirty="0"/>
              <a:t>Children rejected by peers at risk for school failure </a:t>
            </a:r>
            <a:br>
              <a:rPr lang="en-US" dirty="0"/>
            </a:br>
            <a:r>
              <a:rPr lang="en-US" dirty="0"/>
              <a:t>&amp; mental health problems</a:t>
            </a:r>
          </a:p>
          <a:p>
            <a:pPr marL="285750" indent="-285750">
              <a:lnSpc>
                <a:spcPct val="90000"/>
              </a:lnSpc>
              <a:spcBef>
                <a:spcPts val="0"/>
              </a:spcBef>
              <a:buFont typeface="Arial" panose="020B0604020202020204" pitchFamily="34" charset="0"/>
              <a:buChar char="•"/>
            </a:pPr>
            <a:endParaRPr lang="en-US" dirty="0"/>
          </a:p>
          <a:p>
            <a:pPr marL="285750" indent="-285750">
              <a:lnSpc>
                <a:spcPct val="90000"/>
              </a:lnSpc>
              <a:spcBef>
                <a:spcPts val="0"/>
              </a:spcBef>
              <a:buFont typeface="Arial" panose="020B0604020202020204" pitchFamily="34" charset="0"/>
              <a:buChar char="•"/>
            </a:pPr>
            <a:endParaRPr lang="en-US" dirty="0"/>
          </a:p>
          <a:p>
            <a:pPr>
              <a:lnSpc>
                <a:spcPct val="90000"/>
              </a:lnSpc>
              <a:spcBef>
                <a:spcPts val="0"/>
              </a:spcBef>
            </a:pPr>
            <a:endParaRPr lang="en-US" dirty="0"/>
          </a:p>
        </p:txBody>
      </p:sp>
      <p:sp>
        <p:nvSpPr>
          <p:cNvPr id="10" name="TextBox 9">
            <a:extLst>
              <a:ext uri="{FF2B5EF4-FFF2-40B4-BE49-F238E27FC236}">
                <a16:creationId xmlns:a16="http://schemas.microsoft.com/office/drawing/2014/main" id="{23EFBD91-8D12-CC44-BAD8-A3E77EFB1411}"/>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54758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05DEE-9AA3-4648-8F5B-6692D86CA93B}"/>
              </a:ext>
            </a:extLst>
          </p:cNvPr>
          <p:cNvPicPr>
            <a:picLocks noChangeAspect="1"/>
          </p:cNvPicPr>
          <p:nvPr/>
        </p:nvPicPr>
        <p:blipFill>
          <a:blip r:embed="rId3"/>
          <a:stretch>
            <a:fillRect/>
          </a:stretch>
        </p:blipFill>
        <p:spPr>
          <a:xfrm>
            <a:off x="0" y="-1257300"/>
            <a:ext cx="12192000" cy="8115300"/>
          </a:xfrm>
          <a:prstGeom prst="rect">
            <a:avLst/>
          </a:prstGeom>
        </p:spPr>
      </p:pic>
      <p:sp>
        <p:nvSpPr>
          <p:cNvPr id="5" name="Rectangle 4">
            <a:extLst>
              <a:ext uri="{FF2B5EF4-FFF2-40B4-BE49-F238E27FC236}">
                <a16:creationId xmlns:a16="http://schemas.microsoft.com/office/drawing/2014/main" id="{D19FF57C-FAF1-DA4D-82C5-57A8CD6C7DDA}"/>
              </a:ext>
            </a:extLst>
          </p:cNvPr>
          <p:cNvSpPr/>
          <p:nvPr/>
        </p:nvSpPr>
        <p:spPr>
          <a:xfrm>
            <a:off x="337632" y="344286"/>
            <a:ext cx="5342133" cy="5572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39078" y="2388443"/>
            <a:ext cx="4739239" cy="3849624"/>
          </a:xfrm>
        </p:spPr>
        <p:txBody>
          <a:bodyPr/>
          <a:lstStyle/>
          <a:p>
            <a:pPr marL="285750" indent="-285750">
              <a:spcBef>
                <a:spcPts val="0"/>
              </a:spcBef>
              <a:buFont typeface="Arial" panose="020B0604020202020204" pitchFamily="34" charset="0"/>
              <a:buChar char="•"/>
            </a:pPr>
            <a:r>
              <a:rPr lang="en-US" dirty="0"/>
              <a:t>As children age, remain connected w/ parents but relationship undergoes changes</a:t>
            </a:r>
            <a:br>
              <a:rPr lang="en-US" dirty="0"/>
            </a:br>
            <a:endParaRPr lang="en-US" dirty="0"/>
          </a:p>
          <a:p>
            <a:pPr marL="285750" indent="-285750">
              <a:spcBef>
                <a:spcPts val="0"/>
              </a:spcBef>
              <a:buFont typeface="Arial" panose="020B0604020202020204" pitchFamily="34" charset="0"/>
              <a:buChar char="•"/>
            </a:pPr>
            <a:r>
              <a:rPr lang="en-US" dirty="0"/>
              <a:t>May decrease parental affection &amp; increase family expectations &amp; concern w/ school performance</a:t>
            </a:r>
            <a:br>
              <a:rPr lang="en-US" dirty="0"/>
            </a:br>
            <a:endParaRPr lang="en-US" dirty="0"/>
          </a:p>
          <a:p>
            <a:pPr marL="285750" indent="-285750">
              <a:spcBef>
                <a:spcPts val="0"/>
              </a:spcBef>
              <a:buFont typeface="Arial" panose="020B0604020202020204" pitchFamily="34" charset="0"/>
              <a:buChar char="•"/>
            </a:pPr>
            <a:r>
              <a:rPr lang="en-US" dirty="0"/>
              <a:t>May also be changes in control strategies; parents rely on reasoning to keep children safe</a:t>
            </a:r>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945397" y="797576"/>
            <a:ext cx="4568757" cy="1371600"/>
          </a:xfrm>
        </p:spPr>
        <p:txBody>
          <a:bodyPr>
            <a:normAutofit/>
          </a:bodyPr>
          <a:lstStyle/>
          <a:p>
            <a:r>
              <a:rPr lang="en-US" sz="2800" dirty="0"/>
              <a:t>Highlights of Development During Middle Childhood: </a:t>
            </a:r>
            <a:r>
              <a:rPr lang="en-US" sz="2800" b="1" dirty="0"/>
              <a:t>Parental Interactions </a:t>
            </a:r>
          </a:p>
        </p:txBody>
      </p:sp>
      <p:sp>
        <p:nvSpPr>
          <p:cNvPr id="6" name="Rectangle 5">
            <a:extLst>
              <a:ext uri="{FF2B5EF4-FFF2-40B4-BE49-F238E27FC236}">
                <a16:creationId xmlns:a16="http://schemas.microsoft.com/office/drawing/2014/main" id="{C03ECA44-19AB-F849-9A6B-82300BBC261F}"/>
              </a:ext>
            </a:extLst>
          </p:cNvPr>
          <p:cNvSpPr/>
          <p:nvPr/>
        </p:nvSpPr>
        <p:spPr>
          <a:xfrm>
            <a:off x="503242" y="510273"/>
            <a:ext cx="5010912" cy="5248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F948E1-3E9D-FE44-BDE1-A0A119074FF2}"/>
              </a:ext>
            </a:extLst>
          </p:cNvPr>
          <p:cNvSpPr txBox="1"/>
          <p:nvPr/>
        </p:nvSpPr>
        <p:spPr>
          <a:xfrm>
            <a:off x="2925936" y="5468682"/>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50791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FE42FB-8A3E-394C-B8E1-EF7838937D82}"/>
              </a:ext>
            </a:extLst>
          </p:cNvPr>
          <p:cNvPicPr>
            <a:picLocks noChangeAspect="1"/>
          </p:cNvPicPr>
          <p:nvPr/>
        </p:nvPicPr>
        <p:blipFill rotWithShape="1">
          <a:blip r:embed="rId3"/>
          <a:srcRect t="4112" r="3979" b="5492"/>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082725" y="727626"/>
            <a:ext cx="4365564" cy="1718225"/>
          </a:xfrm>
        </p:spPr>
        <p:txBody>
          <a:bodyPr>
            <a:normAutofit fontScale="90000"/>
          </a:bodyPr>
          <a:lstStyle/>
          <a:p>
            <a:r>
              <a:rPr lang="en-US" sz="3100" dirty="0"/>
              <a:t>Highlights of Development During Middle Childhood: </a:t>
            </a:r>
            <a:r>
              <a:rPr lang="en-US" sz="3100" b="1" dirty="0"/>
              <a:t>Parental Interactions </a:t>
            </a:r>
            <a:endParaRPr lang="en-US" sz="3100" dirty="0"/>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846137" y="2538920"/>
            <a:ext cx="4602152" cy="3480066"/>
          </a:xfrm>
        </p:spPr>
        <p:txBody>
          <a:bodyPr>
            <a:normAutofit/>
          </a:bodyPr>
          <a:lstStyle/>
          <a:p>
            <a:pPr marL="285750" indent="-285750">
              <a:lnSpc>
                <a:spcPct val="90000"/>
              </a:lnSpc>
              <a:spcBef>
                <a:spcPts val="0"/>
              </a:spcBef>
              <a:buFont typeface="Arial" panose="020B0604020202020204" pitchFamily="34" charset="0"/>
              <a:buChar char="•"/>
            </a:pPr>
            <a:r>
              <a:rPr lang="en-US" dirty="0"/>
              <a:t>Many children don’t experience supportive relationship w/parent</a:t>
            </a:r>
            <a:br>
              <a:rPr lang="en-US" dirty="0"/>
            </a:br>
            <a:endParaRPr lang="en-US" dirty="0"/>
          </a:p>
          <a:p>
            <a:pPr marL="285750" indent="-285750">
              <a:lnSpc>
                <a:spcPct val="90000"/>
              </a:lnSpc>
              <a:spcBef>
                <a:spcPts val="0"/>
              </a:spcBef>
              <a:buFont typeface="Arial" panose="020B0604020202020204" pitchFamily="34" charset="0"/>
              <a:buChar char="•"/>
            </a:pPr>
            <a:r>
              <a:rPr lang="en-US" dirty="0"/>
              <a:t>Child abuse = risk factor for development</a:t>
            </a:r>
            <a:br>
              <a:rPr lang="en-US" dirty="0"/>
            </a:br>
            <a:endParaRPr lang="en-US" dirty="0"/>
          </a:p>
          <a:p>
            <a:pPr marL="285750" indent="-285750">
              <a:lnSpc>
                <a:spcPct val="90000"/>
              </a:lnSpc>
              <a:spcBef>
                <a:spcPts val="0"/>
              </a:spcBef>
              <a:buFont typeface="Arial" panose="020B0604020202020204" pitchFamily="34" charset="0"/>
              <a:buChar char="•"/>
            </a:pPr>
            <a:r>
              <a:rPr lang="en-US" dirty="0"/>
              <a:t>Most parents in poverty don’t abuse children, but under stress stress</a:t>
            </a:r>
            <a:br>
              <a:rPr lang="en-US" dirty="0"/>
            </a:br>
            <a:endParaRPr lang="en-US" dirty="0"/>
          </a:p>
          <a:p>
            <a:pPr marL="285750" indent="-285750">
              <a:lnSpc>
                <a:spcPct val="90000"/>
              </a:lnSpc>
              <a:spcBef>
                <a:spcPts val="0"/>
              </a:spcBef>
              <a:buFont typeface="Arial" panose="020B0604020202020204" pitchFamily="34" charset="0"/>
              <a:buChar char="•"/>
            </a:pPr>
            <a:r>
              <a:rPr lang="en-US" dirty="0"/>
              <a:t>Parental substance misuse results in inconsistent parental discipline &amp; inadequate monitoring of activities</a:t>
            </a:r>
          </a:p>
          <a:p>
            <a:pPr marL="285750" indent="-285750">
              <a:lnSpc>
                <a:spcPct val="90000"/>
              </a:lnSpc>
              <a:spcBef>
                <a:spcPts val="0"/>
              </a:spcBef>
              <a:buFont typeface="Arial" panose="020B0604020202020204" pitchFamily="34" charset="0"/>
              <a:buChar char="•"/>
            </a:pPr>
            <a:endParaRPr lang="en-US" dirty="0">
              <a:ln w="15875">
                <a:noFill/>
                <a:round/>
              </a:ln>
              <a:latin typeface="Franklin Gothic Heavy" panose="020B0903020102020204" pitchFamily="34" charset="0"/>
            </a:endParaRPr>
          </a:p>
          <a:p>
            <a:pPr>
              <a:lnSpc>
                <a:spcPct val="90000"/>
              </a:lnSpc>
              <a:spcBef>
                <a:spcPts val="0"/>
              </a:spcBef>
            </a:pPr>
            <a:endParaRPr lang="en-US" dirty="0"/>
          </a:p>
        </p:txBody>
      </p:sp>
      <p:sp>
        <p:nvSpPr>
          <p:cNvPr id="9" name="TextBox 8">
            <a:extLst>
              <a:ext uri="{FF2B5EF4-FFF2-40B4-BE49-F238E27FC236}">
                <a16:creationId xmlns:a16="http://schemas.microsoft.com/office/drawing/2014/main" id="{C3934ECE-D348-3A40-A246-E9A92A14B921}"/>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921724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next to a tree&#10;&#10;Description automatically generated">
            <a:extLst>
              <a:ext uri="{FF2B5EF4-FFF2-40B4-BE49-F238E27FC236}">
                <a16:creationId xmlns:a16="http://schemas.microsoft.com/office/drawing/2014/main" id="{23AB7C0E-BE66-4B43-A4C1-5482BC42EB9C}"/>
              </a:ext>
            </a:extLst>
          </p:cNvPr>
          <p:cNvPicPr>
            <a:picLocks noChangeAspect="1"/>
          </p:cNvPicPr>
          <p:nvPr/>
        </p:nvPicPr>
        <p:blipFill rotWithShape="1">
          <a:blip r:embed="rId3"/>
          <a:srcRect r="-1" b="1570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3" name="Rectangle 12">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1440922" y="1112101"/>
            <a:ext cx="4865962" cy="1371600"/>
          </a:xfrm>
        </p:spPr>
        <p:txBody>
          <a:bodyPr>
            <a:normAutofit/>
          </a:bodyPr>
          <a:lstStyle/>
          <a:p>
            <a:r>
              <a:rPr lang="en-US" sz="3100" dirty="0"/>
              <a:t>Highlights of Development During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1357951" y="2483701"/>
            <a:ext cx="4865962" cy="2898784"/>
          </a:xfrm>
        </p:spPr>
        <p:txBody>
          <a:bodyPr>
            <a:noAutofit/>
          </a:bodyPr>
          <a:lstStyle/>
          <a:p>
            <a:pPr marL="285750" indent="-285750">
              <a:spcBef>
                <a:spcPts val="0"/>
              </a:spcBef>
              <a:buFont typeface="Arial" panose="020B0604020202020204" pitchFamily="34" charset="0"/>
              <a:buChar char="•"/>
            </a:pPr>
            <a:r>
              <a:rPr lang="en-US" dirty="0"/>
              <a:t>Reason logically about concrete objects/events; abstract &amp; hypothetical reasoning limited</a:t>
            </a:r>
            <a:br>
              <a:rPr lang="en-US" dirty="0"/>
            </a:br>
            <a:endParaRPr lang="en-US" dirty="0"/>
          </a:p>
          <a:p>
            <a:pPr marL="285750" indent="-285750">
              <a:spcBef>
                <a:spcPts val="0"/>
              </a:spcBef>
              <a:buFont typeface="Arial" panose="020B0604020202020204" pitchFamily="34" charset="0"/>
              <a:buChar char="•"/>
            </a:pPr>
            <a:r>
              <a:rPr lang="en-US" dirty="0"/>
              <a:t>Youth largely naïve; adult monitoring &amp; protection necessary</a:t>
            </a:r>
            <a:br>
              <a:rPr lang="en-US" dirty="0"/>
            </a:br>
            <a:endParaRPr lang="en-US" dirty="0"/>
          </a:p>
          <a:p>
            <a:pPr marL="285750" indent="-285750">
              <a:spcBef>
                <a:spcPts val="0"/>
              </a:spcBef>
              <a:buFont typeface="Arial" panose="020B0604020202020204" pitchFamily="34" charset="0"/>
              <a:buChar char="•"/>
            </a:pPr>
            <a:r>
              <a:rPr lang="en-US" dirty="0"/>
              <a:t>Detached children especially vulnerable</a:t>
            </a:r>
            <a:br>
              <a:rPr lang="en-US" dirty="0"/>
            </a:br>
            <a:endParaRPr lang="en-US" dirty="0"/>
          </a:p>
          <a:p>
            <a:pPr marL="285750" indent="-285750">
              <a:spcBef>
                <a:spcPts val="0"/>
              </a:spcBef>
              <a:buFont typeface="Arial" panose="020B0604020202020204" pitchFamily="34" charset="0"/>
              <a:buChar char="•"/>
            </a:pPr>
            <a:r>
              <a:rPr lang="en-US" dirty="0"/>
              <a:t>Child abuse prevention must address macro/micro level factors</a:t>
            </a:r>
          </a:p>
        </p:txBody>
      </p:sp>
      <p:sp>
        <p:nvSpPr>
          <p:cNvPr id="8" name="TextBox 7">
            <a:extLst>
              <a:ext uri="{FF2B5EF4-FFF2-40B4-BE49-F238E27FC236}">
                <a16:creationId xmlns:a16="http://schemas.microsoft.com/office/drawing/2014/main" id="{B7BC3DDA-3C8B-D041-BF60-82A3A15B617B}"/>
              </a:ext>
            </a:extLst>
          </p:cNvPr>
          <p:cNvSpPr txBox="1"/>
          <p:nvPr/>
        </p:nvSpPr>
        <p:spPr>
          <a:xfrm>
            <a:off x="3635695" y="5464609"/>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855626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tanding on top of a grass covered field&#10;&#10;Description automatically generated">
            <a:extLst>
              <a:ext uri="{FF2B5EF4-FFF2-40B4-BE49-F238E27FC236}">
                <a16:creationId xmlns:a16="http://schemas.microsoft.com/office/drawing/2014/main" id="{4F3D8254-7D0F-1248-BBA1-5F088CCBB84F}"/>
              </a:ext>
            </a:extLst>
          </p:cNvPr>
          <p:cNvPicPr>
            <a:picLocks noChangeAspect="1"/>
          </p:cNvPicPr>
          <p:nvPr/>
        </p:nvPicPr>
        <p:blipFill rotWithShape="1">
          <a:blip r:embed="rId3"/>
          <a:srcRect l="11478" t="18616" b="4778"/>
          <a:stretch/>
        </p:blipFill>
        <p:spPr>
          <a:xfrm>
            <a:off x="-1" y="-2"/>
            <a:ext cx="12192001" cy="6858000"/>
          </a:xfrm>
          <a:prstGeom prst="rect">
            <a:avLst/>
          </a:prstGeom>
        </p:spPr>
      </p:pic>
      <p:sp>
        <p:nvSpPr>
          <p:cNvPr id="35" name="Rectangle 3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654304" y="1174228"/>
            <a:ext cx="4733707" cy="1371600"/>
          </a:xfrm>
        </p:spPr>
        <p:txBody>
          <a:bodyPr>
            <a:noAutofit/>
          </a:bodyPr>
          <a:lstStyle/>
          <a:p>
            <a:r>
              <a:rPr lang="en-US" sz="2800" dirty="0"/>
              <a:t>Developmental, Ecological-systems Analysis of Spiritual Development in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654304" y="2869209"/>
            <a:ext cx="4472922" cy="3131672"/>
          </a:xfrm>
        </p:spPr>
        <p:txBody>
          <a:bodyPr>
            <a:normAutofit/>
          </a:bodyPr>
          <a:lstStyle/>
          <a:p>
            <a:pPr marL="285750" indent="-285750">
              <a:spcBef>
                <a:spcPts val="0"/>
              </a:spcBef>
              <a:spcAft>
                <a:spcPts val="600"/>
              </a:spcAft>
              <a:buFont typeface="Arial" panose="020B0604020202020204" pitchFamily="34" charset="0"/>
              <a:buChar char="•"/>
            </a:pPr>
            <a:r>
              <a:rPr lang="en-US" dirty="0"/>
              <a:t>Religion = fundamental force in development for most of world’s population</a:t>
            </a:r>
            <a:br>
              <a:rPr lang="en-US" dirty="0"/>
            </a:br>
            <a:endParaRPr lang="en-US" dirty="0"/>
          </a:p>
          <a:p>
            <a:pPr marL="285750" indent="-285750">
              <a:spcBef>
                <a:spcPts val="0"/>
              </a:spcBef>
              <a:spcAft>
                <a:spcPts val="600"/>
              </a:spcAft>
              <a:buFont typeface="Arial" panose="020B0604020202020204" pitchFamily="34" charset="0"/>
              <a:buChar char="•"/>
            </a:pPr>
            <a:r>
              <a:rPr lang="en-US" dirty="0"/>
              <a:t>Diversity of religious experiences adds complexities to social work practice</a:t>
            </a:r>
            <a:br>
              <a:rPr lang="en-US" dirty="0"/>
            </a:br>
            <a:endParaRPr lang="en-US" dirty="0"/>
          </a:p>
          <a:p>
            <a:pPr marL="285750" indent="-285750">
              <a:spcBef>
                <a:spcPts val="0"/>
              </a:spcBef>
              <a:spcAft>
                <a:spcPts val="600"/>
              </a:spcAft>
              <a:buFont typeface="Arial" panose="020B0604020202020204" pitchFamily="34" charset="0"/>
              <a:buChar char="•"/>
            </a:pPr>
            <a:r>
              <a:rPr lang="en-US" dirty="0"/>
              <a:t>Religious &amp; spiritual experiences of children have emotional depth; can be drawn upon to cope w/ challenges</a:t>
            </a:r>
            <a:endParaRPr lang="en-CA" dirty="0"/>
          </a:p>
        </p:txBody>
      </p:sp>
      <p:sp>
        <p:nvSpPr>
          <p:cNvPr id="20" name="TextBox 19">
            <a:extLst>
              <a:ext uri="{FF2B5EF4-FFF2-40B4-BE49-F238E27FC236}">
                <a16:creationId xmlns:a16="http://schemas.microsoft.com/office/drawing/2014/main" id="{5688A267-6B6D-8840-AEAA-7AF39BB09962}"/>
              </a:ext>
            </a:extLst>
          </p:cNvPr>
          <p:cNvSpPr txBox="1"/>
          <p:nvPr/>
        </p:nvSpPr>
        <p:spPr>
          <a:xfrm>
            <a:off x="8799794" y="5765036"/>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1445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12C0B9-374E-C141-8897-E56972163A05}"/>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484E3F-3351-3844-B7EA-5086F30281C3}"/>
              </a:ext>
            </a:extLst>
          </p:cNvPr>
          <p:cNvSpPr/>
          <p:nvPr/>
        </p:nvSpPr>
        <p:spPr>
          <a:xfrm>
            <a:off x="229144" y="216976"/>
            <a:ext cx="5342133" cy="6400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1AD9A7-4946-164F-BBEF-0B07A1F0261C}"/>
              </a:ext>
            </a:extLst>
          </p:cNvPr>
          <p:cNvSpPr/>
          <p:nvPr/>
        </p:nvSpPr>
        <p:spPr>
          <a:xfrm>
            <a:off x="394754" y="401784"/>
            <a:ext cx="5010912" cy="60107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508860" y="1699477"/>
            <a:ext cx="4780783" cy="4351992"/>
          </a:xfrm>
        </p:spPr>
        <p:txBody>
          <a:bodyPr>
            <a:normAutofit/>
          </a:bodyPr>
          <a:lstStyle/>
          <a:p>
            <a:pPr marL="285750" indent="-285750">
              <a:spcBef>
                <a:spcPts val="0"/>
              </a:spcBef>
              <a:buFont typeface="Arial" panose="020B0604020202020204" pitchFamily="34" charset="0"/>
              <a:buChar char="•"/>
            </a:pPr>
            <a:r>
              <a:rPr lang="en-US" dirty="0"/>
              <a:t>Approx. 86% people report identifying w/ religious group</a:t>
            </a:r>
            <a:br>
              <a:rPr lang="en-US" dirty="0"/>
            </a:br>
            <a:endParaRPr lang="en-US" dirty="0"/>
          </a:p>
          <a:p>
            <a:pPr marL="285750" indent="-285750">
              <a:spcBef>
                <a:spcPts val="0"/>
              </a:spcBef>
              <a:buFont typeface="Arial" panose="020B0604020202020204" pitchFamily="34" charset="0"/>
              <a:buChar char="•"/>
            </a:pPr>
            <a:r>
              <a:rPr lang="en-US" dirty="0"/>
              <a:t>Most research represents Western cultures; white, Judeo-Christian beliefs</a:t>
            </a:r>
            <a:br>
              <a:rPr lang="en-US" dirty="0"/>
            </a:br>
            <a:endParaRPr lang="en-US" dirty="0"/>
          </a:p>
          <a:p>
            <a:pPr marL="285750" indent="-285750">
              <a:spcBef>
                <a:spcPts val="0"/>
              </a:spcBef>
              <a:buFont typeface="Arial" panose="020B0604020202020204" pitchFamily="34" charset="0"/>
              <a:buChar char="•"/>
            </a:pPr>
            <a:r>
              <a:rPr lang="en-US" dirty="0"/>
              <a:t>No uniform impact of religion on human development </a:t>
            </a:r>
            <a:br>
              <a:rPr lang="en-US" dirty="0"/>
            </a:br>
            <a:endParaRPr lang="en-US" dirty="0"/>
          </a:p>
          <a:p>
            <a:pPr marL="285750" indent="-285750">
              <a:spcBef>
                <a:spcPts val="0"/>
              </a:spcBef>
              <a:buFont typeface="Arial" panose="020B0604020202020204" pitchFamily="34" charset="0"/>
              <a:buChar char="•"/>
            </a:pPr>
            <a:r>
              <a:rPr lang="en-US" dirty="0"/>
              <a:t>Many definitions of </a:t>
            </a:r>
            <a:r>
              <a:rPr lang="en-US" i="1" dirty="0"/>
              <a:t>religion</a:t>
            </a:r>
            <a:r>
              <a:rPr lang="en-US" dirty="0"/>
              <a:t>, </a:t>
            </a:r>
            <a:r>
              <a:rPr lang="en-US" i="1" dirty="0"/>
              <a:t>spirituality</a:t>
            </a:r>
            <a:r>
              <a:rPr lang="en-US" dirty="0"/>
              <a:t>, or </a:t>
            </a:r>
            <a:r>
              <a:rPr lang="en-US" i="1" dirty="0"/>
              <a:t>religiosity = </a:t>
            </a:r>
            <a:r>
              <a:rPr lang="en-US" dirty="0"/>
              <a:t>problematic because basic elements (e.g. concepts of God, humans’ relations to the spiritual) drawn from predominantly Judeo-Christian framework; not universally accepted</a:t>
            </a:r>
            <a:endParaRPr lang="en-US" sz="2400" dirty="0"/>
          </a:p>
          <a:p>
            <a:pPr>
              <a:spcBef>
                <a:spcPts val="0"/>
              </a:spcBef>
            </a:pPr>
            <a:endParaRPr lang="en-US" dirty="0"/>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59417" y="512064"/>
            <a:ext cx="4537763" cy="1371600"/>
          </a:xfrm>
        </p:spPr>
        <p:txBody>
          <a:bodyPr>
            <a:normAutofit/>
          </a:bodyPr>
          <a:lstStyle/>
          <a:p>
            <a:r>
              <a:rPr lang="en-US" sz="3800" dirty="0"/>
              <a:t>Religious Pluralism</a:t>
            </a:r>
          </a:p>
        </p:txBody>
      </p:sp>
      <p:sp>
        <p:nvSpPr>
          <p:cNvPr id="8" name="TextBox 7">
            <a:extLst>
              <a:ext uri="{FF2B5EF4-FFF2-40B4-BE49-F238E27FC236}">
                <a16:creationId xmlns:a16="http://schemas.microsoft.com/office/drawing/2014/main" id="{56EE478C-CF1D-B04E-94A2-4D0905D0F6F8}"/>
              </a:ext>
            </a:extLst>
          </p:cNvPr>
          <p:cNvSpPr txBox="1"/>
          <p:nvPr/>
        </p:nvSpPr>
        <p:spPr>
          <a:xfrm>
            <a:off x="2817449" y="6139633"/>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027741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C570-EAFF-42BB-B76A-636A356AD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fence&#10;&#10;Description automatically generated">
            <a:extLst>
              <a:ext uri="{FF2B5EF4-FFF2-40B4-BE49-F238E27FC236}">
                <a16:creationId xmlns:a16="http://schemas.microsoft.com/office/drawing/2014/main" id="{49EB04B8-D5AA-4442-A3B7-62C0B421296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r="4813" b="-2"/>
          <a:stretch/>
        </p:blipFill>
        <p:spPr>
          <a:xfrm>
            <a:off x="190846" y="237744"/>
            <a:ext cx="4040033" cy="6382512"/>
          </a:xfrm>
          <a:prstGeom prst="rect">
            <a:avLst/>
          </a:prstGeom>
        </p:spPr>
      </p:pic>
      <p:sp>
        <p:nvSpPr>
          <p:cNvPr id="11" name="Rectangle 10">
            <a:extLst>
              <a:ext uri="{FF2B5EF4-FFF2-40B4-BE49-F238E27FC236}">
                <a16:creationId xmlns:a16="http://schemas.microsoft.com/office/drawing/2014/main" id="{BDFE30F4-8284-432A-B7D0-0FAA2FDA8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0879" y="237744"/>
            <a:ext cx="771156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4872201" y="239448"/>
            <a:ext cx="6280826" cy="1746504"/>
          </a:xfrm>
        </p:spPr>
        <p:txBody>
          <a:bodyPr>
            <a:normAutofit/>
          </a:bodyPr>
          <a:lstStyle/>
          <a:p>
            <a:r>
              <a:rPr lang="en-US" sz="3600" dirty="0"/>
              <a:t>Religious Pluralism: </a:t>
            </a:r>
            <a:r>
              <a:rPr lang="en-US" sz="3600" b="1" dirty="0"/>
              <a:t>Definitions</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4522049" y="1766651"/>
            <a:ext cx="7129221" cy="3952223"/>
          </a:xfrm>
        </p:spPr>
        <p:txBody>
          <a:bodyPr>
            <a:normAutofit/>
          </a:bodyPr>
          <a:lstStyle/>
          <a:p>
            <a:pPr marL="357188" lvl="1" indent="-342900">
              <a:spcBef>
                <a:spcPts val="0"/>
              </a:spcBef>
              <a:buFont typeface="Arial" panose="020B0604020202020204" pitchFamily="34" charset="0"/>
              <a:buChar char="•"/>
            </a:pPr>
            <a:r>
              <a:rPr lang="en-US" sz="1800" b="1" dirty="0"/>
              <a:t>Religion: </a:t>
            </a:r>
            <a:r>
              <a:rPr lang="en-US" sz="1800" dirty="0"/>
              <a:t>institutionalization of beliefs about spirituality &amp; related codes of behavior &amp; rituals</a:t>
            </a:r>
            <a:br>
              <a:rPr lang="en-US" sz="1800" dirty="0"/>
            </a:br>
            <a:endParaRPr lang="en-US" sz="1800" b="1" dirty="0"/>
          </a:p>
          <a:p>
            <a:pPr marL="357188" lvl="1" indent="-342900">
              <a:spcBef>
                <a:spcPts val="0"/>
              </a:spcBef>
              <a:buFont typeface="Arial" panose="020B0604020202020204" pitchFamily="34" charset="0"/>
              <a:buChar char="•"/>
            </a:pPr>
            <a:r>
              <a:rPr lang="en-US" sz="1800" b="1" dirty="0"/>
              <a:t>Spirituality: </a:t>
            </a:r>
            <a:r>
              <a:rPr lang="en-US" sz="1800" dirty="0"/>
              <a:t>subjective experience of connection to something greater than self; yields sense of coherence, purpose, security, peace &amp; guidance</a:t>
            </a:r>
            <a:br>
              <a:rPr lang="en-US" sz="1800" dirty="0"/>
            </a:br>
            <a:endParaRPr lang="en-US" sz="1800" dirty="0"/>
          </a:p>
          <a:p>
            <a:pPr marL="357188" lvl="1" indent="-342900">
              <a:spcBef>
                <a:spcPts val="0"/>
              </a:spcBef>
              <a:buFont typeface="Arial" panose="020B0604020202020204" pitchFamily="34" charset="0"/>
              <a:buChar char="•"/>
            </a:pPr>
            <a:r>
              <a:rPr lang="en-US" sz="1800" b="1" dirty="0"/>
              <a:t>Religiosity: </a:t>
            </a:r>
            <a:r>
              <a:rPr lang="en-US" sz="1800" dirty="0"/>
              <a:t>spiritual &amp;/or religious involvement</a:t>
            </a:r>
            <a:br>
              <a:rPr lang="en-US" sz="1800" dirty="0"/>
            </a:br>
            <a:endParaRPr lang="en-US" sz="1800" dirty="0"/>
          </a:p>
          <a:p>
            <a:pPr marL="357188" lvl="1" indent="-342900">
              <a:spcBef>
                <a:spcPts val="0"/>
              </a:spcBef>
              <a:buFont typeface="Arial" panose="020B0604020202020204" pitchFamily="34" charset="0"/>
              <a:buChar char="•"/>
            </a:pPr>
            <a:r>
              <a:rPr lang="en-US" sz="1800" dirty="0"/>
              <a:t>Understanding sociocultural-historical context of formal, informal &amp; institutionalized beliefs required when examining religion &amp; spirituality in other countries</a:t>
            </a:r>
            <a:br>
              <a:rPr lang="en-US" sz="1800" dirty="0"/>
            </a:br>
            <a:endParaRPr lang="en-US" sz="1800" dirty="0"/>
          </a:p>
          <a:p>
            <a:pPr marL="357188" lvl="1" indent="-342900">
              <a:spcBef>
                <a:spcPts val="0"/>
              </a:spcBef>
              <a:buFont typeface="Arial" panose="020B0604020202020204" pitchFamily="34" charset="0"/>
              <a:buChar char="•"/>
            </a:pPr>
            <a:r>
              <a:rPr lang="en-US" sz="1800" dirty="0"/>
              <a:t>When assessing religion/spirituality, often numerous subgroups/levels of dedication among believers within each group</a:t>
            </a:r>
            <a:endParaRPr lang="en-CA" sz="1800" dirty="0"/>
          </a:p>
          <a:p>
            <a:pPr>
              <a:spcBef>
                <a:spcPts val="0"/>
              </a:spcBef>
            </a:pPr>
            <a:endParaRPr lang="en-US" dirty="0"/>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B282163B-CFB7-B443-9C86-6DC78F97E3E1}"/>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895186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92427" y="353514"/>
            <a:ext cx="6281928" cy="1744183"/>
          </a:xfrm>
        </p:spPr>
        <p:txBody>
          <a:bodyPr>
            <a:normAutofit/>
          </a:bodyPr>
          <a:lstStyle/>
          <a:p>
            <a:r>
              <a:rPr lang="en-US" dirty="0"/>
              <a:t>Religion &amp; Social Work</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526943" y="1952631"/>
            <a:ext cx="6943240" cy="3648456"/>
          </a:xfrm>
        </p:spPr>
        <p:txBody>
          <a:bodyPr>
            <a:normAutofit lnSpcReduction="10000"/>
          </a:bodyPr>
          <a:lstStyle/>
          <a:p>
            <a:pPr marL="285750" indent="-285750">
              <a:spcBef>
                <a:spcPts val="0"/>
              </a:spcBef>
              <a:buFont typeface="Arial" panose="020B0604020202020204" pitchFamily="34" charset="0"/>
              <a:buChar char="•"/>
            </a:pPr>
            <a:r>
              <a:rPr lang="en-US" dirty="0"/>
              <a:t>Originated in 19</a:t>
            </a:r>
            <a:r>
              <a:rPr lang="en-US" baseline="30000" dirty="0"/>
              <a:t>th</a:t>
            </a:r>
            <a:r>
              <a:rPr lang="en-US" dirty="0"/>
              <a:t> century, sectarian ideologies regarding charity &amp; community service; in institutions like charity organization society &amp; settlement house movement</a:t>
            </a:r>
            <a:br>
              <a:rPr lang="en-US" dirty="0"/>
            </a:br>
            <a:endParaRPr lang="en-US" dirty="0"/>
          </a:p>
          <a:p>
            <a:pPr marL="285750" indent="-285750">
              <a:spcBef>
                <a:spcPts val="0"/>
              </a:spcBef>
              <a:buFont typeface="Arial" panose="020B0604020202020204" pitchFamily="34" charset="0"/>
              <a:buChar char="•"/>
            </a:pPr>
            <a:r>
              <a:rPr lang="en-US" dirty="0"/>
              <a:t>Shifted from sectarian to academic approach; social science theories, assessments &amp; intervention</a:t>
            </a:r>
            <a:br>
              <a:rPr lang="en-US" dirty="0"/>
            </a:br>
            <a:endParaRPr lang="en-US" dirty="0"/>
          </a:p>
          <a:p>
            <a:pPr marL="285750" indent="-285750">
              <a:spcBef>
                <a:spcPts val="0"/>
              </a:spcBef>
              <a:buFont typeface="Arial" panose="020B0604020202020204" pitchFamily="34" charset="0"/>
              <a:buChar char="•"/>
            </a:pPr>
            <a:r>
              <a:rPr lang="en-US" dirty="0"/>
              <a:t>Mary Richmond wrote first academic social work textbook</a:t>
            </a:r>
            <a:br>
              <a:rPr lang="en-US" dirty="0"/>
            </a:br>
            <a:endParaRPr lang="en-US" dirty="0"/>
          </a:p>
          <a:p>
            <a:pPr marL="285750" indent="-285750">
              <a:spcBef>
                <a:spcPts val="0"/>
              </a:spcBef>
              <a:buFont typeface="Arial" panose="020B0604020202020204" pitchFamily="34" charset="0"/>
              <a:buChar char="•"/>
            </a:pPr>
            <a:r>
              <a:rPr lang="en-US" dirty="0"/>
              <a:t>Critical questions found in social charity movement focused on:</a:t>
            </a:r>
          </a:p>
          <a:p>
            <a:pPr marL="742950" lvl="1" indent="-285750">
              <a:spcBef>
                <a:spcPts val="0"/>
              </a:spcBef>
              <a:buFont typeface="Arial" panose="020B0604020202020204" pitchFamily="34" charset="0"/>
              <a:buChar char="•"/>
            </a:pPr>
            <a:r>
              <a:rPr lang="en-US" sz="1800" dirty="0"/>
              <a:t>moralistic judgments about “deserving”/ “undeserving” poor</a:t>
            </a:r>
          </a:p>
          <a:p>
            <a:pPr marL="742950" lvl="1" indent="-285750">
              <a:spcBef>
                <a:spcPts val="0"/>
              </a:spcBef>
              <a:buFont typeface="Arial" panose="020B0604020202020204" pitchFamily="34" charset="0"/>
              <a:buChar char="•"/>
            </a:pPr>
            <a:r>
              <a:rPr lang="en-US" sz="1800" dirty="0"/>
              <a:t>combining proselytizing w/ social services</a:t>
            </a:r>
          </a:p>
          <a:p>
            <a:pPr marL="742950" lvl="1" indent="-285750">
              <a:spcBef>
                <a:spcPts val="0"/>
              </a:spcBef>
              <a:buFont typeface="Arial" panose="020B0604020202020204" pitchFamily="34" charset="0"/>
              <a:buChar char="•"/>
            </a:pPr>
            <a:r>
              <a:rPr lang="en-US" sz="1800" dirty="0"/>
              <a:t>increasing religious diversity of U.S.</a:t>
            </a:r>
            <a:endParaRPr lang="en-US" sz="1800" b="1" dirty="0">
              <a:ln w="15875">
                <a:noFill/>
                <a:round/>
              </a:ln>
            </a:endParaRPr>
          </a:p>
          <a:p>
            <a:pPr>
              <a:spcBef>
                <a:spcPts val="0"/>
              </a:spcBef>
            </a:pPr>
            <a:endParaRPr lang="en-US" dirty="0"/>
          </a:p>
        </p:txBody>
      </p:sp>
      <p:pic>
        <p:nvPicPr>
          <p:cNvPr id="5" name="Picture 4" descr="A person posing for the camera&#10;&#10;Description automatically generated">
            <a:extLst>
              <a:ext uri="{FF2B5EF4-FFF2-40B4-BE49-F238E27FC236}">
                <a16:creationId xmlns:a16="http://schemas.microsoft.com/office/drawing/2014/main" id="{97314932-9C49-0444-B450-7EE48CA8427F}"/>
              </a:ext>
            </a:extLst>
          </p:cNvPr>
          <p:cNvPicPr>
            <a:picLocks noChangeAspect="1"/>
          </p:cNvPicPr>
          <p:nvPr/>
        </p:nvPicPr>
        <p:blipFill rotWithShape="1">
          <a:blip r:embed="rId3"/>
          <a:srcRect l="28182" r="28684" b="2"/>
          <a:stretch/>
        </p:blipFill>
        <p:spPr>
          <a:xfrm>
            <a:off x="7837371" y="237744"/>
            <a:ext cx="4124416" cy="6382512"/>
          </a:xfrm>
          <a:prstGeom prst="rect">
            <a:avLst/>
          </a:prstGeom>
        </p:spPr>
      </p:pic>
      <p:sp>
        <p:nvSpPr>
          <p:cNvPr id="13" name="TextBox 12">
            <a:extLst>
              <a:ext uri="{FF2B5EF4-FFF2-40B4-BE49-F238E27FC236}">
                <a16:creationId xmlns:a16="http://schemas.microsoft.com/office/drawing/2014/main" id="{99B248D4-8037-A349-8990-F785EBF0630E}"/>
              </a:ext>
            </a:extLst>
          </p:cNvPr>
          <p:cNvSpPr txBox="1"/>
          <p:nvPr/>
        </p:nvSpPr>
        <p:spPr>
          <a:xfrm>
            <a:off x="5018941" y="6182345"/>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075010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47F843-0A77-E34E-80FF-41A836420CD3}"/>
              </a:ext>
            </a:extLst>
          </p:cNvPr>
          <p:cNvPicPr>
            <a:picLocks noChangeAspect="1"/>
          </p:cNvPicPr>
          <p:nvPr/>
        </p:nvPicPr>
        <p:blipFill rotWithShape="1">
          <a:blip r:embed="rId3"/>
          <a:srcRect t="21388" r="9091" b="1425"/>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836035" y="340169"/>
            <a:ext cx="4602152" cy="1718225"/>
          </a:xfrm>
        </p:spPr>
        <p:txBody>
          <a:bodyPr>
            <a:normAutofit/>
          </a:bodyPr>
          <a:lstStyle/>
          <a:p>
            <a:r>
              <a:rPr lang="en-US" sz="3600" dirty="0"/>
              <a:t>Religion &amp; Social Work</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562356" y="1782308"/>
            <a:ext cx="5005952" cy="3973210"/>
          </a:xfrm>
        </p:spPr>
        <p:txBody>
          <a:bodyPr>
            <a:normAutofit/>
          </a:bodyPr>
          <a:lstStyle/>
          <a:p>
            <a:pPr marL="285750" indent="-285750">
              <a:lnSpc>
                <a:spcPct val="90000"/>
              </a:lnSpc>
              <a:spcBef>
                <a:spcPts val="0"/>
              </a:spcBef>
              <a:buFont typeface="Arial" panose="020B0604020202020204" pitchFamily="34" charset="0"/>
              <a:buChar char="•"/>
            </a:pPr>
            <a:r>
              <a:rPr lang="en-US" dirty="0"/>
              <a:t>Attention to religion &amp; spirituality compatible w/ </a:t>
            </a:r>
            <a:r>
              <a:rPr lang="en-US" b="1" dirty="0"/>
              <a:t>strengths-based practice</a:t>
            </a:r>
            <a:br>
              <a:rPr lang="en-US" b="1" dirty="0"/>
            </a:br>
            <a:endParaRPr lang="en-US" dirty="0"/>
          </a:p>
          <a:p>
            <a:pPr marL="285750" indent="-285750">
              <a:lnSpc>
                <a:spcPct val="90000"/>
              </a:lnSpc>
              <a:spcBef>
                <a:spcPts val="0"/>
              </a:spcBef>
              <a:buFont typeface="Arial" panose="020B0604020202020204" pitchFamily="34" charset="0"/>
              <a:buChar char="•"/>
            </a:pPr>
            <a:r>
              <a:rPr lang="en-US" dirty="0"/>
              <a:t>Spirituality = strength &amp; protective factor</a:t>
            </a:r>
            <a:br>
              <a:rPr lang="en-US" dirty="0"/>
            </a:br>
            <a:endParaRPr lang="en-US" dirty="0"/>
          </a:p>
          <a:p>
            <a:pPr marL="285750" indent="-285750">
              <a:lnSpc>
                <a:spcPct val="90000"/>
              </a:lnSpc>
              <a:spcBef>
                <a:spcPts val="0"/>
              </a:spcBef>
              <a:buFont typeface="Arial" panose="020B0604020202020204" pitchFamily="34" charset="0"/>
              <a:buChar char="•"/>
            </a:pPr>
            <a:r>
              <a:rPr lang="en-US" dirty="0"/>
              <a:t>Religious beliefs = source of joy, comfort, meaning &amp; help interpret life</a:t>
            </a:r>
            <a:br>
              <a:rPr lang="en-US" dirty="0"/>
            </a:br>
            <a:endParaRPr lang="en-US" dirty="0"/>
          </a:p>
          <a:p>
            <a:pPr marL="285750" indent="-285750">
              <a:lnSpc>
                <a:spcPct val="90000"/>
              </a:lnSpc>
              <a:spcBef>
                <a:spcPts val="0"/>
              </a:spcBef>
              <a:buFont typeface="Arial" panose="020B0604020202020204" pitchFamily="34" charset="0"/>
              <a:buChar char="•"/>
            </a:pPr>
            <a:r>
              <a:rPr lang="en-US" dirty="0"/>
              <a:t>Individuals w/ severe psychosis religious beliefs can provide sense of hopefulness &amp; increased interpersonal relationships</a:t>
            </a:r>
            <a:br>
              <a:rPr lang="en-US" dirty="0"/>
            </a:br>
            <a:endParaRPr lang="en-US" dirty="0"/>
          </a:p>
          <a:p>
            <a:pPr marL="285750" indent="-285750">
              <a:lnSpc>
                <a:spcPct val="90000"/>
              </a:lnSpc>
              <a:spcBef>
                <a:spcPts val="0"/>
              </a:spcBef>
              <a:buFont typeface="Arial" panose="020B0604020202020204" pitchFamily="34" charset="0"/>
              <a:buChar char="•"/>
            </a:pPr>
            <a:r>
              <a:rPr lang="en-US" dirty="0"/>
              <a:t>Others w/severe psychosis religious beliefs integrate into delusions or increase hallucinations &amp; triggers anxiety</a:t>
            </a:r>
          </a:p>
          <a:p>
            <a:pPr>
              <a:lnSpc>
                <a:spcPct val="90000"/>
              </a:lnSpc>
              <a:spcBef>
                <a:spcPts val="0"/>
              </a:spcBef>
            </a:pPr>
            <a:endParaRPr lang="en-US" dirty="0"/>
          </a:p>
        </p:txBody>
      </p:sp>
      <p:sp>
        <p:nvSpPr>
          <p:cNvPr id="9" name="TextBox 8">
            <a:extLst>
              <a:ext uri="{FF2B5EF4-FFF2-40B4-BE49-F238E27FC236}">
                <a16:creationId xmlns:a16="http://schemas.microsoft.com/office/drawing/2014/main" id="{71A09297-F622-6F45-BB3B-826FA6EE7027}"/>
              </a:ext>
            </a:extLst>
          </p:cNvPr>
          <p:cNvSpPr txBox="1"/>
          <p:nvPr/>
        </p:nvSpPr>
        <p:spPr>
          <a:xfrm>
            <a:off x="3137111" y="6153475"/>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794958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descr="A girl posing for a picture&#10;&#10;Description automatically generated">
            <a:extLst>
              <a:ext uri="{FF2B5EF4-FFF2-40B4-BE49-F238E27FC236}">
                <a16:creationId xmlns:a16="http://schemas.microsoft.com/office/drawing/2014/main" id="{DDED0DC3-026B-DB45-AD58-B61B33203FD2}"/>
              </a:ext>
            </a:extLst>
          </p:cNvPr>
          <p:cNvPicPr>
            <a:picLocks noChangeAspect="1"/>
          </p:cNvPicPr>
          <p:nvPr/>
        </p:nvPicPr>
        <p:blipFill rotWithShape="1">
          <a:blip r:embed="rId3"/>
          <a:srcRect l="29986" r="9113" b="2"/>
          <a:stretch/>
        </p:blipFill>
        <p:spPr>
          <a:xfrm>
            <a:off x="424928" y="419292"/>
            <a:ext cx="5522976" cy="6053328"/>
          </a:xfrm>
          <a:prstGeom prst="rect">
            <a:avLst/>
          </a:prstGeom>
        </p:spPr>
      </p:pic>
      <p:sp>
        <p:nvSpPr>
          <p:cNvPr id="25" name="Rectangle 2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C40C0E8-F0C2-3747-BD10-B0B651C40597}"/>
              </a:ext>
            </a:extLst>
          </p:cNvPr>
          <p:cNvSpPr>
            <a:spLocks noGrp="1"/>
          </p:cNvSpPr>
          <p:nvPr>
            <p:ph type="title"/>
          </p:nvPr>
        </p:nvSpPr>
        <p:spPr>
          <a:xfrm>
            <a:off x="6846137" y="727626"/>
            <a:ext cx="4602152" cy="1718225"/>
          </a:xfrm>
        </p:spPr>
        <p:txBody>
          <a:bodyPr>
            <a:normAutofit/>
          </a:bodyPr>
          <a:lstStyle/>
          <a:p>
            <a:r>
              <a:rPr lang="en-US" sz="4100" dirty="0"/>
              <a:t>Religion &amp; Coping in Middle Childhood</a:t>
            </a:r>
          </a:p>
        </p:txBody>
      </p:sp>
      <p:sp>
        <p:nvSpPr>
          <p:cNvPr id="6" name="Content Placeholder 5">
            <a:extLst>
              <a:ext uri="{FF2B5EF4-FFF2-40B4-BE49-F238E27FC236}">
                <a16:creationId xmlns:a16="http://schemas.microsoft.com/office/drawing/2014/main" id="{870A3FCA-3309-F34A-A0B8-7A290EB4AF8A}"/>
              </a:ext>
            </a:extLst>
          </p:cNvPr>
          <p:cNvSpPr>
            <a:spLocks noGrp="1"/>
          </p:cNvSpPr>
          <p:nvPr>
            <p:ph idx="1"/>
          </p:nvPr>
        </p:nvSpPr>
        <p:spPr>
          <a:xfrm>
            <a:off x="6846137" y="2445851"/>
            <a:ext cx="4602152" cy="3650873"/>
          </a:xfrm>
        </p:spPr>
        <p:txBody>
          <a:bodyPr>
            <a:noAutofit/>
          </a:bodyPr>
          <a:lstStyle/>
          <a:p>
            <a:pPr marL="285750" indent="-285750">
              <a:lnSpc>
                <a:spcPct val="90000"/>
              </a:lnSpc>
              <a:spcBef>
                <a:spcPts val="0"/>
              </a:spcBef>
              <a:buFont typeface="Arial" panose="020B0604020202020204" pitchFamily="34" charset="0"/>
              <a:buChar char="•"/>
            </a:pPr>
            <a:r>
              <a:rPr lang="en-US" dirty="0"/>
              <a:t>Coping uses religion &amp; spirituality teachings, rituals &amp; customs to </a:t>
            </a:r>
            <a:r>
              <a:rPr lang="en-US" sz="1800" dirty="0"/>
              <a:t>interpret/respond to life problems</a:t>
            </a:r>
            <a:br>
              <a:rPr lang="en-US" sz="1800" dirty="0"/>
            </a:br>
            <a:endParaRPr lang="en-US" dirty="0"/>
          </a:p>
          <a:p>
            <a:pPr marL="285750" indent="-285750">
              <a:lnSpc>
                <a:spcPct val="90000"/>
              </a:lnSpc>
              <a:spcBef>
                <a:spcPts val="0"/>
              </a:spcBef>
              <a:buFont typeface="Arial" panose="020B0604020202020204" pitchFamily="34" charset="0"/>
              <a:buChar char="•"/>
            </a:pPr>
            <a:r>
              <a:rPr lang="en-US" sz="1800" dirty="0"/>
              <a:t>Learned religious beliefs, responses </a:t>
            </a:r>
            <a:r>
              <a:rPr lang="en-US" dirty="0"/>
              <a:t>&amp;</a:t>
            </a:r>
            <a:r>
              <a:rPr lang="en-US" sz="1800" dirty="0"/>
              <a:t> problem-solving steps support resilience</a:t>
            </a:r>
            <a:br>
              <a:rPr lang="en-US" sz="1800" dirty="0"/>
            </a:br>
            <a:endParaRPr lang="en-US" sz="1800" dirty="0"/>
          </a:p>
          <a:p>
            <a:pPr marL="285750" indent="-285750">
              <a:lnSpc>
                <a:spcPct val="90000"/>
              </a:lnSpc>
              <a:spcBef>
                <a:spcPts val="0"/>
              </a:spcBef>
              <a:buFont typeface="Arial" panose="020B0604020202020204" pitchFamily="34" charset="0"/>
              <a:buChar char="•"/>
            </a:pPr>
            <a:r>
              <a:rPr lang="en-US" dirty="0"/>
              <a:t>Pargament and Brant (1998) describe types of religious coping; </a:t>
            </a:r>
            <a:r>
              <a:rPr lang="en-US" sz="1800" dirty="0"/>
              <a:t>Self-directed, </a:t>
            </a:r>
            <a:r>
              <a:rPr lang="en-US" dirty="0"/>
              <a:t>deferred &amp; collaborative</a:t>
            </a:r>
            <a:br>
              <a:rPr lang="en-US" dirty="0"/>
            </a:br>
            <a:endParaRPr lang="en-US" dirty="0"/>
          </a:p>
          <a:p>
            <a:pPr marL="285750" indent="-285750">
              <a:lnSpc>
                <a:spcPct val="90000"/>
              </a:lnSpc>
              <a:spcBef>
                <a:spcPts val="0"/>
              </a:spcBef>
              <a:buFont typeface="Arial" panose="020B0604020202020204" pitchFamily="34" charset="0"/>
              <a:buChar char="•"/>
            </a:pPr>
            <a:r>
              <a:rPr lang="en-US" dirty="0"/>
              <a:t>Research indicates inverse relationship between religiosity &amp; risk behaviors;  positive association w/ healthy behaviors</a:t>
            </a:r>
          </a:p>
          <a:p>
            <a:pPr marL="285750" indent="-285750">
              <a:lnSpc>
                <a:spcPct val="90000"/>
              </a:lnSpc>
              <a:spcBef>
                <a:spcPts val="0"/>
              </a:spcBef>
              <a:buFont typeface="Arial" panose="020B0604020202020204" pitchFamily="34" charset="0"/>
              <a:buChar char="•"/>
            </a:pPr>
            <a:endParaRPr lang="en-US" dirty="0"/>
          </a:p>
        </p:txBody>
      </p:sp>
      <p:sp>
        <p:nvSpPr>
          <p:cNvPr id="17" name="TextBox 16">
            <a:extLst>
              <a:ext uri="{FF2B5EF4-FFF2-40B4-BE49-F238E27FC236}">
                <a16:creationId xmlns:a16="http://schemas.microsoft.com/office/drawing/2014/main" id="{D5F949B8-F2B3-FD4B-8B65-D38D768C5291}"/>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21647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rown teddy bear sitting on top of a grass covered field&#10;&#10;Description automatically generated">
            <a:extLst>
              <a:ext uri="{FF2B5EF4-FFF2-40B4-BE49-F238E27FC236}">
                <a16:creationId xmlns:a16="http://schemas.microsoft.com/office/drawing/2014/main" id="{283CA47D-11C7-6A41-A7E4-B07D0716771F}"/>
              </a:ext>
            </a:extLst>
          </p:cNvPr>
          <p:cNvPicPr>
            <a:picLocks noChangeAspect="1"/>
          </p:cNvPicPr>
          <p:nvPr/>
        </p:nvPicPr>
        <p:blipFill rotWithShape="1">
          <a:blip r:embed="rId3"/>
          <a:srcRect l="-1" t="24061" r="10876" b="551"/>
          <a:stretch/>
        </p:blipFill>
        <p:spPr>
          <a:xfrm flipH="1">
            <a:off x="-1" y="0"/>
            <a:ext cx="12192000" cy="6858000"/>
          </a:xfrm>
          <a:prstGeom prst="rect">
            <a:avLst/>
          </a:prstGeom>
        </p:spPr>
      </p:pic>
      <p:sp>
        <p:nvSpPr>
          <p:cNvPr id="16" name="Rectangle 15">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8" name="Rectangle 17">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210846" y="1352277"/>
            <a:ext cx="4633416" cy="1371600"/>
          </a:xfrm>
        </p:spPr>
        <p:txBody>
          <a:bodyPr>
            <a:normAutofit/>
          </a:bodyPr>
          <a:lstStyle/>
          <a:p>
            <a:r>
              <a:rPr lang="en-US" sz="4000" dirty="0">
                <a:solidFill>
                  <a:schemeClr val="tx1"/>
                </a:solidFill>
              </a:rPr>
              <a:t>Objectives</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199779" y="2528863"/>
            <a:ext cx="4633415" cy="2572193"/>
          </a:xfrm>
        </p:spPr>
        <p:txBody>
          <a:bodyPr>
            <a:noAutofit/>
          </a:bodyPr>
          <a:lstStyle/>
          <a:p>
            <a:pPr marL="300038" lvl="1" indent="-285750">
              <a:lnSpc>
                <a:spcPct val="90000"/>
              </a:lnSpc>
              <a:spcBef>
                <a:spcPts val="0"/>
              </a:spcBef>
              <a:spcAft>
                <a:spcPts val="600"/>
              </a:spcAft>
              <a:buFont typeface="Arial" panose="020B0604020202020204" pitchFamily="34" charset="0"/>
              <a:buChar char="•"/>
            </a:pPr>
            <a:r>
              <a:rPr lang="en-US" sz="1800" dirty="0"/>
              <a:t>Understand child’s developing biological, psychological &amp; social competencies as emerge within physical &amp; social ecologies</a:t>
            </a:r>
            <a:br>
              <a:rPr lang="en-US" sz="1800" dirty="0"/>
            </a:br>
            <a:endParaRPr lang="en-US" sz="1800" dirty="0"/>
          </a:p>
          <a:p>
            <a:pPr marL="300038" lvl="1" indent="-285750">
              <a:lnSpc>
                <a:spcPct val="90000"/>
              </a:lnSpc>
              <a:spcBef>
                <a:spcPts val="0"/>
              </a:spcBef>
              <a:spcAft>
                <a:spcPts val="600"/>
              </a:spcAft>
              <a:buFont typeface="Arial" panose="020B0604020202020204" pitchFamily="34" charset="0"/>
              <a:buChar char="•"/>
            </a:pPr>
            <a:r>
              <a:rPr lang="en-US" sz="1800" dirty="0"/>
              <a:t>Understand ethnographic &amp; case-based approaches to social work scholarship</a:t>
            </a:r>
            <a:br>
              <a:rPr lang="en-US" sz="1800" dirty="0"/>
            </a:br>
            <a:endParaRPr lang="en-US" sz="1800" dirty="0"/>
          </a:p>
          <a:p>
            <a:pPr marL="300038" lvl="1" indent="-285750">
              <a:lnSpc>
                <a:spcPct val="90000"/>
              </a:lnSpc>
              <a:spcBef>
                <a:spcPts val="0"/>
              </a:spcBef>
              <a:spcAft>
                <a:spcPts val="600"/>
              </a:spcAft>
              <a:buFont typeface="Arial" panose="020B0604020202020204" pitchFamily="34" charset="0"/>
              <a:buChar char="•"/>
            </a:pPr>
            <a:r>
              <a:rPr lang="en-US" sz="1800" dirty="0"/>
              <a:t>Learn about cultural beliefs &amp; practices w/ focus on spirituality &amp; racism within micro, meso, and </a:t>
            </a:r>
            <a:r>
              <a:rPr lang="en-US" sz="1800" dirty="0" err="1"/>
              <a:t>exo</a:t>
            </a:r>
            <a:r>
              <a:rPr lang="en-US" sz="1800" dirty="0"/>
              <a:t> systems</a:t>
            </a:r>
          </a:p>
          <a:p>
            <a:pPr>
              <a:lnSpc>
                <a:spcPct val="90000"/>
              </a:lnSpc>
              <a:spcBef>
                <a:spcPts val="0"/>
              </a:spcBef>
              <a:spcAft>
                <a:spcPts val="600"/>
              </a:spcAft>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ABAA5ED1-88D4-B941-9959-C5DDF9A3D727}"/>
              </a:ext>
            </a:extLst>
          </p:cNvPr>
          <p:cNvSpPr txBox="1"/>
          <p:nvPr/>
        </p:nvSpPr>
        <p:spPr>
          <a:xfrm>
            <a:off x="8488590" y="5464609"/>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69948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6FDF0-CEA1-2947-BC02-BCF9F747929A}"/>
              </a:ext>
            </a:extLst>
          </p:cNvPr>
          <p:cNvPicPr>
            <a:picLocks noChangeAspect="1"/>
          </p:cNvPicPr>
          <p:nvPr/>
        </p:nvPicPr>
        <p:blipFill rotWithShape="1">
          <a:blip r:embed="rId3"/>
          <a:srcRect t="13138" r="8420" b="9350"/>
          <a:stretch/>
        </p:blipFill>
        <p:spPr>
          <a:xfrm>
            <a:off x="0" y="-1"/>
            <a:ext cx="12192000" cy="6858001"/>
          </a:xfrm>
          <a:prstGeom prst="rect">
            <a:avLst/>
          </a:prstGeom>
        </p:spPr>
      </p:pic>
      <p:sp>
        <p:nvSpPr>
          <p:cNvPr id="6" name="Rectangle 5">
            <a:extLst>
              <a:ext uri="{FF2B5EF4-FFF2-40B4-BE49-F238E27FC236}">
                <a16:creationId xmlns:a16="http://schemas.microsoft.com/office/drawing/2014/main" id="{4E3BE3CC-B691-3049-8325-16096A865A0C}"/>
              </a:ext>
            </a:extLst>
          </p:cNvPr>
          <p:cNvSpPr/>
          <p:nvPr/>
        </p:nvSpPr>
        <p:spPr>
          <a:xfrm>
            <a:off x="337632" y="344286"/>
            <a:ext cx="5342133" cy="5572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274CEB-07DC-B245-AA81-BF965E624F2E}"/>
              </a:ext>
            </a:extLst>
          </p:cNvPr>
          <p:cNvSpPr/>
          <p:nvPr/>
        </p:nvSpPr>
        <p:spPr>
          <a:xfrm>
            <a:off x="503242" y="510273"/>
            <a:ext cx="5010912" cy="5248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976393" y="642594"/>
            <a:ext cx="4537761" cy="1371600"/>
          </a:xfrm>
        </p:spPr>
        <p:txBody>
          <a:bodyPr>
            <a:normAutofit/>
          </a:bodyPr>
          <a:lstStyle/>
          <a:p>
            <a:r>
              <a:rPr lang="en-US" sz="3200" dirty="0"/>
              <a:t>Religion &amp; Coping in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50929" y="2025630"/>
            <a:ext cx="4742481" cy="3849624"/>
          </a:xfrm>
        </p:spPr>
        <p:txBody>
          <a:bodyPr>
            <a:normAutofit/>
          </a:bodyPr>
          <a:lstStyle/>
          <a:p>
            <a:pPr marL="300038" lvl="1" indent="-285750">
              <a:spcBef>
                <a:spcPts val="0"/>
              </a:spcBef>
              <a:buFont typeface="Arial" panose="020B0604020202020204" pitchFamily="34" charset="0"/>
              <a:buChar char="•"/>
            </a:pPr>
            <a:r>
              <a:rPr lang="en-US" sz="1800" dirty="0"/>
              <a:t>Youth involved in religion &amp; spirituality &lt; likely to engage in unsafe behavior, substance use, risky sexual behavior, violent acts &amp; internalizing behaviors</a:t>
            </a:r>
            <a:br>
              <a:rPr lang="en-US" sz="1800" dirty="0"/>
            </a:br>
            <a:endParaRPr lang="en-US" sz="1800" dirty="0"/>
          </a:p>
          <a:p>
            <a:pPr marL="300038" lvl="1" indent="-285750">
              <a:spcBef>
                <a:spcPts val="0"/>
              </a:spcBef>
              <a:buFont typeface="Arial" panose="020B0604020202020204" pitchFamily="34" charset="0"/>
              <a:buChar char="•"/>
            </a:pPr>
            <a:r>
              <a:rPr lang="en-US" sz="1800" dirty="0"/>
              <a:t>Religiosity also linked to self-esteem &amp; emotional health, healthy lifestyle, prosocial values/behavior &amp; academic success</a:t>
            </a:r>
            <a:br>
              <a:rPr lang="en-US" sz="1800" dirty="0"/>
            </a:br>
            <a:endParaRPr lang="en-US" sz="1800" dirty="0"/>
          </a:p>
          <a:p>
            <a:pPr>
              <a:spcBef>
                <a:spcPts val="0"/>
              </a:spcBef>
              <a:buFont typeface="Arial" panose="020B0604020202020204" pitchFamily="34" charset="0"/>
              <a:buChar char="•"/>
            </a:pPr>
            <a:r>
              <a:rPr lang="en-US" dirty="0"/>
              <a:t>Religion &amp; spirituality offer coping methods in times of stress</a:t>
            </a:r>
          </a:p>
        </p:txBody>
      </p:sp>
      <p:sp>
        <p:nvSpPr>
          <p:cNvPr id="8" name="TextBox 7">
            <a:extLst>
              <a:ext uri="{FF2B5EF4-FFF2-40B4-BE49-F238E27FC236}">
                <a16:creationId xmlns:a16="http://schemas.microsoft.com/office/drawing/2014/main" id="{CD3E0811-41F4-1E46-AD40-7EA82C4A8914}"/>
              </a:ext>
            </a:extLst>
          </p:cNvPr>
          <p:cNvSpPr txBox="1"/>
          <p:nvPr/>
        </p:nvSpPr>
        <p:spPr>
          <a:xfrm>
            <a:off x="2925937" y="5468682"/>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113824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brick wall&#10;&#10;Description automatically generated">
            <a:extLst>
              <a:ext uri="{FF2B5EF4-FFF2-40B4-BE49-F238E27FC236}">
                <a16:creationId xmlns:a16="http://schemas.microsoft.com/office/drawing/2014/main" id="{B7EA2B1A-88BA-5547-8E3A-CE4404B60630}"/>
              </a:ext>
            </a:extLst>
          </p:cNvPr>
          <p:cNvPicPr>
            <a:picLocks noChangeAspect="1"/>
          </p:cNvPicPr>
          <p:nvPr/>
        </p:nvPicPr>
        <p:blipFill rotWithShape="1">
          <a:blip r:embed="rId3"/>
          <a:srcRect t="2816" b="12598"/>
          <a:stretch/>
        </p:blipFill>
        <p:spPr>
          <a:xfrm flipH="1">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F0E93F-27CF-8944-89E0-7C27CD07EEC4}"/>
              </a:ext>
            </a:extLst>
          </p:cNvPr>
          <p:cNvSpPr/>
          <p:nvPr/>
        </p:nvSpPr>
        <p:spPr>
          <a:xfrm>
            <a:off x="6211489" y="301868"/>
            <a:ext cx="5342133" cy="6238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8F8307-D341-604D-AD22-BDC43EB5F33E}"/>
              </a:ext>
            </a:extLst>
          </p:cNvPr>
          <p:cNvSpPr/>
          <p:nvPr/>
        </p:nvSpPr>
        <p:spPr>
          <a:xfrm>
            <a:off x="6377099" y="467854"/>
            <a:ext cx="5010912" cy="58755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522863" y="642594"/>
            <a:ext cx="4733707" cy="1371600"/>
          </a:xfrm>
        </p:spPr>
        <p:txBody>
          <a:bodyPr>
            <a:normAutofit/>
          </a:bodyPr>
          <a:lstStyle/>
          <a:p>
            <a:r>
              <a:rPr lang="en-US" sz="3100" dirty="0"/>
              <a:t>Religion &amp; Coping in Middle Childhood: </a:t>
            </a:r>
            <a:r>
              <a:rPr lang="en-US" sz="3100" b="1" dirty="0"/>
              <a:t>Modalities</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522863" y="1963586"/>
            <a:ext cx="4472922" cy="3474660"/>
          </a:xfrm>
        </p:spPr>
        <p:txBody>
          <a:bodyPr>
            <a:noAutofit/>
          </a:bodyPr>
          <a:lstStyle/>
          <a:p>
            <a:pPr marL="285750" indent="-285750">
              <a:lnSpc>
                <a:spcPct val="90000"/>
              </a:lnSpc>
              <a:spcBef>
                <a:spcPts val="0"/>
              </a:spcBef>
              <a:buFont typeface="Arial" panose="020B0604020202020204" pitchFamily="34" charset="0"/>
              <a:buChar char="•"/>
            </a:pPr>
            <a:r>
              <a:rPr lang="en-US" b="1" dirty="0"/>
              <a:t>Social support: </a:t>
            </a:r>
            <a:r>
              <a:rPr lang="en-US" dirty="0"/>
              <a:t>religious organizations provide guidelines for behavior &amp; problem solving; reinforced by intergenerational community</a:t>
            </a:r>
            <a:br>
              <a:rPr lang="en-US" dirty="0"/>
            </a:br>
            <a:endParaRPr lang="en-US" dirty="0"/>
          </a:p>
          <a:p>
            <a:pPr marL="285750" indent="-285750">
              <a:lnSpc>
                <a:spcPct val="90000"/>
              </a:lnSpc>
              <a:spcBef>
                <a:spcPts val="0"/>
              </a:spcBef>
              <a:buFont typeface="Arial" panose="020B0604020202020204" pitchFamily="34" charset="0"/>
              <a:buChar char="•"/>
            </a:pPr>
            <a:r>
              <a:rPr lang="en-US" b="1" dirty="0"/>
              <a:t>Protective beliefs: </a:t>
            </a:r>
            <a:r>
              <a:rPr lang="en-US" dirty="0"/>
              <a:t>spiritual teachings provide meaning/purpose in life, hope, gratitude &amp; forgiveness</a:t>
            </a:r>
            <a:br>
              <a:rPr lang="en-US" dirty="0"/>
            </a:br>
            <a:endParaRPr lang="en-US" dirty="0"/>
          </a:p>
          <a:p>
            <a:pPr marL="285750" indent="-285750">
              <a:lnSpc>
                <a:spcPct val="90000"/>
              </a:lnSpc>
              <a:spcBef>
                <a:spcPts val="0"/>
              </a:spcBef>
              <a:buFont typeface="Arial" panose="020B0604020202020204" pitchFamily="34" charset="0"/>
              <a:buChar char="•"/>
            </a:pPr>
            <a:r>
              <a:rPr lang="en-US" b="1" dirty="0"/>
              <a:t>Rituals </a:t>
            </a:r>
            <a:r>
              <a:rPr lang="en-US" dirty="0"/>
              <a:t>provide order, structure, predictability &amp; connection to a larger community; help reduce stress &amp; increase feelings of peace</a:t>
            </a:r>
            <a:br>
              <a:rPr lang="en-US" dirty="0"/>
            </a:br>
            <a:endParaRPr lang="en-US" dirty="0"/>
          </a:p>
          <a:p>
            <a:pPr marL="285750" indent="-285750">
              <a:lnSpc>
                <a:spcPct val="90000"/>
              </a:lnSpc>
              <a:spcBef>
                <a:spcPts val="0"/>
              </a:spcBef>
              <a:buFont typeface="Arial" panose="020B0604020202020204" pitchFamily="34" charset="0"/>
              <a:buChar char="•"/>
            </a:pPr>
            <a:r>
              <a:rPr lang="en-US" dirty="0"/>
              <a:t>Prayer &amp; meditation can elicit relaxation response</a:t>
            </a:r>
          </a:p>
          <a:p>
            <a:pPr marL="285750" indent="-285750">
              <a:lnSpc>
                <a:spcPct val="90000"/>
              </a:lnSpc>
              <a:spcBef>
                <a:spcPts val="0"/>
              </a:spcBef>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D9E3DEEB-C6D0-FB46-BACD-BEA29EE94B35}"/>
              </a:ext>
            </a:extLst>
          </p:cNvPr>
          <p:cNvSpPr txBox="1"/>
          <p:nvPr/>
        </p:nvSpPr>
        <p:spPr>
          <a:xfrm>
            <a:off x="8759324" y="6055107"/>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253583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irl sitting on a bench&#10;&#10;Description automatically generated">
            <a:extLst>
              <a:ext uri="{FF2B5EF4-FFF2-40B4-BE49-F238E27FC236}">
                <a16:creationId xmlns:a16="http://schemas.microsoft.com/office/drawing/2014/main" id="{235A1D9F-5623-7E4B-92E3-A75B7083BBE3}"/>
              </a:ext>
            </a:extLst>
          </p:cNvPr>
          <p:cNvPicPr>
            <a:picLocks noChangeAspect="1"/>
          </p:cNvPicPr>
          <p:nvPr/>
        </p:nvPicPr>
        <p:blipFill rotWithShape="1">
          <a:blip r:embed="rId3"/>
          <a:srcRect l="21983" t="22606" b="11649"/>
          <a:stretch/>
        </p:blipFill>
        <p:spPr>
          <a:xfrm>
            <a:off x="0" y="-3"/>
            <a:ext cx="12192000" cy="6858001"/>
          </a:xfrm>
          <a:prstGeom prst="rect">
            <a:avLst/>
          </a:prstGeom>
        </p:spPr>
      </p:pic>
      <p:sp>
        <p:nvSpPr>
          <p:cNvPr id="21"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846137" y="727626"/>
            <a:ext cx="4602152" cy="1718225"/>
          </a:xfrm>
        </p:spPr>
        <p:txBody>
          <a:bodyPr>
            <a:normAutofit/>
          </a:bodyPr>
          <a:lstStyle/>
          <a:p>
            <a:r>
              <a:rPr lang="en-US" sz="4100"/>
              <a:t>Religion &amp; Coping in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846137" y="2538920"/>
            <a:ext cx="4602152" cy="3480066"/>
          </a:xfrm>
        </p:spPr>
        <p:txBody>
          <a:bodyPr>
            <a:noAutofit/>
          </a:bodyPr>
          <a:lstStyle/>
          <a:p>
            <a:pPr marL="285750" indent="-285750">
              <a:lnSpc>
                <a:spcPct val="90000"/>
              </a:lnSpc>
              <a:spcBef>
                <a:spcPts val="0"/>
              </a:spcBef>
              <a:buFont typeface="Arial" panose="020B0604020202020204" pitchFamily="34" charset="0"/>
              <a:buChar char="•"/>
            </a:pPr>
            <a:r>
              <a:rPr lang="en-US" dirty="0"/>
              <a:t>Religion can introduce risks: </a:t>
            </a:r>
          </a:p>
          <a:p>
            <a:pPr marL="742950" lvl="1" indent="-285750">
              <a:lnSpc>
                <a:spcPct val="90000"/>
              </a:lnSpc>
              <a:spcBef>
                <a:spcPts val="0"/>
              </a:spcBef>
              <a:buFont typeface="Arial" panose="020B0604020202020204" pitchFamily="34" charset="0"/>
              <a:buChar char="•"/>
            </a:pPr>
            <a:r>
              <a:rPr lang="en-US" sz="1800" dirty="0"/>
              <a:t>Involvement w/religious cults/negative religious mentors</a:t>
            </a:r>
          </a:p>
          <a:p>
            <a:pPr marL="742950" lvl="1" indent="-285750">
              <a:lnSpc>
                <a:spcPct val="90000"/>
              </a:lnSpc>
              <a:spcBef>
                <a:spcPts val="0"/>
              </a:spcBef>
              <a:buFont typeface="Arial" panose="020B0604020202020204" pitchFamily="34" charset="0"/>
              <a:buChar char="•"/>
            </a:pPr>
            <a:r>
              <a:rPr lang="en-US" sz="1800" dirty="0"/>
              <a:t>exposure to abuse by positions of authority</a:t>
            </a:r>
          </a:p>
          <a:p>
            <a:pPr marL="742950" lvl="1" indent="-285750">
              <a:lnSpc>
                <a:spcPct val="90000"/>
              </a:lnSpc>
              <a:spcBef>
                <a:spcPts val="0"/>
              </a:spcBef>
              <a:buFont typeface="Arial" panose="020B0604020202020204" pitchFamily="34" charset="0"/>
              <a:buChar char="•"/>
            </a:pPr>
            <a:r>
              <a:rPr lang="en-US" sz="1800" dirty="0"/>
              <a:t>intolerance toward religious differences</a:t>
            </a:r>
          </a:p>
          <a:p>
            <a:pPr marL="742950" lvl="1" indent="-285750">
              <a:lnSpc>
                <a:spcPct val="90000"/>
              </a:lnSpc>
              <a:spcBef>
                <a:spcPts val="0"/>
              </a:spcBef>
              <a:buFont typeface="Arial" panose="020B0604020202020204" pitchFamily="34" charset="0"/>
              <a:buChar char="•"/>
            </a:pPr>
            <a:r>
              <a:rPr lang="en-US" sz="1800" dirty="0"/>
              <a:t>belief in a condemning higher power</a:t>
            </a:r>
            <a:br>
              <a:rPr lang="en-US" sz="1800" dirty="0"/>
            </a:br>
            <a:endParaRPr lang="en-US" sz="1800" dirty="0"/>
          </a:p>
          <a:p>
            <a:pPr marL="285750" indent="-285750">
              <a:lnSpc>
                <a:spcPct val="90000"/>
              </a:lnSpc>
              <a:spcBef>
                <a:spcPts val="0"/>
              </a:spcBef>
              <a:buFont typeface="Arial" panose="020B0604020202020204" pitchFamily="34" charset="0"/>
              <a:buChar char="•"/>
            </a:pPr>
            <a:r>
              <a:rPr lang="en-US" dirty="0"/>
              <a:t>Negative/abusive experiences w/ religion increase health-risk behaviors</a:t>
            </a:r>
          </a:p>
          <a:p>
            <a:pPr marL="285750" indent="-285750">
              <a:lnSpc>
                <a:spcPct val="90000"/>
              </a:lnSpc>
              <a:spcBef>
                <a:spcPts val="0"/>
              </a:spcBef>
              <a:buFont typeface="Arial" panose="020B0604020202020204" pitchFamily="34" charset="0"/>
              <a:buChar char="•"/>
            </a:pPr>
            <a:endParaRPr lang="en-US" dirty="0"/>
          </a:p>
          <a:p>
            <a:pPr marL="285750" indent="-285750">
              <a:lnSpc>
                <a:spcPct val="90000"/>
              </a:lnSpc>
              <a:spcBef>
                <a:spcPts val="0"/>
              </a:spcBef>
              <a:buFont typeface="Arial" panose="020B0604020202020204" pitchFamily="34" charset="0"/>
              <a:buChar char="•"/>
            </a:pPr>
            <a:r>
              <a:rPr lang="en-US" dirty="0"/>
              <a:t>Study of religious coping &amp; health-risk behaviors must consider possible negative influences</a:t>
            </a:r>
          </a:p>
          <a:p>
            <a:pPr>
              <a:lnSpc>
                <a:spcPct val="90000"/>
              </a:lnSpc>
              <a:spcBef>
                <a:spcPts val="0"/>
              </a:spcBef>
            </a:pPr>
            <a:endParaRPr lang="en-US" dirty="0"/>
          </a:p>
        </p:txBody>
      </p:sp>
      <p:sp>
        <p:nvSpPr>
          <p:cNvPr id="13" name="TextBox 12">
            <a:extLst>
              <a:ext uri="{FF2B5EF4-FFF2-40B4-BE49-F238E27FC236}">
                <a16:creationId xmlns:a16="http://schemas.microsoft.com/office/drawing/2014/main" id="{DFF65255-235E-5949-AC8F-33E68961080C}"/>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02250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young girl smiling and posing for the camera&#10;&#10;Description automatically generated">
            <a:extLst>
              <a:ext uri="{FF2B5EF4-FFF2-40B4-BE49-F238E27FC236}">
                <a16:creationId xmlns:a16="http://schemas.microsoft.com/office/drawing/2014/main" id="{3E45486E-6DE6-FC42-99FF-91C00335867A}"/>
              </a:ext>
            </a:extLst>
          </p:cNvPr>
          <p:cNvPicPr>
            <a:picLocks noChangeAspect="1"/>
          </p:cNvPicPr>
          <p:nvPr/>
        </p:nvPicPr>
        <p:blipFill rotWithShape="1">
          <a:blip r:embed="rId3"/>
          <a:srcRect l="20940" r="18159" b="2"/>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757261" y="727626"/>
            <a:ext cx="4691028" cy="1718225"/>
          </a:xfrm>
        </p:spPr>
        <p:txBody>
          <a:bodyPr>
            <a:normAutofit/>
          </a:bodyPr>
          <a:lstStyle/>
          <a:p>
            <a:r>
              <a:rPr lang="en-US" sz="3000" dirty="0"/>
              <a:t>A Case of Spiritual Development in an African-American Community</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617776" y="2538919"/>
            <a:ext cx="5021451" cy="3557805"/>
          </a:xfrm>
        </p:spPr>
        <p:txBody>
          <a:bodyPr>
            <a:normAutofit/>
          </a:bodyPr>
          <a:lstStyle/>
          <a:p>
            <a:pPr>
              <a:lnSpc>
                <a:spcPct val="90000"/>
              </a:lnSpc>
              <a:spcBef>
                <a:spcPts val="0"/>
              </a:spcBef>
              <a:buFont typeface="Arial" panose="020B0604020202020204" pitchFamily="34" charset="0"/>
              <a:buChar char="•"/>
            </a:pPr>
            <a:r>
              <a:rPr lang="en-US" dirty="0"/>
              <a:t>Edith </a:t>
            </a:r>
            <a:r>
              <a:rPr lang="en-US" dirty="0" err="1"/>
              <a:t>Hudley</a:t>
            </a:r>
            <a:r>
              <a:rPr lang="en-US" dirty="0"/>
              <a:t>, mother &amp; deaconess of First Baptist Church, deepened understanding of sociocultural-historical context of children’s spiritual socialization &amp; development through oral history</a:t>
            </a:r>
            <a:br>
              <a:rPr lang="en-US" dirty="0"/>
            </a:br>
            <a:endParaRPr lang="en-US" dirty="0"/>
          </a:p>
          <a:p>
            <a:pPr>
              <a:lnSpc>
                <a:spcPct val="90000"/>
              </a:lnSpc>
              <a:spcBef>
                <a:spcPts val="0"/>
              </a:spcBef>
              <a:buFont typeface="Arial" panose="020B0604020202020204" pitchFamily="34" charset="0"/>
              <a:buChar char="•"/>
            </a:pPr>
            <a:r>
              <a:rPr lang="en-US" dirty="0"/>
              <a:t>Need to research African-American &amp; children of color especially urgent; underrepresented in child development studies</a:t>
            </a:r>
            <a:br>
              <a:rPr lang="en-US" dirty="0"/>
            </a:br>
            <a:endParaRPr lang="en-US" dirty="0"/>
          </a:p>
          <a:p>
            <a:pPr>
              <a:lnSpc>
                <a:spcPct val="90000"/>
              </a:lnSpc>
              <a:spcBef>
                <a:spcPts val="0"/>
              </a:spcBef>
              <a:buFont typeface="Arial" panose="020B0604020202020204" pitchFamily="34" charset="0"/>
              <a:buChar char="•"/>
            </a:pPr>
            <a:r>
              <a:rPr lang="en-US" dirty="0"/>
              <a:t>Mother Edith </a:t>
            </a:r>
            <a:r>
              <a:rPr lang="en-US" dirty="0" err="1"/>
              <a:t>Hudley’s</a:t>
            </a:r>
            <a:r>
              <a:rPr lang="en-US" dirty="0"/>
              <a:t> oral history stimulates imaginations &amp; prompts to question, enlarge, reaffirm assumptions about child rearing</a:t>
            </a:r>
          </a:p>
          <a:p>
            <a:pPr>
              <a:lnSpc>
                <a:spcPct val="90000"/>
              </a:lnSpc>
              <a:spcBef>
                <a:spcPts val="0"/>
              </a:spcBef>
              <a:buFont typeface="Arial" panose="020B0604020202020204" pitchFamily="34" charset="0"/>
              <a:buChar char="•"/>
            </a:pPr>
            <a:endParaRPr lang="en-US" dirty="0"/>
          </a:p>
          <a:p>
            <a:pPr>
              <a:lnSpc>
                <a:spcPct val="90000"/>
              </a:lnSpc>
              <a:spcBef>
                <a:spcPts val="0"/>
              </a:spcBef>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1687738B-A89A-1747-AACC-588F64781BC6}"/>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998944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icture containing grass, outdoor, person, child&#10;&#10;Description automatically generated">
            <a:extLst>
              <a:ext uri="{FF2B5EF4-FFF2-40B4-BE49-F238E27FC236}">
                <a16:creationId xmlns:a16="http://schemas.microsoft.com/office/drawing/2014/main" id="{4051E42C-83D8-9840-986A-F897BD5530D9}"/>
              </a:ext>
            </a:extLst>
          </p:cNvPr>
          <p:cNvPicPr>
            <a:picLocks noChangeAspect="1"/>
          </p:cNvPicPr>
          <p:nvPr/>
        </p:nvPicPr>
        <p:blipFill rotWithShape="1">
          <a:blip r:embed="rId3"/>
          <a:srcRect l="3946" r="4813"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067227" y="526148"/>
            <a:ext cx="4381062" cy="1718225"/>
          </a:xfrm>
        </p:spPr>
        <p:txBody>
          <a:bodyPr>
            <a:normAutofit/>
          </a:bodyPr>
          <a:lstStyle/>
          <a:p>
            <a:r>
              <a:rPr lang="en-US" sz="3000" dirty="0"/>
              <a:t>Spiritual Development at First Baptist Church “Spirituality is a Lifeline”</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846137" y="2166961"/>
            <a:ext cx="4602152" cy="3768891"/>
          </a:xfrm>
        </p:spPr>
        <p:txBody>
          <a:bodyPr>
            <a:normAutofit/>
          </a:bodyPr>
          <a:lstStyle/>
          <a:p>
            <a:pPr marL="285750" indent="-285750">
              <a:spcBef>
                <a:spcPts val="0"/>
              </a:spcBef>
              <a:buFont typeface="Arial" panose="020B0604020202020204" pitchFamily="34" charset="0"/>
              <a:buChar char="•"/>
            </a:pPr>
            <a:r>
              <a:rPr lang="en-US" i="1" dirty="0"/>
              <a:t>Lifelines to healthy spiritual development</a:t>
            </a:r>
            <a:r>
              <a:rPr lang="en-US" dirty="0"/>
              <a:t> include inherent worth of individual &amp; value of freedom, justice &amp; forgiveness</a:t>
            </a:r>
            <a:br>
              <a:rPr lang="en-US" dirty="0"/>
            </a:br>
            <a:endParaRPr lang="en-US" dirty="0"/>
          </a:p>
          <a:p>
            <a:pPr marL="285750" indent="-285750">
              <a:spcBef>
                <a:spcPts val="0"/>
              </a:spcBef>
              <a:buFont typeface="Arial" panose="020B0604020202020204" pitchFamily="34" charset="0"/>
              <a:buChar char="•"/>
            </a:pPr>
            <a:r>
              <a:rPr lang="en-US" dirty="0"/>
              <a:t>Lifelines help children &amp; adults cope with challenges of everyday life</a:t>
            </a:r>
            <a:br>
              <a:rPr lang="en-US" dirty="0"/>
            </a:br>
            <a:endParaRPr lang="en-US" dirty="0"/>
          </a:p>
          <a:p>
            <a:pPr marL="285750" indent="-285750">
              <a:spcBef>
                <a:spcPts val="0"/>
              </a:spcBef>
              <a:buFont typeface="Arial" panose="020B0604020202020204" pitchFamily="34" charset="0"/>
              <a:buChar char="•"/>
            </a:pPr>
            <a:r>
              <a:rPr lang="en-US" dirty="0"/>
              <a:t>Sunday school teachers believed children must be familiar w/ religious beliefs so they reach for them/find strength in times of need</a:t>
            </a:r>
            <a:br>
              <a:rPr lang="en-US" dirty="0"/>
            </a:br>
            <a:endParaRPr lang="en-US" dirty="0"/>
          </a:p>
          <a:p>
            <a:pPr marL="285750" indent="-285750">
              <a:spcBef>
                <a:spcPts val="0"/>
              </a:spcBef>
              <a:buFont typeface="Arial" panose="020B0604020202020204" pitchFamily="34" charset="0"/>
              <a:buChar char="•"/>
            </a:pPr>
            <a:r>
              <a:rPr lang="en-US" dirty="0"/>
              <a:t>Lifelines provided framework for coping w/challenges</a:t>
            </a:r>
          </a:p>
          <a:p>
            <a:pPr>
              <a:spcBef>
                <a:spcPts val="0"/>
              </a:spcBef>
            </a:pPr>
            <a:endParaRPr lang="en-US" dirty="0"/>
          </a:p>
        </p:txBody>
      </p:sp>
      <p:sp>
        <p:nvSpPr>
          <p:cNvPr id="10" name="TextBox 9">
            <a:extLst>
              <a:ext uri="{FF2B5EF4-FFF2-40B4-BE49-F238E27FC236}">
                <a16:creationId xmlns:a16="http://schemas.microsoft.com/office/drawing/2014/main" id="{F9D256A1-29E5-5145-87CF-E7F240AC4EF2}"/>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06207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on a beach&#10;&#10;Description automatically generated">
            <a:extLst>
              <a:ext uri="{FF2B5EF4-FFF2-40B4-BE49-F238E27FC236}">
                <a16:creationId xmlns:a16="http://schemas.microsoft.com/office/drawing/2014/main" id="{0DAA1833-E7DE-5346-9C22-BF0E37B901F0}"/>
              </a:ext>
            </a:extLst>
          </p:cNvPr>
          <p:cNvPicPr>
            <a:picLocks noChangeAspect="1"/>
          </p:cNvPicPr>
          <p:nvPr/>
        </p:nvPicPr>
        <p:blipFill rotWithShape="1">
          <a:blip r:embed="rId3"/>
          <a:srcRect t="9026" r="10470" b="13793"/>
          <a:stretch/>
        </p:blipFill>
        <p:spPr>
          <a:xfrm flipH="1">
            <a:off x="0" y="0"/>
            <a:ext cx="12192000" cy="6858000"/>
          </a:xfrm>
          <a:prstGeom prst="rect">
            <a:avLst/>
          </a:prstGeom>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654304" y="1050247"/>
            <a:ext cx="4472921" cy="1371600"/>
          </a:xfrm>
        </p:spPr>
        <p:txBody>
          <a:bodyPr>
            <a:normAutofit/>
          </a:bodyPr>
          <a:lstStyle/>
          <a:p>
            <a:r>
              <a:rPr lang="en-US" sz="2800" dirty="0"/>
              <a:t>Spiritual Development at First Baptist Church “Meaningful Involvement in Community”</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654304" y="2583925"/>
            <a:ext cx="4472922" cy="3153488"/>
          </a:xfrm>
        </p:spPr>
        <p:txBody>
          <a:bodyPr>
            <a:normAutofit lnSpcReduction="10000"/>
          </a:bodyPr>
          <a:lstStyle/>
          <a:p>
            <a:pPr marL="285750" indent="-285750">
              <a:spcBef>
                <a:spcPts val="0"/>
              </a:spcBef>
              <a:buFont typeface="Arial" panose="020B0604020202020204" pitchFamily="34" charset="0"/>
              <a:buChar char="•"/>
            </a:pPr>
            <a:r>
              <a:rPr lang="en-US" dirty="0"/>
              <a:t>Membership in particular church often referenced as “church home”</a:t>
            </a:r>
            <a:br>
              <a:rPr lang="en-US" dirty="0"/>
            </a:br>
            <a:endParaRPr lang="en-US" dirty="0"/>
          </a:p>
          <a:p>
            <a:pPr marL="285750" indent="-285750">
              <a:spcBef>
                <a:spcPts val="0"/>
              </a:spcBef>
              <a:buFont typeface="Arial" panose="020B0604020202020204" pitchFamily="34" charset="0"/>
              <a:buChar char="•"/>
            </a:pPr>
            <a:r>
              <a:rPr lang="en-US" dirty="0"/>
              <a:t>Adults described necessity of knowing child’s family/community to teach effectively</a:t>
            </a:r>
            <a:br>
              <a:rPr lang="en-US" dirty="0"/>
            </a:br>
            <a:endParaRPr lang="en-US" dirty="0"/>
          </a:p>
          <a:p>
            <a:pPr marL="285750" indent="-285750">
              <a:spcBef>
                <a:spcPts val="0"/>
              </a:spcBef>
              <a:buFont typeface="Arial" panose="020B0604020202020204" pitchFamily="34" charset="0"/>
              <a:buChar char="•"/>
            </a:pPr>
            <a:r>
              <a:rPr lang="en-US" dirty="0"/>
              <a:t>Stories encouraged sense of pride in being African-American &amp; connected child to broader heritage</a:t>
            </a:r>
            <a:br>
              <a:rPr lang="en-US" dirty="0"/>
            </a:br>
            <a:endParaRPr lang="en-US" dirty="0"/>
          </a:p>
          <a:p>
            <a:pPr marL="285750" indent="-285750">
              <a:spcBef>
                <a:spcPts val="0"/>
              </a:spcBef>
              <a:buFont typeface="Arial" panose="020B0604020202020204" pitchFamily="34" charset="0"/>
              <a:buChar char="•"/>
            </a:pPr>
            <a:r>
              <a:rPr lang="en-US" dirty="0"/>
              <a:t>Community ties also seen as central to survival</a:t>
            </a:r>
          </a:p>
          <a:p>
            <a:pPr>
              <a:spcBef>
                <a:spcPts val="0"/>
              </a:spcBef>
            </a:pPr>
            <a:endParaRPr lang="en-US" dirty="0"/>
          </a:p>
        </p:txBody>
      </p:sp>
      <p:sp>
        <p:nvSpPr>
          <p:cNvPr id="10" name="TextBox 9">
            <a:extLst>
              <a:ext uri="{FF2B5EF4-FFF2-40B4-BE49-F238E27FC236}">
                <a16:creationId xmlns:a16="http://schemas.microsoft.com/office/drawing/2014/main" id="{1E6624D3-3EF4-0A4F-8D47-20DF529411BB}"/>
              </a:ext>
            </a:extLst>
          </p:cNvPr>
          <p:cNvSpPr txBox="1"/>
          <p:nvPr/>
        </p:nvSpPr>
        <p:spPr>
          <a:xfrm>
            <a:off x="8799794" y="5776380"/>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540738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itting on a bench in front of a yellow flower&#10;&#10;Description automatically generated">
            <a:extLst>
              <a:ext uri="{FF2B5EF4-FFF2-40B4-BE49-F238E27FC236}">
                <a16:creationId xmlns:a16="http://schemas.microsoft.com/office/drawing/2014/main" id="{09DF14B7-36CB-8546-BBA2-C3D80B271D72}"/>
              </a:ext>
            </a:extLst>
          </p:cNvPr>
          <p:cNvPicPr>
            <a:picLocks noChangeAspect="1"/>
          </p:cNvPicPr>
          <p:nvPr/>
        </p:nvPicPr>
        <p:blipFill rotWithShape="1">
          <a:blip r:embed="rId3"/>
          <a:srcRect l="9640" r="28139" b="-1"/>
          <a:stretch/>
        </p:blipFill>
        <p:spPr>
          <a:xfrm>
            <a:off x="20" y="10"/>
            <a:ext cx="6392647" cy="6857990"/>
          </a:xfrm>
          <a:prstGeom prst="rect">
            <a:avLst/>
          </a:prstGeom>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064082" y="642594"/>
            <a:ext cx="4472921" cy="1371600"/>
          </a:xfrm>
        </p:spPr>
        <p:txBody>
          <a:bodyPr>
            <a:noAutofit/>
          </a:bodyPr>
          <a:lstStyle/>
          <a:p>
            <a:r>
              <a:rPr lang="en-US" sz="2800" dirty="0"/>
              <a:t>Spiritual Development at First Baptist Church “Inherent Worth of Each Individual: Love and Respect”</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7064082" y="2434413"/>
            <a:ext cx="4472922" cy="3931920"/>
          </a:xfrm>
        </p:spPr>
        <p:txBody>
          <a:bodyPr>
            <a:normAutofit/>
          </a:bodyPr>
          <a:lstStyle/>
          <a:p>
            <a:pPr marL="285750" indent="-285750">
              <a:spcBef>
                <a:spcPts val="0"/>
              </a:spcBef>
              <a:buFont typeface="Arial" panose="020B0604020202020204" pitchFamily="34" charset="0"/>
              <a:buChar char="•"/>
            </a:pPr>
            <a:r>
              <a:rPr lang="en-US" dirty="0"/>
              <a:t>Children learned:</a:t>
            </a:r>
          </a:p>
          <a:p>
            <a:pPr marL="742950" lvl="1" indent="-285750">
              <a:spcBef>
                <a:spcPts val="0"/>
              </a:spcBef>
              <a:buFont typeface="Arial" panose="020B0604020202020204" pitchFamily="34" charset="0"/>
              <a:buChar char="•"/>
            </a:pPr>
            <a:r>
              <a:rPr lang="en-US" sz="1800" dirty="0"/>
              <a:t>Inherent worth of individual; exists independently of material success &amp; social status</a:t>
            </a:r>
          </a:p>
          <a:p>
            <a:pPr marL="742950" lvl="1" indent="-285750">
              <a:spcBef>
                <a:spcPts val="0"/>
              </a:spcBef>
              <a:buFont typeface="Arial" panose="020B0604020202020204" pitchFamily="34" charset="0"/>
              <a:buChar char="•"/>
            </a:pPr>
            <a:r>
              <a:rPr lang="en-US" sz="1800" dirty="0"/>
              <a:t>Each child entitled to love &amp; respect; can succeed w/ opportunities &amp; personal effort</a:t>
            </a:r>
            <a:br>
              <a:rPr lang="en-US" sz="1800" dirty="0"/>
            </a:br>
            <a:endParaRPr lang="en-US" dirty="0"/>
          </a:p>
          <a:p>
            <a:pPr marL="285750" indent="-285750">
              <a:spcBef>
                <a:spcPts val="0"/>
              </a:spcBef>
              <a:buFont typeface="Arial" panose="020B0604020202020204" pitchFamily="34" charset="0"/>
              <a:buChar char="•"/>
            </a:pPr>
            <a:r>
              <a:rPr lang="en-US" dirty="0"/>
              <a:t>Church respected children:</a:t>
            </a:r>
          </a:p>
          <a:p>
            <a:pPr marL="560070" lvl="1" indent="-285750">
              <a:spcBef>
                <a:spcPts val="0"/>
              </a:spcBef>
              <a:buFont typeface="Arial" panose="020B0604020202020204" pitchFamily="34" charset="0"/>
              <a:buChar char="•"/>
            </a:pPr>
            <a:r>
              <a:rPr lang="en-US" sz="1800" dirty="0"/>
              <a:t>Viewed as hope of future</a:t>
            </a:r>
          </a:p>
          <a:p>
            <a:pPr marL="560070" lvl="1" indent="-285750">
              <a:spcBef>
                <a:spcPts val="0"/>
              </a:spcBef>
              <a:buFont typeface="Arial" panose="020B0604020202020204" pitchFamily="34" charset="0"/>
              <a:buChar char="•"/>
            </a:pPr>
            <a:r>
              <a:rPr lang="en-US" sz="1800" dirty="0"/>
              <a:t>Respected as models for spiritual salvation</a:t>
            </a:r>
          </a:p>
          <a:p>
            <a:pPr>
              <a:spcBef>
                <a:spcPts val="0"/>
              </a:spcBef>
            </a:pPr>
            <a:endParaRPr lang="en-US" dirty="0"/>
          </a:p>
        </p:txBody>
      </p:sp>
      <p:sp>
        <p:nvSpPr>
          <p:cNvPr id="10" name="TextBox 9">
            <a:extLst>
              <a:ext uri="{FF2B5EF4-FFF2-40B4-BE49-F238E27FC236}">
                <a16:creationId xmlns:a16="http://schemas.microsoft.com/office/drawing/2014/main" id="{F67EEC73-E907-374C-B622-77D0BC0466B6}"/>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871151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icture containing person, table, sitting, indoor&#10;&#10;Description automatically generated">
            <a:extLst>
              <a:ext uri="{FF2B5EF4-FFF2-40B4-BE49-F238E27FC236}">
                <a16:creationId xmlns:a16="http://schemas.microsoft.com/office/drawing/2014/main" id="{8A9133EC-47E0-754E-A8CC-D0CAD3CC8635}"/>
              </a:ext>
            </a:extLst>
          </p:cNvPr>
          <p:cNvPicPr>
            <a:picLocks noChangeAspect="1"/>
          </p:cNvPicPr>
          <p:nvPr/>
        </p:nvPicPr>
        <p:blipFill rotWithShape="1">
          <a:blip r:embed="rId3"/>
          <a:srcRect l="25673" r="13426"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4552B-7447-3048-BF0D-0F79C30F035D}"/>
              </a:ext>
            </a:extLst>
          </p:cNvPr>
          <p:cNvSpPr>
            <a:spLocks noGrp="1"/>
          </p:cNvSpPr>
          <p:nvPr>
            <p:ph type="title"/>
          </p:nvPr>
        </p:nvSpPr>
        <p:spPr>
          <a:xfrm>
            <a:off x="6846136" y="557146"/>
            <a:ext cx="4829547" cy="1718225"/>
          </a:xfrm>
        </p:spPr>
        <p:txBody>
          <a:bodyPr>
            <a:normAutofit/>
          </a:bodyPr>
          <a:lstStyle/>
          <a:p>
            <a:r>
              <a:rPr lang="en-US" sz="2800" dirty="0"/>
              <a:t>Spiritual Development at First Baptist Church “Appropriate Adult-Child Relationships”</a:t>
            </a:r>
          </a:p>
        </p:txBody>
      </p:sp>
      <p:sp>
        <p:nvSpPr>
          <p:cNvPr id="3" name="Content Placeholder 2">
            <a:extLst>
              <a:ext uri="{FF2B5EF4-FFF2-40B4-BE49-F238E27FC236}">
                <a16:creationId xmlns:a16="http://schemas.microsoft.com/office/drawing/2014/main" id="{FABA4336-4295-5342-A09C-98AC43B07E5A}"/>
              </a:ext>
            </a:extLst>
          </p:cNvPr>
          <p:cNvSpPr>
            <a:spLocks noGrp="1"/>
          </p:cNvSpPr>
          <p:nvPr>
            <p:ph idx="1"/>
          </p:nvPr>
        </p:nvSpPr>
        <p:spPr>
          <a:xfrm>
            <a:off x="6846137" y="2262753"/>
            <a:ext cx="4602152" cy="3833971"/>
          </a:xfrm>
        </p:spPr>
        <p:txBody>
          <a:bodyPr>
            <a:normAutofit lnSpcReduction="10000"/>
          </a:bodyPr>
          <a:lstStyle/>
          <a:p>
            <a:pPr marL="285750" indent="-285750">
              <a:spcBef>
                <a:spcPts val="0"/>
              </a:spcBef>
              <a:buFont typeface="Arial" panose="020B0604020202020204" pitchFamily="34" charset="0"/>
              <a:buChar char="•"/>
            </a:pPr>
            <a:r>
              <a:rPr lang="en-US" dirty="0"/>
              <a:t>Nature of adult-child relationships described as “child-sensitive” &amp; “growth-oriented”</a:t>
            </a:r>
            <a:br>
              <a:rPr lang="en-US" dirty="0"/>
            </a:br>
            <a:endParaRPr lang="en-US" dirty="0"/>
          </a:p>
          <a:p>
            <a:pPr marL="285750" indent="-285750">
              <a:spcBef>
                <a:spcPts val="0"/>
              </a:spcBef>
              <a:buFont typeface="Arial" panose="020B0604020202020204" pitchFamily="34" charset="0"/>
              <a:buChar char="•"/>
            </a:pPr>
            <a:r>
              <a:rPr lang="en-US" dirty="0"/>
              <a:t>Sunday school teachers &amp; Mothers passed down spiritual lifelines to children while sensitive to emotional, social &amp; cognitive immaturity</a:t>
            </a:r>
            <a:br>
              <a:rPr lang="en-US" dirty="0"/>
            </a:br>
            <a:endParaRPr lang="en-US" dirty="0"/>
          </a:p>
          <a:p>
            <a:pPr marL="285750" indent="-285750">
              <a:spcBef>
                <a:spcPts val="0"/>
              </a:spcBef>
              <a:buFont typeface="Arial" panose="020B0604020202020204" pitchFamily="34" charset="0"/>
              <a:buChar char="•"/>
            </a:pPr>
            <a:r>
              <a:rPr lang="en-US" dirty="0"/>
              <a:t>Teachers initiated narratives, posed questions &amp; made demands on children’s behavior/performance</a:t>
            </a:r>
            <a:br>
              <a:rPr lang="en-US" dirty="0"/>
            </a:br>
            <a:endParaRPr lang="en-US" dirty="0"/>
          </a:p>
          <a:p>
            <a:pPr marL="285750" indent="-285750">
              <a:spcBef>
                <a:spcPts val="0"/>
              </a:spcBef>
              <a:buFont typeface="Arial" panose="020B0604020202020204" pitchFamily="34" charset="0"/>
              <a:buChar char="•"/>
            </a:pPr>
            <a:r>
              <a:rPr lang="en-US" dirty="0"/>
              <a:t>Children responded to questions, debating issues &amp; offered interpretations</a:t>
            </a:r>
          </a:p>
          <a:p>
            <a:pPr>
              <a:spcBef>
                <a:spcPts val="0"/>
              </a:spcBef>
            </a:pPr>
            <a:endParaRPr lang="en-US" dirty="0"/>
          </a:p>
        </p:txBody>
      </p:sp>
      <p:sp>
        <p:nvSpPr>
          <p:cNvPr id="10" name="TextBox 9">
            <a:extLst>
              <a:ext uri="{FF2B5EF4-FFF2-40B4-BE49-F238E27FC236}">
                <a16:creationId xmlns:a16="http://schemas.microsoft.com/office/drawing/2014/main" id="{A84A1E92-E380-5145-BCF1-37B9A2AE0393}"/>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67092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that is standing in the grass&#10;&#10;Description automatically generated">
            <a:extLst>
              <a:ext uri="{FF2B5EF4-FFF2-40B4-BE49-F238E27FC236}">
                <a16:creationId xmlns:a16="http://schemas.microsoft.com/office/drawing/2014/main" id="{51E75DB8-66C7-C947-80CD-C328A9694A35}"/>
              </a:ext>
            </a:extLst>
          </p:cNvPr>
          <p:cNvPicPr>
            <a:picLocks noChangeAspect="1"/>
          </p:cNvPicPr>
          <p:nvPr/>
        </p:nvPicPr>
        <p:blipFill rotWithShape="1">
          <a:blip r:embed="rId3"/>
          <a:srcRect l="9091" t="23103"/>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7CEFF-C2ED-F942-B478-A08496FB88B7}"/>
              </a:ext>
            </a:extLst>
          </p:cNvPr>
          <p:cNvSpPr>
            <a:spLocks noGrp="1"/>
          </p:cNvSpPr>
          <p:nvPr>
            <p:ph type="title"/>
          </p:nvPr>
        </p:nvSpPr>
        <p:spPr>
          <a:xfrm>
            <a:off x="7001119" y="727626"/>
            <a:ext cx="4602152" cy="1718225"/>
          </a:xfrm>
        </p:spPr>
        <p:txBody>
          <a:bodyPr>
            <a:normAutofit/>
          </a:bodyPr>
          <a:lstStyle/>
          <a:p>
            <a:r>
              <a:rPr lang="en-US" sz="3600" dirty="0"/>
              <a:t>Spiritual Development at First Baptist Church “Storytelling”</a:t>
            </a:r>
          </a:p>
        </p:txBody>
      </p:sp>
      <p:sp>
        <p:nvSpPr>
          <p:cNvPr id="3" name="Content Placeholder 2">
            <a:extLst>
              <a:ext uri="{FF2B5EF4-FFF2-40B4-BE49-F238E27FC236}">
                <a16:creationId xmlns:a16="http://schemas.microsoft.com/office/drawing/2014/main" id="{3A41698D-31F4-7042-94EB-F9093F42723E}"/>
              </a:ext>
            </a:extLst>
          </p:cNvPr>
          <p:cNvSpPr>
            <a:spLocks noGrp="1"/>
          </p:cNvSpPr>
          <p:nvPr>
            <p:ph idx="1"/>
          </p:nvPr>
        </p:nvSpPr>
        <p:spPr>
          <a:xfrm>
            <a:off x="6784145" y="2538920"/>
            <a:ext cx="4602152" cy="3480066"/>
          </a:xfrm>
        </p:spPr>
        <p:txBody>
          <a:bodyPr>
            <a:normAutofit/>
          </a:bodyPr>
          <a:lstStyle/>
          <a:p>
            <a:pPr marL="285750" indent="-285750">
              <a:spcBef>
                <a:spcPts val="0"/>
              </a:spcBef>
              <a:buFont typeface="Arial" panose="020B0604020202020204" pitchFamily="34" charset="0"/>
              <a:buChar char="•"/>
            </a:pPr>
            <a:r>
              <a:rPr lang="en-US" dirty="0"/>
              <a:t>Understanding/applying biblical concepts in everyday lives central goal to Sunday school</a:t>
            </a:r>
            <a:br>
              <a:rPr lang="en-US" dirty="0"/>
            </a:br>
            <a:endParaRPr lang="en-US" dirty="0"/>
          </a:p>
          <a:p>
            <a:pPr marL="285750" indent="-285750">
              <a:spcBef>
                <a:spcPts val="0"/>
              </a:spcBef>
              <a:buFont typeface="Arial" panose="020B0604020202020204" pitchFamily="34" charset="0"/>
              <a:buChar char="•"/>
            </a:pPr>
            <a:r>
              <a:rPr lang="en-US" dirty="0"/>
              <a:t>Stories accompanied texts enhanced children’s learning</a:t>
            </a:r>
            <a:br>
              <a:rPr lang="en-US" dirty="0"/>
            </a:br>
            <a:endParaRPr lang="en-US" dirty="0"/>
          </a:p>
          <a:p>
            <a:pPr marL="285750" indent="-285750">
              <a:spcBef>
                <a:spcPts val="0"/>
              </a:spcBef>
              <a:buFont typeface="Arial" panose="020B0604020202020204" pitchFamily="34" charset="0"/>
              <a:buChar char="•"/>
            </a:pPr>
            <a:r>
              <a:rPr lang="en-US" dirty="0"/>
              <a:t>To help children develop &amp; learn, teachers made conscious effort to keep children focused on biblical text, respect privacy of families, ensure ability to apply biblical lessons to everyday lives</a:t>
            </a:r>
          </a:p>
          <a:p>
            <a:pPr>
              <a:spcBef>
                <a:spcPts val="0"/>
              </a:spcBef>
            </a:pPr>
            <a:endParaRPr lang="en-US" dirty="0"/>
          </a:p>
        </p:txBody>
      </p:sp>
      <p:sp>
        <p:nvSpPr>
          <p:cNvPr id="9" name="TextBox 8">
            <a:extLst>
              <a:ext uri="{FF2B5EF4-FFF2-40B4-BE49-F238E27FC236}">
                <a16:creationId xmlns:a16="http://schemas.microsoft.com/office/drawing/2014/main" id="{ED26AB0B-103F-4440-9A62-361453A33673}"/>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174359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erson playing frisbee on the beach&#10;&#10;Description automatically generated">
            <a:extLst>
              <a:ext uri="{FF2B5EF4-FFF2-40B4-BE49-F238E27FC236}">
                <a16:creationId xmlns:a16="http://schemas.microsoft.com/office/drawing/2014/main" id="{443C39A5-A183-B041-8744-8F9552470713}"/>
              </a:ext>
            </a:extLst>
          </p:cNvPr>
          <p:cNvPicPr>
            <a:picLocks noChangeAspect="1"/>
          </p:cNvPicPr>
          <p:nvPr/>
        </p:nvPicPr>
        <p:blipFill rotWithShape="1">
          <a:blip r:embed="rId3"/>
          <a:srcRect t="15710" r="10059" b="8499"/>
          <a:stretch/>
        </p:blipFill>
        <p:spPr>
          <a:xfrm flipH="1">
            <a:off x="-1" y="10"/>
            <a:ext cx="12192000" cy="6857990"/>
          </a:xfrm>
          <a:prstGeom prst="rect">
            <a:avLst/>
          </a:prstGeom>
        </p:spPr>
      </p:pic>
      <p:sp>
        <p:nvSpPr>
          <p:cNvPr id="22" name="Rectangle 21">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24" name="Rectangle 23">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210846" y="1352277"/>
            <a:ext cx="4633416" cy="1371600"/>
          </a:xfrm>
        </p:spPr>
        <p:txBody>
          <a:bodyPr>
            <a:normAutofit/>
          </a:bodyPr>
          <a:lstStyle/>
          <a:p>
            <a:r>
              <a:rPr lang="en-US" sz="3100" dirty="0">
                <a:solidFill>
                  <a:schemeClr val="tx1"/>
                </a:solidFill>
              </a:rPr>
              <a:t>Implications for Social Work with School-age Children &amp; Their Families</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164351" y="2914784"/>
            <a:ext cx="4633415" cy="2572193"/>
          </a:xfrm>
        </p:spPr>
        <p:txBody>
          <a:bodyPr>
            <a:noAutofit/>
          </a:bodyPr>
          <a:lstStyle/>
          <a:p>
            <a:pPr marL="285750" indent="-285750">
              <a:spcBef>
                <a:spcPts val="0"/>
              </a:spcBef>
              <a:buFont typeface="Arial" panose="020B0604020202020204" pitchFamily="34" charset="0"/>
              <a:buChar char="•"/>
            </a:pPr>
            <a:r>
              <a:rPr lang="en-US" dirty="0"/>
              <a:t>When assessing religion &amp; child development:</a:t>
            </a:r>
          </a:p>
          <a:p>
            <a:pPr marL="742950" lvl="1" indent="-285750">
              <a:spcBef>
                <a:spcPts val="0"/>
              </a:spcBef>
              <a:buFont typeface="Arial" panose="020B0604020202020204" pitchFamily="34" charset="0"/>
              <a:buChar char="•"/>
            </a:pPr>
            <a:r>
              <a:rPr lang="en-US" sz="1800" dirty="0"/>
              <a:t>Respect inherent worth of individual</a:t>
            </a:r>
          </a:p>
          <a:p>
            <a:pPr marL="742950" lvl="1" indent="-285750">
              <a:spcBef>
                <a:spcPts val="0"/>
              </a:spcBef>
              <a:buFont typeface="Arial" panose="020B0604020202020204" pitchFamily="34" charset="0"/>
              <a:buChar char="•"/>
            </a:pPr>
            <a:r>
              <a:rPr lang="en-US" sz="1800" dirty="0"/>
              <a:t>Understand cultural normative styles of adult-child interactions</a:t>
            </a:r>
          </a:p>
          <a:p>
            <a:pPr marL="742950" lvl="1" indent="-285750">
              <a:spcBef>
                <a:spcPts val="0"/>
              </a:spcBef>
              <a:buFont typeface="Arial" panose="020B0604020202020204" pitchFamily="34" charset="0"/>
              <a:buChar char="•"/>
            </a:pPr>
            <a:r>
              <a:rPr lang="en-US" sz="1800" dirty="0"/>
              <a:t>Recognize centrality of spirituality for children &amp; families</a:t>
            </a:r>
          </a:p>
          <a:p>
            <a:pPr marL="742950" lvl="1" indent="-285750">
              <a:spcBef>
                <a:spcPts val="0"/>
              </a:spcBef>
              <a:buFont typeface="Arial" panose="020B0604020202020204" pitchFamily="34" charset="0"/>
              <a:buChar char="•"/>
            </a:pPr>
            <a:r>
              <a:rPr lang="en-US" sz="1800" dirty="0"/>
              <a:t>Use storytelling to engage children in learning</a:t>
            </a:r>
          </a:p>
          <a:p>
            <a:pPr marL="285750" indent="-285750">
              <a:spcBef>
                <a:spcPts val="0"/>
              </a:spcBef>
              <a:buFont typeface="Arial" panose="020B0604020202020204" pitchFamily="34" charset="0"/>
              <a:buChar char="•"/>
            </a:pPr>
            <a:endParaRPr lang="en-US" dirty="0"/>
          </a:p>
          <a:p>
            <a:pPr marL="285750" indent="-285750">
              <a:spcBef>
                <a:spcPts val="0"/>
              </a:spcBef>
              <a:buFont typeface="Arial" panose="020B0604020202020204" pitchFamily="34" charset="0"/>
              <a:buChar char="•"/>
            </a:pPr>
            <a:endParaRPr lang="en-US" dirty="0"/>
          </a:p>
          <a:p>
            <a:pPr>
              <a:spcBef>
                <a:spcPts val="0"/>
              </a:spcBef>
            </a:pPr>
            <a:endParaRPr lang="en-US" dirty="0"/>
          </a:p>
        </p:txBody>
      </p:sp>
      <p:sp>
        <p:nvSpPr>
          <p:cNvPr id="14" name="TextBox 13">
            <a:extLst>
              <a:ext uri="{FF2B5EF4-FFF2-40B4-BE49-F238E27FC236}">
                <a16:creationId xmlns:a16="http://schemas.microsoft.com/office/drawing/2014/main" id="{2F5960B3-C48B-4546-9AB1-AFD68239E0A6}"/>
              </a:ext>
            </a:extLst>
          </p:cNvPr>
          <p:cNvSpPr txBox="1"/>
          <p:nvPr/>
        </p:nvSpPr>
        <p:spPr>
          <a:xfrm>
            <a:off x="8449194" y="5446231"/>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01955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her hand to her face&#10;&#10;Description automatically generated">
            <a:extLst>
              <a:ext uri="{FF2B5EF4-FFF2-40B4-BE49-F238E27FC236}">
                <a16:creationId xmlns:a16="http://schemas.microsoft.com/office/drawing/2014/main" id="{1F8E5F8E-60F6-9E4F-BC0C-251FC14034F6}"/>
              </a:ext>
            </a:extLst>
          </p:cNvPr>
          <p:cNvPicPr>
            <a:picLocks noChangeAspect="1"/>
          </p:cNvPicPr>
          <p:nvPr/>
        </p:nvPicPr>
        <p:blipFill rotWithShape="1">
          <a:blip r:embed="rId3"/>
          <a:srcRect t="15709" r="-1" b="-1"/>
          <a:stretch/>
        </p:blipFill>
        <p:spPr>
          <a:xfrm>
            <a:off x="20" y="10"/>
            <a:ext cx="12188932" cy="6857990"/>
          </a:xfrm>
          <a:prstGeom prst="rect">
            <a:avLst/>
          </a:prstGeom>
        </p:spPr>
      </p:pic>
      <p:sp>
        <p:nvSpPr>
          <p:cNvPr id="9" name="Rectangle 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1592317" y="1210383"/>
            <a:ext cx="4399050" cy="1371600"/>
          </a:xfrm>
        </p:spPr>
        <p:txBody>
          <a:bodyPr>
            <a:normAutofit/>
          </a:bodyPr>
          <a:lstStyle/>
          <a:p>
            <a:r>
              <a:rPr lang="en-US" sz="4000" dirty="0"/>
              <a:t>Introduction</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1357950" y="2553242"/>
            <a:ext cx="4633415" cy="2572193"/>
          </a:xfrm>
        </p:spPr>
        <p:txBody>
          <a:bodyPr>
            <a:normAutofit/>
          </a:bodyPr>
          <a:lstStyle/>
          <a:p>
            <a:pPr marL="285750" indent="-285750">
              <a:spcBef>
                <a:spcPts val="0"/>
              </a:spcBef>
              <a:buFont typeface="Arial" panose="020B0604020202020204" pitchFamily="34" charset="0"/>
              <a:buChar char="•"/>
            </a:pPr>
            <a:r>
              <a:rPr lang="en-US" dirty="0"/>
              <a:t>Middle childhood (6 -11 yrs.) ushers in new experiences &amp; roles</a:t>
            </a:r>
            <a:br>
              <a:rPr lang="en-US" dirty="0"/>
            </a:br>
            <a:endParaRPr lang="en-US" dirty="0"/>
          </a:p>
          <a:p>
            <a:pPr marL="285750" indent="-285750">
              <a:spcBef>
                <a:spcPts val="0"/>
              </a:spcBef>
              <a:buFont typeface="Arial" panose="020B0604020202020204" pitchFamily="34" charset="0"/>
              <a:buChar char="•"/>
            </a:pPr>
            <a:r>
              <a:rPr lang="en-US" dirty="0"/>
              <a:t>Children’s increased intellectual/social competencies allow independent participation in widening social contexts</a:t>
            </a:r>
            <a:br>
              <a:rPr lang="en-US" dirty="0"/>
            </a:br>
            <a:endParaRPr lang="en-US" dirty="0"/>
          </a:p>
          <a:p>
            <a:pPr marL="285750" indent="-285750">
              <a:spcBef>
                <a:spcPts val="0"/>
              </a:spcBef>
              <a:buFont typeface="Arial" panose="020B0604020202020204" pitchFamily="34" charset="0"/>
              <a:buChar char="•"/>
            </a:pPr>
            <a:r>
              <a:rPr lang="en-US" dirty="0"/>
              <a:t>Religion &amp; spirituality play increasing role in middle childhood</a:t>
            </a:r>
          </a:p>
        </p:txBody>
      </p:sp>
      <p:sp>
        <p:nvSpPr>
          <p:cNvPr id="7" name="TextBox 6">
            <a:extLst>
              <a:ext uri="{FF2B5EF4-FFF2-40B4-BE49-F238E27FC236}">
                <a16:creationId xmlns:a16="http://schemas.microsoft.com/office/drawing/2014/main" id="{6F397C13-8B1D-CB43-80BD-27A5A01DBA82}"/>
              </a:ext>
            </a:extLst>
          </p:cNvPr>
          <p:cNvSpPr txBox="1"/>
          <p:nvPr/>
        </p:nvSpPr>
        <p:spPr>
          <a:xfrm>
            <a:off x="3635695" y="5464609"/>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04580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ground, tree, grass&#10;&#10;Description automatically generated">
            <a:extLst>
              <a:ext uri="{FF2B5EF4-FFF2-40B4-BE49-F238E27FC236}">
                <a16:creationId xmlns:a16="http://schemas.microsoft.com/office/drawing/2014/main" id="{1935064B-70AB-C84E-994D-B0D93F096B43}"/>
              </a:ext>
            </a:extLst>
          </p:cNvPr>
          <p:cNvPicPr>
            <a:picLocks noChangeAspect="1"/>
          </p:cNvPicPr>
          <p:nvPr/>
        </p:nvPicPr>
        <p:blipFill rotWithShape="1">
          <a:blip r:embed="rId3"/>
          <a:srcRect t="11015" r="9091" b="20804"/>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74043" y="309172"/>
            <a:ext cx="4602152" cy="1718225"/>
          </a:xfrm>
        </p:spPr>
        <p:txBody>
          <a:bodyPr>
            <a:normAutofit/>
          </a:bodyPr>
          <a:lstStyle/>
          <a:p>
            <a:r>
              <a:rPr lang="en-US" sz="4400" dirty="0"/>
              <a:t>Summary</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774043" y="1906292"/>
            <a:ext cx="4602152" cy="4112694"/>
          </a:xfrm>
        </p:spPr>
        <p:txBody>
          <a:bodyPr>
            <a:normAutofit/>
          </a:bodyPr>
          <a:lstStyle/>
          <a:p>
            <a:pPr marL="285750" indent="-285750">
              <a:lnSpc>
                <a:spcPct val="90000"/>
              </a:lnSpc>
              <a:spcBef>
                <a:spcPts val="0"/>
              </a:spcBef>
              <a:buFont typeface="Arial" panose="020B0604020202020204" pitchFamily="34" charset="0"/>
              <a:buChar char="•"/>
            </a:pPr>
            <a:r>
              <a:rPr lang="en-US" dirty="0"/>
              <a:t>Middle childhood reflects biological, psychological &amp; social growth; </a:t>
            </a:r>
            <a:r>
              <a:rPr lang="en-US" dirty="0">
                <a:ln w="15875">
                  <a:noFill/>
                  <a:round/>
                </a:ln>
              </a:rPr>
              <a:t> intertwined w/sociocultural-historical events</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t>Social workers address issues through direct practice, removal of barriers &amp; policy improvements</a:t>
            </a:r>
            <a:br>
              <a:rPr lang="en-US" dirty="0"/>
            </a:br>
            <a:endParaRPr lang="en-US" dirty="0"/>
          </a:p>
          <a:p>
            <a:pPr marL="285750" indent="-285750">
              <a:lnSpc>
                <a:spcPct val="90000"/>
              </a:lnSpc>
              <a:spcBef>
                <a:spcPts val="0"/>
              </a:spcBef>
              <a:buFont typeface="Arial" panose="020B0604020202020204" pitchFamily="34" charset="0"/>
              <a:buChar char="•"/>
            </a:pPr>
            <a:r>
              <a:rPr lang="en-US" dirty="0"/>
              <a:t>By middle childhood, spirituality has become important part of experience &amp; coping tool</a:t>
            </a:r>
            <a:br>
              <a:rPr lang="en-US" dirty="0"/>
            </a:br>
            <a:endParaRPr lang="en-US" dirty="0"/>
          </a:p>
          <a:p>
            <a:pPr marL="285750" indent="-285750">
              <a:lnSpc>
                <a:spcPct val="90000"/>
              </a:lnSpc>
              <a:spcBef>
                <a:spcPts val="0"/>
              </a:spcBef>
              <a:buFont typeface="Arial" panose="020B0604020202020204" pitchFamily="34" charset="0"/>
              <a:buChar char="•"/>
            </a:pPr>
            <a:r>
              <a:rPr lang="en-US" dirty="0"/>
              <a:t>Social workers need culturally competent knowledge to understand/support spiritualty as context for children’s socialization &amp; development</a:t>
            </a:r>
          </a:p>
          <a:p>
            <a:pPr>
              <a:lnSpc>
                <a:spcPct val="90000"/>
              </a:lnSpc>
              <a:spcBef>
                <a:spcPts val="0"/>
              </a:spcBef>
            </a:pPr>
            <a:endParaRPr lang="en-US" dirty="0"/>
          </a:p>
        </p:txBody>
      </p:sp>
      <p:sp>
        <p:nvSpPr>
          <p:cNvPr id="8" name="TextBox 7">
            <a:extLst>
              <a:ext uri="{FF2B5EF4-FFF2-40B4-BE49-F238E27FC236}">
                <a16:creationId xmlns:a16="http://schemas.microsoft.com/office/drawing/2014/main" id="{557D4066-8A26-4144-856B-B1EE28AB8691}"/>
              </a:ext>
            </a:extLst>
          </p:cNvPr>
          <p:cNvSpPr txBox="1"/>
          <p:nvPr/>
        </p:nvSpPr>
        <p:spPr>
          <a:xfrm>
            <a:off x="3065332" y="6149423"/>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034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erson sitting on a table&#10;&#10;Description automatically generated">
            <a:extLst>
              <a:ext uri="{FF2B5EF4-FFF2-40B4-BE49-F238E27FC236}">
                <a16:creationId xmlns:a16="http://schemas.microsoft.com/office/drawing/2014/main" id="{1CE0A35D-26EE-CE4C-AB41-5FDB1C4CE38F}"/>
              </a:ext>
            </a:extLst>
          </p:cNvPr>
          <p:cNvPicPr>
            <a:picLocks noChangeAspect="1"/>
          </p:cNvPicPr>
          <p:nvPr/>
        </p:nvPicPr>
        <p:blipFill rotWithShape="1">
          <a:blip r:embed="rId3"/>
          <a:srcRect r="-1" b="26839"/>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846137" y="727626"/>
            <a:ext cx="4602152" cy="1718225"/>
          </a:xfrm>
        </p:spPr>
        <p:txBody>
          <a:bodyPr>
            <a:normAutofit/>
          </a:bodyPr>
          <a:lstStyle/>
          <a:p>
            <a:r>
              <a:rPr lang="en-US" sz="3200" dirty="0"/>
              <a:t>Highlights of Development During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653048" y="2538919"/>
            <a:ext cx="4981903" cy="3557805"/>
          </a:xfrm>
        </p:spPr>
        <p:txBody>
          <a:bodyPr>
            <a:noAutofit/>
          </a:bodyPr>
          <a:lstStyle/>
          <a:p>
            <a:pPr marL="285750" indent="-285750">
              <a:lnSpc>
                <a:spcPct val="90000"/>
              </a:lnSpc>
              <a:spcBef>
                <a:spcPts val="0"/>
              </a:spcBef>
              <a:buFont typeface="Arial" panose="020B0604020202020204" pitchFamily="34" charset="0"/>
              <a:buChar char="•"/>
            </a:pPr>
            <a:r>
              <a:rPr lang="en-US" dirty="0"/>
              <a:t>Children acquire skills &amp; attitudes for participating in activities from their cultural communities</a:t>
            </a:r>
            <a:br>
              <a:rPr lang="en-US" dirty="0"/>
            </a:br>
            <a:endParaRPr lang="en-US" dirty="0"/>
          </a:p>
          <a:p>
            <a:pPr marL="285750" indent="-285750">
              <a:lnSpc>
                <a:spcPct val="90000"/>
              </a:lnSpc>
              <a:spcBef>
                <a:spcPts val="0"/>
              </a:spcBef>
              <a:buFont typeface="Arial" panose="020B0604020202020204" pitchFamily="34" charset="0"/>
              <a:buChar char="•"/>
            </a:pPr>
            <a:r>
              <a:rPr lang="en-US" dirty="0"/>
              <a:t>Erikson (1963) described major psychosocial crisis of middle childhood as </a:t>
            </a:r>
            <a:r>
              <a:rPr lang="en-US" i="1" dirty="0"/>
              <a:t>industry versus inferiority</a:t>
            </a:r>
            <a:br>
              <a:rPr lang="en-US" i="1" dirty="0"/>
            </a:br>
            <a:endParaRPr lang="en-US" i="1" dirty="0"/>
          </a:p>
          <a:p>
            <a:pPr marL="285750" indent="-285750">
              <a:lnSpc>
                <a:spcPct val="90000"/>
              </a:lnSpc>
              <a:spcBef>
                <a:spcPts val="0"/>
              </a:spcBef>
              <a:buFont typeface="Arial" panose="020B0604020202020204" pitchFamily="34" charset="0"/>
              <a:buChar char="•"/>
            </a:pPr>
            <a:r>
              <a:rPr lang="en-US" dirty="0"/>
              <a:t>Children 5-7yrs:</a:t>
            </a:r>
          </a:p>
          <a:p>
            <a:pPr marL="742950" lvl="1" indent="-285750">
              <a:lnSpc>
                <a:spcPct val="90000"/>
              </a:lnSpc>
              <a:spcBef>
                <a:spcPts val="0"/>
              </a:spcBef>
              <a:buFont typeface="Arial" panose="020B0604020202020204" pitchFamily="34" charset="0"/>
              <a:buChar char="•"/>
            </a:pPr>
            <a:r>
              <a:rPr lang="en-US" sz="1800" dirty="0"/>
              <a:t>Monitor increasing proportion of </a:t>
            </a:r>
            <a:br>
              <a:rPr lang="en-US" sz="1800" dirty="0"/>
            </a:br>
            <a:r>
              <a:rPr lang="en-US" sz="1800" dirty="0"/>
              <a:t>own behaviors</a:t>
            </a:r>
          </a:p>
          <a:p>
            <a:pPr marL="742950" lvl="1" indent="-285750">
              <a:lnSpc>
                <a:spcPct val="90000"/>
              </a:lnSpc>
              <a:spcBef>
                <a:spcPts val="0"/>
              </a:spcBef>
              <a:buFont typeface="Arial" panose="020B0604020202020204" pitchFamily="34" charset="0"/>
              <a:buChar char="•"/>
            </a:pPr>
            <a:r>
              <a:rPr lang="en-US" sz="1800" dirty="0"/>
              <a:t>Take on increased responsibilities &amp; </a:t>
            </a:r>
            <a:br>
              <a:rPr lang="en-US" sz="1800" dirty="0"/>
            </a:br>
            <a:r>
              <a:rPr lang="en-US" sz="1800" dirty="0"/>
              <a:t>greater autonomy </a:t>
            </a:r>
          </a:p>
          <a:p>
            <a:pPr marL="742950" lvl="1" indent="-285750">
              <a:lnSpc>
                <a:spcPct val="90000"/>
              </a:lnSpc>
              <a:spcBef>
                <a:spcPts val="0"/>
              </a:spcBef>
              <a:buFont typeface="Arial" panose="020B0604020202020204" pitchFamily="34" charset="0"/>
              <a:buChar char="•"/>
            </a:pPr>
            <a:r>
              <a:rPr lang="en-US" sz="1800" dirty="0"/>
              <a:t>Become less restricted to home settings/oversight by others</a:t>
            </a:r>
          </a:p>
          <a:p>
            <a:pPr>
              <a:lnSpc>
                <a:spcPct val="90000"/>
              </a:lnSpc>
              <a:spcBef>
                <a:spcPts val="0"/>
              </a:spcBef>
            </a:pPr>
            <a:endParaRPr lang="en-US" dirty="0"/>
          </a:p>
          <a:p>
            <a:pPr marL="285750" indent="-285750">
              <a:lnSpc>
                <a:spcPct val="90000"/>
              </a:lnSpc>
              <a:spcBef>
                <a:spcPts val="0"/>
              </a:spcBef>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3C95D486-1942-B94D-A5CF-8C57F03AB119}"/>
              </a:ext>
            </a:extLst>
          </p:cNvPr>
          <p:cNvSpPr txBox="1"/>
          <p:nvPr/>
        </p:nvSpPr>
        <p:spPr>
          <a:xfrm>
            <a:off x="9137426" y="6104051"/>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51105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821382" y="642593"/>
            <a:ext cx="6281928" cy="1744183"/>
          </a:xfrm>
        </p:spPr>
        <p:txBody>
          <a:bodyPr>
            <a:normAutofit/>
          </a:bodyPr>
          <a:lstStyle/>
          <a:p>
            <a:r>
              <a:rPr lang="en-US" sz="4400" dirty="0"/>
              <a:t>Highlights of Development During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821382" y="2386584"/>
            <a:ext cx="6281928" cy="3648456"/>
          </a:xfrm>
        </p:spPr>
        <p:txBody>
          <a:bodyPr>
            <a:normAutofit/>
          </a:bodyPr>
          <a:lstStyle/>
          <a:p>
            <a:pPr marL="285750" indent="-285750">
              <a:spcBef>
                <a:spcPts val="0"/>
              </a:spcBef>
              <a:buFont typeface="Arial" panose="020B0604020202020204" pitchFamily="34" charset="0"/>
              <a:buChar char="•"/>
            </a:pPr>
            <a:endParaRPr lang="en-US" dirty="0"/>
          </a:p>
          <a:p>
            <a:pPr marL="285750" indent="-285750">
              <a:spcBef>
                <a:spcPts val="0"/>
              </a:spcBef>
              <a:buFont typeface="Arial" panose="020B0604020202020204" pitchFamily="34" charset="0"/>
              <a:buChar char="•"/>
            </a:pPr>
            <a:r>
              <a:rPr lang="en-US" dirty="0"/>
              <a:t>Developmental maturation triggered by biological, cognitive &amp; social factors increase youth’s social opportunities</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t>Increased myelination in </a:t>
            </a:r>
            <a:r>
              <a:rPr lang="en-US" b="1" dirty="0"/>
              <a:t>prefrontal cortex:</a:t>
            </a:r>
            <a:endParaRPr lang="en-US" dirty="0"/>
          </a:p>
          <a:p>
            <a:pPr marL="742950" lvl="1" indent="-285750">
              <a:spcBef>
                <a:spcPts val="0"/>
              </a:spcBef>
              <a:buFont typeface="Arial" panose="020B0604020202020204" pitchFamily="34" charset="0"/>
              <a:buChar char="•"/>
            </a:pPr>
            <a:r>
              <a:rPr lang="en-US" sz="1800" dirty="0"/>
              <a:t>Coats brain’s axons w/ protective cover</a:t>
            </a:r>
          </a:p>
          <a:p>
            <a:pPr marL="742950" lvl="1" indent="-285750">
              <a:spcBef>
                <a:spcPts val="0"/>
              </a:spcBef>
              <a:buFont typeface="Arial" panose="020B0604020202020204" pitchFamily="34" charset="0"/>
              <a:buChar char="•"/>
            </a:pPr>
            <a:r>
              <a:rPr lang="en-US" sz="1800" dirty="0"/>
              <a:t>Myelin sheath helps nerve impulses move quickly from one axon to another</a:t>
            </a:r>
          </a:p>
          <a:p>
            <a:pPr marL="742950" lvl="1" indent="-285750">
              <a:spcBef>
                <a:spcPts val="0"/>
              </a:spcBef>
              <a:buFont typeface="Arial" panose="020B0604020202020204" pitchFamily="34" charset="0"/>
              <a:buChar char="•"/>
            </a:pPr>
            <a:r>
              <a:rPr lang="en-US" sz="1800" dirty="0"/>
              <a:t>Prefrontal cortex coordinates neuro-chemical messages/activities of brain centers &amp; enables children better control of attention, develop more complex plans &amp; experiment w/self-reflection</a:t>
            </a:r>
          </a:p>
          <a:p>
            <a:pPr lvl="1">
              <a:spcBef>
                <a:spcPts val="0"/>
              </a:spcBef>
            </a:pPr>
            <a:endParaRPr lang="en-US" sz="1800" dirty="0"/>
          </a:p>
          <a:p>
            <a:pPr>
              <a:spcBef>
                <a:spcPts val="0"/>
              </a:spcBef>
            </a:pPr>
            <a:endParaRPr lang="en-US" dirty="0"/>
          </a:p>
        </p:txBody>
      </p:sp>
      <p:pic>
        <p:nvPicPr>
          <p:cNvPr id="4" name="Picture 3" descr="A girl posing for a picture&#10;&#10;Description automatically generated">
            <a:extLst>
              <a:ext uri="{FF2B5EF4-FFF2-40B4-BE49-F238E27FC236}">
                <a16:creationId xmlns:a16="http://schemas.microsoft.com/office/drawing/2014/main" id="{A01651C5-622D-B746-AA22-114A3CFB6670}"/>
              </a:ext>
            </a:extLst>
          </p:cNvPr>
          <p:cNvPicPr>
            <a:picLocks noChangeAspect="1"/>
          </p:cNvPicPr>
          <p:nvPr/>
        </p:nvPicPr>
        <p:blipFill rotWithShape="1">
          <a:blip r:embed="rId3"/>
          <a:srcRect l="24566" r="10813" b="-2"/>
          <a:stretch/>
        </p:blipFill>
        <p:spPr>
          <a:xfrm>
            <a:off x="7837371" y="237744"/>
            <a:ext cx="4124416" cy="6382512"/>
          </a:xfrm>
          <a:prstGeom prst="rect">
            <a:avLst/>
          </a:prstGeom>
        </p:spPr>
      </p:pic>
      <p:sp>
        <p:nvSpPr>
          <p:cNvPr id="8" name="TextBox 7">
            <a:extLst>
              <a:ext uri="{FF2B5EF4-FFF2-40B4-BE49-F238E27FC236}">
                <a16:creationId xmlns:a16="http://schemas.microsoft.com/office/drawing/2014/main" id="{E9E83D6A-2614-D447-A361-EB576E477740}"/>
              </a:ext>
            </a:extLst>
          </p:cNvPr>
          <p:cNvSpPr txBox="1"/>
          <p:nvPr/>
        </p:nvSpPr>
        <p:spPr>
          <a:xfrm>
            <a:off x="5018941" y="6135957"/>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26768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riding a skateboard down a street&#10;&#10;Description automatically generated">
            <a:extLst>
              <a:ext uri="{FF2B5EF4-FFF2-40B4-BE49-F238E27FC236}">
                <a16:creationId xmlns:a16="http://schemas.microsoft.com/office/drawing/2014/main" id="{5015E525-AEE0-9C4E-AA08-CB39EECB9CE3}"/>
              </a:ext>
            </a:extLst>
          </p:cNvPr>
          <p:cNvPicPr>
            <a:picLocks noChangeAspect="1"/>
          </p:cNvPicPr>
          <p:nvPr/>
        </p:nvPicPr>
        <p:blipFill rotWithShape="1">
          <a:blip r:embed="rId3"/>
          <a:srcRect b="21053"/>
          <a:stretch/>
        </p:blipFill>
        <p:spPr>
          <a:xfrm flipH="1">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654304" y="1050247"/>
            <a:ext cx="4472921" cy="1371600"/>
          </a:xfrm>
        </p:spPr>
        <p:txBody>
          <a:bodyPr>
            <a:normAutofit/>
          </a:bodyPr>
          <a:lstStyle/>
          <a:p>
            <a:r>
              <a:rPr lang="en-US" sz="3100"/>
              <a:t>Highlights of Development During Middle Childhood</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654304" y="2605741"/>
            <a:ext cx="4472922" cy="3131672"/>
          </a:xfrm>
        </p:spPr>
        <p:txBody>
          <a:bodyPr>
            <a:normAutofit/>
          </a:bodyPr>
          <a:lstStyle/>
          <a:p>
            <a:pPr marL="285750" indent="-285750">
              <a:spcBef>
                <a:spcPts val="0"/>
              </a:spcBef>
              <a:buFont typeface="Arial" panose="020B0604020202020204" pitchFamily="34" charset="0"/>
              <a:buChar char="•"/>
            </a:pPr>
            <a:r>
              <a:rPr lang="en-US" dirty="0"/>
              <a:t>Children become physically stronger/more agile; able to think &amp; reason logically</a:t>
            </a:r>
          </a:p>
          <a:p>
            <a:pPr marL="285750" indent="-285750">
              <a:spcBef>
                <a:spcPts val="0"/>
              </a:spcBef>
              <a:buFont typeface="Arial" panose="020B0604020202020204" pitchFamily="34" charset="0"/>
              <a:buChar char="•"/>
            </a:pPr>
            <a:endParaRPr lang="en-US" dirty="0"/>
          </a:p>
          <a:p>
            <a:pPr marL="285750" indent="-285750">
              <a:spcBef>
                <a:spcPts val="0"/>
              </a:spcBef>
              <a:buFont typeface="Arial" panose="020B0604020202020204" pitchFamily="34" charset="0"/>
              <a:buChar char="•"/>
            </a:pPr>
            <a:r>
              <a:rPr lang="en-US" dirty="0"/>
              <a:t>Planning = hallmark of cognitive development necessary for children to successfully meet increased adult demands for responsible behavior</a:t>
            </a:r>
            <a:br>
              <a:rPr lang="en-US" dirty="0"/>
            </a:br>
            <a:endParaRPr lang="en-US" dirty="0"/>
          </a:p>
          <a:p>
            <a:pPr marL="285750" indent="-285750">
              <a:spcBef>
                <a:spcPts val="0"/>
              </a:spcBef>
              <a:buFont typeface="Arial" panose="020B0604020202020204" pitchFamily="34" charset="0"/>
              <a:buChar char="•"/>
            </a:pPr>
            <a:r>
              <a:rPr lang="en-US" dirty="0"/>
              <a:t>Setting goals &amp; coordinating actions = cognitive abilities that underlie planning</a:t>
            </a:r>
          </a:p>
        </p:txBody>
      </p:sp>
      <p:sp>
        <p:nvSpPr>
          <p:cNvPr id="10" name="TextBox 9">
            <a:extLst>
              <a:ext uri="{FF2B5EF4-FFF2-40B4-BE49-F238E27FC236}">
                <a16:creationId xmlns:a16="http://schemas.microsoft.com/office/drawing/2014/main" id="{7D17BB09-8C70-994F-8747-9BBBEA786381}"/>
              </a:ext>
            </a:extLst>
          </p:cNvPr>
          <p:cNvSpPr txBox="1"/>
          <p:nvPr/>
        </p:nvSpPr>
        <p:spPr>
          <a:xfrm>
            <a:off x="8799794" y="5798196"/>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782869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tree, person&#10;&#10;Description automatically generated">
            <a:extLst>
              <a:ext uri="{FF2B5EF4-FFF2-40B4-BE49-F238E27FC236}">
                <a16:creationId xmlns:a16="http://schemas.microsoft.com/office/drawing/2014/main" id="{5024DCE9-05C2-E34A-815E-473352776795}"/>
              </a:ext>
            </a:extLst>
          </p:cNvPr>
          <p:cNvPicPr>
            <a:picLocks noChangeAspect="1"/>
          </p:cNvPicPr>
          <p:nvPr/>
        </p:nvPicPr>
        <p:blipFill rotWithShape="1">
          <a:blip r:embed="rId3"/>
          <a:srcRect l="14326" t="17634" r="9091" b="17830"/>
          <a:stretch/>
        </p:blipFill>
        <p:spPr>
          <a:xfrm flipH="1">
            <a:off x="0" y="0"/>
            <a:ext cx="12192000" cy="6858000"/>
          </a:xfrm>
          <a:prstGeom prst="rect">
            <a:avLst/>
          </a:prstGeom>
        </p:spPr>
      </p:pic>
      <p:sp>
        <p:nvSpPr>
          <p:cNvPr id="16"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774043" y="727626"/>
            <a:ext cx="4602152" cy="1718225"/>
          </a:xfrm>
        </p:spPr>
        <p:txBody>
          <a:bodyPr>
            <a:normAutofit/>
          </a:bodyPr>
          <a:lstStyle/>
          <a:p>
            <a:r>
              <a:rPr lang="en-US" sz="3100"/>
              <a:t>Highlights of Development During Middle Childhood: </a:t>
            </a:r>
            <a:r>
              <a:rPr lang="en-US" sz="3100" b="1"/>
              <a:t>School</a:t>
            </a:r>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504495" y="2538920"/>
            <a:ext cx="5116126" cy="3891546"/>
          </a:xfrm>
        </p:spPr>
        <p:txBody>
          <a:bodyPr>
            <a:normAutofit/>
          </a:bodyPr>
          <a:lstStyle/>
          <a:p>
            <a:pPr marL="285750" indent="-285750">
              <a:spcBef>
                <a:spcPts val="0"/>
              </a:spcBef>
              <a:buFont typeface="Arial" panose="020B0604020202020204" pitchFamily="34" charset="0"/>
              <a:buChar char="•"/>
            </a:pPr>
            <a:r>
              <a:rPr lang="en-US" dirty="0"/>
              <a:t>Participation in school activities = important in supporting &amp; developing youth’s biological &amp; cognitive competencies</a:t>
            </a:r>
            <a:br>
              <a:rPr lang="en-US" dirty="0"/>
            </a:br>
            <a:endParaRPr lang="en-US" dirty="0"/>
          </a:p>
          <a:p>
            <a:pPr marL="285750" indent="-285750">
              <a:spcBef>
                <a:spcPts val="0"/>
              </a:spcBef>
              <a:buFont typeface="Arial" panose="020B0604020202020204" pitchFamily="34" charset="0"/>
              <a:buChar char="•"/>
            </a:pPr>
            <a:r>
              <a:rPr lang="en-US" dirty="0"/>
              <a:t>School = formal &amp; specialized context for learning; differs from naturalistic learning</a:t>
            </a:r>
            <a:br>
              <a:rPr lang="en-US" dirty="0"/>
            </a:br>
            <a:endParaRPr lang="en-US" dirty="0"/>
          </a:p>
          <a:p>
            <a:pPr marL="285750" indent="-285750">
              <a:spcBef>
                <a:spcPts val="0"/>
              </a:spcBef>
              <a:buFont typeface="Arial" panose="020B0604020202020204" pitchFamily="34" charset="0"/>
              <a:buChar char="•"/>
            </a:pPr>
            <a:r>
              <a:rPr lang="en-US" dirty="0"/>
              <a:t>School changes structure of learning by systematizing learning expectations</a:t>
            </a:r>
            <a:br>
              <a:rPr lang="en-US" dirty="0"/>
            </a:br>
            <a:endParaRPr lang="en-US" dirty="0"/>
          </a:p>
          <a:p>
            <a:pPr marL="285750" indent="-285750">
              <a:spcBef>
                <a:spcPts val="0"/>
              </a:spcBef>
              <a:buFont typeface="Arial" panose="020B0604020202020204" pitchFamily="34" charset="0"/>
              <a:buChar char="•"/>
            </a:pPr>
            <a:r>
              <a:rPr lang="en-US" dirty="0"/>
              <a:t>Schools require children to demonstrate knowledge through spoken, written language, &amp; mathematics</a:t>
            </a:r>
            <a:endParaRPr lang="en-US" dirty="0">
              <a:ln w="15875">
                <a:noFill/>
                <a:round/>
              </a:ln>
              <a:latin typeface="Franklin Gothic Heavy" panose="020B0903020102020204" pitchFamily="34" charset="0"/>
            </a:endParaRPr>
          </a:p>
          <a:p>
            <a:pPr marL="285750" indent="-285750">
              <a:spcBef>
                <a:spcPts val="0"/>
              </a:spcBef>
              <a:buFont typeface="Arial" panose="020B0604020202020204" pitchFamily="34" charset="0"/>
              <a:buChar char="•"/>
            </a:pPr>
            <a:endParaRPr lang="en-US" dirty="0">
              <a:ln w="15875">
                <a:noFill/>
                <a:round/>
              </a:ln>
              <a:latin typeface="Franklin Gothic Heavy" panose="020B0903020102020204" pitchFamily="34" charset="0"/>
            </a:endParaRPr>
          </a:p>
          <a:p>
            <a:pPr>
              <a:spcBef>
                <a:spcPts val="0"/>
              </a:spcBef>
            </a:pPr>
            <a:endParaRPr lang="en-US" dirty="0"/>
          </a:p>
        </p:txBody>
      </p:sp>
      <p:sp>
        <p:nvSpPr>
          <p:cNvPr id="8" name="TextBox 7">
            <a:extLst>
              <a:ext uri="{FF2B5EF4-FFF2-40B4-BE49-F238E27FC236}">
                <a16:creationId xmlns:a16="http://schemas.microsoft.com/office/drawing/2014/main" id="{7A70E994-759A-A643-97B3-CEB109B76635}"/>
              </a:ext>
            </a:extLst>
          </p:cNvPr>
          <p:cNvSpPr txBox="1"/>
          <p:nvPr/>
        </p:nvSpPr>
        <p:spPr>
          <a:xfrm>
            <a:off x="3114700" y="6153475"/>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40755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CF8C570-EAFF-42BB-B76A-636A356AD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blue shirt&#10;&#10;Description automatically generated">
            <a:extLst>
              <a:ext uri="{FF2B5EF4-FFF2-40B4-BE49-F238E27FC236}">
                <a16:creationId xmlns:a16="http://schemas.microsoft.com/office/drawing/2014/main" id="{14FEB824-F6B6-364F-8511-C4D5D059E06E}"/>
              </a:ext>
            </a:extLst>
          </p:cNvPr>
          <p:cNvPicPr>
            <a:picLocks noChangeAspect="1"/>
          </p:cNvPicPr>
          <p:nvPr/>
        </p:nvPicPr>
        <p:blipFill rotWithShape="1">
          <a:blip r:embed="rId3"/>
          <a:srcRect l="23947" r="40448" b="1"/>
          <a:stretch/>
        </p:blipFill>
        <p:spPr>
          <a:xfrm>
            <a:off x="190846" y="237744"/>
            <a:ext cx="4040033" cy="6382512"/>
          </a:xfrm>
          <a:prstGeom prst="rect">
            <a:avLst/>
          </a:prstGeom>
        </p:spPr>
      </p:pic>
      <p:sp>
        <p:nvSpPr>
          <p:cNvPr id="22" name="Rectangle 21">
            <a:extLst>
              <a:ext uri="{FF2B5EF4-FFF2-40B4-BE49-F238E27FC236}">
                <a16:creationId xmlns:a16="http://schemas.microsoft.com/office/drawing/2014/main" id="{BDFE30F4-8284-432A-B7D0-0FAA2FDA8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0879" y="237744"/>
            <a:ext cx="7711563"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B20A59A1-10BF-4240-B721-51DEF6D761C4}"/>
              </a:ext>
            </a:extLst>
          </p:cNvPr>
          <p:cNvSpPr>
            <a:spLocks noGrp="1"/>
          </p:cNvSpPr>
          <p:nvPr>
            <p:ph type="title"/>
          </p:nvPr>
        </p:nvSpPr>
        <p:spPr>
          <a:xfrm>
            <a:off x="4965192" y="642593"/>
            <a:ext cx="6280826" cy="1746504"/>
          </a:xfrm>
        </p:spPr>
        <p:txBody>
          <a:bodyPr>
            <a:normAutofit/>
          </a:bodyPr>
          <a:lstStyle/>
          <a:p>
            <a:r>
              <a:rPr lang="en-US" sz="3700" dirty="0"/>
              <a:t>Highlights of Development During Middle Childhood: </a:t>
            </a:r>
            <a:r>
              <a:rPr lang="en-US" sz="3700" b="1" dirty="0"/>
              <a:t>Possible School Challenges</a:t>
            </a:r>
          </a:p>
        </p:txBody>
      </p:sp>
      <p:sp>
        <p:nvSpPr>
          <p:cNvPr id="3" name="Content Placeholder 2">
            <a:extLst>
              <a:ext uri="{FF2B5EF4-FFF2-40B4-BE49-F238E27FC236}">
                <a16:creationId xmlns:a16="http://schemas.microsoft.com/office/drawing/2014/main" id="{FD2FEFDD-95CD-DF48-ADD7-B331C4C5241D}"/>
              </a:ext>
            </a:extLst>
          </p:cNvPr>
          <p:cNvSpPr>
            <a:spLocks noGrp="1"/>
          </p:cNvSpPr>
          <p:nvPr>
            <p:ph idx="1"/>
          </p:nvPr>
        </p:nvSpPr>
        <p:spPr>
          <a:xfrm>
            <a:off x="4965192" y="2694569"/>
            <a:ext cx="6280826" cy="3648456"/>
          </a:xfrm>
        </p:spPr>
        <p:txBody>
          <a:bodyPr>
            <a:normAutofit/>
          </a:bodyPr>
          <a:lstStyle/>
          <a:p>
            <a:pPr marL="285750" indent="-285750">
              <a:lnSpc>
                <a:spcPct val="90000"/>
              </a:lnSpc>
              <a:buFont typeface="Arial" panose="020B0604020202020204" pitchFamily="34" charset="0"/>
              <a:buChar char="•"/>
            </a:pPr>
            <a:r>
              <a:rPr lang="en-US" dirty="0"/>
              <a:t>Children who may face challenges in school are youth:</a:t>
            </a:r>
          </a:p>
          <a:p>
            <a:pPr marL="742950" lvl="1" indent="-285750">
              <a:lnSpc>
                <a:spcPct val="90000"/>
              </a:lnSpc>
              <a:buFont typeface="Arial" panose="020B0604020202020204" pitchFamily="34" charset="0"/>
              <a:buChar char="•"/>
            </a:pPr>
            <a:r>
              <a:rPr lang="en-US" dirty="0"/>
              <a:t>from minority cultural communities</a:t>
            </a:r>
          </a:p>
          <a:p>
            <a:pPr marL="742950" lvl="1" indent="-285750">
              <a:lnSpc>
                <a:spcPct val="90000"/>
              </a:lnSpc>
              <a:buFont typeface="Arial" panose="020B0604020202020204" pitchFamily="34" charset="0"/>
              <a:buChar char="•"/>
            </a:pPr>
            <a:r>
              <a:rPr lang="en-US" dirty="0"/>
              <a:t>w/learning disorders</a:t>
            </a:r>
          </a:p>
          <a:p>
            <a:pPr marL="742950" lvl="1" indent="-285750">
              <a:lnSpc>
                <a:spcPct val="90000"/>
              </a:lnSpc>
              <a:buFont typeface="Arial" panose="020B0604020202020204" pitchFamily="34" charset="0"/>
              <a:buChar char="•"/>
            </a:pPr>
            <a:r>
              <a:rPr lang="en-US" dirty="0"/>
              <a:t>from low-income families &amp; neighborhoods</a:t>
            </a:r>
          </a:p>
          <a:p>
            <a:pPr marL="742950" lvl="1" indent="-285750">
              <a:lnSpc>
                <a:spcPct val="90000"/>
              </a:lnSpc>
              <a:buFont typeface="Arial" panose="020B0604020202020204" pitchFamily="34" charset="0"/>
              <a:buChar char="•"/>
            </a:pPr>
            <a:r>
              <a:rPr lang="en-US" dirty="0"/>
              <a:t>who speak English as second language</a:t>
            </a:r>
          </a:p>
          <a:p>
            <a:pPr marL="742950" lvl="1" indent="-285750">
              <a:lnSpc>
                <a:spcPct val="90000"/>
              </a:lnSpc>
              <a:buFont typeface="Arial" panose="020B0604020202020204" pitchFamily="34" charset="0"/>
              <a:buChar char="•"/>
            </a:pPr>
            <a:r>
              <a:rPr lang="en-US" dirty="0"/>
              <a:t>suffering w/anxiety, depression, other mental health challenges</a:t>
            </a:r>
          </a:p>
          <a:p>
            <a:pPr marL="742950" lvl="1" indent="-285750">
              <a:lnSpc>
                <a:spcPct val="90000"/>
              </a:lnSpc>
              <a:buFont typeface="Arial" panose="020B0604020202020204" pitchFamily="34" charset="0"/>
              <a:buChar char="•"/>
            </a:pPr>
            <a:r>
              <a:rPr lang="en-US" dirty="0"/>
              <a:t>who have chronic physical illnesses</a:t>
            </a:r>
          </a:p>
          <a:p>
            <a:pPr marL="742950" lvl="1" indent="-285750">
              <a:lnSpc>
                <a:spcPct val="90000"/>
              </a:lnSpc>
              <a:buFont typeface="Arial" panose="020B0604020202020204" pitchFamily="34" charset="0"/>
              <a:buChar char="•"/>
            </a:pPr>
            <a:r>
              <a:rPr lang="en-US" dirty="0"/>
              <a:t>experiencing neglect/abuse </a:t>
            </a:r>
          </a:p>
          <a:p>
            <a:pPr marL="742950" lvl="1" indent="-285750">
              <a:lnSpc>
                <a:spcPct val="90000"/>
              </a:lnSpc>
              <a:buFont typeface="Arial" panose="020B0604020202020204" pitchFamily="34" charset="0"/>
              <a:buChar char="•"/>
            </a:pPr>
            <a:r>
              <a:rPr lang="en-US" dirty="0"/>
              <a:t>who are nutritionally deprived</a:t>
            </a:r>
          </a:p>
          <a:p>
            <a:pPr marL="742950" lvl="1" indent="-285750">
              <a:lnSpc>
                <a:spcPct val="90000"/>
              </a:lnSpc>
              <a:buFont typeface="Arial" panose="020B0604020202020204" pitchFamily="34" charset="0"/>
              <a:buChar char="•"/>
            </a:pPr>
            <a:r>
              <a:rPr lang="en-US" dirty="0"/>
              <a:t>who are bullied</a:t>
            </a:r>
          </a:p>
          <a:p>
            <a:pPr marL="742950" lvl="1" indent="-285750">
              <a:lnSpc>
                <a:spcPct val="90000"/>
              </a:lnSpc>
              <a:buFont typeface="Arial" panose="020B0604020202020204" pitchFamily="34" charset="0"/>
              <a:buChar char="•"/>
            </a:pPr>
            <a:r>
              <a:rPr lang="en-US" dirty="0"/>
              <a:t>given negative labels,; have difficulty fitting in, being accepted by peers</a:t>
            </a:r>
          </a:p>
          <a:p>
            <a:pPr marL="742950" lvl="1" indent="-285750">
              <a:lnSpc>
                <a:spcPct val="90000"/>
              </a:lnSpc>
              <a:buFont typeface="Arial" panose="020B0604020202020204" pitchFamily="34" charset="0"/>
              <a:buChar char="•"/>
            </a:pPr>
            <a:endParaRPr lang="en-US" dirty="0"/>
          </a:p>
          <a:p>
            <a:pPr marL="742950" lvl="1" indent="-285750">
              <a:lnSpc>
                <a:spcPct val="90000"/>
              </a:lnSpc>
              <a:buFont typeface="Arial" panose="020B0604020202020204" pitchFamily="34" charset="0"/>
              <a:buChar char="•"/>
            </a:pPr>
            <a:endParaRPr lang="en-US" dirty="0"/>
          </a:p>
          <a:p>
            <a:pPr>
              <a:lnSpc>
                <a:spcPct val="90000"/>
              </a:lnSpc>
            </a:pPr>
            <a:endParaRPr lang="en-US" dirty="0">
              <a:ln w="15875">
                <a:noFill/>
                <a:round/>
              </a:ln>
              <a:latin typeface="Franklin Gothic Heavy" panose="020B0903020102020204" pitchFamily="34" charset="0"/>
            </a:endParaRPr>
          </a:p>
          <a:p>
            <a:pPr>
              <a:lnSpc>
                <a:spcPct val="90000"/>
              </a:lnSpc>
            </a:pPr>
            <a:endParaRPr lang="en-US" dirty="0"/>
          </a:p>
        </p:txBody>
      </p:sp>
      <p:sp>
        <p:nvSpPr>
          <p:cNvPr id="8" name="TextBox 7">
            <a:extLst>
              <a:ext uri="{FF2B5EF4-FFF2-40B4-BE49-F238E27FC236}">
                <a16:creationId xmlns:a16="http://schemas.microsoft.com/office/drawing/2014/main" id="{EC8B7A0B-BED4-DE44-8ACB-9CEBAEA79123}"/>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2004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icture containing person, building, indoor, boy&#10;&#10;Description automatically generated">
            <a:extLst>
              <a:ext uri="{FF2B5EF4-FFF2-40B4-BE49-F238E27FC236}">
                <a16:creationId xmlns:a16="http://schemas.microsoft.com/office/drawing/2014/main" id="{E8B72D01-B8FA-8F40-ABC4-E9A77B5DD2F2}"/>
              </a:ext>
            </a:extLst>
          </p:cNvPr>
          <p:cNvPicPr>
            <a:picLocks noChangeAspect="1"/>
          </p:cNvPicPr>
          <p:nvPr/>
        </p:nvPicPr>
        <p:blipFill rotWithShape="1">
          <a:blip r:embed="rId3"/>
          <a:srcRect l="23424" r="15675" b="2"/>
          <a:stretch/>
        </p:blipFill>
        <p:spPr>
          <a:xfrm>
            <a:off x="424928" y="419292"/>
            <a:ext cx="5522976" cy="6053328"/>
          </a:xfrm>
          <a:prstGeom prst="rect">
            <a:avLst/>
          </a:prstGeom>
        </p:spPr>
      </p:pic>
      <p:sp>
        <p:nvSpPr>
          <p:cNvPr id="18"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A476F-A4AA-DA44-A792-F127EAC4C21C}"/>
              </a:ext>
            </a:extLst>
          </p:cNvPr>
          <p:cNvSpPr>
            <a:spLocks noGrp="1"/>
          </p:cNvSpPr>
          <p:nvPr>
            <p:ph type="title"/>
          </p:nvPr>
        </p:nvSpPr>
        <p:spPr>
          <a:xfrm>
            <a:off x="6846137" y="727626"/>
            <a:ext cx="4602152" cy="1718225"/>
          </a:xfrm>
        </p:spPr>
        <p:txBody>
          <a:bodyPr>
            <a:normAutofit/>
          </a:bodyPr>
          <a:lstStyle/>
          <a:p>
            <a:r>
              <a:rPr lang="en-US" sz="3000"/>
              <a:t>Highlights of Development During Middle Childhood: </a:t>
            </a:r>
            <a:r>
              <a:rPr lang="en-US" sz="3000" b="1"/>
              <a:t>Possible School Challenges</a:t>
            </a:r>
            <a:endParaRPr lang="en-US" sz="3000"/>
          </a:p>
        </p:txBody>
      </p:sp>
      <p:sp>
        <p:nvSpPr>
          <p:cNvPr id="3" name="Content Placeholder 2">
            <a:extLst>
              <a:ext uri="{FF2B5EF4-FFF2-40B4-BE49-F238E27FC236}">
                <a16:creationId xmlns:a16="http://schemas.microsoft.com/office/drawing/2014/main" id="{F5D7C91D-CB42-7F47-8537-88ED1D4AD4B3}"/>
              </a:ext>
            </a:extLst>
          </p:cNvPr>
          <p:cNvSpPr>
            <a:spLocks noGrp="1"/>
          </p:cNvSpPr>
          <p:nvPr>
            <p:ph idx="1"/>
          </p:nvPr>
        </p:nvSpPr>
        <p:spPr>
          <a:xfrm>
            <a:off x="6751541" y="2538919"/>
            <a:ext cx="4788815" cy="3557805"/>
          </a:xfrm>
        </p:spPr>
        <p:txBody>
          <a:bodyPr>
            <a:noAutofit/>
          </a:bodyPr>
          <a:lstStyle/>
          <a:p>
            <a:pPr marL="285750" indent="-285750">
              <a:lnSpc>
                <a:spcPct val="90000"/>
              </a:lnSpc>
              <a:spcBef>
                <a:spcPts val="0"/>
              </a:spcBef>
              <a:buFont typeface="Arial" panose="020B0604020202020204" pitchFamily="34" charset="0"/>
              <a:buChar char="•"/>
            </a:pPr>
            <a:r>
              <a:rPr lang="en-US" dirty="0"/>
              <a:t>Struggles in school lead to social, behavioral, mental health problems</a:t>
            </a:r>
            <a:br>
              <a:rPr lang="en-US" dirty="0"/>
            </a:br>
            <a:endParaRPr lang="en-US" dirty="0"/>
          </a:p>
          <a:p>
            <a:pPr marL="285750" indent="-285750">
              <a:lnSpc>
                <a:spcPct val="90000"/>
              </a:lnSpc>
              <a:spcBef>
                <a:spcPts val="0"/>
              </a:spcBef>
              <a:buFont typeface="Arial" panose="020B0604020202020204" pitchFamily="34" charset="0"/>
              <a:buChar char="•"/>
            </a:pPr>
            <a:r>
              <a:rPr lang="en-US" dirty="0">
                <a:ln w="15875">
                  <a:noFill/>
                  <a:round/>
                </a:ln>
              </a:rPr>
              <a:t>Poverty, disabilities, other problems put youth at greater risk, but don’t predict educational, behavioral, mental health problems</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Children from impoverished/troubled families demonstrate resiliency &amp; move forward</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Risk factors indicate social work assessment is warranted; doesn’t indicate individual, family, or environmental interventions needed/helpful</a:t>
            </a:r>
          </a:p>
          <a:p>
            <a:pPr marL="285750" indent="-285750">
              <a:lnSpc>
                <a:spcPct val="90000"/>
              </a:lnSpc>
              <a:spcBef>
                <a:spcPts val="0"/>
              </a:spcBef>
              <a:buFont typeface="Arial" panose="020B0604020202020204" pitchFamily="34" charset="0"/>
              <a:buChar char="•"/>
            </a:pPr>
            <a:endParaRPr lang="en-US" dirty="0">
              <a:ln w="15875">
                <a:noFill/>
                <a:round/>
              </a:ln>
            </a:endParaRPr>
          </a:p>
          <a:p>
            <a:pPr>
              <a:lnSpc>
                <a:spcPct val="90000"/>
              </a:lnSpc>
              <a:spcBef>
                <a:spcPts val="0"/>
              </a:spcBef>
            </a:pPr>
            <a:endParaRPr lang="en-US" dirty="0">
              <a:ln w="15875">
                <a:noFill/>
                <a:round/>
              </a:ln>
            </a:endParaRPr>
          </a:p>
          <a:p>
            <a:pPr>
              <a:lnSpc>
                <a:spcPct val="90000"/>
              </a:lnSpc>
              <a:spcBef>
                <a:spcPts val="0"/>
              </a:spcBef>
            </a:pPr>
            <a:endParaRPr lang="en-US" dirty="0"/>
          </a:p>
        </p:txBody>
      </p:sp>
      <p:sp>
        <p:nvSpPr>
          <p:cNvPr id="9" name="TextBox 8">
            <a:extLst>
              <a:ext uri="{FF2B5EF4-FFF2-40B4-BE49-F238E27FC236}">
                <a16:creationId xmlns:a16="http://schemas.microsoft.com/office/drawing/2014/main" id="{63A8E5EE-2DF6-904D-8C28-65968EB79C29}"/>
              </a:ext>
            </a:extLst>
          </p:cNvPr>
          <p:cNvSpPr txBox="1"/>
          <p:nvPr/>
        </p:nvSpPr>
        <p:spPr>
          <a:xfrm>
            <a:off x="9109129" y="6165384"/>
            <a:ext cx="2588217"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5890264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243341"/>
      </a:dk2>
      <a:lt2>
        <a:srgbClr val="E2E3E8"/>
      </a:lt2>
      <a:accent1>
        <a:srgbClr val="BE9A86"/>
      </a:accent1>
      <a:accent2>
        <a:srgbClr val="ADA176"/>
      </a:accent2>
      <a:accent3>
        <a:srgbClr val="9DA57D"/>
      </a:accent3>
      <a:accent4>
        <a:srgbClr val="75A8AC"/>
      </a:accent4>
      <a:accent5>
        <a:srgbClr val="88A4BF"/>
      </a:accent5>
      <a:accent6>
        <a:srgbClr val="7F85BA"/>
      </a:accent6>
      <a:hlink>
        <a:srgbClr val="6979AE"/>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3508</Words>
  <Application>Microsoft Macintosh PowerPoint</Application>
  <PresentationFormat>Widescreen</PresentationFormat>
  <Paragraphs>410</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Eurostile</vt:lpstr>
      <vt:lpstr>Franklin Gothic Heavy</vt:lpstr>
      <vt:lpstr>Garamond</vt:lpstr>
      <vt:lpstr>SavonVTI</vt:lpstr>
      <vt:lpstr>CHAPTER 7. SOCIAL WORK WITH CHILDREN IN MIDDLE CHILDHOOD: SPIRITUAL DEVELOPMENT IN THE COMMUNITY</vt:lpstr>
      <vt:lpstr>Objectives</vt:lpstr>
      <vt:lpstr>Introduction</vt:lpstr>
      <vt:lpstr>Highlights of Development During Middle Childhood</vt:lpstr>
      <vt:lpstr>Highlights of Development During Middle Childhood</vt:lpstr>
      <vt:lpstr>Highlights of Development During Middle Childhood</vt:lpstr>
      <vt:lpstr>Highlights of Development During Middle Childhood: School</vt:lpstr>
      <vt:lpstr>Highlights of Development During Middle Childhood: Possible School Challenges</vt:lpstr>
      <vt:lpstr>Highlights of Development During Middle Childhood: Possible School Challenges</vt:lpstr>
      <vt:lpstr>Highlights of Development  During Middle Childhood:  Peer Interactions</vt:lpstr>
      <vt:lpstr>Highlights of Development During Middle Childhood: Parental Interactions </vt:lpstr>
      <vt:lpstr>Highlights of Development During Middle Childhood: Parental Interactions </vt:lpstr>
      <vt:lpstr>Highlights of Development During Middle Childhood</vt:lpstr>
      <vt:lpstr>Developmental, Ecological-systems Analysis of Spiritual Development in Middle Childhood</vt:lpstr>
      <vt:lpstr>Religious Pluralism</vt:lpstr>
      <vt:lpstr>Religious Pluralism: Definitions</vt:lpstr>
      <vt:lpstr>Religion &amp; Social Work</vt:lpstr>
      <vt:lpstr>Religion &amp; Social Work</vt:lpstr>
      <vt:lpstr>Religion &amp; Coping in Middle Childhood</vt:lpstr>
      <vt:lpstr>Religion &amp; Coping in Middle Childhood</vt:lpstr>
      <vt:lpstr>Religion &amp; Coping in Middle Childhood: Modalities</vt:lpstr>
      <vt:lpstr>Religion &amp; Coping in Middle Childhood</vt:lpstr>
      <vt:lpstr>A Case of Spiritual Development in an African-American Community</vt:lpstr>
      <vt:lpstr>Spiritual Development at First Baptist Church “Spirituality is a Lifeline”</vt:lpstr>
      <vt:lpstr>Spiritual Development at First Baptist Church “Meaningful Involvement in Community”</vt:lpstr>
      <vt:lpstr>Spiritual Development at First Baptist Church “Inherent Worth of Each Individual: Love and Respect”</vt:lpstr>
      <vt:lpstr>Spiritual Development at First Baptist Church “Appropriate Adult-Child Relationships”</vt:lpstr>
      <vt:lpstr>Spiritual Development at First Baptist Church “Storytelling”</vt:lpstr>
      <vt:lpstr>Implications for Social Work with School-age Children &amp; Their Families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SOCIAL WORK WITH CHILDREN IN MIDDLE CHILDHOOD: SPIRITUAL DEVELOPMENT IN THE COMMUNITY</dc:title>
  <dc:creator>Bailey Jader</dc:creator>
  <cp:lastModifiedBy>Bailey Jader</cp:lastModifiedBy>
  <cp:revision>3</cp:revision>
  <dcterms:created xsi:type="dcterms:W3CDTF">2019-08-17T06:18:55Z</dcterms:created>
  <dcterms:modified xsi:type="dcterms:W3CDTF">2019-09-06T14:59:06Z</dcterms:modified>
</cp:coreProperties>
</file>