
<file path=[Content_Types].xml><?xml version="1.0" encoding="utf-8"?>
<Types xmlns="http://schemas.openxmlformats.org/package/2006/content-types">
  <Default Extension="jpeg" ContentType="image/jpe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2" r:id="rId1"/>
  </p:sldMasterIdLst>
  <p:notesMasterIdLst>
    <p:notesMasterId r:id="rId4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328"/>
    <p:restoredTop sz="79032"/>
  </p:normalViewPr>
  <p:slideViewPr>
    <p:cSldViewPr snapToGrid="0" snapToObjects="1">
      <p:cViewPr varScale="1">
        <p:scale>
          <a:sx n="78" d="100"/>
          <a:sy n="78" d="100"/>
        </p:scale>
        <p:origin x="1608"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9BCC50-FB2E-3D4C-B28F-CBC633E9C9DD}" type="datetimeFigureOut">
              <a:rPr lang="en-US" smtClean="0"/>
              <a:t>9/6/19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FD82CD-EE43-7D4C-B990-190FBB9F7A60}" type="slidenum">
              <a:rPr lang="en-US" smtClean="0"/>
              <a:t>‹#›</a:t>
            </a:fld>
            <a:endParaRPr lang="en-US"/>
          </a:p>
        </p:txBody>
      </p:sp>
    </p:spTree>
    <p:extLst>
      <p:ext uri="{BB962C8B-B14F-4D97-AF65-F5344CB8AC3E}">
        <p14:creationId xmlns:p14="http://schemas.microsoft.com/office/powerpoint/2010/main" val="4197155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200" b="0" dirty="0">
                <a:ln w="15875">
                  <a:noFill/>
                  <a:round/>
                </a:ln>
                <a:latin typeface="Calibri" panose="020F0502020204030204" pitchFamily="34" charset="0"/>
                <a:cs typeface="Calibri" panose="020F0502020204030204" pitchFamily="34" charset="0"/>
              </a:rPr>
              <a:t>Understand how research can help social workers effectively help people.</a:t>
            </a:r>
          </a:p>
          <a:p>
            <a:pPr marL="285750" indent="-285750">
              <a:buFont typeface="Arial" panose="020B0604020202020204" pitchFamily="34" charset="0"/>
              <a:buChar char="•"/>
            </a:pPr>
            <a:r>
              <a:rPr lang="en-US" sz="1200" b="0" dirty="0">
                <a:ln w="15875">
                  <a:noFill/>
                  <a:round/>
                </a:ln>
                <a:latin typeface="Calibri" panose="020F0502020204030204" pitchFamily="34" charset="0"/>
                <a:cs typeface="Calibri" panose="020F0502020204030204" pitchFamily="34" charset="0"/>
              </a:rPr>
              <a:t>Distinguish folk theories from an understanding of human development derived from social science research.</a:t>
            </a:r>
          </a:p>
          <a:p>
            <a:pPr marL="285750" indent="-285750">
              <a:buFont typeface="Arial" panose="020B0604020202020204" pitchFamily="34" charset="0"/>
              <a:buChar char="•"/>
            </a:pPr>
            <a:r>
              <a:rPr lang="en-US" sz="1200" b="0" dirty="0">
                <a:ln w="15875">
                  <a:noFill/>
                  <a:round/>
                </a:ln>
                <a:latin typeface="Calibri" panose="020F0502020204030204" pitchFamily="34" charset="0"/>
                <a:cs typeface="Calibri" panose="020F0502020204030204" pitchFamily="34" charset="0"/>
              </a:rPr>
              <a:t>Identify how to use social science research in answering questions pertaining to practice and policy.</a:t>
            </a:r>
          </a:p>
          <a:p>
            <a:pPr marL="285750" indent="-285750">
              <a:buFont typeface="Arial" panose="020B0604020202020204" pitchFamily="34" charset="0"/>
              <a:buChar char="•"/>
            </a:pPr>
            <a:r>
              <a:rPr lang="en-US" sz="1200" b="0" dirty="0">
                <a:ln w="15875">
                  <a:noFill/>
                  <a:round/>
                </a:ln>
                <a:latin typeface="Calibri" panose="020F0502020204030204" pitchFamily="34" charset="0"/>
                <a:cs typeface="Calibri" panose="020F0502020204030204" pitchFamily="34" charset="0"/>
              </a:rPr>
              <a:t>Illustrate how practicing social workers use social science evidence research.</a:t>
            </a:r>
            <a:endParaRPr lang="en-US" sz="1200" b="0" dirty="0">
              <a:ln w="15875">
                <a:noFill/>
                <a:round/>
              </a:ln>
              <a:effectLst/>
              <a:latin typeface="Calibri" panose="020F0502020204030204" pitchFamily="34" charset="0"/>
              <a:cs typeface="Calibri" panose="020F0502020204030204" pitchFamily="34" charset="0"/>
            </a:endParaRPr>
          </a:p>
          <a:p>
            <a:endParaRPr lang="en-US" b="0" dirty="0"/>
          </a:p>
        </p:txBody>
      </p:sp>
      <p:sp>
        <p:nvSpPr>
          <p:cNvPr id="4" name="Slide Number Placeholder 3"/>
          <p:cNvSpPr>
            <a:spLocks noGrp="1"/>
          </p:cNvSpPr>
          <p:nvPr>
            <p:ph type="sldNum" sz="quarter" idx="5"/>
          </p:nvPr>
        </p:nvSpPr>
        <p:spPr/>
        <p:txBody>
          <a:bodyPr/>
          <a:lstStyle/>
          <a:p>
            <a:fld id="{06FD82CD-EE43-7D4C-B990-190FBB9F7A60}" type="slidenum">
              <a:rPr lang="en-US" smtClean="0"/>
              <a:t>2</a:t>
            </a:fld>
            <a:endParaRPr lang="en-US"/>
          </a:p>
        </p:txBody>
      </p:sp>
    </p:spTree>
    <p:extLst>
      <p:ext uri="{BB962C8B-B14F-4D97-AF65-F5344CB8AC3E}">
        <p14:creationId xmlns:p14="http://schemas.microsoft.com/office/powerpoint/2010/main" val="12286690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2800" dirty="0"/>
              <a:t>(4) Apply evidence to practice and policy decisions. </a:t>
            </a:r>
          </a:p>
          <a:p>
            <a:pPr marL="742950" lvl="1" indent="-285750">
              <a:buFont typeface="Arial" panose="020B0604020202020204" pitchFamily="34" charset="0"/>
              <a:buChar char="•"/>
            </a:pPr>
            <a:r>
              <a:rPr lang="en-US" sz="2800" dirty="0"/>
              <a:t>Integrate together available</a:t>
            </a:r>
          </a:p>
          <a:p>
            <a:pPr marL="1200150" lvl="2" indent="-285750">
              <a:buFont typeface="Arial" panose="020B0604020202020204" pitchFamily="34" charset="0"/>
              <a:buChar char="•"/>
            </a:pPr>
            <a:r>
              <a:rPr lang="en-US" sz="2800" dirty="0"/>
              <a:t>empirical research findings, </a:t>
            </a:r>
          </a:p>
          <a:p>
            <a:pPr marL="1200150" lvl="2" indent="-285750">
              <a:buFont typeface="Arial" panose="020B0604020202020204" pitchFamily="34" charset="0"/>
              <a:buChar char="•"/>
            </a:pPr>
            <a:r>
              <a:rPr lang="en-US" sz="2800" dirty="0"/>
              <a:t>other evidence-based knowledge , </a:t>
            </a:r>
          </a:p>
          <a:p>
            <a:pPr marL="1200150" lvl="2" indent="-285750">
              <a:buFont typeface="Arial" panose="020B0604020202020204" pitchFamily="34" charset="0"/>
              <a:buChar char="•"/>
            </a:pPr>
            <a:r>
              <a:rPr lang="en-US" sz="2800" dirty="0"/>
              <a:t>professional judgment of empirical findings, </a:t>
            </a:r>
          </a:p>
          <a:p>
            <a:pPr marL="1200150" lvl="2" indent="-285750">
              <a:buFont typeface="Arial" panose="020B0604020202020204" pitchFamily="34" charset="0"/>
              <a:buChar char="•"/>
            </a:pPr>
            <a:r>
              <a:rPr lang="en-US" sz="2800" dirty="0"/>
              <a:t>professional experience, and knowledge of the client’s sociocultural history. </a:t>
            </a:r>
          </a:p>
          <a:p>
            <a:pPr marL="285750" indent="-285750">
              <a:buFont typeface="Arial" panose="020B0604020202020204" pitchFamily="34" charset="0"/>
              <a:buChar char="•"/>
            </a:pPr>
            <a:r>
              <a:rPr lang="en-US" sz="2800" dirty="0"/>
              <a:t>(5) Evaluate. </a:t>
            </a:r>
          </a:p>
          <a:p>
            <a:pPr marL="742950" lvl="1" indent="-285750">
              <a:buFont typeface="Arial" panose="020B0604020202020204" pitchFamily="34" charset="0"/>
              <a:buChar char="•"/>
            </a:pPr>
            <a:r>
              <a:rPr lang="en-US" sz="2800" dirty="0"/>
              <a:t>Conduct an ongoing evaluation and reflection on one’s knowledge. </a:t>
            </a:r>
          </a:p>
          <a:p>
            <a:pPr marL="1200150" lvl="2" indent="-285750">
              <a:buFont typeface="Arial" panose="020B0604020202020204" pitchFamily="34" charset="0"/>
              <a:buChar char="•"/>
            </a:pPr>
            <a:r>
              <a:rPr lang="en-US" sz="2800" dirty="0"/>
              <a:t>Evaluate your knowledge, understanding and familiarity of </a:t>
            </a:r>
          </a:p>
          <a:p>
            <a:pPr marL="1657350" lvl="3" indent="-285750">
              <a:buFont typeface="Arial" panose="020B0604020202020204" pitchFamily="34" charset="0"/>
              <a:buChar char="•"/>
            </a:pPr>
            <a:r>
              <a:rPr lang="en-US" sz="2800" dirty="0"/>
              <a:t>current literature, </a:t>
            </a:r>
          </a:p>
          <a:p>
            <a:pPr marL="1657350" lvl="3" indent="-285750">
              <a:buFont typeface="Arial" panose="020B0604020202020204" pitchFamily="34" charset="0"/>
              <a:buChar char="•"/>
            </a:pPr>
            <a:r>
              <a:rPr lang="en-US" sz="2800" dirty="0"/>
              <a:t> electronic databases.</a:t>
            </a:r>
          </a:p>
          <a:p>
            <a:pPr marL="1200150" lvl="2" indent="-285750">
              <a:buFont typeface="Arial" panose="020B0604020202020204" pitchFamily="34" charset="0"/>
              <a:buChar char="•"/>
            </a:pPr>
            <a:r>
              <a:rPr lang="en-US" sz="2800" dirty="0"/>
              <a:t>Finally evaluate your skills in drawing conclusions that are truly based on empirical methodological rigor.</a:t>
            </a:r>
            <a:endParaRPr lang="en-CA" sz="2800" dirty="0"/>
          </a:p>
          <a:p>
            <a:endParaRPr lang="en-US" dirty="0"/>
          </a:p>
        </p:txBody>
      </p:sp>
      <p:sp>
        <p:nvSpPr>
          <p:cNvPr id="4" name="Slide Number Placeholder 3"/>
          <p:cNvSpPr>
            <a:spLocks noGrp="1"/>
          </p:cNvSpPr>
          <p:nvPr>
            <p:ph type="sldNum" sz="quarter" idx="5"/>
          </p:nvPr>
        </p:nvSpPr>
        <p:spPr/>
        <p:txBody>
          <a:bodyPr/>
          <a:lstStyle/>
          <a:p>
            <a:fld id="{06FD82CD-EE43-7D4C-B990-190FBB9F7A60}" type="slidenum">
              <a:rPr lang="en-US" smtClean="0"/>
              <a:t>12</a:t>
            </a:fld>
            <a:endParaRPr lang="en-US"/>
          </a:p>
        </p:txBody>
      </p:sp>
    </p:spTree>
    <p:extLst>
      <p:ext uri="{BB962C8B-B14F-4D97-AF65-F5344CB8AC3E}">
        <p14:creationId xmlns:p14="http://schemas.microsoft.com/office/powerpoint/2010/main" val="34687180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800" dirty="0"/>
              <a:t>Using an evidence-based perspective is a daunting task requiring integration of professional experience with a burgeoning empirical literature.</a:t>
            </a:r>
          </a:p>
          <a:p>
            <a:pPr marL="285750" indent="-285750">
              <a:buFont typeface="Arial" panose="020B0604020202020204" pitchFamily="34" charset="0"/>
              <a:buChar char="•"/>
            </a:pPr>
            <a:r>
              <a:rPr lang="en-US" sz="1800" dirty="0"/>
              <a:t>Moreover, social workers must learn to interpret professional literature that is </a:t>
            </a:r>
          </a:p>
          <a:p>
            <a:pPr marL="742950" lvl="1" indent="-285750">
              <a:buFont typeface="Arial" panose="020B0604020202020204" pitchFamily="34" charset="0"/>
              <a:buChar char="•"/>
            </a:pPr>
            <a:r>
              <a:rPr lang="en-US" sz="1800" dirty="0"/>
              <a:t>increasingly complex </a:t>
            </a:r>
          </a:p>
          <a:p>
            <a:pPr marL="742950" lvl="1" indent="-285750">
              <a:buFont typeface="Arial" panose="020B0604020202020204" pitchFamily="34" charset="0"/>
              <a:buChar char="•"/>
            </a:pPr>
            <a:r>
              <a:rPr lang="en-US" sz="1800" dirty="0"/>
              <a:t>Interdisciplinary</a:t>
            </a:r>
          </a:p>
          <a:p>
            <a:pPr marL="742950" lvl="1" indent="-285750">
              <a:buFont typeface="Arial" panose="020B0604020202020204" pitchFamily="34" charset="0"/>
              <a:buChar char="•"/>
            </a:pPr>
            <a:r>
              <a:rPr lang="en-US" sz="1800" dirty="0"/>
              <a:t>focused on multiple interacting biological and ecological variables</a:t>
            </a:r>
          </a:p>
          <a:p>
            <a:pPr marL="742950" lvl="1" indent="-285750">
              <a:buFont typeface="Arial" panose="020B0604020202020204" pitchFamily="34" charset="0"/>
              <a:buChar char="•"/>
            </a:pPr>
            <a:r>
              <a:rPr lang="en-US" sz="1800" dirty="0"/>
              <a:t>based on technical statistical analyses. </a:t>
            </a:r>
          </a:p>
          <a:p>
            <a:pPr marL="285750" indent="-285750">
              <a:buFont typeface="Arial" panose="020B0604020202020204" pitchFamily="34" charset="0"/>
              <a:buChar char="•"/>
            </a:pPr>
            <a:r>
              <a:rPr lang="en-US" sz="1800" dirty="0"/>
              <a:t>There is evidence that use of research by social workers is infrequent and sporadic, and </a:t>
            </a:r>
          </a:p>
          <a:p>
            <a:pPr marL="285750" indent="-285750">
              <a:buFont typeface="Arial" panose="020B0604020202020204" pitchFamily="34" charset="0"/>
              <a:buChar char="•"/>
            </a:pPr>
            <a:r>
              <a:rPr lang="en-US" sz="1800" dirty="0"/>
              <a:t>many practitioners have a limited sense of how to implement evidence-based practice (Gray, Plath, &amp; Webb, 2009; </a:t>
            </a:r>
            <a:r>
              <a:rPr lang="en-US" sz="1800" dirty="0" err="1"/>
              <a:t>Yunong</a:t>
            </a:r>
            <a:r>
              <a:rPr lang="en-US" sz="1800" dirty="0"/>
              <a:t> &amp; </a:t>
            </a:r>
            <a:r>
              <a:rPr lang="en-US" sz="1800" dirty="0" err="1"/>
              <a:t>Fengzhi</a:t>
            </a:r>
            <a:r>
              <a:rPr lang="en-US" sz="1800" dirty="0"/>
              <a:t>, 2009).</a:t>
            </a:r>
            <a:endParaRPr lang="en-CA" sz="1800" dirty="0"/>
          </a:p>
          <a:p>
            <a:endParaRPr lang="en-US" sz="1800" dirty="0"/>
          </a:p>
          <a:p>
            <a:endParaRPr lang="en-US" sz="1800" dirty="0"/>
          </a:p>
        </p:txBody>
      </p:sp>
      <p:sp>
        <p:nvSpPr>
          <p:cNvPr id="4" name="Slide Number Placeholder 3"/>
          <p:cNvSpPr>
            <a:spLocks noGrp="1"/>
          </p:cNvSpPr>
          <p:nvPr>
            <p:ph type="sldNum" sz="quarter" idx="5"/>
          </p:nvPr>
        </p:nvSpPr>
        <p:spPr/>
        <p:txBody>
          <a:bodyPr/>
          <a:lstStyle/>
          <a:p>
            <a:fld id="{06FD82CD-EE43-7D4C-B990-190FBB9F7A60}" type="slidenum">
              <a:rPr lang="en-US" smtClean="0"/>
              <a:t>13</a:t>
            </a:fld>
            <a:endParaRPr lang="en-US"/>
          </a:p>
        </p:txBody>
      </p:sp>
    </p:spTree>
    <p:extLst>
      <p:ext uri="{BB962C8B-B14F-4D97-AF65-F5344CB8AC3E}">
        <p14:creationId xmlns:p14="http://schemas.microsoft.com/office/powerpoint/2010/main" val="12998381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200" dirty="0"/>
              <a:t>A few professional journals that students may wish to peruse include </a:t>
            </a:r>
            <a:r>
              <a:rPr lang="en-US" sz="1200" i="1" dirty="0"/>
              <a:t>Social Work</a:t>
            </a:r>
            <a:r>
              <a:rPr lang="en-US" sz="1200" dirty="0"/>
              <a:t>, </a:t>
            </a:r>
            <a:r>
              <a:rPr lang="en-US" sz="1200" i="1" dirty="0"/>
              <a:t>Social Work Research</a:t>
            </a:r>
            <a:r>
              <a:rPr lang="en-US" sz="1200" dirty="0"/>
              <a:t>, </a:t>
            </a:r>
            <a:r>
              <a:rPr lang="en-US" sz="1200" i="1" dirty="0"/>
              <a:t>Research on Social Work Practice</a:t>
            </a:r>
            <a:r>
              <a:rPr lang="en-US" sz="1200" dirty="0"/>
              <a:t>, </a:t>
            </a:r>
            <a:r>
              <a:rPr lang="en-US" sz="1200" i="1" dirty="0"/>
              <a:t>Social Service Review</a:t>
            </a:r>
            <a:r>
              <a:rPr lang="en-US" sz="1200" dirty="0"/>
              <a:t>, </a:t>
            </a:r>
            <a:r>
              <a:rPr lang="en-US" sz="1200" i="1" dirty="0"/>
              <a:t>Journal of the Society for Social Work and Research</a:t>
            </a:r>
            <a:r>
              <a:rPr lang="en-US" sz="1200" dirty="0"/>
              <a:t>, </a:t>
            </a:r>
            <a:r>
              <a:rPr lang="en-US" sz="1200" i="1" dirty="0"/>
              <a:t>Social Work Education</a:t>
            </a:r>
            <a:r>
              <a:rPr lang="en-US" sz="1200" dirty="0"/>
              <a:t>, </a:t>
            </a:r>
            <a:r>
              <a:rPr lang="en-US" sz="1200" i="1" dirty="0"/>
              <a:t>Child Welfare</a:t>
            </a:r>
            <a:r>
              <a:rPr lang="en-US" sz="1200" dirty="0"/>
              <a:t>, </a:t>
            </a:r>
            <a:r>
              <a:rPr lang="en-US" sz="1200" i="1" dirty="0"/>
              <a:t>Children and Youth Services Review</a:t>
            </a:r>
            <a:r>
              <a:rPr lang="en-US" sz="1200" dirty="0"/>
              <a:t>, and </a:t>
            </a:r>
            <a:r>
              <a:rPr lang="en-US" sz="1200" i="1" dirty="0" err="1"/>
              <a:t>Affilia</a:t>
            </a:r>
            <a:r>
              <a:rPr lang="en-US" sz="1200" i="1" dirty="0"/>
              <a:t>: Journal of Women and Social Work</a:t>
            </a:r>
            <a:r>
              <a:rPr lang="en-US" sz="1200" dirty="0"/>
              <a:t>. </a:t>
            </a:r>
          </a:p>
          <a:p>
            <a:pPr marL="285750" indent="-285750">
              <a:buFont typeface="Arial" panose="020B0604020202020204" pitchFamily="34" charset="0"/>
              <a:buChar char="•"/>
            </a:pPr>
            <a:r>
              <a:rPr lang="en-US" sz="1200" dirty="0"/>
              <a:t>Research published in these journals has undergone critical peer review by social work scholars, which enhances its credibility. </a:t>
            </a:r>
          </a:p>
        </p:txBody>
      </p:sp>
      <p:sp>
        <p:nvSpPr>
          <p:cNvPr id="4" name="Slide Number Placeholder 3"/>
          <p:cNvSpPr>
            <a:spLocks noGrp="1"/>
          </p:cNvSpPr>
          <p:nvPr>
            <p:ph type="sldNum" sz="quarter" idx="5"/>
          </p:nvPr>
        </p:nvSpPr>
        <p:spPr/>
        <p:txBody>
          <a:bodyPr/>
          <a:lstStyle/>
          <a:p>
            <a:fld id="{06FD82CD-EE43-7D4C-B990-190FBB9F7A60}" type="slidenum">
              <a:rPr lang="en-US" smtClean="0"/>
              <a:t>15</a:t>
            </a:fld>
            <a:endParaRPr lang="en-US"/>
          </a:p>
        </p:txBody>
      </p:sp>
    </p:spTree>
    <p:extLst>
      <p:ext uri="{BB962C8B-B14F-4D97-AF65-F5344CB8AC3E}">
        <p14:creationId xmlns:p14="http://schemas.microsoft.com/office/powerpoint/2010/main" val="14755774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endParaRPr lang="en-US" sz="1200" dirty="0"/>
          </a:p>
          <a:p>
            <a:pPr marL="285750" indent="-285750">
              <a:buFont typeface="Arial" panose="020B0604020202020204" pitchFamily="34" charset="0"/>
              <a:buChar char="•"/>
            </a:pPr>
            <a:r>
              <a:rPr lang="en-US" sz="1200" dirty="0"/>
              <a:t>Interpreting research is complex as certain findings may contradict other findings, or be suspect because of methodological weaknesses. </a:t>
            </a:r>
          </a:p>
          <a:p>
            <a:pPr marL="285750" indent="-285750">
              <a:buFont typeface="Arial" panose="020B0604020202020204" pitchFamily="34" charset="0"/>
              <a:buChar char="•"/>
            </a:pPr>
            <a:r>
              <a:rPr lang="en-US" sz="2400" dirty="0"/>
              <a:t>Develop critical-thinking skills for appraising the value of research literature.  </a:t>
            </a:r>
          </a:p>
          <a:p>
            <a:pPr marL="742950" lvl="1" indent="-285750">
              <a:buFont typeface="Arial" panose="020B0604020202020204" pitchFamily="34" charset="0"/>
              <a:buChar char="•"/>
            </a:pPr>
            <a:r>
              <a:rPr lang="en-US" sz="2400" dirty="0"/>
              <a:t>For each research finding consider the:</a:t>
            </a:r>
          </a:p>
          <a:p>
            <a:pPr marL="1200150" lvl="2" indent="-285750">
              <a:buFont typeface="Arial" panose="020B0604020202020204" pitchFamily="34" charset="0"/>
              <a:buChar char="•"/>
            </a:pPr>
            <a:r>
              <a:rPr lang="en-US" sz="2400" dirty="0"/>
              <a:t>aims and purpose of various types of social science evidence, </a:t>
            </a:r>
          </a:p>
          <a:p>
            <a:pPr marL="1200150" lvl="2" indent="-285750">
              <a:buFont typeface="Arial" panose="020B0604020202020204" pitchFamily="34" charset="0"/>
              <a:buChar char="•"/>
            </a:pPr>
            <a:r>
              <a:rPr lang="en-US" sz="2400" dirty="0"/>
              <a:t>multiple roles research findings may play in social work practice and policy, and </a:t>
            </a:r>
          </a:p>
          <a:p>
            <a:pPr marL="1200150" lvl="2" indent="-285750">
              <a:buFont typeface="Arial" panose="020B0604020202020204" pitchFamily="34" charset="0"/>
              <a:buChar char="•"/>
            </a:pPr>
            <a:r>
              <a:rPr lang="en-US" sz="2400" dirty="0"/>
              <a:t>strengths and limitations of commonly employed social science methods and designs.</a:t>
            </a:r>
            <a:endParaRPr lang="en-CA" sz="2400" dirty="0"/>
          </a:p>
          <a:p>
            <a:endParaRPr lang="en-US" dirty="0"/>
          </a:p>
        </p:txBody>
      </p:sp>
      <p:sp>
        <p:nvSpPr>
          <p:cNvPr id="4" name="Slide Number Placeholder 3"/>
          <p:cNvSpPr>
            <a:spLocks noGrp="1"/>
          </p:cNvSpPr>
          <p:nvPr>
            <p:ph type="sldNum" sz="quarter" idx="5"/>
          </p:nvPr>
        </p:nvSpPr>
        <p:spPr/>
        <p:txBody>
          <a:bodyPr/>
          <a:lstStyle/>
          <a:p>
            <a:fld id="{06FD82CD-EE43-7D4C-B990-190FBB9F7A60}" type="slidenum">
              <a:rPr lang="en-US" smtClean="0"/>
              <a:t>16</a:t>
            </a:fld>
            <a:endParaRPr lang="en-US"/>
          </a:p>
        </p:txBody>
      </p:sp>
    </p:spTree>
    <p:extLst>
      <p:ext uri="{BB962C8B-B14F-4D97-AF65-F5344CB8AC3E}">
        <p14:creationId xmlns:p14="http://schemas.microsoft.com/office/powerpoint/2010/main" val="32576457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2400" dirty="0"/>
              <a:t>When practice questions pertain to broad population trends, or </a:t>
            </a:r>
          </a:p>
          <a:p>
            <a:pPr marL="742950" lvl="1" indent="-285750">
              <a:buFont typeface="Arial" panose="020B0604020202020204" pitchFamily="34" charset="0"/>
              <a:buChar char="•"/>
            </a:pPr>
            <a:r>
              <a:rPr lang="en-US" sz="2400" dirty="0"/>
              <a:t>concrete outcomes of large-scale interventions or policies, </a:t>
            </a:r>
          </a:p>
          <a:p>
            <a:pPr marL="742950" lvl="1" indent="-285750">
              <a:buFont typeface="Arial" panose="020B0604020202020204" pitchFamily="34" charset="0"/>
              <a:buChar char="•"/>
            </a:pPr>
            <a:r>
              <a:rPr lang="en-US" sz="2400" dirty="0"/>
              <a:t>we often employ quantitative research reflecting </a:t>
            </a:r>
            <a:r>
              <a:rPr lang="en-US" sz="2400" b="1" dirty="0"/>
              <a:t>postpositivist</a:t>
            </a:r>
            <a:r>
              <a:rPr lang="en-US" sz="2400" dirty="0"/>
              <a:t> perspectives of </a:t>
            </a:r>
            <a:r>
              <a:rPr lang="en-US" sz="2400" b="1" dirty="0"/>
              <a:t>critical realism</a:t>
            </a:r>
            <a:r>
              <a:rPr lang="en-US" sz="2400" dirty="0"/>
              <a:t>. </a:t>
            </a:r>
            <a:endParaRPr lang="en-US" sz="2800" b="1" dirty="0">
              <a:ln w="15875">
                <a:noFill/>
                <a:round/>
              </a:ln>
              <a:effectLst/>
            </a:endParaRPr>
          </a:p>
          <a:p>
            <a:pPr marL="285750" indent="-285750">
              <a:buFont typeface="Arial" panose="020B0604020202020204" pitchFamily="34" charset="0"/>
              <a:buChar char="•"/>
            </a:pPr>
            <a:r>
              <a:rPr lang="en-US" sz="2400" dirty="0"/>
              <a:t>From a postpositivist perspective, </a:t>
            </a:r>
          </a:p>
          <a:p>
            <a:pPr marL="742950" lvl="1" indent="-285750">
              <a:buFont typeface="Arial" panose="020B0604020202020204" pitchFamily="34" charset="0"/>
              <a:buChar char="•"/>
            </a:pPr>
            <a:r>
              <a:rPr lang="en-US" sz="2400" dirty="0"/>
              <a:t>there is an objective social world, including social work interventions, that exists independently of our minds. </a:t>
            </a:r>
          </a:p>
          <a:p>
            <a:pPr marL="285750" indent="-285750">
              <a:buFont typeface="Arial" panose="020B0604020202020204" pitchFamily="34" charset="0"/>
              <a:buChar char="•"/>
            </a:pPr>
            <a:r>
              <a:rPr lang="en-US" sz="2400" dirty="0"/>
              <a:t>Critical realism, however, underscores that our perspectives are inevitably biased which limits our ability to perceive that reality. </a:t>
            </a:r>
          </a:p>
          <a:p>
            <a:pPr marL="285750" indent="-285750">
              <a:buFont typeface="Arial" panose="020B0604020202020204" pitchFamily="34" charset="0"/>
              <a:buChar char="•"/>
            </a:pPr>
            <a:r>
              <a:rPr lang="en-US" sz="1200" dirty="0"/>
              <a:t>From a postpositivist perspective, the aim of social science research is to develop methods that minimize subjectivity and capture data that are “really real.” </a:t>
            </a:r>
          </a:p>
          <a:p>
            <a:endParaRPr lang="en-US" dirty="0"/>
          </a:p>
        </p:txBody>
      </p:sp>
      <p:sp>
        <p:nvSpPr>
          <p:cNvPr id="4" name="Slide Number Placeholder 3"/>
          <p:cNvSpPr>
            <a:spLocks noGrp="1"/>
          </p:cNvSpPr>
          <p:nvPr>
            <p:ph type="sldNum" sz="quarter" idx="5"/>
          </p:nvPr>
        </p:nvSpPr>
        <p:spPr/>
        <p:txBody>
          <a:bodyPr/>
          <a:lstStyle/>
          <a:p>
            <a:fld id="{06FD82CD-EE43-7D4C-B990-190FBB9F7A60}" type="slidenum">
              <a:rPr lang="en-US" smtClean="0"/>
              <a:t>17</a:t>
            </a:fld>
            <a:endParaRPr lang="en-US"/>
          </a:p>
        </p:txBody>
      </p:sp>
    </p:spTree>
    <p:extLst>
      <p:ext uri="{BB962C8B-B14F-4D97-AF65-F5344CB8AC3E}">
        <p14:creationId xmlns:p14="http://schemas.microsoft.com/office/powerpoint/2010/main" val="9104938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From a postpositivist perspective, the aim of social science research is to develop methods that minimize subjectivity and capture data that are “really real.” </a:t>
            </a:r>
          </a:p>
          <a:p>
            <a:pPr marL="285750" indent="-285750">
              <a:buFont typeface="Arial" panose="020B0604020202020204" pitchFamily="34" charset="0"/>
              <a:buChar char="•"/>
            </a:pPr>
            <a:r>
              <a:rPr lang="en-US" sz="1200" dirty="0"/>
              <a:t>Hence, the methodological emphasis is on controlling extraneous variables, bias, and human subjectivity.</a:t>
            </a:r>
          </a:p>
          <a:p>
            <a:pPr marL="285750" indent="-285750">
              <a:buFont typeface="Arial" panose="020B0604020202020204" pitchFamily="34" charset="0"/>
              <a:buChar char="•"/>
            </a:pPr>
            <a:r>
              <a:rPr lang="en-US" sz="1200" dirty="0"/>
              <a:t>Within the postpositivist tradition, studies employing experimental designs and large samples randomly selected from the population are considered the gold standard of evidence.</a:t>
            </a:r>
          </a:p>
          <a:p>
            <a:endParaRPr lang="en-US" dirty="0"/>
          </a:p>
        </p:txBody>
      </p:sp>
      <p:sp>
        <p:nvSpPr>
          <p:cNvPr id="4" name="Slide Number Placeholder 3"/>
          <p:cNvSpPr>
            <a:spLocks noGrp="1"/>
          </p:cNvSpPr>
          <p:nvPr>
            <p:ph type="sldNum" sz="quarter" idx="5"/>
          </p:nvPr>
        </p:nvSpPr>
        <p:spPr/>
        <p:txBody>
          <a:bodyPr/>
          <a:lstStyle/>
          <a:p>
            <a:fld id="{06FD82CD-EE43-7D4C-B990-190FBB9F7A60}" type="slidenum">
              <a:rPr lang="en-US" smtClean="0"/>
              <a:t>18</a:t>
            </a:fld>
            <a:endParaRPr lang="en-US"/>
          </a:p>
        </p:txBody>
      </p:sp>
    </p:spTree>
    <p:extLst>
      <p:ext uri="{BB962C8B-B14F-4D97-AF65-F5344CB8AC3E}">
        <p14:creationId xmlns:p14="http://schemas.microsoft.com/office/powerpoint/2010/main" val="13080949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200" dirty="0"/>
              <a:t>When our research questions pertain to issues of meaning and experience, we often turn to qualitative research reflecting </a:t>
            </a:r>
            <a:r>
              <a:rPr lang="en-US" sz="1200" b="1" dirty="0"/>
              <a:t>interpretive perspectives</a:t>
            </a:r>
            <a:r>
              <a:rPr lang="en-US" sz="1200" dirty="0"/>
              <a:t>. </a:t>
            </a:r>
          </a:p>
          <a:p>
            <a:pPr marL="285750" indent="-285750">
              <a:buFont typeface="Arial" panose="020B0604020202020204" pitchFamily="34" charset="0"/>
              <a:buChar char="•"/>
            </a:pPr>
            <a:r>
              <a:rPr lang="en-US" sz="1200" dirty="0"/>
              <a:t>According to interpretive perspectives, there are many legitimate perspectives from which to view the social world. </a:t>
            </a:r>
          </a:p>
          <a:p>
            <a:pPr marL="285750" indent="-285750">
              <a:buFont typeface="Arial" panose="020B0604020202020204" pitchFamily="34" charset="0"/>
              <a:buChar char="•"/>
            </a:pPr>
            <a:r>
              <a:rPr lang="en-US" sz="1200" dirty="0"/>
              <a:t>Interpretive theorists emphasize the necessity of examining beliefs, values, meaning, and cultural context for understanding human beings</a:t>
            </a:r>
            <a:r>
              <a:rPr lang="en-US" sz="1400" dirty="0">
                <a:ln w="15875">
                  <a:noFill/>
                  <a:round/>
                </a:ln>
              </a:rPr>
              <a:t>.</a:t>
            </a:r>
            <a:endParaRPr lang="en-US" sz="1200" dirty="0"/>
          </a:p>
          <a:p>
            <a:endParaRPr lang="en-US" dirty="0"/>
          </a:p>
        </p:txBody>
      </p:sp>
      <p:sp>
        <p:nvSpPr>
          <p:cNvPr id="4" name="Slide Number Placeholder 3"/>
          <p:cNvSpPr>
            <a:spLocks noGrp="1"/>
          </p:cNvSpPr>
          <p:nvPr>
            <p:ph type="sldNum" sz="quarter" idx="5"/>
          </p:nvPr>
        </p:nvSpPr>
        <p:spPr/>
        <p:txBody>
          <a:bodyPr/>
          <a:lstStyle/>
          <a:p>
            <a:fld id="{06FD82CD-EE43-7D4C-B990-190FBB9F7A60}" type="slidenum">
              <a:rPr lang="en-US" smtClean="0"/>
              <a:t>19</a:t>
            </a:fld>
            <a:endParaRPr lang="en-US"/>
          </a:p>
        </p:txBody>
      </p:sp>
    </p:spTree>
    <p:extLst>
      <p:ext uri="{BB962C8B-B14F-4D97-AF65-F5344CB8AC3E}">
        <p14:creationId xmlns:p14="http://schemas.microsoft.com/office/powerpoint/2010/main" val="21917018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dirty="0"/>
              <a:t>Qualitative research assumes that there is no single “really real” social world that exists independently of our representations or interpretations of the physical and mental environments.</a:t>
            </a:r>
          </a:p>
          <a:p>
            <a:pPr marL="285750" indent="-285750">
              <a:buFont typeface="Arial" panose="020B0604020202020204" pitchFamily="34" charset="0"/>
              <a:buChar char="•"/>
            </a:pPr>
            <a:r>
              <a:rPr lang="en-US" dirty="0"/>
              <a:t>Qualitative research uses multiple methods including direct observations, in-depth interviewing, and record reviews.</a:t>
            </a:r>
          </a:p>
          <a:p>
            <a:pPr marL="285750" indent="-285750">
              <a:buFont typeface="Arial" panose="020B0604020202020204" pitchFamily="34" charset="0"/>
              <a:buChar char="•"/>
            </a:pPr>
            <a:r>
              <a:rPr lang="en-US" dirty="0"/>
              <a:t>Research that interprets clients’ diverse experiences and perceptions in sociocultural-historical context is essential for ethical social work practice and policy.</a:t>
            </a:r>
            <a:endParaRPr lang="en-CA" dirty="0"/>
          </a:p>
          <a:p>
            <a:pPr marL="285750" indent="-285750">
              <a:buFont typeface="Arial" panose="020B0604020202020204" pitchFamily="34" charset="0"/>
              <a:buChar char="•"/>
            </a:pPr>
            <a:endParaRPr lang="en-US" sz="1400" b="1" dirty="0">
              <a:ln w="15875">
                <a:noFill/>
                <a:round/>
              </a:ln>
            </a:endParaRPr>
          </a:p>
          <a:p>
            <a:endParaRPr lang="en-US" dirty="0"/>
          </a:p>
          <a:p>
            <a:endParaRPr lang="en-US" dirty="0"/>
          </a:p>
        </p:txBody>
      </p:sp>
      <p:sp>
        <p:nvSpPr>
          <p:cNvPr id="4" name="Slide Number Placeholder 3"/>
          <p:cNvSpPr>
            <a:spLocks noGrp="1"/>
          </p:cNvSpPr>
          <p:nvPr>
            <p:ph type="sldNum" sz="quarter" idx="5"/>
          </p:nvPr>
        </p:nvSpPr>
        <p:spPr/>
        <p:txBody>
          <a:bodyPr/>
          <a:lstStyle/>
          <a:p>
            <a:fld id="{06FD82CD-EE43-7D4C-B990-190FBB9F7A60}" type="slidenum">
              <a:rPr lang="en-US" smtClean="0"/>
              <a:t>20</a:t>
            </a:fld>
            <a:endParaRPr lang="en-US"/>
          </a:p>
        </p:txBody>
      </p:sp>
    </p:spTree>
    <p:extLst>
      <p:ext uri="{BB962C8B-B14F-4D97-AF65-F5344CB8AC3E}">
        <p14:creationId xmlns:p14="http://schemas.microsoft.com/office/powerpoint/2010/main" val="30805423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2400" dirty="0"/>
              <a:t>A pragmatic approach reflects a mixed methods orientation. </a:t>
            </a:r>
            <a:endParaRPr lang="en-US" sz="2400" b="1" dirty="0"/>
          </a:p>
          <a:p>
            <a:pPr marL="285750" indent="-285750">
              <a:buFont typeface="Arial" panose="020B0604020202020204" pitchFamily="34" charset="0"/>
              <a:buChar char="•"/>
            </a:pPr>
            <a:r>
              <a:rPr lang="en-US" sz="2400" b="1" dirty="0"/>
              <a:t>Mixed-method research</a:t>
            </a:r>
            <a:r>
              <a:rPr lang="en-US" sz="2400" dirty="0"/>
              <a:t> </a:t>
            </a:r>
          </a:p>
          <a:p>
            <a:pPr marL="742950" lvl="1" indent="-285750">
              <a:buFont typeface="Arial" panose="020B0604020202020204" pitchFamily="34" charset="0"/>
              <a:buChar char="•"/>
            </a:pPr>
            <a:r>
              <a:rPr lang="en-US" sz="2400" dirty="0"/>
              <a:t>deliberately combines quantitative and qualitative research traditions in a single study in order to enhance our understanding of complex social phenomena </a:t>
            </a:r>
            <a:endParaRPr lang="en-US" sz="1200" dirty="0"/>
          </a:p>
          <a:p>
            <a:pPr marL="171450" indent="-171450">
              <a:buFont typeface="Arial" panose="020B0604020202020204" pitchFamily="34" charset="0"/>
              <a:buChar char="•"/>
            </a:pPr>
            <a:r>
              <a:rPr lang="en-US" sz="1200" dirty="0"/>
              <a:t>Jane Addams (1860-1935) played a pivotal role on the emergence of </a:t>
            </a:r>
            <a:r>
              <a:rPr lang="en-US" sz="1200" b="1" dirty="0"/>
              <a:t>American Pragmatism</a:t>
            </a:r>
            <a:r>
              <a:rPr lang="en-US" sz="1200" dirty="0"/>
              <a:t>, a shared philosophical foundation of contemporary social work and mixed methods research. </a:t>
            </a:r>
          </a:p>
          <a:p>
            <a:endParaRPr lang="en-US" dirty="0"/>
          </a:p>
        </p:txBody>
      </p:sp>
      <p:sp>
        <p:nvSpPr>
          <p:cNvPr id="4" name="Slide Number Placeholder 3"/>
          <p:cNvSpPr>
            <a:spLocks noGrp="1"/>
          </p:cNvSpPr>
          <p:nvPr>
            <p:ph type="sldNum" sz="quarter" idx="5"/>
          </p:nvPr>
        </p:nvSpPr>
        <p:spPr/>
        <p:txBody>
          <a:bodyPr/>
          <a:lstStyle/>
          <a:p>
            <a:fld id="{06FD82CD-EE43-7D4C-B990-190FBB9F7A60}" type="slidenum">
              <a:rPr lang="en-US" smtClean="0"/>
              <a:t>21</a:t>
            </a:fld>
            <a:endParaRPr lang="en-US"/>
          </a:p>
        </p:txBody>
      </p:sp>
    </p:spTree>
    <p:extLst>
      <p:ext uri="{BB962C8B-B14F-4D97-AF65-F5344CB8AC3E}">
        <p14:creationId xmlns:p14="http://schemas.microsoft.com/office/powerpoint/2010/main" val="3694598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2400" dirty="0"/>
              <a:t>The purposes of mixed methods research:</a:t>
            </a:r>
          </a:p>
          <a:p>
            <a:pPr marL="742950" lvl="1" indent="-285750">
              <a:buFont typeface="Arial" panose="020B0604020202020204" pitchFamily="34" charset="0"/>
              <a:buChar char="•"/>
            </a:pPr>
            <a:r>
              <a:rPr lang="en-US" sz="2400" dirty="0"/>
              <a:t>(1) addresses questions other methods do not; </a:t>
            </a:r>
          </a:p>
          <a:p>
            <a:pPr marL="1200150" lvl="2" indent="-285750">
              <a:buFont typeface="Arial" panose="020B0604020202020204" pitchFamily="34" charset="0"/>
              <a:buChar char="•"/>
            </a:pPr>
            <a:r>
              <a:rPr lang="en-US" sz="2400" dirty="0"/>
              <a:t>As an example, one may want to study how many people in a community use a mental health clinic (quantitative research) , and what interviews show that the community believes are barriers to using the facility (qualitative research).  </a:t>
            </a:r>
          </a:p>
          <a:p>
            <a:pPr marL="742950" lvl="1" indent="-285750">
              <a:buFont typeface="Arial" panose="020B0604020202020204" pitchFamily="34" charset="0"/>
              <a:buChar char="•"/>
            </a:pPr>
            <a:r>
              <a:rPr lang="en-US" sz="2400" dirty="0"/>
              <a:t>(2) provide stronger inferences by combining methods that have complementary strengths and non-overlapping weaknesses</a:t>
            </a:r>
          </a:p>
          <a:p>
            <a:pPr marL="742950" lvl="1" indent="-285750">
              <a:buFont typeface="Arial" panose="020B0604020202020204" pitchFamily="34" charset="0"/>
              <a:buChar char="•"/>
            </a:pPr>
            <a:r>
              <a:rPr lang="en-US" sz="2400" dirty="0"/>
              <a:t>(3) present a diversity of views; </a:t>
            </a:r>
          </a:p>
          <a:p>
            <a:pPr marL="1200150" lvl="2" indent="-285750">
              <a:buFont typeface="Arial" panose="020B0604020202020204" pitchFamily="34" charset="0"/>
              <a:buChar char="•"/>
            </a:pPr>
            <a:r>
              <a:rPr lang="en-US" sz="2400" dirty="0"/>
              <a:t>for example, if quantitative and qualitative components lead to different conclusions, there we examine the conceptual framework and underlying assumptions that were previously accepted within the research design.</a:t>
            </a:r>
            <a:endParaRPr lang="en-US" sz="2800" b="1" dirty="0">
              <a:ln w="15875">
                <a:noFill/>
                <a:round/>
              </a:ln>
              <a:effectLst/>
            </a:endParaRPr>
          </a:p>
          <a:p>
            <a:endParaRPr lang="en-US" dirty="0"/>
          </a:p>
        </p:txBody>
      </p:sp>
      <p:sp>
        <p:nvSpPr>
          <p:cNvPr id="4" name="Slide Number Placeholder 3"/>
          <p:cNvSpPr>
            <a:spLocks noGrp="1"/>
          </p:cNvSpPr>
          <p:nvPr>
            <p:ph type="sldNum" sz="quarter" idx="5"/>
          </p:nvPr>
        </p:nvSpPr>
        <p:spPr/>
        <p:txBody>
          <a:bodyPr/>
          <a:lstStyle/>
          <a:p>
            <a:fld id="{06FD82CD-EE43-7D4C-B990-190FBB9F7A60}" type="slidenum">
              <a:rPr lang="en-US" smtClean="0"/>
              <a:t>22</a:t>
            </a:fld>
            <a:endParaRPr lang="en-US"/>
          </a:p>
        </p:txBody>
      </p:sp>
    </p:spTree>
    <p:extLst>
      <p:ext uri="{BB962C8B-B14F-4D97-AF65-F5344CB8AC3E}">
        <p14:creationId xmlns:p14="http://schemas.microsoft.com/office/powerpoint/2010/main" val="395929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200" dirty="0">
                <a:ln w="15875">
                  <a:noFill/>
                  <a:round/>
                </a:ln>
              </a:rPr>
              <a:t>Early social work followed the pathway taken by medicine and adopted the rubric of science to distinct itself from religion and political activism. </a:t>
            </a:r>
          </a:p>
          <a:p>
            <a:pPr marL="285750" indent="-285750">
              <a:buFont typeface="Arial" panose="020B0604020202020204" pitchFamily="34" charset="0"/>
              <a:buChar char="•"/>
            </a:pPr>
            <a:r>
              <a:rPr lang="en-US" sz="1200" dirty="0">
                <a:ln w="15875">
                  <a:noFill/>
                  <a:round/>
                </a:ln>
              </a:rPr>
              <a:t>Empirical research strengthens practice and policy and enhances our credibility as a profession. </a:t>
            </a:r>
          </a:p>
          <a:p>
            <a:pPr marL="285750" indent="-285750">
              <a:buFont typeface="Arial" panose="020B0604020202020204" pitchFamily="34" charset="0"/>
              <a:buChar char="•"/>
            </a:pPr>
            <a:r>
              <a:rPr lang="en-US" sz="1200" dirty="0">
                <a:ln w="15875">
                  <a:noFill/>
                  <a:round/>
                </a:ln>
              </a:rPr>
              <a:t>Social work research is an original investigation undertaken to gain knowledge and understanding to address social issues through direct practice and policy.</a:t>
            </a:r>
          </a:p>
          <a:p>
            <a:pPr marL="285750" indent="-285750">
              <a:buFont typeface="Arial" panose="020B0604020202020204" pitchFamily="34" charset="0"/>
              <a:buChar char="•"/>
            </a:pPr>
            <a:r>
              <a:rPr lang="en-US" sz="2800" dirty="0">
                <a:ln w="15875">
                  <a:noFill/>
                  <a:round/>
                </a:ln>
              </a:rPr>
              <a:t>Social Work uses a range of research methods, primarily from the social sciences, </a:t>
            </a:r>
          </a:p>
          <a:p>
            <a:pPr marL="742950" lvl="1" indent="-285750">
              <a:buFont typeface="Arial" panose="020B0604020202020204" pitchFamily="34" charset="0"/>
              <a:buChar char="•"/>
            </a:pPr>
            <a:r>
              <a:rPr lang="en-US" sz="2800" dirty="0">
                <a:ln w="15875">
                  <a:noFill/>
                  <a:round/>
                </a:ln>
              </a:rPr>
              <a:t>which include psychology, sociology, anthropology, economics, and political science. </a:t>
            </a:r>
            <a:endParaRPr lang="en-US" sz="1200" dirty="0">
              <a:ln w="15875">
                <a:noFill/>
                <a:round/>
              </a:ln>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n w="15875">
                  <a:noFill/>
                  <a:round/>
                </a:ln>
              </a:rPr>
              <a:t>A common denominator in this diverse research is a concern with social inclusion, justice, and reform.</a:t>
            </a:r>
            <a:endParaRPr lang="en-US" sz="1200" dirty="0">
              <a:ln w="15875">
                <a:noFill/>
                <a:round/>
              </a:ln>
              <a:effectLst/>
            </a:endParaRPr>
          </a:p>
          <a:p>
            <a:endParaRPr lang="en-US" dirty="0"/>
          </a:p>
        </p:txBody>
      </p:sp>
      <p:sp>
        <p:nvSpPr>
          <p:cNvPr id="4" name="Slide Number Placeholder 3"/>
          <p:cNvSpPr>
            <a:spLocks noGrp="1"/>
          </p:cNvSpPr>
          <p:nvPr>
            <p:ph type="sldNum" sz="quarter" idx="5"/>
          </p:nvPr>
        </p:nvSpPr>
        <p:spPr/>
        <p:txBody>
          <a:bodyPr/>
          <a:lstStyle/>
          <a:p>
            <a:fld id="{06FD82CD-EE43-7D4C-B990-190FBB9F7A60}" type="slidenum">
              <a:rPr lang="en-US" smtClean="0"/>
              <a:t>3</a:t>
            </a:fld>
            <a:endParaRPr lang="en-US"/>
          </a:p>
        </p:txBody>
      </p:sp>
    </p:spTree>
    <p:extLst>
      <p:ext uri="{BB962C8B-B14F-4D97-AF65-F5344CB8AC3E}">
        <p14:creationId xmlns:p14="http://schemas.microsoft.com/office/powerpoint/2010/main" val="8926970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2400" dirty="0"/>
              <a:t>Assess the extent to which intervention goals have been met, or </a:t>
            </a:r>
          </a:p>
          <a:p>
            <a:pPr marL="742950" lvl="1" indent="-285750">
              <a:buFont typeface="Arial" panose="020B0604020202020204" pitchFamily="34" charset="0"/>
              <a:buChar char="•"/>
            </a:pPr>
            <a:r>
              <a:rPr lang="en-US" sz="2400" dirty="0"/>
              <a:t>whether an intervention approach is effective in meeting its goals and is not harmful. </a:t>
            </a:r>
          </a:p>
          <a:p>
            <a:pPr marL="285750" indent="-285750">
              <a:buFont typeface="Arial" panose="020B0604020202020204" pitchFamily="34" charset="0"/>
              <a:buChar char="•"/>
            </a:pPr>
            <a:r>
              <a:rPr lang="en-US" sz="2400" dirty="0"/>
              <a:t>Explore the experience and perspectives of those who felt the intervention was problematic. </a:t>
            </a:r>
          </a:p>
          <a:p>
            <a:pPr marL="285750" indent="-285750">
              <a:buFont typeface="Arial" panose="020B0604020202020204" pitchFamily="34" charset="0"/>
              <a:buChar char="•"/>
            </a:pPr>
            <a:r>
              <a:rPr lang="en-US" sz="1200" dirty="0"/>
              <a:t>Introduce new concepts to social work policy and practice. These concepts can contribute insights and creative new ways of thinking.</a:t>
            </a:r>
          </a:p>
          <a:p>
            <a:pPr marL="285750" indent="-285750">
              <a:buFont typeface="Arial" panose="020B0604020202020204" pitchFamily="34" charset="0"/>
              <a:buChar char="•"/>
            </a:pPr>
            <a:r>
              <a:rPr lang="en-US" sz="1200" dirty="0"/>
              <a:t>Articulate the experience and perspectives of clients, especially those who lack personal power and access to needed systems. </a:t>
            </a:r>
            <a:endParaRPr lang="en-US" sz="1600" b="1" dirty="0">
              <a:ln w="15875">
                <a:noFill/>
                <a:round/>
              </a:ln>
              <a:effectLst/>
            </a:endParaRPr>
          </a:p>
          <a:p>
            <a:endParaRPr lang="en-US" dirty="0"/>
          </a:p>
        </p:txBody>
      </p:sp>
      <p:sp>
        <p:nvSpPr>
          <p:cNvPr id="4" name="Slide Number Placeholder 3"/>
          <p:cNvSpPr>
            <a:spLocks noGrp="1"/>
          </p:cNvSpPr>
          <p:nvPr>
            <p:ph type="sldNum" sz="quarter" idx="5"/>
          </p:nvPr>
        </p:nvSpPr>
        <p:spPr/>
        <p:txBody>
          <a:bodyPr/>
          <a:lstStyle/>
          <a:p>
            <a:fld id="{06FD82CD-EE43-7D4C-B990-190FBB9F7A60}" type="slidenum">
              <a:rPr lang="en-US" smtClean="0"/>
              <a:t>23</a:t>
            </a:fld>
            <a:endParaRPr lang="en-US"/>
          </a:p>
        </p:txBody>
      </p:sp>
    </p:spTree>
    <p:extLst>
      <p:ext uri="{BB962C8B-B14F-4D97-AF65-F5344CB8AC3E}">
        <p14:creationId xmlns:p14="http://schemas.microsoft.com/office/powerpoint/2010/main" val="19427411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200" dirty="0"/>
              <a:t>Adequacy of the Research Design</a:t>
            </a:r>
            <a:endParaRPr lang="en-CA" sz="1200" dirty="0"/>
          </a:p>
          <a:p>
            <a:pPr marL="285750" indent="-285750">
              <a:buFont typeface="Arial" panose="020B0604020202020204" pitchFamily="34" charset="0"/>
              <a:buChar char="•"/>
            </a:pPr>
            <a:r>
              <a:rPr lang="en-US" sz="1200" dirty="0"/>
              <a:t>Relevance of the Research Question or Hypothesis</a:t>
            </a:r>
          </a:p>
          <a:p>
            <a:pPr marL="285750" indent="-285750">
              <a:buFont typeface="Arial" panose="020B0604020202020204" pitchFamily="34" charset="0"/>
              <a:buChar char="•"/>
            </a:pPr>
            <a:r>
              <a:rPr lang="en-US" sz="1200" dirty="0"/>
              <a:t>Adequacy of the Sampling Methods</a:t>
            </a:r>
          </a:p>
          <a:p>
            <a:pPr marL="285750" indent="-285750">
              <a:buFont typeface="Arial" panose="020B0604020202020204" pitchFamily="34" charset="0"/>
              <a:buChar char="•"/>
            </a:pPr>
            <a:r>
              <a:rPr lang="en-US" sz="1200" dirty="0"/>
              <a:t>Adequacy of the Research Methods</a:t>
            </a:r>
            <a:endParaRPr lang="en-CA" sz="1200" dirty="0"/>
          </a:p>
          <a:p>
            <a:pPr marL="285750" indent="-285750">
              <a:buFont typeface="Arial" panose="020B0604020202020204" pitchFamily="34" charset="0"/>
              <a:buChar char="•"/>
            </a:pPr>
            <a:r>
              <a:rPr lang="en-US" sz="1200" dirty="0"/>
              <a:t>Appropriateness of the Interpretation of the Data and Recommendations</a:t>
            </a:r>
            <a:endParaRPr lang="en-CA" sz="1200" dirty="0"/>
          </a:p>
          <a:p>
            <a:endParaRPr lang="en-US" dirty="0"/>
          </a:p>
        </p:txBody>
      </p:sp>
      <p:sp>
        <p:nvSpPr>
          <p:cNvPr id="4" name="Slide Number Placeholder 3"/>
          <p:cNvSpPr>
            <a:spLocks noGrp="1"/>
          </p:cNvSpPr>
          <p:nvPr>
            <p:ph type="sldNum" sz="quarter" idx="5"/>
          </p:nvPr>
        </p:nvSpPr>
        <p:spPr/>
        <p:txBody>
          <a:bodyPr/>
          <a:lstStyle/>
          <a:p>
            <a:fld id="{06FD82CD-EE43-7D4C-B990-190FBB9F7A60}" type="slidenum">
              <a:rPr lang="en-US" smtClean="0"/>
              <a:t>24</a:t>
            </a:fld>
            <a:endParaRPr lang="en-US"/>
          </a:p>
        </p:txBody>
      </p:sp>
    </p:spTree>
    <p:extLst>
      <p:ext uri="{BB962C8B-B14F-4D97-AF65-F5344CB8AC3E}">
        <p14:creationId xmlns:p14="http://schemas.microsoft.com/office/powerpoint/2010/main" val="8278380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200" dirty="0"/>
              <a:t>A good research question or hypothesis should contribute to understanding a significant conceptual, practice, or policy issue.</a:t>
            </a:r>
          </a:p>
          <a:p>
            <a:pPr marL="285750" indent="-285750">
              <a:buFont typeface="Arial" panose="020B0604020202020204" pitchFamily="34" charset="0"/>
              <a:buChar char="•"/>
            </a:pPr>
            <a:r>
              <a:rPr lang="en-US" sz="1200" dirty="0"/>
              <a:t>Research hypotheses make a specific prediction and are important to evaluating practice or to confirming and expanding existing theory.</a:t>
            </a:r>
          </a:p>
          <a:p>
            <a:pPr marL="285750" indent="-285750">
              <a:buFont typeface="Arial" panose="020B0604020202020204" pitchFamily="34" charset="0"/>
              <a:buChar char="•"/>
            </a:pPr>
            <a:r>
              <a:rPr lang="en-US" sz="2400" dirty="0"/>
              <a:t>Research questions are more open than hypotheses, nonetheless,</a:t>
            </a:r>
          </a:p>
          <a:p>
            <a:pPr marL="742950" lvl="1" indent="-285750">
              <a:buFont typeface="Arial" panose="020B0604020202020204" pitchFamily="34" charset="0"/>
              <a:buChar char="•"/>
            </a:pPr>
            <a:r>
              <a:rPr lang="en-US" sz="2400" dirty="0"/>
              <a:t>critical human welfare questions will have implications for practice and policy. </a:t>
            </a:r>
          </a:p>
          <a:p>
            <a:pPr marL="285750" indent="-285750">
              <a:buFont typeface="Arial" panose="020B0604020202020204" pitchFamily="34" charset="0"/>
              <a:buChar char="•"/>
            </a:pPr>
            <a:r>
              <a:rPr lang="en-US" sz="2400" dirty="0"/>
              <a:t>Research questions may address purely descriptive issues or allow theoretical insights to emerge from the data.</a:t>
            </a:r>
            <a:endParaRPr lang="en-US" sz="3200" b="1" dirty="0">
              <a:ln w="15875">
                <a:noFill/>
                <a:round/>
              </a:ln>
              <a:effectLst/>
            </a:endParaRPr>
          </a:p>
          <a:p>
            <a:endParaRPr lang="en-US" dirty="0"/>
          </a:p>
        </p:txBody>
      </p:sp>
      <p:sp>
        <p:nvSpPr>
          <p:cNvPr id="4" name="Slide Number Placeholder 3"/>
          <p:cNvSpPr>
            <a:spLocks noGrp="1"/>
          </p:cNvSpPr>
          <p:nvPr>
            <p:ph type="sldNum" sz="quarter" idx="5"/>
          </p:nvPr>
        </p:nvSpPr>
        <p:spPr/>
        <p:txBody>
          <a:bodyPr/>
          <a:lstStyle/>
          <a:p>
            <a:fld id="{06FD82CD-EE43-7D4C-B990-190FBB9F7A60}" type="slidenum">
              <a:rPr lang="en-US" smtClean="0"/>
              <a:t>25</a:t>
            </a:fld>
            <a:endParaRPr lang="en-US"/>
          </a:p>
        </p:txBody>
      </p:sp>
    </p:spTree>
    <p:extLst>
      <p:ext uri="{BB962C8B-B14F-4D97-AF65-F5344CB8AC3E}">
        <p14:creationId xmlns:p14="http://schemas.microsoft.com/office/powerpoint/2010/main" val="31139243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i="1" dirty="0"/>
              <a:t>Who was sampled and how were they sampled?</a:t>
            </a:r>
          </a:p>
          <a:p>
            <a:pPr marL="171450" indent="-171450">
              <a:buFont typeface="Arial" panose="020B0604020202020204" pitchFamily="34" charset="0"/>
              <a:buChar char="•"/>
            </a:pPr>
            <a:r>
              <a:rPr lang="en-US" sz="1200" dirty="0"/>
              <a:t>It is important that the sample is representative of the population from which it was selected.</a:t>
            </a:r>
          </a:p>
          <a:p>
            <a:pPr marL="285750" indent="-285750">
              <a:buFont typeface="Arial" panose="020B0604020202020204" pitchFamily="34" charset="0"/>
              <a:buChar char="•"/>
            </a:pPr>
            <a:r>
              <a:rPr lang="en-US" sz="2800" dirty="0"/>
              <a:t>A </a:t>
            </a:r>
            <a:r>
              <a:rPr lang="en-US" sz="2800" b="1" dirty="0"/>
              <a:t>representative sample</a:t>
            </a:r>
            <a:r>
              <a:rPr lang="en-US" sz="2800" dirty="0"/>
              <a:t>, </a:t>
            </a:r>
          </a:p>
          <a:p>
            <a:pPr marL="914400" lvl="1" indent="-457200">
              <a:buFont typeface="Arial" panose="020B0604020202020204" pitchFamily="34" charset="0"/>
              <a:buChar char="•"/>
            </a:pPr>
            <a:r>
              <a:rPr lang="en-US" sz="2800" dirty="0"/>
              <a:t>employs </a:t>
            </a:r>
            <a:r>
              <a:rPr lang="en-US" sz="2800" b="1" dirty="0"/>
              <a:t>probability sampling</a:t>
            </a:r>
            <a:r>
              <a:rPr lang="en-US" sz="2800" dirty="0"/>
              <a:t>, which relies on a random selection of individuals, </a:t>
            </a:r>
          </a:p>
          <a:p>
            <a:pPr marL="914400" lvl="1" indent="-457200">
              <a:buFont typeface="Arial" panose="020B0604020202020204" pitchFamily="34" charset="0"/>
              <a:buChar char="•"/>
            </a:pPr>
            <a:r>
              <a:rPr lang="en-US" sz="2800" dirty="0"/>
              <a:t>and, statistical knowledge of how many individuals are needed within the sample.</a:t>
            </a:r>
          </a:p>
          <a:p>
            <a:pPr marL="457200" indent="-457200">
              <a:buFont typeface="Arial" panose="020B0604020202020204" pitchFamily="34" charset="0"/>
              <a:buChar char="•"/>
            </a:pPr>
            <a:r>
              <a:rPr lang="en-US" sz="2800" dirty="0"/>
              <a:t>Researchers use what is called a “power statistic” to mathematically determine how many people are needed to have a representative sample.</a:t>
            </a:r>
          </a:p>
          <a:p>
            <a:pPr marL="742950" lvl="1" indent="-285750">
              <a:buFont typeface="Arial" panose="020B0604020202020204" pitchFamily="34" charset="0"/>
              <a:buChar char="•"/>
            </a:pPr>
            <a:endParaRPr lang="en-US" sz="2800" dirty="0"/>
          </a:p>
          <a:p>
            <a:endParaRPr lang="en-US" dirty="0"/>
          </a:p>
        </p:txBody>
      </p:sp>
      <p:sp>
        <p:nvSpPr>
          <p:cNvPr id="4" name="Slide Number Placeholder 3"/>
          <p:cNvSpPr>
            <a:spLocks noGrp="1"/>
          </p:cNvSpPr>
          <p:nvPr>
            <p:ph type="sldNum" sz="quarter" idx="5"/>
          </p:nvPr>
        </p:nvSpPr>
        <p:spPr/>
        <p:txBody>
          <a:bodyPr/>
          <a:lstStyle/>
          <a:p>
            <a:fld id="{06FD82CD-EE43-7D4C-B990-190FBB9F7A60}" type="slidenum">
              <a:rPr lang="en-US" smtClean="0"/>
              <a:t>26</a:t>
            </a:fld>
            <a:endParaRPr lang="en-US"/>
          </a:p>
        </p:txBody>
      </p:sp>
    </p:spTree>
    <p:extLst>
      <p:ext uri="{BB962C8B-B14F-4D97-AF65-F5344CB8AC3E}">
        <p14:creationId xmlns:p14="http://schemas.microsoft.com/office/powerpoint/2010/main" val="24490692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2400" dirty="0"/>
              <a:t>Not all research questions attempt to generalize findings to a larger population. </a:t>
            </a:r>
          </a:p>
          <a:p>
            <a:pPr marL="285750" indent="-285750">
              <a:buFont typeface="Arial" panose="020B0604020202020204" pitchFamily="34" charset="0"/>
              <a:buChar char="•"/>
            </a:pPr>
            <a:r>
              <a:rPr lang="en-US" sz="2400" dirty="0"/>
              <a:t>Some qualitative research questions focus on in-depth understanding of a particular phenomenon, community, or group of individuals. </a:t>
            </a:r>
          </a:p>
          <a:p>
            <a:pPr marL="742950" lvl="1" indent="-285750">
              <a:buFont typeface="Arial" panose="020B0604020202020204" pitchFamily="34" charset="0"/>
              <a:buChar char="•"/>
            </a:pPr>
            <a:r>
              <a:rPr lang="en-US" sz="2400" dirty="0"/>
              <a:t>For these research questions, there are a variety of </a:t>
            </a:r>
            <a:r>
              <a:rPr lang="en-US" sz="2400" b="1" dirty="0"/>
              <a:t>nonprobability sampling</a:t>
            </a:r>
            <a:r>
              <a:rPr lang="en-US" sz="2400" dirty="0"/>
              <a:t> methods. </a:t>
            </a:r>
          </a:p>
          <a:p>
            <a:pPr marL="285750" indent="-285750">
              <a:buFont typeface="Arial" panose="020B0604020202020204" pitchFamily="34" charset="0"/>
              <a:buChar char="•"/>
            </a:pPr>
            <a:r>
              <a:rPr lang="en-US" sz="2400" dirty="0"/>
              <a:t>In </a:t>
            </a:r>
            <a:r>
              <a:rPr lang="en-US" sz="2400" b="1" dirty="0"/>
              <a:t>purposive sampling</a:t>
            </a:r>
            <a:r>
              <a:rPr lang="en-US" sz="2400" dirty="0"/>
              <a:t>, </a:t>
            </a:r>
          </a:p>
          <a:p>
            <a:pPr marL="742950" lvl="1" indent="-285750">
              <a:buFont typeface="Arial" panose="020B0604020202020204" pitchFamily="34" charset="0"/>
              <a:buChar char="•"/>
            </a:pPr>
            <a:r>
              <a:rPr lang="en-US" sz="2400" dirty="0"/>
              <a:t>key individuals are selected for a specific reason, The selected people may, as an example represent  a variety of different experiences, or </a:t>
            </a:r>
          </a:p>
          <a:p>
            <a:pPr marL="742950" lvl="1" indent="-285750">
              <a:buFont typeface="Arial" panose="020B0604020202020204" pitchFamily="34" charset="0"/>
              <a:buChar char="•"/>
            </a:pPr>
            <a:r>
              <a:rPr lang="en-US" sz="2400" dirty="0"/>
              <a:t>have particular or specialized knowledge about the issues under study. </a:t>
            </a:r>
            <a:endParaRPr lang="en-US" sz="3200" b="1" dirty="0">
              <a:ln w="15875">
                <a:noFill/>
                <a:round/>
              </a:ln>
              <a:effectLst/>
            </a:endParaRPr>
          </a:p>
          <a:p>
            <a:endParaRPr lang="en-US" dirty="0"/>
          </a:p>
        </p:txBody>
      </p:sp>
      <p:sp>
        <p:nvSpPr>
          <p:cNvPr id="4" name="Slide Number Placeholder 3"/>
          <p:cNvSpPr>
            <a:spLocks noGrp="1"/>
          </p:cNvSpPr>
          <p:nvPr>
            <p:ph type="sldNum" sz="quarter" idx="5"/>
          </p:nvPr>
        </p:nvSpPr>
        <p:spPr/>
        <p:txBody>
          <a:bodyPr/>
          <a:lstStyle/>
          <a:p>
            <a:fld id="{06FD82CD-EE43-7D4C-B990-190FBB9F7A60}" type="slidenum">
              <a:rPr lang="en-US" smtClean="0"/>
              <a:t>27</a:t>
            </a:fld>
            <a:endParaRPr lang="en-US"/>
          </a:p>
        </p:txBody>
      </p:sp>
    </p:spTree>
    <p:extLst>
      <p:ext uri="{BB962C8B-B14F-4D97-AF65-F5344CB8AC3E}">
        <p14:creationId xmlns:p14="http://schemas.microsoft.com/office/powerpoint/2010/main" val="6195327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200" b="1" dirty="0"/>
              <a:t>Self-report </a:t>
            </a:r>
            <a:r>
              <a:rPr lang="en-US" sz="1200" dirty="0"/>
              <a:t>involves the systematic collection of individuals’ own reports of their behavior or psychological processes. </a:t>
            </a:r>
          </a:p>
          <a:p>
            <a:pPr marL="285750" indent="-285750">
              <a:buFont typeface="Arial" panose="020B0604020202020204" pitchFamily="34" charset="0"/>
              <a:buChar char="•"/>
            </a:pPr>
            <a:r>
              <a:rPr lang="en-US" sz="1200" dirty="0"/>
              <a:t>Questions may range from highly unstructured to highly structured items.</a:t>
            </a:r>
          </a:p>
          <a:p>
            <a:pPr marL="285750" indent="-285750">
              <a:buFont typeface="Arial" panose="020B0604020202020204" pitchFamily="34" charset="0"/>
              <a:buChar char="•"/>
            </a:pPr>
            <a:r>
              <a:rPr lang="en-US" sz="1200" dirty="0"/>
              <a:t>Strengths include detailed accounts of people’s lives that may not otherwise be available, and a glimpse into the beliefs that motivate behavior.</a:t>
            </a:r>
          </a:p>
          <a:p>
            <a:pPr marL="285750" indent="-285750">
              <a:buFont typeface="Arial" panose="020B0604020202020204" pitchFamily="34" charset="0"/>
              <a:buChar char="•"/>
            </a:pPr>
            <a:r>
              <a:rPr lang="en-US" sz="2400" dirty="0"/>
              <a:t>Self-report limitations include inaccurate or biased reporting resulting from </a:t>
            </a:r>
          </a:p>
          <a:p>
            <a:pPr marL="742950" lvl="1" indent="-285750">
              <a:buFont typeface="Arial" panose="020B0604020202020204" pitchFamily="34" charset="0"/>
              <a:buChar char="•"/>
            </a:pPr>
            <a:r>
              <a:rPr lang="en-US" sz="2400" dirty="0"/>
              <a:t>selective recall, </a:t>
            </a:r>
          </a:p>
          <a:p>
            <a:pPr marL="742950" lvl="1" indent="-285750">
              <a:buFont typeface="Arial" panose="020B0604020202020204" pitchFamily="34" charset="0"/>
              <a:buChar char="•"/>
            </a:pPr>
            <a:r>
              <a:rPr lang="en-US" sz="2400" dirty="0"/>
              <a:t>learned coping strategies such as emotional blunting and minimization, </a:t>
            </a:r>
          </a:p>
          <a:p>
            <a:pPr marL="742950" lvl="1" indent="-285750">
              <a:buFont typeface="Arial" panose="020B0604020202020204" pitchFamily="34" charset="0"/>
              <a:buChar char="•"/>
            </a:pPr>
            <a:r>
              <a:rPr lang="en-US" sz="2400" dirty="0"/>
              <a:t>desire to make a favorable impression,</a:t>
            </a:r>
          </a:p>
          <a:p>
            <a:pPr marL="742950" lvl="1" indent="-285750">
              <a:buFont typeface="Arial" panose="020B0604020202020204" pitchFamily="34" charset="0"/>
              <a:buChar char="•"/>
            </a:pPr>
            <a:r>
              <a:rPr lang="en-US" sz="2400" dirty="0"/>
              <a:t>having misinformation </a:t>
            </a:r>
          </a:p>
          <a:p>
            <a:pPr marL="742950" lvl="1" indent="-285750">
              <a:buFont typeface="Arial" panose="020B0604020202020204" pitchFamily="34" charset="0"/>
              <a:buChar char="•"/>
            </a:pPr>
            <a:r>
              <a:rPr lang="en-US" sz="2400" dirty="0"/>
              <a:t>The development of false beliefs. </a:t>
            </a:r>
            <a:endParaRPr lang="en-CA" sz="2400" dirty="0"/>
          </a:p>
          <a:p>
            <a:pPr marL="285750" indent="-285750">
              <a:buFont typeface="Arial" panose="020B0604020202020204" pitchFamily="34" charset="0"/>
              <a:buChar char="•"/>
            </a:pPr>
            <a:endParaRPr lang="en-US" sz="3200" dirty="0">
              <a:ln w="15875">
                <a:noFill/>
                <a:round/>
              </a:ln>
              <a:effectLst/>
            </a:endParaRPr>
          </a:p>
          <a:p>
            <a:endParaRPr lang="en-US" sz="1600" dirty="0">
              <a:ln w="15875">
                <a:noFill/>
                <a:round/>
              </a:ln>
              <a:effectLst/>
            </a:endParaRPr>
          </a:p>
          <a:p>
            <a:endParaRPr lang="en-US" dirty="0"/>
          </a:p>
        </p:txBody>
      </p:sp>
      <p:sp>
        <p:nvSpPr>
          <p:cNvPr id="4" name="Slide Number Placeholder 3"/>
          <p:cNvSpPr>
            <a:spLocks noGrp="1"/>
          </p:cNvSpPr>
          <p:nvPr>
            <p:ph type="sldNum" sz="quarter" idx="5"/>
          </p:nvPr>
        </p:nvSpPr>
        <p:spPr/>
        <p:txBody>
          <a:bodyPr/>
          <a:lstStyle/>
          <a:p>
            <a:fld id="{06FD82CD-EE43-7D4C-B990-190FBB9F7A60}" type="slidenum">
              <a:rPr lang="en-US" smtClean="0"/>
              <a:t>28</a:t>
            </a:fld>
            <a:endParaRPr lang="en-US"/>
          </a:p>
        </p:txBody>
      </p:sp>
    </p:spTree>
    <p:extLst>
      <p:ext uri="{BB962C8B-B14F-4D97-AF65-F5344CB8AC3E}">
        <p14:creationId xmlns:p14="http://schemas.microsoft.com/office/powerpoint/2010/main" val="26629890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2400" b="1" dirty="0"/>
              <a:t>Systematic observations of behavior</a:t>
            </a:r>
            <a:r>
              <a:rPr lang="en-US" sz="2400" dirty="0"/>
              <a:t> involves </a:t>
            </a:r>
          </a:p>
          <a:p>
            <a:pPr marL="742950" lvl="1" indent="-285750">
              <a:buFont typeface="Arial" panose="020B0604020202020204" pitchFamily="34" charset="0"/>
              <a:buChar char="•"/>
            </a:pPr>
            <a:r>
              <a:rPr lang="en-US" sz="2400" dirty="0"/>
              <a:t>the direct observation of the behavior of interest.</a:t>
            </a:r>
          </a:p>
          <a:p>
            <a:pPr marL="285750" indent="-285750">
              <a:buFont typeface="Arial" panose="020B0604020202020204" pitchFamily="34" charset="0"/>
              <a:buChar char="•"/>
            </a:pPr>
            <a:r>
              <a:rPr lang="en-US" sz="2400" dirty="0"/>
              <a:t>Data may be collected through videotaping, audiotaping, and paper-and-pencil notes. </a:t>
            </a:r>
          </a:p>
          <a:p>
            <a:pPr marL="285750" indent="-285750">
              <a:buFont typeface="Arial" panose="020B0604020202020204" pitchFamily="34" charset="0"/>
              <a:buChar char="•"/>
            </a:pPr>
            <a:r>
              <a:rPr lang="en-US" sz="2400" dirty="0"/>
              <a:t>Direct observations may be highly structured and occur in a laboratory setting, or less intrusive, unstructured observations of everyday life. </a:t>
            </a:r>
          </a:p>
          <a:p>
            <a:pPr marL="285750" indent="-285750">
              <a:buFont typeface="Arial" panose="020B0604020202020204" pitchFamily="34" charset="0"/>
              <a:buChar char="•"/>
            </a:pPr>
            <a:r>
              <a:rPr lang="en-US" sz="2400" dirty="0"/>
              <a:t>Strengths of observations include the ability to directly observe the behavior of interest, sometimes as it occurs in the participants’ everyday lives. </a:t>
            </a:r>
          </a:p>
          <a:p>
            <a:pPr marL="285750" indent="-285750">
              <a:buFont typeface="Arial" panose="020B0604020202020204" pitchFamily="34" charset="0"/>
              <a:buChar char="•"/>
            </a:pPr>
            <a:r>
              <a:rPr lang="en-US" sz="2400" dirty="0"/>
              <a:t>Limitations include </a:t>
            </a:r>
          </a:p>
          <a:p>
            <a:pPr marL="742950" lvl="1" indent="-285750">
              <a:buFont typeface="Arial" panose="020B0604020202020204" pitchFamily="34" charset="0"/>
              <a:buChar char="•"/>
            </a:pPr>
            <a:r>
              <a:rPr lang="en-US" sz="2400" dirty="0"/>
              <a:t>effects caused by the presence of an observer, </a:t>
            </a:r>
          </a:p>
          <a:p>
            <a:pPr marL="742950" lvl="1" indent="-285750">
              <a:buFont typeface="Arial" panose="020B0604020202020204" pitchFamily="34" charset="0"/>
              <a:buChar char="•"/>
            </a:pPr>
            <a:r>
              <a:rPr lang="en-US" sz="2400" dirty="0"/>
              <a:t>financial costs, </a:t>
            </a:r>
          </a:p>
          <a:p>
            <a:pPr marL="742950" lvl="1" indent="-285750">
              <a:buFont typeface="Arial" panose="020B0604020202020204" pitchFamily="34" charset="0"/>
              <a:buChar char="•"/>
            </a:pPr>
            <a:r>
              <a:rPr lang="en-US" sz="2400" dirty="0"/>
              <a:t>extensive amount of time required for collecting the observation data.</a:t>
            </a:r>
            <a:endParaRPr lang="en-CA" sz="2400" dirty="0"/>
          </a:p>
          <a:p>
            <a:pPr marL="285750" indent="-285750">
              <a:buFont typeface="Arial" panose="020B0604020202020204" pitchFamily="34" charset="0"/>
              <a:buChar char="•"/>
            </a:pPr>
            <a:endParaRPr lang="en-US" sz="3200" dirty="0">
              <a:ln w="15875">
                <a:noFill/>
                <a:round/>
              </a:ln>
              <a:effectLst/>
            </a:endParaRPr>
          </a:p>
          <a:p>
            <a:endParaRPr lang="en-US" sz="3200" dirty="0">
              <a:ln w="15875">
                <a:noFill/>
                <a:round/>
              </a:ln>
              <a:effectLst/>
            </a:endParaRPr>
          </a:p>
          <a:p>
            <a:endParaRPr lang="en-US" dirty="0"/>
          </a:p>
        </p:txBody>
      </p:sp>
      <p:sp>
        <p:nvSpPr>
          <p:cNvPr id="4" name="Slide Number Placeholder 3"/>
          <p:cNvSpPr>
            <a:spLocks noGrp="1"/>
          </p:cNvSpPr>
          <p:nvPr>
            <p:ph type="sldNum" sz="quarter" idx="5"/>
          </p:nvPr>
        </p:nvSpPr>
        <p:spPr/>
        <p:txBody>
          <a:bodyPr/>
          <a:lstStyle/>
          <a:p>
            <a:fld id="{06FD82CD-EE43-7D4C-B990-190FBB9F7A60}" type="slidenum">
              <a:rPr lang="en-US" smtClean="0"/>
              <a:t>29</a:t>
            </a:fld>
            <a:endParaRPr lang="en-US"/>
          </a:p>
        </p:txBody>
      </p:sp>
    </p:spTree>
    <p:extLst>
      <p:ext uri="{BB962C8B-B14F-4D97-AF65-F5344CB8AC3E}">
        <p14:creationId xmlns:p14="http://schemas.microsoft.com/office/powerpoint/2010/main" val="33076387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2400" dirty="0"/>
              <a:t>The aim of </a:t>
            </a:r>
            <a:r>
              <a:rPr lang="en-US" sz="2400" b="1" dirty="0"/>
              <a:t>ethnography</a:t>
            </a:r>
            <a:r>
              <a:rPr lang="en-US" sz="2400" dirty="0"/>
              <a:t> is to understand the beliefs, values, and practices of a social or cultural group.</a:t>
            </a:r>
          </a:p>
          <a:p>
            <a:pPr marL="285750" indent="-285750">
              <a:buFont typeface="Arial" panose="020B0604020202020204" pitchFamily="34" charset="0"/>
              <a:buChar char="•"/>
            </a:pPr>
            <a:r>
              <a:rPr lang="en-US" sz="2400" dirty="0"/>
              <a:t>Ethnography is characterized by </a:t>
            </a:r>
          </a:p>
          <a:p>
            <a:pPr marL="742950" lvl="1" indent="-285750">
              <a:buFont typeface="Arial" panose="020B0604020202020204" pitchFamily="34" charset="0"/>
              <a:buChar char="•"/>
            </a:pPr>
            <a:r>
              <a:rPr lang="en-US" sz="2400" dirty="0"/>
              <a:t>extended contact within a community </a:t>
            </a:r>
          </a:p>
          <a:p>
            <a:pPr marL="742950" lvl="1" indent="-285750">
              <a:buFont typeface="Arial" panose="020B0604020202020204" pitchFamily="34" charset="0"/>
              <a:buChar char="•"/>
            </a:pPr>
            <a:r>
              <a:rPr lang="en-US" sz="2400" dirty="0"/>
              <a:t>use of multiple methods such as interviews, direct observations, and review of historical records. </a:t>
            </a:r>
          </a:p>
          <a:p>
            <a:pPr marL="285750" indent="-285750">
              <a:buFont typeface="Arial" panose="020B0604020202020204" pitchFamily="34" charset="0"/>
              <a:buChar char="•"/>
            </a:pPr>
            <a:r>
              <a:rPr lang="en-US" sz="2400" dirty="0"/>
              <a:t>The data collection provides a “thick description” of social practices and their meanings to participants.</a:t>
            </a:r>
          </a:p>
          <a:p>
            <a:pPr marL="285750" indent="-285750">
              <a:buFont typeface="Arial" panose="020B0604020202020204" pitchFamily="34" charset="0"/>
              <a:buChar char="•"/>
            </a:pPr>
            <a:r>
              <a:rPr lang="en-US" sz="2400" dirty="0"/>
              <a:t>Ethnography strengths include its rich, in-depth description of </a:t>
            </a:r>
          </a:p>
          <a:p>
            <a:pPr marL="742950" lvl="1" indent="-285750">
              <a:buFont typeface="Arial" panose="020B0604020202020204" pitchFamily="34" charset="0"/>
              <a:buChar char="•"/>
            </a:pPr>
            <a:r>
              <a:rPr lang="en-US" sz="2400" dirty="0"/>
              <a:t>people, </a:t>
            </a:r>
          </a:p>
          <a:p>
            <a:pPr marL="742950" lvl="1" indent="-285750">
              <a:buFont typeface="Arial" panose="020B0604020202020204" pitchFamily="34" charset="0"/>
              <a:buChar char="•"/>
            </a:pPr>
            <a:r>
              <a:rPr lang="en-US" sz="2400" dirty="0"/>
              <a:t>communities, </a:t>
            </a:r>
          </a:p>
          <a:p>
            <a:pPr marL="742950" lvl="1" indent="-285750">
              <a:buFont typeface="Arial" panose="020B0604020202020204" pitchFamily="34" charset="0"/>
              <a:buChar char="•"/>
            </a:pPr>
            <a:r>
              <a:rPr lang="en-US" sz="2400" dirty="0"/>
              <a:t>individual and group strengths and deficits, and </a:t>
            </a:r>
          </a:p>
          <a:p>
            <a:pPr marL="742950" lvl="1" indent="-285750">
              <a:buFont typeface="Arial" panose="020B0604020202020204" pitchFamily="34" charset="0"/>
              <a:buChar char="•"/>
            </a:pPr>
            <a:r>
              <a:rPr lang="en-US" sz="2400" dirty="0"/>
              <a:t>cultural relevance. </a:t>
            </a:r>
          </a:p>
          <a:p>
            <a:pPr marL="285750" indent="-285750">
              <a:buFont typeface="Arial" panose="020B0604020202020204" pitchFamily="34" charset="0"/>
              <a:buChar char="•"/>
            </a:pPr>
            <a:r>
              <a:rPr lang="en-US" sz="2400" dirty="0"/>
              <a:t>Limitations include the fact that ethnography research is expensive and time consuming. </a:t>
            </a:r>
            <a:endParaRPr lang="en-US" sz="3200" dirty="0">
              <a:ln w="15875">
                <a:noFill/>
                <a:round/>
              </a:ln>
              <a:effectLst/>
            </a:endParaRPr>
          </a:p>
          <a:p>
            <a:endParaRPr lang="en-US" dirty="0"/>
          </a:p>
        </p:txBody>
      </p:sp>
      <p:sp>
        <p:nvSpPr>
          <p:cNvPr id="4" name="Slide Number Placeholder 3"/>
          <p:cNvSpPr>
            <a:spLocks noGrp="1"/>
          </p:cNvSpPr>
          <p:nvPr>
            <p:ph type="sldNum" sz="quarter" idx="5"/>
          </p:nvPr>
        </p:nvSpPr>
        <p:spPr/>
        <p:txBody>
          <a:bodyPr/>
          <a:lstStyle/>
          <a:p>
            <a:fld id="{06FD82CD-EE43-7D4C-B990-190FBB9F7A60}" type="slidenum">
              <a:rPr lang="en-US" smtClean="0"/>
              <a:t>30</a:t>
            </a:fld>
            <a:endParaRPr lang="en-US"/>
          </a:p>
        </p:txBody>
      </p:sp>
    </p:spTree>
    <p:extLst>
      <p:ext uri="{BB962C8B-B14F-4D97-AF65-F5344CB8AC3E}">
        <p14:creationId xmlns:p14="http://schemas.microsoft.com/office/powerpoint/2010/main" val="41396592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2400" b="1" dirty="0"/>
              <a:t>Transdisciplinary research teams</a:t>
            </a:r>
            <a:r>
              <a:rPr lang="en-US" sz="2400" dirty="0"/>
              <a:t> are formed when scholars from the biological and the social sciences work together to address complex problems. </a:t>
            </a:r>
          </a:p>
          <a:p>
            <a:pPr marL="285750" indent="-285750">
              <a:buFont typeface="Arial" panose="020B0604020202020204" pitchFamily="34" charset="0"/>
              <a:buChar char="•"/>
            </a:pPr>
            <a:r>
              <a:rPr lang="en-US" sz="2400" dirty="0"/>
              <a:t>Scientists create teams with high levels of communication that </a:t>
            </a:r>
          </a:p>
          <a:p>
            <a:pPr marL="742950" lvl="1" indent="-285750">
              <a:buFont typeface="Arial" panose="020B0604020202020204" pitchFamily="34" charset="0"/>
              <a:buChar char="•"/>
            </a:pPr>
            <a:r>
              <a:rPr lang="en-US" sz="2400" dirty="0"/>
              <a:t>develop a shared common language; </a:t>
            </a:r>
          </a:p>
          <a:p>
            <a:pPr marL="742950" lvl="1" indent="-285750">
              <a:buFont typeface="Arial" panose="020B0604020202020204" pitchFamily="34" charset="0"/>
              <a:buChar char="•"/>
            </a:pPr>
            <a:r>
              <a:rPr lang="en-US" sz="2400" dirty="0"/>
              <a:t>pools knowledge; and </a:t>
            </a:r>
          </a:p>
          <a:p>
            <a:pPr marL="742950" lvl="1" indent="-285750">
              <a:buFont typeface="Arial" panose="020B0604020202020204" pitchFamily="34" charset="0"/>
              <a:buChar char="•"/>
            </a:pPr>
            <a:r>
              <a:rPr lang="en-US" sz="2400" dirty="0"/>
              <a:t>guides the team in jointly developing research questions, methods, analyses, and interpretations.</a:t>
            </a:r>
          </a:p>
          <a:p>
            <a:pPr marL="285750" indent="-285750">
              <a:buFont typeface="Arial" panose="020B0604020202020204" pitchFamily="34" charset="0"/>
              <a:buChar char="•"/>
            </a:pPr>
            <a:r>
              <a:rPr lang="en-US" sz="2400" dirty="0"/>
              <a:t>Social worker are often part of transdisciplinary research teams because of their</a:t>
            </a:r>
          </a:p>
          <a:p>
            <a:pPr marL="742950" lvl="1" indent="-285750">
              <a:buFont typeface="Arial" panose="020B0604020202020204" pitchFamily="34" charset="0"/>
              <a:buChar char="•"/>
            </a:pPr>
            <a:r>
              <a:rPr lang="en-US" sz="2400" dirty="0"/>
              <a:t>expertise in holistic approaches to working with families and communities, </a:t>
            </a:r>
          </a:p>
          <a:p>
            <a:pPr marL="742950" lvl="1" indent="-285750">
              <a:buFont typeface="Arial" panose="020B0604020202020204" pitchFamily="34" charset="0"/>
              <a:buChar char="•"/>
            </a:pPr>
            <a:r>
              <a:rPr lang="en-US" sz="2400" dirty="0"/>
              <a:t>familiarity  and experience in working on teams </a:t>
            </a:r>
          </a:p>
          <a:p>
            <a:pPr marL="285750" indent="-285750">
              <a:buFont typeface="Arial" panose="020B0604020202020204" pitchFamily="34" charset="0"/>
              <a:buChar char="•"/>
            </a:pPr>
            <a:r>
              <a:rPr lang="en-US" sz="2400" dirty="0"/>
              <a:t>Transdisciplinary research teams creatively tackle some of our most perplexing and persistent social problems.</a:t>
            </a:r>
            <a:endParaRPr lang="en-CA" sz="2400" dirty="0"/>
          </a:p>
          <a:p>
            <a:pPr marL="285750" indent="-285750">
              <a:buFont typeface="Arial" panose="020B0604020202020204" pitchFamily="34" charset="0"/>
              <a:buChar char="•"/>
            </a:pPr>
            <a:endParaRPr lang="en-US" sz="3200" dirty="0">
              <a:ln w="15875">
                <a:noFill/>
                <a:round/>
              </a:ln>
              <a:effectLst/>
            </a:endParaRPr>
          </a:p>
          <a:p>
            <a:pPr marL="285750" indent="-285750">
              <a:buFont typeface="Arial" panose="020B0604020202020204" pitchFamily="34" charset="0"/>
              <a:buChar char="•"/>
            </a:pPr>
            <a:endParaRPr lang="en-US" sz="3200" dirty="0">
              <a:ln w="15875">
                <a:noFill/>
                <a:round/>
              </a:ln>
              <a:effectLst/>
            </a:endParaRPr>
          </a:p>
          <a:p>
            <a:endParaRPr lang="en-US" dirty="0"/>
          </a:p>
        </p:txBody>
      </p:sp>
      <p:sp>
        <p:nvSpPr>
          <p:cNvPr id="4" name="Slide Number Placeholder 3"/>
          <p:cNvSpPr>
            <a:spLocks noGrp="1"/>
          </p:cNvSpPr>
          <p:nvPr>
            <p:ph type="sldNum" sz="quarter" idx="5"/>
          </p:nvPr>
        </p:nvSpPr>
        <p:spPr/>
        <p:txBody>
          <a:bodyPr/>
          <a:lstStyle/>
          <a:p>
            <a:fld id="{06FD82CD-EE43-7D4C-B990-190FBB9F7A60}" type="slidenum">
              <a:rPr lang="en-US" smtClean="0"/>
              <a:t>31</a:t>
            </a:fld>
            <a:endParaRPr lang="en-US"/>
          </a:p>
        </p:txBody>
      </p:sp>
    </p:spTree>
    <p:extLst>
      <p:ext uri="{BB962C8B-B14F-4D97-AF65-F5344CB8AC3E}">
        <p14:creationId xmlns:p14="http://schemas.microsoft.com/office/powerpoint/2010/main" val="259008194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200" dirty="0"/>
              <a:t>The research design must be sufficient for addressing the research questions or hypotheses.</a:t>
            </a:r>
            <a:endParaRPr lang="en-US" sz="2400" b="1" dirty="0"/>
          </a:p>
          <a:p>
            <a:pPr marL="285750" indent="-285750">
              <a:buFont typeface="Arial" panose="020B0604020202020204" pitchFamily="34" charset="0"/>
              <a:buChar char="•"/>
            </a:pPr>
            <a:r>
              <a:rPr lang="en-US" sz="2400" b="1" dirty="0"/>
              <a:t>Observational research designs</a:t>
            </a:r>
            <a:r>
              <a:rPr lang="en-US" sz="2400" dirty="0"/>
              <a:t> do not involve active manipulation of variables. These designs are excellent for answering descriptive questions. </a:t>
            </a:r>
          </a:p>
          <a:p>
            <a:pPr marL="285750" indent="-285750">
              <a:buFont typeface="Arial" panose="020B0604020202020204" pitchFamily="34" charset="0"/>
              <a:buChar char="•"/>
            </a:pPr>
            <a:r>
              <a:rPr lang="en-US" sz="2400" dirty="0"/>
              <a:t>These designs can be used in </a:t>
            </a:r>
          </a:p>
          <a:p>
            <a:pPr marL="742950" lvl="1" indent="-285750">
              <a:buFont typeface="Arial" panose="020B0604020202020204" pitchFamily="34" charset="0"/>
              <a:buChar char="•"/>
            </a:pPr>
            <a:r>
              <a:rPr lang="en-US" sz="2400" dirty="0"/>
              <a:t>brief studies, such as client satisfaction surveys, or </a:t>
            </a:r>
          </a:p>
          <a:p>
            <a:pPr marL="742950" lvl="1" indent="-285750">
              <a:buFont typeface="Arial" panose="020B0604020202020204" pitchFamily="34" charset="0"/>
              <a:buChar char="•"/>
            </a:pPr>
            <a:r>
              <a:rPr lang="en-US" sz="2400" dirty="0"/>
              <a:t>extended ethnographic inquiry involving in-depth interviewing, extended observations, and document reviews conducted over a period of years.</a:t>
            </a:r>
            <a:endParaRPr lang="en-CA" sz="2400" dirty="0"/>
          </a:p>
          <a:p>
            <a:endParaRPr lang="en-US" dirty="0"/>
          </a:p>
        </p:txBody>
      </p:sp>
      <p:sp>
        <p:nvSpPr>
          <p:cNvPr id="4" name="Slide Number Placeholder 3"/>
          <p:cNvSpPr>
            <a:spLocks noGrp="1"/>
          </p:cNvSpPr>
          <p:nvPr>
            <p:ph type="sldNum" sz="quarter" idx="5"/>
          </p:nvPr>
        </p:nvSpPr>
        <p:spPr/>
        <p:txBody>
          <a:bodyPr/>
          <a:lstStyle/>
          <a:p>
            <a:fld id="{06FD82CD-EE43-7D4C-B990-190FBB9F7A60}" type="slidenum">
              <a:rPr lang="en-US" smtClean="0"/>
              <a:t>32</a:t>
            </a:fld>
            <a:endParaRPr lang="en-US"/>
          </a:p>
        </p:txBody>
      </p:sp>
    </p:spTree>
    <p:extLst>
      <p:ext uri="{BB962C8B-B14F-4D97-AF65-F5344CB8AC3E}">
        <p14:creationId xmlns:p14="http://schemas.microsoft.com/office/powerpoint/2010/main" val="4121506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200" dirty="0"/>
              <a:t>The Scared Straight programs originated in the 1970s and are found throughout the United States, Australia, the United Kingdom, Norway, and Germany.</a:t>
            </a:r>
          </a:p>
          <a:p>
            <a:pPr marL="285750" indent="-285750">
              <a:buFont typeface="Arial" panose="020B0604020202020204" pitchFamily="34" charset="0"/>
              <a:buChar char="•"/>
            </a:pPr>
            <a:r>
              <a:rPr lang="en-US" sz="1200" dirty="0"/>
              <a:t>Youth who committed were at risk of committing delinquent acts visit prisons.</a:t>
            </a:r>
          </a:p>
          <a:p>
            <a:pPr marL="285750" indent="-285750">
              <a:buFont typeface="Arial" panose="020B0604020202020204" pitchFamily="34" charset="0"/>
              <a:buChar char="•"/>
            </a:pPr>
            <a:r>
              <a:rPr lang="en-US" sz="1200" dirty="0"/>
              <a:t>Convicted felons “scare them straight” through presentations and interactive discussions that are sometimes harsh and intimidating. </a:t>
            </a:r>
          </a:p>
          <a:p>
            <a:pPr marL="285750" indent="-285750">
              <a:buFont typeface="Arial" panose="020B0604020202020204" pitchFamily="34" charset="0"/>
              <a:buChar char="•"/>
            </a:pPr>
            <a:r>
              <a:rPr lang="en-US" sz="1200" dirty="0"/>
              <a:t>They have received glowing testimonials from convicts, who described a newfound purpose in life, and from youth and their parents for changes in the youth’s perspectives and behavior. </a:t>
            </a:r>
          </a:p>
          <a:p>
            <a:endParaRPr lang="en-US" dirty="0"/>
          </a:p>
        </p:txBody>
      </p:sp>
      <p:sp>
        <p:nvSpPr>
          <p:cNvPr id="4" name="Slide Number Placeholder 3"/>
          <p:cNvSpPr>
            <a:spLocks noGrp="1"/>
          </p:cNvSpPr>
          <p:nvPr>
            <p:ph type="sldNum" sz="quarter" idx="5"/>
          </p:nvPr>
        </p:nvSpPr>
        <p:spPr/>
        <p:txBody>
          <a:bodyPr/>
          <a:lstStyle/>
          <a:p>
            <a:fld id="{06FD82CD-EE43-7D4C-B990-190FBB9F7A60}" type="slidenum">
              <a:rPr lang="en-US" smtClean="0"/>
              <a:t>4</a:t>
            </a:fld>
            <a:endParaRPr lang="en-US"/>
          </a:p>
        </p:txBody>
      </p:sp>
    </p:spTree>
    <p:extLst>
      <p:ext uri="{BB962C8B-B14F-4D97-AF65-F5344CB8AC3E}">
        <p14:creationId xmlns:p14="http://schemas.microsoft.com/office/powerpoint/2010/main" val="396777863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200" b="1" dirty="0"/>
              <a:t>Experimental designs</a:t>
            </a:r>
            <a:r>
              <a:rPr lang="en-US" sz="1200" dirty="0"/>
              <a:t> involve the deliberate manipulation of variables to observe their effects.</a:t>
            </a:r>
          </a:p>
          <a:p>
            <a:pPr marL="285750" indent="-285750">
              <a:buFont typeface="Arial" panose="020B0604020202020204" pitchFamily="34" charset="0"/>
              <a:buChar char="•"/>
            </a:pPr>
            <a:r>
              <a:rPr lang="en-US" sz="2400" dirty="0"/>
              <a:t>Experimental designs are required to have: </a:t>
            </a:r>
          </a:p>
          <a:p>
            <a:pPr marL="742950" lvl="1" indent="-285750">
              <a:buFont typeface="Arial" panose="020B0604020202020204" pitchFamily="34" charset="0"/>
              <a:buChar char="•"/>
            </a:pPr>
            <a:r>
              <a:rPr lang="en-US" sz="2400" dirty="0"/>
              <a:t>(1) have at least one experimental group and at least one control group, </a:t>
            </a:r>
          </a:p>
          <a:p>
            <a:pPr marL="742950" lvl="1" indent="-285750">
              <a:buFont typeface="Arial" panose="020B0604020202020204" pitchFamily="34" charset="0"/>
              <a:buChar char="•"/>
            </a:pPr>
            <a:r>
              <a:rPr lang="en-US" sz="2400" dirty="0"/>
              <a:t>(2) random assignment of individuals to the experimental and control groups,</a:t>
            </a:r>
          </a:p>
          <a:p>
            <a:pPr marL="742950" lvl="1" indent="-285750">
              <a:buFont typeface="Arial" panose="020B0604020202020204" pitchFamily="34" charset="0"/>
              <a:buChar char="•"/>
            </a:pPr>
            <a:r>
              <a:rPr lang="en-US" sz="2400" dirty="0"/>
              <a:t>(3) establish time order through pre- and posttest assessments that establish any change in client behavior after the intervention was introduced.</a:t>
            </a:r>
            <a:endParaRPr lang="en-US" sz="2800" dirty="0">
              <a:ln w="15875">
                <a:noFill/>
                <a:round/>
              </a:ln>
              <a:effectLst/>
            </a:endParaRPr>
          </a:p>
          <a:p>
            <a:endParaRPr lang="en-US" dirty="0"/>
          </a:p>
        </p:txBody>
      </p:sp>
      <p:sp>
        <p:nvSpPr>
          <p:cNvPr id="4" name="Slide Number Placeholder 3"/>
          <p:cNvSpPr>
            <a:spLocks noGrp="1"/>
          </p:cNvSpPr>
          <p:nvPr>
            <p:ph type="sldNum" sz="quarter" idx="5"/>
          </p:nvPr>
        </p:nvSpPr>
        <p:spPr/>
        <p:txBody>
          <a:bodyPr/>
          <a:lstStyle/>
          <a:p>
            <a:fld id="{06FD82CD-EE43-7D4C-B990-190FBB9F7A60}" type="slidenum">
              <a:rPr lang="en-US" smtClean="0"/>
              <a:t>33</a:t>
            </a:fld>
            <a:endParaRPr lang="en-US"/>
          </a:p>
        </p:txBody>
      </p:sp>
    </p:spTree>
    <p:extLst>
      <p:ext uri="{BB962C8B-B14F-4D97-AF65-F5344CB8AC3E}">
        <p14:creationId xmlns:p14="http://schemas.microsoft.com/office/powerpoint/2010/main" val="264673487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200" b="1" dirty="0"/>
              <a:t>Quasi-experimental designs</a:t>
            </a:r>
            <a:r>
              <a:rPr lang="en-US" sz="1200" dirty="0"/>
              <a:t> aim to test causal hypotheses, but lack random assignment to experimental and comparison groups. </a:t>
            </a:r>
          </a:p>
          <a:p>
            <a:pPr marL="285750" indent="-285750">
              <a:buFont typeface="Arial" panose="020B0604020202020204" pitchFamily="34" charset="0"/>
              <a:buChar char="•"/>
            </a:pPr>
            <a:r>
              <a:rPr lang="en-US" sz="1200" dirty="0"/>
              <a:t>A number of design features are used to rule out plausible alternative explanations for any measured differences between groups. </a:t>
            </a:r>
          </a:p>
          <a:p>
            <a:pPr marL="285750" indent="-285750">
              <a:buFont typeface="Arial" panose="020B0604020202020204" pitchFamily="34" charset="0"/>
              <a:buChar char="•"/>
            </a:pPr>
            <a:r>
              <a:rPr lang="en-US" sz="1200" dirty="0"/>
              <a:t>Other design elements include multiple pre- and posttests to observe change over time, and the use of multiple comparison groups, some of which receive different treatments to eliminate alternative explanations for any observed changes not due to the treatment </a:t>
            </a:r>
            <a:endParaRPr lang="en-US" sz="1400" dirty="0">
              <a:ln w="15875">
                <a:noFill/>
                <a:round/>
              </a:ln>
              <a:effectLst/>
            </a:endParaRPr>
          </a:p>
          <a:p>
            <a:pPr marL="285750" indent="-285750">
              <a:buFont typeface="Arial" panose="020B0604020202020204" pitchFamily="34" charset="0"/>
              <a:buChar char="•"/>
            </a:pPr>
            <a:r>
              <a:rPr lang="en-US" sz="2400" dirty="0"/>
              <a:t>Quasi-experimental designs can be very complex and incorporate elements such as:</a:t>
            </a:r>
          </a:p>
          <a:p>
            <a:pPr marL="742950" lvl="1" indent="-285750">
              <a:buFont typeface="Arial" panose="020B0604020202020204" pitchFamily="34" charset="0"/>
              <a:buChar char="•"/>
            </a:pPr>
            <a:r>
              <a:rPr lang="en-US" sz="2400" dirty="0"/>
              <a:t>multiple pre- and posttests to observe change over time, and</a:t>
            </a:r>
          </a:p>
          <a:p>
            <a:pPr marL="742950" lvl="1" indent="-285750">
              <a:buFont typeface="Arial" panose="020B0604020202020204" pitchFamily="34" charset="0"/>
              <a:buChar char="•"/>
            </a:pPr>
            <a:r>
              <a:rPr lang="en-US" sz="2400" dirty="0"/>
              <a:t>multiple experimental and comparison groups </a:t>
            </a:r>
          </a:p>
          <a:p>
            <a:pPr marL="1200150" lvl="2" indent="-285750">
              <a:buFont typeface="Arial" panose="020B0604020202020204" pitchFamily="34" charset="0"/>
              <a:buChar char="•"/>
            </a:pPr>
            <a:r>
              <a:rPr lang="en-US" sz="2400" dirty="0"/>
              <a:t>with each group receiving different interventions. </a:t>
            </a:r>
          </a:p>
          <a:p>
            <a:pPr marL="1657350" lvl="3" indent="-285750">
              <a:buFont typeface="Arial" panose="020B0604020202020204" pitchFamily="34" charset="0"/>
              <a:buChar char="•"/>
            </a:pPr>
            <a:r>
              <a:rPr lang="en-US" sz="2400" dirty="0"/>
              <a:t>This design helps eliminate alternative explanations for any observed changes not due to the treatment. </a:t>
            </a:r>
            <a:endParaRPr lang="en-US" sz="2800" dirty="0">
              <a:ln w="15875">
                <a:noFill/>
                <a:round/>
              </a:ln>
              <a:effectLst/>
            </a:endParaRPr>
          </a:p>
          <a:p>
            <a:endParaRPr lang="en-US" dirty="0"/>
          </a:p>
        </p:txBody>
      </p:sp>
      <p:sp>
        <p:nvSpPr>
          <p:cNvPr id="4" name="Slide Number Placeholder 3"/>
          <p:cNvSpPr>
            <a:spLocks noGrp="1"/>
          </p:cNvSpPr>
          <p:nvPr>
            <p:ph type="sldNum" sz="quarter" idx="5"/>
          </p:nvPr>
        </p:nvSpPr>
        <p:spPr/>
        <p:txBody>
          <a:bodyPr/>
          <a:lstStyle/>
          <a:p>
            <a:fld id="{06FD82CD-EE43-7D4C-B990-190FBB9F7A60}" type="slidenum">
              <a:rPr lang="en-US" smtClean="0"/>
              <a:t>34</a:t>
            </a:fld>
            <a:endParaRPr lang="en-US"/>
          </a:p>
        </p:txBody>
      </p:sp>
    </p:spTree>
    <p:extLst>
      <p:ext uri="{BB962C8B-B14F-4D97-AF65-F5344CB8AC3E}">
        <p14:creationId xmlns:p14="http://schemas.microsoft.com/office/powerpoint/2010/main" val="334143347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200" b="1" dirty="0"/>
              <a:t>Longitudinal designs</a:t>
            </a:r>
            <a:r>
              <a:rPr lang="en-US" sz="1200" dirty="0"/>
              <a:t> follow the same individuals over time. </a:t>
            </a:r>
          </a:p>
          <a:p>
            <a:pPr marL="285750" indent="-285750">
              <a:buFont typeface="Arial" panose="020B0604020202020204" pitchFamily="34" charset="0"/>
              <a:buChar char="•"/>
            </a:pPr>
            <a:r>
              <a:rPr lang="en-US" sz="1200" dirty="0"/>
              <a:t>Following the same individuals over time provides the strongest inferences regarding changes in human behavior due to development. </a:t>
            </a:r>
          </a:p>
          <a:p>
            <a:pPr marL="285750" indent="-285750">
              <a:buFont typeface="Arial" panose="020B0604020202020204" pitchFamily="34" charset="0"/>
              <a:buChar char="•"/>
            </a:pPr>
            <a:r>
              <a:rPr lang="en-US" sz="1200" dirty="0"/>
              <a:t>A challenge to longitudinal designs is </a:t>
            </a:r>
            <a:r>
              <a:rPr lang="en-US" sz="1200" b="1" dirty="0"/>
              <a:t>attrition</a:t>
            </a:r>
            <a:r>
              <a:rPr lang="en-US" sz="1200" dirty="0"/>
              <a:t> which may limit the confidence researchers have in the inferences they draw. </a:t>
            </a:r>
          </a:p>
          <a:p>
            <a:endParaRPr lang="en-US" dirty="0"/>
          </a:p>
        </p:txBody>
      </p:sp>
      <p:sp>
        <p:nvSpPr>
          <p:cNvPr id="4" name="Slide Number Placeholder 3"/>
          <p:cNvSpPr>
            <a:spLocks noGrp="1"/>
          </p:cNvSpPr>
          <p:nvPr>
            <p:ph type="sldNum" sz="quarter" idx="5"/>
          </p:nvPr>
        </p:nvSpPr>
        <p:spPr/>
        <p:txBody>
          <a:bodyPr/>
          <a:lstStyle/>
          <a:p>
            <a:fld id="{06FD82CD-EE43-7D4C-B990-190FBB9F7A60}" type="slidenum">
              <a:rPr lang="en-US" smtClean="0"/>
              <a:t>35</a:t>
            </a:fld>
            <a:endParaRPr lang="en-US"/>
          </a:p>
        </p:txBody>
      </p:sp>
    </p:spTree>
    <p:extLst>
      <p:ext uri="{BB962C8B-B14F-4D97-AF65-F5344CB8AC3E}">
        <p14:creationId xmlns:p14="http://schemas.microsoft.com/office/powerpoint/2010/main" val="74431837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2400" b="1" dirty="0"/>
              <a:t>Cross-sectional designs</a:t>
            </a:r>
            <a:r>
              <a:rPr lang="en-US" sz="2400" dirty="0"/>
              <a:t> also make inferences about developmental change in human behavior, but do so through examining different individuals of varying ages at one particular point in time. </a:t>
            </a:r>
          </a:p>
          <a:p>
            <a:pPr marL="285750" indent="-285750">
              <a:buFont typeface="Arial" panose="020B0604020202020204" pitchFamily="34" charset="0"/>
              <a:buChar char="•"/>
            </a:pPr>
            <a:r>
              <a:rPr lang="en-US" sz="2400" dirty="0"/>
              <a:t>The cross-sectional design is less robust than longitudinal developmental designs. </a:t>
            </a:r>
          </a:p>
          <a:p>
            <a:pPr marL="742950" lvl="1" indent="-285750">
              <a:buFont typeface="Arial" panose="020B0604020202020204" pitchFamily="34" charset="0"/>
              <a:buChar char="•"/>
            </a:pPr>
            <a:r>
              <a:rPr lang="en-US" sz="2400" dirty="0"/>
              <a:t>This is because cross-sectional designs confound make difficult to determine individual and age-group (cohort) differences.</a:t>
            </a:r>
            <a:endParaRPr lang="en-US" sz="2800" dirty="0">
              <a:ln w="15875">
                <a:noFill/>
                <a:round/>
              </a:ln>
              <a:effectLst/>
            </a:endParaRPr>
          </a:p>
          <a:p>
            <a:endParaRPr lang="en-US" dirty="0"/>
          </a:p>
        </p:txBody>
      </p:sp>
      <p:sp>
        <p:nvSpPr>
          <p:cNvPr id="4" name="Slide Number Placeholder 3"/>
          <p:cNvSpPr>
            <a:spLocks noGrp="1"/>
          </p:cNvSpPr>
          <p:nvPr>
            <p:ph type="sldNum" sz="quarter" idx="5"/>
          </p:nvPr>
        </p:nvSpPr>
        <p:spPr/>
        <p:txBody>
          <a:bodyPr/>
          <a:lstStyle/>
          <a:p>
            <a:fld id="{06FD82CD-EE43-7D4C-B990-190FBB9F7A60}" type="slidenum">
              <a:rPr lang="en-US" smtClean="0"/>
              <a:t>36</a:t>
            </a:fld>
            <a:endParaRPr lang="en-US"/>
          </a:p>
        </p:txBody>
      </p:sp>
    </p:spTree>
    <p:extLst>
      <p:ext uri="{BB962C8B-B14F-4D97-AF65-F5344CB8AC3E}">
        <p14:creationId xmlns:p14="http://schemas.microsoft.com/office/powerpoint/2010/main" val="400584255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2400" dirty="0"/>
              <a:t>A </a:t>
            </a:r>
            <a:r>
              <a:rPr lang="en-US" sz="2400" b="1" dirty="0"/>
              <a:t>wait-list control design </a:t>
            </a:r>
            <a:r>
              <a:rPr lang="en-US" sz="2400" dirty="0"/>
              <a:t>compares changes occurring for individuals receiving an experimental treatment to individuals with similar problems who are on a wait list, but not receiving any treatment.  </a:t>
            </a:r>
          </a:p>
          <a:p>
            <a:pPr marL="742950" lvl="1" indent="-285750">
              <a:buFont typeface="Arial" panose="020B0604020202020204" pitchFamily="34" charset="0"/>
              <a:buChar char="•"/>
            </a:pPr>
            <a:r>
              <a:rPr lang="en-US" sz="2400" dirty="0"/>
              <a:t>At the end of the study wait-listed people are offered the intervention if the data indicated that the method was effective and did not cause harm. </a:t>
            </a:r>
          </a:p>
          <a:p>
            <a:pPr marL="285750" indent="-285750">
              <a:buFont typeface="Arial" panose="020B0604020202020204" pitchFamily="34" charset="0"/>
              <a:buChar char="•"/>
            </a:pPr>
            <a:r>
              <a:rPr lang="en-US" sz="2400" dirty="0"/>
              <a:t>Another strategy is to use participants who are already receiving traditional interventions, and add the treatment under study.</a:t>
            </a:r>
          </a:p>
          <a:p>
            <a:pPr marL="742950" lvl="1" indent="-285750">
              <a:buFont typeface="Arial" panose="020B0604020202020204" pitchFamily="34" charset="0"/>
              <a:buChar char="•"/>
            </a:pPr>
            <a:r>
              <a:rPr lang="en-US" sz="2400" dirty="0"/>
              <a:t>Intervention under study may not be necessarily effective, and may even have unintended negative side effects. </a:t>
            </a:r>
          </a:p>
          <a:p>
            <a:pPr marL="742950" lvl="1" indent="-285750">
              <a:buFont typeface="Arial" panose="020B0604020202020204" pitchFamily="34" charset="0"/>
              <a:buChar char="•"/>
            </a:pPr>
            <a:r>
              <a:rPr lang="en-US" sz="2400" dirty="0"/>
              <a:t>Participants must fully understand and be willing to endure any risks of participation through </a:t>
            </a:r>
            <a:r>
              <a:rPr lang="en-US" sz="2400" b="1" dirty="0"/>
              <a:t>informed consent</a:t>
            </a:r>
            <a:r>
              <a:rPr lang="en-US" sz="2400" dirty="0"/>
              <a:t>. </a:t>
            </a:r>
            <a:endParaRPr lang="en-US" sz="2800" dirty="0">
              <a:ln w="15875">
                <a:noFill/>
                <a:round/>
              </a:ln>
              <a:effectLst/>
            </a:endParaRPr>
          </a:p>
          <a:p>
            <a:endParaRPr lang="en-US" dirty="0"/>
          </a:p>
        </p:txBody>
      </p:sp>
      <p:sp>
        <p:nvSpPr>
          <p:cNvPr id="4" name="Slide Number Placeholder 3"/>
          <p:cNvSpPr>
            <a:spLocks noGrp="1"/>
          </p:cNvSpPr>
          <p:nvPr>
            <p:ph type="sldNum" sz="quarter" idx="5"/>
          </p:nvPr>
        </p:nvSpPr>
        <p:spPr/>
        <p:txBody>
          <a:bodyPr/>
          <a:lstStyle/>
          <a:p>
            <a:fld id="{06FD82CD-EE43-7D4C-B990-190FBB9F7A60}" type="slidenum">
              <a:rPr lang="en-US" smtClean="0"/>
              <a:t>37</a:t>
            </a:fld>
            <a:endParaRPr lang="en-US"/>
          </a:p>
        </p:txBody>
      </p:sp>
    </p:spTree>
    <p:extLst>
      <p:ext uri="{BB962C8B-B14F-4D97-AF65-F5344CB8AC3E}">
        <p14:creationId xmlns:p14="http://schemas.microsoft.com/office/powerpoint/2010/main" val="168430221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i="1" dirty="0"/>
              <a:t>Are recommendations drawn from empirical data or just restating traditional practice methods and policies? </a:t>
            </a:r>
            <a:endParaRPr lang="en-US" sz="2400" dirty="0"/>
          </a:p>
          <a:p>
            <a:pPr marL="285750" indent="-285750">
              <a:buFont typeface="Arial" panose="020B0604020202020204" pitchFamily="34" charset="0"/>
              <a:buChar char="•"/>
            </a:pPr>
            <a:r>
              <a:rPr lang="en-US" sz="2400" dirty="0"/>
              <a:t>A common weakness is treating data that establish empirical associations as if they established causality.</a:t>
            </a:r>
            <a:endParaRPr lang="en-US" sz="2400" dirty="0">
              <a:ln w="15875">
                <a:noFill/>
                <a:round/>
              </a:ln>
              <a:effectLst/>
            </a:endParaRPr>
          </a:p>
          <a:p>
            <a:pPr marL="742950" lvl="1" indent="-285750">
              <a:buFont typeface="Arial" panose="020B0604020202020204" pitchFamily="34" charset="0"/>
              <a:buChar char="•"/>
            </a:pPr>
            <a:r>
              <a:rPr lang="en-US" sz="2400" dirty="0">
                <a:ln w="15875">
                  <a:noFill/>
                  <a:round/>
                </a:ln>
              </a:rPr>
              <a:t>The schizophrenia double bind theory is a historic example of researchers finding a statistical association and declaring that dysfunctional family communications causes schizophrenia.</a:t>
            </a:r>
            <a:endParaRPr lang="en-US" sz="2400" dirty="0">
              <a:ln w="15875">
                <a:noFill/>
                <a:round/>
              </a:ln>
              <a:effectLst/>
            </a:endParaRPr>
          </a:p>
          <a:p>
            <a:pPr marL="342900" indent="-342900">
              <a:buFont typeface="Arial" panose="020B0604020202020204" pitchFamily="34" charset="0"/>
              <a:buChar char="•"/>
            </a:pPr>
            <a:r>
              <a:rPr lang="en-US" sz="2400" dirty="0">
                <a:ln w="15875">
                  <a:noFill/>
                  <a:round/>
                </a:ln>
                <a:effectLst/>
              </a:rPr>
              <a:t>The double bind theory states that parents gave verbal choices, but any selected choice is deemed incorrect. </a:t>
            </a:r>
          </a:p>
          <a:p>
            <a:pPr marL="800100" lvl="1" indent="-342900">
              <a:buFont typeface="Arial" panose="020B0604020202020204" pitchFamily="34" charset="0"/>
              <a:buChar char="•"/>
            </a:pPr>
            <a:r>
              <a:rPr lang="en-US" sz="2400" dirty="0">
                <a:ln w="15875">
                  <a:noFill/>
                  <a:round/>
                </a:ln>
              </a:rPr>
              <a:t>An association between having severe schizophrenia and double bind communications has been found in some family units.</a:t>
            </a:r>
          </a:p>
          <a:p>
            <a:pPr marL="800100" lvl="1" indent="-342900">
              <a:buFont typeface="Arial" panose="020B0604020202020204" pitchFamily="34" charset="0"/>
              <a:buChar char="•"/>
            </a:pPr>
            <a:r>
              <a:rPr lang="en-US" sz="2400" dirty="0">
                <a:ln w="15875">
                  <a:noFill/>
                  <a:round/>
                </a:ln>
              </a:rPr>
              <a:t>However, t</a:t>
            </a:r>
            <a:r>
              <a:rPr lang="en-US" sz="2400" dirty="0">
                <a:ln w="15875">
                  <a:noFill/>
                  <a:round/>
                </a:ln>
                <a:effectLst/>
              </a:rPr>
              <a:t>he same association is found in families dealing with severe chronic physical problems.</a:t>
            </a:r>
            <a:endParaRPr lang="en-US" sz="2400" dirty="0">
              <a:ln w="15875">
                <a:noFill/>
                <a:round/>
              </a:ln>
            </a:endParaRPr>
          </a:p>
          <a:p>
            <a:pPr marL="800100" lvl="1" indent="-342900">
              <a:buFont typeface="Arial" panose="020B0604020202020204" pitchFamily="34" charset="0"/>
              <a:buChar char="•"/>
            </a:pPr>
            <a:r>
              <a:rPr lang="en-US" sz="2400" dirty="0">
                <a:ln w="15875">
                  <a:noFill/>
                  <a:round/>
                </a:ln>
                <a:effectLst/>
              </a:rPr>
              <a:t>Severe chronic long-term mental or physical illness appears to change communication patterns rather than the communication style causing illness. </a:t>
            </a:r>
          </a:p>
          <a:p>
            <a:r>
              <a:rPr lang="en-US" sz="2400" dirty="0">
                <a:ln w="15875">
                  <a:noFill/>
                  <a:round/>
                </a:ln>
                <a:effectLst/>
              </a:rPr>
              <a:t> </a:t>
            </a:r>
          </a:p>
          <a:p>
            <a:endParaRPr lang="en-US" dirty="0"/>
          </a:p>
        </p:txBody>
      </p:sp>
      <p:sp>
        <p:nvSpPr>
          <p:cNvPr id="4" name="Slide Number Placeholder 3"/>
          <p:cNvSpPr>
            <a:spLocks noGrp="1"/>
          </p:cNvSpPr>
          <p:nvPr>
            <p:ph type="sldNum" sz="quarter" idx="5"/>
          </p:nvPr>
        </p:nvSpPr>
        <p:spPr/>
        <p:txBody>
          <a:bodyPr/>
          <a:lstStyle/>
          <a:p>
            <a:fld id="{06FD82CD-EE43-7D4C-B990-190FBB9F7A60}" type="slidenum">
              <a:rPr lang="en-US" smtClean="0"/>
              <a:t>38</a:t>
            </a:fld>
            <a:endParaRPr lang="en-US"/>
          </a:p>
        </p:txBody>
      </p:sp>
    </p:spTree>
    <p:extLst>
      <p:ext uri="{BB962C8B-B14F-4D97-AF65-F5344CB8AC3E}">
        <p14:creationId xmlns:p14="http://schemas.microsoft.com/office/powerpoint/2010/main" val="365088573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2400" i="1" dirty="0"/>
              <a:t>The Belmont Report</a:t>
            </a:r>
            <a:r>
              <a:rPr lang="en-US" sz="2400" dirty="0"/>
              <a:t> (1979) summarizes three basic ethical principles:</a:t>
            </a:r>
          </a:p>
          <a:p>
            <a:pPr marL="285750" indent="-285750">
              <a:buFont typeface="Arial" panose="020B0604020202020204" pitchFamily="34" charset="0"/>
              <a:buChar char="•"/>
            </a:pPr>
            <a:r>
              <a:rPr lang="en-US" sz="2400" dirty="0"/>
              <a:t>(1) </a:t>
            </a:r>
            <a:r>
              <a:rPr lang="en-US" sz="2400" b="1" dirty="0"/>
              <a:t>Respect for persons</a:t>
            </a:r>
            <a:r>
              <a:rPr lang="en-US" sz="2400" dirty="0"/>
              <a:t>. </a:t>
            </a:r>
          </a:p>
          <a:p>
            <a:pPr marL="285750" indent="-285750">
              <a:buFont typeface="Arial" panose="020B0604020202020204" pitchFamily="34" charset="0"/>
              <a:buChar char="•"/>
            </a:pPr>
            <a:r>
              <a:rPr lang="en-US" sz="2400" dirty="0"/>
              <a:t>Participants must be treated as autonomous individuals capable of making their own decisions about participation. </a:t>
            </a:r>
          </a:p>
          <a:p>
            <a:pPr marL="742950" lvl="1" indent="-285750">
              <a:buFont typeface="Arial" panose="020B0604020202020204" pitchFamily="34" charset="0"/>
              <a:buChar char="•"/>
            </a:pPr>
            <a:r>
              <a:rPr lang="en-US" sz="2400" dirty="0"/>
              <a:t>Individuals with diminished autonomy must be afforded special protection. </a:t>
            </a:r>
          </a:p>
          <a:p>
            <a:pPr marL="285750" indent="-285750">
              <a:buFont typeface="Arial" panose="020B0604020202020204" pitchFamily="34" charset="0"/>
              <a:buChar char="•"/>
            </a:pPr>
            <a:r>
              <a:rPr lang="en-US" sz="2400" dirty="0"/>
              <a:t>Researchers must give potential participants all the information they need to provide </a:t>
            </a:r>
            <a:r>
              <a:rPr lang="en-US" sz="2400" b="1" dirty="0"/>
              <a:t>informed consent</a:t>
            </a:r>
            <a:r>
              <a:rPr lang="en-US" sz="2400" dirty="0"/>
              <a:t>. </a:t>
            </a:r>
          </a:p>
          <a:p>
            <a:pPr marL="285750" indent="-285750">
              <a:buFont typeface="Arial" panose="020B0604020202020204" pitchFamily="34" charset="0"/>
              <a:buChar char="•"/>
            </a:pPr>
            <a:r>
              <a:rPr lang="en-US" sz="2400" dirty="0"/>
              <a:t>Researchers must inform individuals, or their guardians concerning:</a:t>
            </a:r>
          </a:p>
          <a:p>
            <a:pPr marL="742950" lvl="1" indent="-285750">
              <a:buFont typeface="Arial" panose="020B0604020202020204" pitchFamily="34" charset="0"/>
              <a:buChar char="•"/>
            </a:pPr>
            <a:r>
              <a:rPr lang="en-US" sz="2400" dirty="0"/>
              <a:t>participation is entirely voluntary, </a:t>
            </a:r>
          </a:p>
          <a:p>
            <a:pPr marL="742950" lvl="1" indent="-285750">
              <a:buFont typeface="Arial" panose="020B0604020202020204" pitchFamily="34" charset="0"/>
              <a:buChar char="•"/>
            </a:pPr>
            <a:r>
              <a:rPr lang="en-US" sz="2400" dirty="0"/>
              <a:t>participants can withdraw at any time, </a:t>
            </a:r>
          </a:p>
          <a:p>
            <a:pPr marL="742950" lvl="1" indent="-285750">
              <a:buFont typeface="Arial" panose="020B0604020202020204" pitchFamily="34" charset="0"/>
              <a:buChar char="•"/>
            </a:pPr>
            <a:r>
              <a:rPr lang="en-US" sz="2400" dirty="0"/>
              <a:t>what risks there are to participation; and </a:t>
            </a:r>
          </a:p>
          <a:p>
            <a:pPr marL="742950" lvl="1" indent="-285750">
              <a:buFont typeface="Arial" panose="020B0604020202020204" pitchFamily="34" charset="0"/>
              <a:buChar char="•"/>
            </a:pPr>
            <a:r>
              <a:rPr lang="en-US" sz="2400" dirty="0"/>
              <a:t>how  confidentiality is protected and the limits of confidentiality. </a:t>
            </a:r>
          </a:p>
          <a:p>
            <a:pPr marL="285750" indent="-285750">
              <a:buFont typeface="Arial" panose="020B0604020202020204" pitchFamily="34" charset="0"/>
              <a:buChar char="•"/>
            </a:pPr>
            <a:endParaRPr lang="en-US" sz="2400" dirty="0"/>
          </a:p>
          <a:p>
            <a:endParaRPr lang="en-US" dirty="0"/>
          </a:p>
        </p:txBody>
      </p:sp>
      <p:sp>
        <p:nvSpPr>
          <p:cNvPr id="4" name="Slide Number Placeholder 3"/>
          <p:cNvSpPr>
            <a:spLocks noGrp="1"/>
          </p:cNvSpPr>
          <p:nvPr>
            <p:ph type="sldNum" sz="quarter" idx="5"/>
          </p:nvPr>
        </p:nvSpPr>
        <p:spPr/>
        <p:txBody>
          <a:bodyPr/>
          <a:lstStyle/>
          <a:p>
            <a:fld id="{06FD82CD-EE43-7D4C-B990-190FBB9F7A60}" type="slidenum">
              <a:rPr lang="en-US" smtClean="0"/>
              <a:t>39</a:t>
            </a:fld>
            <a:endParaRPr lang="en-US"/>
          </a:p>
        </p:txBody>
      </p:sp>
    </p:spTree>
    <p:extLst>
      <p:ext uri="{BB962C8B-B14F-4D97-AF65-F5344CB8AC3E}">
        <p14:creationId xmlns:p14="http://schemas.microsoft.com/office/powerpoint/2010/main" val="83737432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2400" dirty="0"/>
              <a:t>(2) </a:t>
            </a:r>
            <a:r>
              <a:rPr lang="en-US" sz="2400" b="1" dirty="0"/>
              <a:t>Beneficence</a:t>
            </a:r>
            <a:r>
              <a:rPr lang="en-US" sz="2400" dirty="0"/>
              <a:t>. In practice, this means that researchers not only must avoid harming participants, but also must maximize possible benefits to participating in the research. </a:t>
            </a:r>
          </a:p>
          <a:p>
            <a:pPr marL="285750" indent="-285750">
              <a:buFont typeface="Arial" panose="020B0604020202020204" pitchFamily="34" charset="0"/>
              <a:buChar char="•"/>
            </a:pPr>
            <a:r>
              <a:rPr lang="en-US" sz="2400" dirty="0"/>
              <a:t>(3) </a:t>
            </a:r>
            <a:r>
              <a:rPr lang="en-US" sz="2400" b="1" dirty="0"/>
              <a:t>Justice</a:t>
            </a:r>
            <a:r>
              <a:rPr lang="en-US" sz="2400" dirty="0"/>
              <a:t>. Those who bear the burdens of the research should also receive its benefits. </a:t>
            </a:r>
          </a:p>
          <a:p>
            <a:pPr marL="742950" lvl="1" indent="-285750">
              <a:buFont typeface="Arial" panose="020B0604020202020204" pitchFamily="34" charset="0"/>
              <a:buChar char="•"/>
            </a:pPr>
            <a:r>
              <a:rPr lang="en-US" sz="2400" dirty="0"/>
              <a:t>In practice, this means that researchers may not use individuals as participants because they are convenient or can be manipulated. </a:t>
            </a:r>
            <a:endParaRPr lang="en-US" sz="3200" b="1" dirty="0">
              <a:ln w="15875">
                <a:noFill/>
                <a:round/>
              </a:ln>
              <a:effectLst/>
            </a:endParaRPr>
          </a:p>
          <a:p>
            <a:endParaRPr lang="en-US" dirty="0"/>
          </a:p>
        </p:txBody>
      </p:sp>
      <p:sp>
        <p:nvSpPr>
          <p:cNvPr id="4" name="Slide Number Placeholder 3"/>
          <p:cNvSpPr>
            <a:spLocks noGrp="1"/>
          </p:cNvSpPr>
          <p:nvPr>
            <p:ph type="sldNum" sz="quarter" idx="5"/>
          </p:nvPr>
        </p:nvSpPr>
        <p:spPr/>
        <p:txBody>
          <a:bodyPr/>
          <a:lstStyle/>
          <a:p>
            <a:fld id="{06FD82CD-EE43-7D4C-B990-190FBB9F7A60}" type="slidenum">
              <a:rPr lang="en-US" smtClean="0"/>
              <a:t>40</a:t>
            </a:fld>
            <a:endParaRPr lang="en-US"/>
          </a:p>
        </p:txBody>
      </p:sp>
    </p:spTree>
    <p:extLst>
      <p:ext uri="{BB962C8B-B14F-4D97-AF65-F5344CB8AC3E}">
        <p14:creationId xmlns:p14="http://schemas.microsoft.com/office/powerpoint/2010/main" val="409181525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2400" dirty="0"/>
              <a:t>Empirical social science research is important to assess theory and to inform practice and policy. </a:t>
            </a:r>
          </a:p>
          <a:p>
            <a:pPr marL="285750" indent="-285750">
              <a:buFont typeface="Arial" panose="020B0604020202020204" pitchFamily="34" charset="0"/>
              <a:buChar char="•"/>
            </a:pPr>
            <a:r>
              <a:rPr lang="en-US" sz="2400" dirty="0"/>
              <a:t>Alternatives to evidence, </a:t>
            </a:r>
          </a:p>
          <a:p>
            <a:pPr marL="742950" lvl="1" indent="-285750">
              <a:buFont typeface="Arial" panose="020B0604020202020204" pitchFamily="34" charset="0"/>
              <a:buChar char="•"/>
            </a:pPr>
            <a:r>
              <a:rPr lang="en-US" sz="2400" dirty="0"/>
              <a:t>including appealing to religious (or other) authority, tradition, personal experience, or popular opinion, </a:t>
            </a:r>
          </a:p>
          <a:p>
            <a:pPr marL="742950" lvl="1" indent="-285750">
              <a:buFont typeface="Arial" panose="020B0604020202020204" pitchFamily="34" charset="0"/>
              <a:buChar char="•"/>
            </a:pPr>
            <a:r>
              <a:rPr lang="en-US" sz="2400" dirty="0"/>
              <a:t>are simply unacceptable practice in in our complex, pluralistic society. </a:t>
            </a:r>
          </a:p>
          <a:p>
            <a:pPr marL="285750" indent="-285750">
              <a:buFont typeface="Arial" panose="020B0604020202020204" pitchFamily="34" charset="0"/>
              <a:buChar char="•"/>
            </a:pPr>
            <a:r>
              <a:rPr lang="en-US" sz="2400" dirty="0"/>
              <a:t>Ethical practice ensures that vulnerable individuals receive the best possible support and protection. </a:t>
            </a:r>
          </a:p>
          <a:p>
            <a:pPr marL="285750" indent="-285750">
              <a:buFont typeface="Arial" panose="020B0604020202020204" pitchFamily="34" charset="0"/>
              <a:buChar char="•"/>
            </a:pPr>
            <a:r>
              <a:rPr lang="en-US" sz="2400" dirty="0"/>
              <a:t>Empirical research on program effectiveness is one way to make social programs accountable, and </a:t>
            </a:r>
          </a:p>
          <a:p>
            <a:pPr marL="742950" lvl="1" indent="-285750">
              <a:buFont typeface="Arial" panose="020B0604020202020204" pitchFamily="34" charset="0"/>
              <a:buChar char="•"/>
            </a:pPr>
            <a:r>
              <a:rPr lang="en-US" sz="2400" dirty="0"/>
              <a:t>to enable politicians, agencies, and practitioners to make hard choices in the allocation of scarce resources. </a:t>
            </a:r>
            <a:endParaRPr lang="en-US" sz="3200" b="1" dirty="0">
              <a:ln w="15875">
                <a:noFill/>
                <a:round/>
              </a:ln>
              <a:effectLst/>
            </a:endParaRPr>
          </a:p>
          <a:p>
            <a:endParaRPr lang="en-US" dirty="0"/>
          </a:p>
        </p:txBody>
      </p:sp>
      <p:sp>
        <p:nvSpPr>
          <p:cNvPr id="4" name="Slide Number Placeholder 3"/>
          <p:cNvSpPr>
            <a:spLocks noGrp="1"/>
          </p:cNvSpPr>
          <p:nvPr>
            <p:ph type="sldNum" sz="quarter" idx="5"/>
          </p:nvPr>
        </p:nvSpPr>
        <p:spPr/>
        <p:txBody>
          <a:bodyPr/>
          <a:lstStyle/>
          <a:p>
            <a:fld id="{06FD82CD-EE43-7D4C-B990-190FBB9F7A60}" type="slidenum">
              <a:rPr lang="en-US" smtClean="0"/>
              <a:t>41</a:t>
            </a:fld>
            <a:endParaRPr lang="en-US"/>
          </a:p>
        </p:txBody>
      </p:sp>
    </p:spTree>
    <p:extLst>
      <p:ext uri="{BB962C8B-B14F-4D97-AF65-F5344CB8AC3E}">
        <p14:creationId xmlns:p14="http://schemas.microsoft.com/office/powerpoint/2010/main" val="35963190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200" dirty="0"/>
              <a:t>Developers of Scared Straight are fully committed to helping youth and believe in their program</a:t>
            </a:r>
          </a:p>
          <a:p>
            <a:pPr marL="285750" indent="-285750">
              <a:buFont typeface="Arial" panose="020B0604020202020204" pitchFamily="34" charset="0"/>
              <a:buChar char="•"/>
            </a:pPr>
            <a:r>
              <a:rPr lang="en-US" sz="1200" dirty="0"/>
              <a:t>Objective social science research on the impact of Scared Straight programs tells a rather different story. </a:t>
            </a:r>
          </a:p>
          <a:p>
            <a:pPr marL="285750" indent="-285750">
              <a:buFont typeface="Arial" panose="020B0604020202020204" pitchFamily="34" charset="0"/>
              <a:buChar char="•"/>
            </a:pPr>
            <a:r>
              <a:rPr lang="en-US" sz="1200" dirty="0"/>
              <a:t>Empirical research compared youth randomly assigned to a Scared Straight program or to no intervention.</a:t>
            </a:r>
          </a:p>
          <a:p>
            <a:pPr marL="285750" indent="-285750">
              <a:buFont typeface="Arial" panose="020B0604020202020204" pitchFamily="34" charset="0"/>
              <a:buChar char="•"/>
            </a:pPr>
            <a:r>
              <a:rPr lang="en-US" sz="1200" dirty="0"/>
              <a:t>These programs have been found to be generally ineffective at preventing crime and may be harmful to some youth. </a:t>
            </a:r>
          </a:p>
          <a:p>
            <a:pPr marL="285750" indent="-285750">
              <a:buFont typeface="Arial" panose="020B0604020202020204" pitchFamily="34" charset="0"/>
              <a:buChar char="•"/>
            </a:pPr>
            <a:r>
              <a:rPr lang="en-US" sz="1200" dirty="0"/>
              <a:t>Youth exposed to Scared Straight are actually at increased risk for committing delinquent offenses compared with youth randomly assigned to a control group.</a:t>
            </a:r>
            <a:endParaRPr lang="en-US" sz="1600" dirty="0">
              <a:ln w="15875">
                <a:noFill/>
                <a:round/>
              </a:ln>
              <a:effectLst/>
            </a:endParaRPr>
          </a:p>
          <a:p>
            <a:endParaRPr lang="en-US" dirty="0"/>
          </a:p>
        </p:txBody>
      </p:sp>
      <p:sp>
        <p:nvSpPr>
          <p:cNvPr id="4" name="Slide Number Placeholder 3"/>
          <p:cNvSpPr>
            <a:spLocks noGrp="1"/>
          </p:cNvSpPr>
          <p:nvPr>
            <p:ph type="sldNum" sz="quarter" idx="5"/>
          </p:nvPr>
        </p:nvSpPr>
        <p:spPr/>
        <p:txBody>
          <a:bodyPr/>
          <a:lstStyle/>
          <a:p>
            <a:fld id="{06FD82CD-EE43-7D4C-B990-190FBB9F7A60}" type="slidenum">
              <a:rPr lang="en-US" smtClean="0"/>
              <a:t>5</a:t>
            </a:fld>
            <a:endParaRPr lang="en-US"/>
          </a:p>
        </p:txBody>
      </p:sp>
    </p:spTree>
    <p:extLst>
      <p:ext uri="{BB962C8B-B14F-4D97-AF65-F5344CB8AC3E}">
        <p14:creationId xmlns:p14="http://schemas.microsoft.com/office/powerpoint/2010/main" val="15392576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2800" dirty="0"/>
              <a:t>The general goals of social work research include:</a:t>
            </a:r>
          </a:p>
          <a:p>
            <a:pPr marL="742950" lvl="1" indent="-285750">
              <a:buFont typeface="Arial" panose="020B0604020202020204" pitchFamily="34" charset="0"/>
              <a:buChar char="•"/>
            </a:pPr>
            <a:r>
              <a:rPr lang="en-US" sz="2800" dirty="0"/>
              <a:t>(1) understanding complex problems </a:t>
            </a:r>
          </a:p>
          <a:p>
            <a:pPr marL="742950" lvl="1" indent="-285750">
              <a:buFont typeface="Arial" panose="020B0604020202020204" pitchFamily="34" charset="0"/>
              <a:buChar char="•"/>
            </a:pPr>
            <a:r>
              <a:rPr lang="en-US" sz="2800" dirty="0"/>
              <a:t>(2) improving and evaluating social work interventions</a:t>
            </a:r>
          </a:p>
          <a:p>
            <a:pPr marL="742950" lvl="1" indent="-285750">
              <a:buFont typeface="Arial" panose="020B0604020202020204" pitchFamily="34" charset="0"/>
              <a:buChar char="•"/>
            </a:pPr>
            <a:r>
              <a:rPr lang="en-US" sz="2800" dirty="0"/>
              <a:t>(3) providing evidence for decision making and public accountability</a:t>
            </a:r>
          </a:p>
          <a:p>
            <a:pPr marL="742950" lvl="1" indent="-285750">
              <a:buFont typeface="Arial" panose="020B0604020202020204" pitchFamily="34" charset="0"/>
              <a:buChar char="•"/>
            </a:pPr>
            <a:r>
              <a:rPr lang="en-US" sz="2800" dirty="0"/>
              <a:t>(4) developing theory and knowledge about social problems to enhance policy development</a:t>
            </a:r>
            <a:endParaRPr lang="en-US" sz="3600" dirty="0">
              <a:ln w="15875">
                <a:noFill/>
                <a:round/>
              </a:ln>
              <a:effectLst/>
            </a:endParaRPr>
          </a:p>
          <a:p>
            <a:endParaRPr lang="en-US" dirty="0"/>
          </a:p>
        </p:txBody>
      </p:sp>
      <p:sp>
        <p:nvSpPr>
          <p:cNvPr id="4" name="Slide Number Placeholder 3"/>
          <p:cNvSpPr>
            <a:spLocks noGrp="1"/>
          </p:cNvSpPr>
          <p:nvPr>
            <p:ph type="sldNum" sz="quarter" idx="5"/>
          </p:nvPr>
        </p:nvSpPr>
        <p:spPr/>
        <p:txBody>
          <a:bodyPr/>
          <a:lstStyle/>
          <a:p>
            <a:fld id="{06FD82CD-EE43-7D4C-B990-190FBB9F7A60}" type="slidenum">
              <a:rPr lang="en-US" smtClean="0"/>
              <a:t>6</a:t>
            </a:fld>
            <a:endParaRPr lang="en-US"/>
          </a:p>
        </p:txBody>
      </p:sp>
    </p:spTree>
    <p:extLst>
      <p:ext uri="{BB962C8B-B14F-4D97-AF65-F5344CB8AC3E}">
        <p14:creationId xmlns:p14="http://schemas.microsoft.com/office/powerpoint/2010/main" val="39477434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200" dirty="0">
                <a:ln w="15875">
                  <a:noFill/>
                  <a:round/>
                </a:ln>
              </a:rPr>
              <a:t>Evidence-based practice is the use of current empirical evidence to make practice and policy decisions.</a:t>
            </a:r>
            <a:endParaRPr lang="en-US" sz="1200" dirty="0"/>
          </a:p>
          <a:p>
            <a:pPr marL="285750" indent="-285750">
              <a:buFont typeface="Arial" panose="020B0604020202020204" pitchFamily="34" charset="0"/>
              <a:buChar char="•"/>
            </a:pPr>
            <a:r>
              <a:rPr lang="en-US" sz="1200" dirty="0"/>
              <a:t>It first appeared in the medical profession to help move medicine from reliance on authority-based decision-making processes to those that consider empirical evidence.</a:t>
            </a:r>
          </a:p>
          <a:p>
            <a:pPr marL="285750" indent="-285750">
              <a:buFont typeface="Arial" panose="020B0604020202020204" pitchFamily="34" charset="0"/>
              <a:buChar char="•"/>
            </a:pPr>
            <a:r>
              <a:rPr lang="en-US" sz="2400" dirty="0"/>
              <a:t>The alternatives to evidence-based practice include: appealing to religious (or other) authority, personal experience, or popular opinion. </a:t>
            </a:r>
          </a:p>
          <a:p>
            <a:pPr marL="742950" lvl="1" indent="-285750">
              <a:buFont typeface="Arial" panose="020B0604020202020204" pitchFamily="34" charset="0"/>
              <a:buChar char="•"/>
            </a:pPr>
            <a:r>
              <a:rPr lang="en-US" sz="2400" dirty="0"/>
              <a:t>These are simply unacceptable to professional practice in our complex, pluralistic society. </a:t>
            </a:r>
          </a:p>
          <a:p>
            <a:pPr marL="285750" indent="-285750">
              <a:buFont typeface="Arial" panose="020B0604020202020204" pitchFamily="34" charset="0"/>
              <a:buChar char="•"/>
            </a:pPr>
            <a:r>
              <a:rPr lang="en-US" sz="2400" dirty="0"/>
              <a:t>Evidence-based practice relies on and encourages consistent critical thinking.</a:t>
            </a:r>
          </a:p>
          <a:p>
            <a:pPr marL="285750" indent="-285750">
              <a:buFont typeface="Arial" panose="020B0604020202020204" pitchFamily="34" charset="0"/>
              <a:buChar char="•"/>
            </a:pPr>
            <a:endParaRPr lang="en-US" sz="2400" dirty="0">
              <a:ln w="15875">
                <a:noFill/>
                <a:round/>
              </a:ln>
              <a:effectLst/>
            </a:endParaRPr>
          </a:p>
          <a:p>
            <a:pPr marL="285750" indent="-285750">
              <a:buFont typeface="Arial" panose="020B0604020202020204" pitchFamily="34" charset="0"/>
              <a:buChar char="•"/>
            </a:pPr>
            <a:endParaRPr lang="en-US" sz="1200" dirty="0">
              <a:ln w="15875">
                <a:noFill/>
                <a:round/>
              </a:ln>
              <a:effectLst/>
            </a:endParaRPr>
          </a:p>
          <a:p>
            <a:endParaRPr lang="en-US" dirty="0"/>
          </a:p>
        </p:txBody>
      </p:sp>
      <p:sp>
        <p:nvSpPr>
          <p:cNvPr id="4" name="Slide Number Placeholder 3"/>
          <p:cNvSpPr>
            <a:spLocks noGrp="1"/>
          </p:cNvSpPr>
          <p:nvPr>
            <p:ph type="sldNum" sz="quarter" idx="5"/>
          </p:nvPr>
        </p:nvSpPr>
        <p:spPr/>
        <p:txBody>
          <a:bodyPr/>
          <a:lstStyle/>
          <a:p>
            <a:fld id="{06FD82CD-EE43-7D4C-B990-190FBB9F7A60}" type="slidenum">
              <a:rPr lang="en-US" smtClean="0"/>
              <a:t>7</a:t>
            </a:fld>
            <a:endParaRPr lang="en-US"/>
          </a:p>
        </p:txBody>
      </p:sp>
    </p:spTree>
    <p:extLst>
      <p:ext uri="{BB962C8B-B14F-4D97-AF65-F5344CB8AC3E}">
        <p14:creationId xmlns:p14="http://schemas.microsoft.com/office/powerpoint/2010/main" val="24331728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200" dirty="0"/>
              <a:t>According to Eileen </a:t>
            </a:r>
            <a:r>
              <a:rPr lang="en-US" sz="1200" dirty="0" err="1"/>
              <a:t>Gambrill</a:t>
            </a:r>
            <a:r>
              <a:rPr lang="en-US" sz="1200" dirty="0"/>
              <a:t> (2000), “critical thinking is the careful appraisal of beliefs and actions to arrive at well-reasoned conclusions that maximize the likelihood of helping clients and avoiding harm.”</a:t>
            </a:r>
          </a:p>
          <a:p>
            <a:pPr marL="285750" indent="-285750">
              <a:buFont typeface="Arial" panose="020B0604020202020204" pitchFamily="34" charset="0"/>
              <a:buChar char="•"/>
            </a:pPr>
            <a:r>
              <a:rPr lang="en-US" sz="1200" dirty="0"/>
              <a:t>Critical-thinking skills help social workers avoid accepting practice-related claims based on authority, tradition, popularity, newness, intuition, and attractive presentation. </a:t>
            </a:r>
          </a:p>
          <a:p>
            <a:pPr marL="285750" indent="-285750">
              <a:buFont typeface="Arial" panose="020B0604020202020204" pitchFamily="34" charset="0"/>
              <a:buChar char="•"/>
            </a:pPr>
            <a:r>
              <a:rPr lang="en-US" sz="2400" dirty="0"/>
              <a:t>Critical thinking requires a </a:t>
            </a:r>
          </a:p>
          <a:p>
            <a:pPr marL="742950" lvl="1" indent="-285750">
              <a:buFont typeface="Arial" panose="020B0604020202020204" pitchFamily="34" charset="0"/>
              <a:buChar char="•"/>
            </a:pPr>
            <a:r>
              <a:rPr lang="en-US" sz="2400" dirty="0"/>
              <a:t>careful examination of the evidence, and</a:t>
            </a:r>
          </a:p>
          <a:p>
            <a:pPr marL="742950" lvl="1" indent="-285750">
              <a:buFont typeface="Arial" panose="020B0604020202020204" pitchFamily="34" charset="0"/>
              <a:buChar char="•"/>
            </a:pPr>
            <a:r>
              <a:rPr lang="en-US" sz="2400" dirty="0"/>
              <a:t>consideration of alternative views and practices.</a:t>
            </a:r>
          </a:p>
          <a:p>
            <a:pPr marL="742950" lvl="1" indent="-285750">
              <a:buFont typeface="Arial" panose="020B0604020202020204" pitchFamily="34" charset="0"/>
              <a:buChar char="•"/>
            </a:pPr>
            <a:r>
              <a:rPr lang="en-US" sz="2400" dirty="0"/>
              <a:t>These steps are followed even when the information conflicts with one’s own personal preferences and beliefs. </a:t>
            </a:r>
          </a:p>
          <a:p>
            <a:endParaRPr lang="en-US" dirty="0"/>
          </a:p>
        </p:txBody>
      </p:sp>
      <p:sp>
        <p:nvSpPr>
          <p:cNvPr id="4" name="Slide Number Placeholder 3"/>
          <p:cNvSpPr>
            <a:spLocks noGrp="1"/>
          </p:cNvSpPr>
          <p:nvPr>
            <p:ph type="sldNum" sz="quarter" idx="5"/>
          </p:nvPr>
        </p:nvSpPr>
        <p:spPr/>
        <p:txBody>
          <a:bodyPr/>
          <a:lstStyle/>
          <a:p>
            <a:fld id="{06FD82CD-EE43-7D4C-B990-190FBB9F7A60}" type="slidenum">
              <a:rPr lang="en-US" smtClean="0"/>
              <a:t>8</a:t>
            </a:fld>
            <a:endParaRPr lang="en-US"/>
          </a:p>
        </p:txBody>
      </p:sp>
    </p:spTree>
    <p:extLst>
      <p:ext uri="{BB962C8B-B14F-4D97-AF65-F5344CB8AC3E}">
        <p14:creationId xmlns:p14="http://schemas.microsoft.com/office/powerpoint/2010/main" val="4261307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2400" dirty="0"/>
              <a:t>The process of evidence-based practice may be broken down into five steps:</a:t>
            </a:r>
          </a:p>
          <a:p>
            <a:pPr marL="742950" lvl="1" indent="-285750">
              <a:buFont typeface="Arial" panose="020B0604020202020204" pitchFamily="34" charset="0"/>
              <a:buChar char="•"/>
            </a:pPr>
            <a:r>
              <a:rPr lang="en-US" sz="2400" dirty="0"/>
              <a:t>(1) Convert needed information into questions that can be answered through empirical research. </a:t>
            </a:r>
          </a:p>
          <a:p>
            <a:pPr marL="742950" lvl="1" indent="-285750">
              <a:buFont typeface="Arial" panose="020B0604020202020204" pitchFamily="34" charset="0"/>
              <a:buChar char="•"/>
            </a:pPr>
            <a:r>
              <a:rPr lang="en-US" sz="2400" dirty="0"/>
              <a:t>(2) Locate evidence to address the question. </a:t>
            </a:r>
          </a:p>
          <a:p>
            <a:pPr marL="742950" lvl="1" indent="-285750">
              <a:buFont typeface="Arial" panose="020B0604020202020204" pitchFamily="34" charset="0"/>
              <a:buChar char="•"/>
            </a:pPr>
            <a:r>
              <a:rPr lang="en-US" sz="2400" dirty="0"/>
              <a:t>This generally requires searching: </a:t>
            </a:r>
          </a:p>
          <a:p>
            <a:pPr marL="1200150" lvl="2" indent="-285750">
              <a:buFont typeface="Arial" panose="020B0604020202020204" pitchFamily="34" charset="0"/>
              <a:buChar char="•"/>
            </a:pPr>
            <a:r>
              <a:rPr lang="en-US" sz="2400" dirty="0"/>
              <a:t>journals and books, </a:t>
            </a:r>
          </a:p>
          <a:p>
            <a:pPr marL="1200150" lvl="2" indent="-285750">
              <a:buFont typeface="Arial" panose="020B0604020202020204" pitchFamily="34" charset="0"/>
              <a:buChar char="•"/>
            </a:pPr>
            <a:r>
              <a:rPr lang="en-US" sz="2400" dirty="0"/>
              <a:t>published and web information about effective programs provided by government entities and research centers, and </a:t>
            </a:r>
          </a:p>
          <a:p>
            <a:pPr marL="1200150" lvl="2" indent="-285750">
              <a:buFont typeface="Arial" panose="020B0604020202020204" pitchFamily="34" charset="0"/>
              <a:buChar char="•"/>
            </a:pPr>
            <a:r>
              <a:rPr lang="en-US" sz="2400" dirty="0"/>
              <a:t>published guidelines that offer treatment protocols based on empirical evidence. </a:t>
            </a:r>
          </a:p>
          <a:p>
            <a:endParaRPr lang="en-US" dirty="0"/>
          </a:p>
        </p:txBody>
      </p:sp>
      <p:sp>
        <p:nvSpPr>
          <p:cNvPr id="4" name="Slide Number Placeholder 3"/>
          <p:cNvSpPr>
            <a:spLocks noGrp="1"/>
          </p:cNvSpPr>
          <p:nvPr>
            <p:ph type="sldNum" sz="quarter" idx="5"/>
          </p:nvPr>
        </p:nvSpPr>
        <p:spPr/>
        <p:txBody>
          <a:bodyPr/>
          <a:lstStyle/>
          <a:p>
            <a:fld id="{06FD82CD-EE43-7D4C-B990-190FBB9F7A60}" type="slidenum">
              <a:rPr lang="en-US" smtClean="0"/>
              <a:t>10</a:t>
            </a:fld>
            <a:endParaRPr lang="en-US"/>
          </a:p>
        </p:txBody>
      </p:sp>
    </p:spTree>
    <p:extLst>
      <p:ext uri="{BB962C8B-B14F-4D97-AF65-F5344CB8AC3E}">
        <p14:creationId xmlns:p14="http://schemas.microsoft.com/office/powerpoint/2010/main" val="36174813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2800" dirty="0"/>
              <a:t>(3) Appraise the evidence. </a:t>
            </a:r>
          </a:p>
          <a:p>
            <a:pPr marL="742950" lvl="1" indent="-285750">
              <a:buFont typeface="Arial" panose="020B0604020202020204" pitchFamily="34" charset="0"/>
              <a:buChar char="•"/>
            </a:pPr>
            <a:r>
              <a:rPr lang="en-US" sz="2800" dirty="0"/>
              <a:t>Many reports contain recommendations that have the potential to strengthen practice and policy. </a:t>
            </a:r>
          </a:p>
          <a:p>
            <a:pPr marL="742950" lvl="1" indent="-285750">
              <a:buFont typeface="Arial" panose="020B0604020202020204" pitchFamily="34" charset="0"/>
              <a:buChar char="•"/>
            </a:pPr>
            <a:r>
              <a:rPr lang="en-US" sz="2800" dirty="0"/>
              <a:t>Some reports, however, are based on weak research and may contradict recommendations founded on a strong empirical foundation.</a:t>
            </a:r>
          </a:p>
          <a:p>
            <a:pPr marL="742950" lvl="1" indent="-285750">
              <a:buFont typeface="Arial" panose="020B0604020202020204" pitchFamily="34" charset="0"/>
              <a:buChar char="•"/>
            </a:pPr>
            <a:endParaRPr lang="en-US" sz="2800" dirty="0"/>
          </a:p>
          <a:p>
            <a:pPr marL="742950" lvl="1" indent="-285750">
              <a:buFont typeface="Arial" panose="020B0604020202020204" pitchFamily="34" charset="0"/>
              <a:buChar char="•"/>
            </a:pPr>
            <a:r>
              <a:rPr lang="en-US" sz="2800" dirty="0"/>
              <a:t>Critical-thinking skills are necessary to evaluate the empirical evidence on which recommendations for practice and policy are based. </a:t>
            </a:r>
          </a:p>
          <a:p>
            <a:pPr marL="285750" indent="-285750">
              <a:buFont typeface="Arial" panose="020B0604020202020204" pitchFamily="34" charset="0"/>
              <a:buChar char="•"/>
            </a:pPr>
            <a:endParaRPr lang="en-CA" sz="2800" dirty="0"/>
          </a:p>
          <a:p>
            <a:endParaRPr lang="en-US" dirty="0"/>
          </a:p>
        </p:txBody>
      </p:sp>
      <p:sp>
        <p:nvSpPr>
          <p:cNvPr id="4" name="Slide Number Placeholder 3"/>
          <p:cNvSpPr>
            <a:spLocks noGrp="1"/>
          </p:cNvSpPr>
          <p:nvPr>
            <p:ph type="sldNum" sz="quarter" idx="5"/>
          </p:nvPr>
        </p:nvSpPr>
        <p:spPr/>
        <p:txBody>
          <a:bodyPr/>
          <a:lstStyle/>
          <a:p>
            <a:fld id="{06FD82CD-EE43-7D4C-B990-190FBB9F7A60}" type="slidenum">
              <a:rPr lang="en-US" smtClean="0"/>
              <a:t>11</a:t>
            </a:fld>
            <a:endParaRPr lang="en-US"/>
          </a:p>
        </p:txBody>
      </p:sp>
    </p:spTree>
    <p:extLst>
      <p:ext uri="{BB962C8B-B14F-4D97-AF65-F5344CB8AC3E}">
        <p14:creationId xmlns:p14="http://schemas.microsoft.com/office/powerpoint/2010/main" val="23224850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04DB13E-F722-4ED6-BB00-556651E95281}"/>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7" name="Group 6">
            <a:extLst>
              <a:ext uri="{FF2B5EF4-FFF2-40B4-BE49-F238E27FC236}">
                <a16:creationId xmlns:a16="http://schemas.microsoft.com/office/drawing/2014/main" id="{E26428D7-C6F3-473D-A360-A3F5C3E8728C}"/>
              </a:ext>
            </a:extLst>
          </p:cNvPr>
          <p:cNvGrpSpPr/>
          <p:nvPr/>
        </p:nvGrpSpPr>
        <p:grpSpPr>
          <a:xfrm>
            <a:off x="5250180" y="1267730"/>
            <a:ext cx="1691640" cy="615934"/>
            <a:chOff x="5250180" y="1267730"/>
            <a:chExt cx="1691640" cy="615934"/>
          </a:xfrm>
        </p:grpSpPr>
        <p:cxnSp>
          <p:nvCxnSpPr>
            <p:cNvPr id="17" name="Straight Connector 16"/>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629103" y="2244830"/>
            <a:ext cx="8933796" cy="2437232"/>
          </a:xfrm>
        </p:spPr>
        <p:txBody>
          <a:bodyPr tIns="45720" bIns="45720" anchor="ctr">
            <a:normAutofit/>
          </a:bodyPr>
          <a:lstStyle>
            <a:lvl1pPr algn="ctr">
              <a:lnSpc>
                <a:spcPct val="83000"/>
              </a:lnSpc>
              <a:defRPr lang="en-US" sz="6800"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629101" y="4682062"/>
            <a:ext cx="8936846" cy="457201"/>
          </a:xfrm>
        </p:spPr>
        <p:txBody>
          <a:bodyPr>
            <a:normAutofit/>
          </a:bodyPr>
          <a:lstStyle>
            <a:lvl1pPr marL="0" indent="0" algn="ctr">
              <a:spcBef>
                <a:spcPts val="0"/>
              </a:spcBef>
              <a:buNone/>
              <a:defRPr sz="1800" spc="80" baseline="0">
                <a:solidFill>
                  <a:schemeClr val="tx1">
                    <a:lumMod val="95000"/>
                    <a:lumOff val="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6"/>
            <a:ext cx="1554480" cy="485546"/>
          </a:xfrm>
        </p:spPr>
        <p:txBody>
          <a:bodyPr/>
          <a:lstStyle>
            <a:lvl1pPr algn="ctr">
              <a:defRPr sz="1300" spc="0" baseline="0">
                <a:solidFill>
                  <a:srgbClr val="FFFFFF"/>
                </a:solidFill>
                <a:latin typeface="+mn-lt"/>
              </a:defRPr>
            </a:lvl1pPr>
          </a:lstStyle>
          <a:p>
            <a:fld id="{EA0C0817-A112-4847-8014-A94B7D2A4EA3}" type="datetime1">
              <a:rPr lang="en-US" smtClean="0"/>
              <a:t>9/6/19</a:t>
            </a:fld>
            <a:endParaRPr lang="en-US" dirty="0"/>
          </a:p>
        </p:txBody>
      </p:sp>
      <p:sp>
        <p:nvSpPr>
          <p:cNvPr id="21" name="Footer Placeholder 20"/>
          <p:cNvSpPr>
            <a:spLocks noGrp="1"/>
          </p:cNvSpPr>
          <p:nvPr>
            <p:ph type="ftr" sz="quarter" idx="11"/>
          </p:nvPr>
        </p:nvSpPr>
        <p:spPr>
          <a:xfrm>
            <a:off x="1629100" y="5177408"/>
            <a:ext cx="5730295" cy="228600"/>
          </a:xfrm>
        </p:spPr>
        <p:txBody>
          <a:bodyPr/>
          <a:lstStyle>
            <a:lvl1pPr algn="l">
              <a:defRPr>
                <a:solidFill>
                  <a:schemeClr val="tx1">
                    <a:lumMod val="85000"/>
                    <a:lumOff val="15000"/>
                  </a:schemeClr>
                </a:solidFill>
              </a:defRPr>
            </a:lvl1pPr>
          </a:lstStyle>
          <a:p>
            <a:endParaRPr lang="en-US" dirty="0"/>
          </a:p>
        </p:txBody>
      </p:sp>
      <p:sp>
        <p:nvSpPr>
          <p:cNvPr id="22" name="Slide Number Placeholder 21"/>
          <p:cNvSpPr>
            <a:spLocks noGrp="1"/>
          </p:cNvSpPr>
          <p:nvPr>
            <p:ph type="sldNum" sz="quarter" idx="12"/>
          </p:nvPr>
        </p:nvSpPr>
        <p:spPr>
          <a:xfrm>
            <a:off x="8606920" y="5177408"/>
            <a:ext cx="1955980"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5504925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34F40B7-36AB-4376-BE14-EF7004D79BB9}" type="datetime1">
              <a:rPr lang="en-US" smtClean="0"/>
              <a:t>9/6/19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22869856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F87CAB8-DCAE-46A5-AADA-B3FAD11A54E0}" type="datetime1">
              <a:rPr lang="en-US" smtClean="0"/>
              <a:t>9/6/19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13347084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32B432-ACDA-4023-A761-2BAB76577B62}" type="datetime1">
              <a:rPr lang="en-US" smtClean="0"/>
              <a:t>9/6/19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33660096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A4A1889-E37C-4EC3-9E41-9DAD221CF389}"/>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3" name="Rectangle 22"/>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629156" y="2275165"/>
            <a:ext cx="8933688" cy="2406895"/>
          </a:xfrm>
        </p:spPr>
        <p:txBody>
          <a:bodyPr anchor="ctr">
            <a:normAutofit/>
          </a:bodyPr>
          <a:lstStyle>
            <a:lvl1pPr algn="ctr">
              <a:lnSpc>
                <a:spcPct val="83000"/>
              </a:lnSpc>
              <a:defRPr lang="en-US" sz="68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grpSp>
        <p:nvGrpSpPr>
          <p:cNvPr id="16" name="Group 15">
            <a:extLst>
              <a:ext uri="{FF2B5EF4-FFF2-40B4-BE49-F238E27FC236}">
                <a16:creationId xmlns:a16="http://schemas.microsoft.com/office/drawing/2014/main" id="{1683EB04-C23E-490C-A1A6-030CF79D23C8}"/>
              </a:ext>
            </a:extLst>
          </p:cNvPr>
          <p:cNvGrpSpPr/>
          <p:nvPr/>
        </p:nvGrpSpPr>
        <p:grpSpPr>
          <a:xfrm>
            <a:off x="5250180" y="1267730"/>
            <a:ext cx="1691640" cy="615934"/>
            <a:chOff x="5250180" y="1267730"/>
            <a:chExt cx="1691640" cy="615934"/>
          </a:xfrm>
        </p:grpSpPr>
        <p:cxnSp>
          <p:nvCxnSpPr>
            <p:cNvPr id="17" name="Straight Connector 16">
              <a:extLst>
                <a:ext uri="{FF2B5EF4-FFF2-40B4-BE49-F238E27FC236}">
                  <a16:creationId xmlns:a16="http://schemas.microsoft.com/office/drawing/2014/main" id="{F8A84C03-E1CA-4A4E-81D6-9BB0C335B7A0}"/>
                </a:ext>
              </a:extLst>
            </p:cNvPr>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A26FB5A-D5D1-4DAB-AC43-7F51A7F2D197}"/>
                </a:ext>
              </a:extLst>
            </p:cNvPr>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9303F14-E560-4C02-94F4-B4695FE26813}"/>
                </a:ext>
              </a:extLst>
            </p:cNvPr>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3" name="Text Placeholder 2"/>
          <p:cNvSpPr>
            <a:spLocks noGrp="1"/>
          </p:cNvSpPr>
          <p:nvPr>
            <p:ph type="body" idx="1"/>
          </p:nvPr>
        </p:nvSpPr>
        <p:spPr>
          <a:xfrm>
            <a:off x="1629156" y="4682062"/>
            <a:ext cx="8939784" cy="457200"/>
          </a:xfrm>
        </p:spPr>
        <p:txBody>
          <a:bodyPr anchor="t">
            <a:normAutofit/>
          </a:bodyPr>
          <a:lstStyle>
            <a:lvl1pPr marL="0" indent="0" algn="ctr">
              <a:buNone/>
              <a:tabLst>
                <a:tab pos="2633663" algn="l"/>
              </a:tabLst>
              <a:defRPr sz="1800">
                <a:solidFill>
                  <a:schemeClr val="tx1">
                    <a:lumMod val="95000"/>
                    <a:lumOff val="5000"/>
                  </a:schemeClr>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18760" y="1344502"/>
            <a:ext cx="1554480" cy="498781"/>
          </a:xfrm>
        </p:spPr>
        <p:txBody>
          <a:bodyPr/>
          <a:lstStyle>
            <a:lvl1pPr algn="ctr">
              <a:defRPr lang="en-US" sz="1300" kern="1200" spc="0" baseline="0">
                <a:solidFill>
                  <a:srgbClr val="FFFFFF"/>
                </a:solidFill>
                <a:latin typeface="+mn-lt"/>
                <a:ea typeface="+mn-ea"/>
                <a:cs typeface="+mn-cs"/>
              </a:defRPr>
            </a:lvl1pPr>
          </a:lstStyle>
          <a:p>
            <a:fld id="{D9C646AA-F36E-4540-911D-FFFC0A0EF24A}" type="datetime1">
              <a:rPr lang="en-US" smtClean="0"/>
              <a:t>9/6/19</a:t>
            </a:fld>
            <a:endParaRPr lang="en-US" dirty="0"/>
          </a:p>
        </p:txBody>
      </p:sp>
      <p:sp>
        <p:nvSpPr>
          <p:cNvPr id="5" name="Footer Placeholder 4"/>
          <p:cNvSpPr>
            <a:spLocks noGrp="1"/>
          </p:cNvSpPr>
          <p:nvPr>
            <p:ph type="ftr" sz="quarter" idx="11"/>
          </p:nvPr>
        </p:nvSpPr>
        <p:spPr>
          <a:xfrm>
            <a:off x="1629157" y="5177408"/>
            <a:ext cx="5660134" cy="228600"/>
          </a:xfrm>
        </p:spPr>
        <p:txBody>
          <a:bodyPr/>
          <a:lstStyle>
            <a:lvl1pPr algn="l">
              <a:defRPr>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12"/>
          </p:nvPr>
        </p:nvSpPr>
        <p:spPr>
          <a:xfrm>
            <a:off x="8604504" y="5177408"/>
            <a:ext cx="1958339"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16238778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6176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9186D26-FA5F-4637-B602-B7C2DC34CFD4}" type="datetime1">
              <a:rPr lang="en-US" smtClean="0"/>
              <a:t>9/6/19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10176154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663440" cy="640080"/>
          </a:xfrm>
        </p:spPr>
        <p:txBody>
          <a:bodyPr anchor="ctr">
            <a:normAutofit/>
          </a:bodyPr>
          <a:lstStyle>
            <a:lvl1pPr marL="0" indent="0" algn="l">
              <a:spcBef>
                <a:spcPts val="0"/>
              </a:spcBef>
              <a:buNone/>
              <a:defRPr sz="1900" b="1" i="0">
                <a:solidFill>
                  <a:schemeClr val="tx1"/>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069848" y="2792472"/>
            <a:ext cx="4663440" cy="3163825"/>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458712" y="2074334"/>
            <a:ext cx="4663440" cy="640080"/>
          </a:xfrm>
        </p:spPr>
        <p:txBody>
          <a:bodyPr anchor="ctr">
            <a:normAutofit/>
          </a:bodyPr>
          <a:lstStyle>
            <a:lvl1pPr marL="0" indent="0" algn="l">
              <a:spcBef>
                <a:spcPts val="0"/>
              </a:spcBef>
              <a:buNone/>
              <a:defRPr sz="1900" b="1">
                <a:solidFill>
                  <a:schemeClr val="tx1"/>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458712" y="2792471"/>
            <a:ext cx="4663440" cy="3164509"/>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8A7F15D8-96D1-4781-BC50-CA8A088B2FE4}" type="datetime1">
              <a:rPr lang="en-US" smtClean="0"/>
              <a:t>9/6/19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27238630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9A96C99-B8F8-4528-BD05-0E16E943DC09}" type="datetime1">
              <a:rPr lang="en-US" smtClean="0"/>
              <a:t>9/6/19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31173756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636942-C211-4B28-8DBD-C953E00AF71B}" type="datetime1">
              <a:rPr lang="en-US" smtClean="0"/>
              <a:t>9/6/19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37983549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5E1BBF9-8BEF-4353-BA68-30AAF9EBD8D8}"/>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5B941C21-2A5D-4912-AB06-1BB0C0EB6AE1}"/>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58200" y="607392"/>
            <a:ext cx="3161963" cy="1645920"/>
          </a:xfrm>
        </p:spPr>
        <p:txBody>
          <a:bodyPr anchor="b">
            <a:normAutofit/>
          </a:bodyPr>
          <a:lstStyle>
            <a:lvl1pPr algn="l" defTabSz="914400" rtl="0" eaLnBrk="1" latinLnBrk="0" hangingPunct="1">
              <a:lnSpc>
                <a:spcPct val="100000"/>
              </a:lnSpc>
              <a:spcBef>
                <a:spcPct val="0"/>
              </a:spcBef>
              <a:buNone/>
              <a:defRPr lang="en-US" sz="3200" b="0" kern="1200" cap="none" spc="0" baseline="0" dirty="0">
                <a:solidFill>
                  <a:schemeClr val="tx1"/>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85800" y="609600"/>
            <a:ext cx="6858000" cy="53340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58200" y="2336800"/>
            <a:ext cx="3161963" cy="3606800"/>
          </a:xfrm>
        </p:spPr>
        <p:txBody>
          <a:bodyPr>
            <a:normAutofit/>
          </a:bodyPr>
          <a:lstStyle>
            <a:lvl1pPr marL="0" indent="0">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a:xfrm>
            <a:off x="5588000" y="6035040"/>
            <a:ext cx="1955800" cy="365760"/>
          </a:xfrm>
        </p:spPr>
        <p:txBody>
          <a:bodyPr/>
          <a:lstStyle>
            <a:lvl1pPr>
              <a:defRPr>
                <a:solidFill>
                  <a:schemeClr val="tx1">
                    <a:lumMod val="85000"/>
                    <a:lumOff val="15000"/>
                  </a:schemeClr>
                </a:solidFill>
              </a:defRPr>
            </a:lvl1pPr>
          </a:lstStyle>
          <a:p>
            <a:fld id="{7E8D12A6-918A-48BD-8CB9-CA713993B0EA}" type="datetime1">
              <a:rPr lang="en-US" smtClean="0"/>
              <a:t>9/6/19</a:t>
            </a:fld>
            <a:endParaRPr lang="en-US"/>
          </a:p>
        </p:txBody>
      </p:sp>
      <p:sp>
        <p:nvSpPr>
          <p:cNvPr id="9" name="Footer Placeholder 8"/>
          <p:cNvSpPr>
            <a:spLocks noGrp="1"/>
          </p:cNvSpPr>
          <p:nvPr>
            <p:ph type="ftr" sz="quarter" idx="11"/>
          </p:nvPr>
        </p:nvSpPr>
        <p:spPr>
          <a:xfrm>
            <a:off x="685801" y="6035040"/>
            <a:ext cx="4584700" cy="365760"/>
          </a:xfrm>
        </p:spPr>
        <p:txBody>
          <a:bodyPr/>
          <a:lstStyle>
            <a:lvl1pPr algn="l">
              <a:defRPr/>
            </a:lvl1pPr>
          </a:lstStyle>
          <a:p>
            <a:endParaRPr lang="en-US"/>
          </a:p>
        </p:txBody>
      </p:sp>
      <p:sp>
        <p:nvSpPr>
          <p:cNvPr id="11" name="Slide Number Placeholder 10"/>
          <p:cNvSpPr>
            <a:spLocks noGrp="1"/>
          </p:cNvSpPr>
          <p:nvPr>
            <p:ph type="sldNum" sz="quarter" idx="12"/>
          </p:nvPr>
        </p:nvSpPr>
        <p:spPr>
          <a:xfrm>
            <a:off x="10396728" y="6035040"/>
            <a:ext cx="1223435" cy="36576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a:p>
        </p:txBody>
      </p:sp>
    </p:spTree>
    <p:extLst>
      <p:ext uri="{BB962C8B-B14F-4D97-AF65-F5344CB8AC3E}">
        <p14:creationId xmlns:p14="http://schemas.microsoft.com/office/powerpoint/2010/main" val="696340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687CA98-D9C7-497F-A1DA-7D22F8753BCE}"/>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228599" y="237744"/>
            <a:ext cx="7696201"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5" name="Date Placeholder 4"/>
          <p:cNvSpPr>
            <a:spLocks noGrp="1"/>
          </p:cNvSpPr>
          <p:nvPr>
            <p:ph type="dt" sz="half" idx="10"/>
          </p:nvPr>
        </p:nvSpPr>
        <p:spPr>
          <a:xfrm>
            <a:off x="5662337" y="6035040"/>
            <a:ext cx="2071963" cy="365760"/>
          </a:xfrm>
        </p:spPr>
        <p:txBody>
          <a:bodyPr/>
          <a:lstStyle>
            <a:lvl1pPr>
              <a:defRPr b="1">
                <a:solidFill>
                  <a:srgbClr val="FFFFFF"/>
                </a:solidFill>
                <a:effectLst>
                  <a:outerShdw blurRad="19050" dist="6350" dir="2700000" algn="tl" rotWithShape="0">
                    <a:prstClr val="black">
                      <a:alpha val="40000"/>
                    </a:prstClr>
                  </a:outerShdw>
                </a:effectLst>
              </a:defRPr>
            </a:lvl1pPr>
          </a:lstStyle>
          <a:p>
            <a:fld id="{E778CE86-875F-4587-BCF6-FA054AFC0D53}" type="datetime1">
              <a:rPr lang="en-US" smtClean="0"/>
              <a:pPr/>
              <a:t>9/6/19</a:t>
            </a:fld>
            <a:endParaRPr lang="en-US" dirty="0"/>
          </a:p>
        </p:txBody>
      </p:sp>
      <p:sp>
        <p:nvSpPr>
          <p:cNvPr id="6" name="Footer Placeholder 5"/>
          <p:cNvSpPr>
            <a:spLocks noGrp="1"/>
          </p:cNvSpPr>
          <p:nvPr>
            <p:ph type="ftr" sz="quarter" idx="11"/>
          </p:nvPr>
        </p:nvSpPr>
        <p:spPr>
          <a:xfrm>
            <a:off x="612648" y="6035040"/>
            <a:ext cx="4588002" cy="365760"/>
          </a:xfrm>
        </p:spPr>
        <p:txBody>
          <a:bodyPr/>
          <a:lstStyle>
            <a:lvl1pPr marL="0" algn="r" defTabSz="914400" rtl="0" eaLnBrk="1" latinLnBrk="0" hangingPunct="1">
              <a:defRPr lang="en-US" sz="1000" b="1"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pPr algn="l"/>
            <a:endParaRPr lang="en-US" dirty="0"/>
          </a:p>
        </p:txBody>
      </p:sp>
      <p:sp>
        <p:nvSpPr>
          <p:cNvPr id="7" name="Slide Number Placeholder 6"/>
          <p:cNvSpPr>
            <a:spLocks noGrp="1"/>
          </p:cNvSpPr>
          <p:nvPr>
            <p:ph type="sldNum" sz="quarter" idx="12"/>
          </p:nvPr>
        </p:nvSpPr>
        <p:spPr>
          <a:xfrm>
            <a:off x="10396728" y="6035040"/>
            <a:ext cx="1225296" cy="365760"/>
          </a:xfrm>
        </p:spPr>
        <p:txBody>
          <a:bodyPr/>
          <a:lstStyle/>
          <a:p>
            <a:fld id="{34B7E4EF-A1BD-40F4-AB7B-04F084DD991D}" type="slidenum">
              <a:rPr lang="en-US" smtClean="0"/>
              <a:t>‹#›</a:t>
            </a:fld>
            <a:endParaRPr lang="en-US"/>
          </a:p>
        </p:txBody>
      </p:sp>
      <p:sp>
        <p:nvSpPr>
          <p:cNvPr id="12" name="Rectangle 11">
            <a:extLst>
              <a:ext uri="{FF2B5EF4-FFF2-40B4-BE49-F238E27FC236}">
                <a16:creationId xmlns:a16="http://schemas.microsoft.com/office/drawing/2014/main" id="{F8B3D8CC-BB13-41A5-8F34-B8E84A4F9534}"/>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77250" y="603504"/>
            <a:ext cx="3144774" cy="1645920"/>
          </a:xfrm>
        </p:spPr>
        <p:txBody>
          <a:bodyPr anchor="b">
            <a:noAutofit/>
          </a:bodyPr>
          <a:lstStyle>
            <a:lvl1pPr algn="l">
              <a:lnSpc>
                <a:spcPct val="100000"/>
              </a:lnSpc>
              <a:defRPr sz="3200" b="0">
                <a:solidFill>
                  <a:schemeClr val="tx1"/>
                </a:solidFill>
                <a:latin typeface="+mj-lt"/>
              </a:defRPr>
            </a:lvl1pPr>
          </a:lstStyle>
          <a:p>
            <a:r>
              <a:rPr lang="en-US"/>
              <a:t>Click to edit Master title style</a:t>
            </a:r>
            <a:endParaRPr lang="en-US" dirty="0"/>
          </a:p>
        </p:txBody>
      </p:sp>
      <p:sp>
        <p:nvSpPr>
          <p:cNvPr id="4" name="Text Placeholder 3"/>
          <p:cNvSpPr>
            <a:spLocks noGrp="1"/>
          </p:cNvSpPr>
          <p:nvPr>
            <p:ph type="body" sz="half" idx="2"/>
          </p:nvPr>
        </p:nvSpPr>
        <p:spPr>
          <a:xfrm>
            <a:off x="8477250" y="2386584"/>
            <a:ext cx="3144774" cy="3511296"/>
          </a:xfrm>
        </p:spPr>
        <p:txBody>
          <a:bodyPr>
            <a:normAutofit/>
          </a:bodyPr>
          <a:lstStyle>
            <a:lvl1pPr marL="0" indent="0" algn="l">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5665901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E94681D-2A4C-4A8D-B9B5-31D440D0328D}"/>
              </a:ext>
            </a:extLst>
          </p:cNvPr>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8" name="Rectangle 7"/>
          <p:cNvSpPr/>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84962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56794" y="6035040"/>
            <a:ext cx="2893045" cy="365760"/>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F6FA2B21-3FCD-4721-B95C-427943F61125}" type="datetime1">
              <a:rPr lang="en-US" smtClean="0"/>
              <a:t>9/6/19</a:t>
            </a:fld>
            <a:endParaRPr lang="en-US"/>
          </a:p>
        </p:txBody>
      </p:sp>
      <p:sp>
        <p:nvSpPr>
          <p:cNvPr id="5" name="Footer Placeholder 4"/>
          <p:cNvSpPr>
            <a:spLocks noGrp="1"/>
          </p:cNvSpPr>
          <p:nvPr>
            <p:ph type="ftr" sz="quarter" idx="3"/>
          </p:nvPr>
        </p:nvSpPr>
        <p:spPr>
          <a:xfrm>
            <a:off x="1066800" y="6035040"/>
            <a:ext cx="5816600" cy="365760"/>
          </a:xfrm>
          <a:prstGeom prst="rect">
            <a:avLst/>
          </a:prstGeom>
        </p:spPr>
        <p:txBody>
          <a:bodyPr vert="horz" lIns="91440" tIns="45720" rIns="91440" bIns="45720" rtlCol="0" anchor="b"/>
          <a:lstStyle>
            <a:lvl1pPr algn="l">
              <a:defRPr sz="1000">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4"/>
          </p:nvPr>
        </p:nvSpPr>
        <p:spPr>
          <a:xfrm>
            <a:off x="10287000" y="6035040"/>
            <a:ext cx="838200" cy="365760"/>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34B7E4EF-A1BD-40F4-AB7B-04F084DD991D}" type="slidenum">
              <a:rPr lang="en-US" smtClean="0"/>
              <a:t>‹#›</a:t>
            </a:fld>
            <a:endParaRPr lang="en-US"/>
          </a:p>
        </p:txBody>
      </p:sp>
    </p:spTree>
    <p:extLst>
      <p:ext uri="{BB962C8B-B14F-4D97-AF65-F5344CB8AC3E}">
        <p14:creationId xmlns:p14="http://schemas.microsoft.com/office/powerpoint/2010/main" val="474399517"/>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06" r:id="rId6"/>
    <p:sldLayoutId id="2147483701" r:id="rId7"/>
    <p:sldLayoutId id="2147483702" r:id="rId8"/>
    <p:sldLayoutId id="2147483703" r:id="rId9"/>
    <p:sldLayoutId id="2147483704" r:id="rId10"/>
    <p:sldLayoutId id="2147483705" r:id="rId11"/>
  </p:sldLayoutIdLst>
  <p:hf sldNum="0" hdr="0" ftr="0" dt="0"/>
  <p:txStyles>
    <p:title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5.tiff"/><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6.tiff"/><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7.tiff"/><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8.tiff"/><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9.tiff"/><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0.tiff"/><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1.tiff"/><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DE9DB1CC-21A2-224C-8096-09514A487E51}"/>
              </a:ext>
            </a:extLst>
          </p:cNvPr>
          <p:cNvPicPr>
            <a:picLocks noChangeAspect="1"/>
          </p:cNvPicPr>
          <p:nvPr/>
        </p:nvPicPr>
        <p:blipFill rotWithShape="1">
          <a:blip r:embed="rId2"/>
          <a:srcRect b="15730"/>
          <a:stretch/>
        </p:blipFill>
        <p:spPr>
          <a:xfrm>
            <a:off x="20" y="-839"/>
            <a:ext cx="12191980" cy="6858000"/>
          </a:xfrm>
          <a:prstGeom prst="rect">
            <a:avLst/>
          </a:prstGeom>
        </p:spPr>
      </p:pic>
      <p:sp useBgFill="1">
        <p:nvSpPr>
          <p:cNvPr id="30" name="Rectangle 24">
            <a:extLst>
              <a:ext uri="{FF2B5EF4-FFF2-40B4-BE49-F238E27FC236}">
                <a16:creationId xmlns:a16="http://schemas.microsoft.com/office/drawing/2014/main" id="{BF9FFE17-DE95-4821-ACC1-B90C954492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32" name="Rectangle 26">
            <a:extLst>
              <a:ext uri="{FF2B5EF4-FFF2-40B4-BE49-F238E27FC236}">
                <a16:creationId xmlns:a16="http://schemas.microsoft.com/office/drawing/2014/main" id="{03CF76AF-FF72-4430-A772-0584032902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2" name="Title 1">
            <a:extLst>
              <a:ext uri="{FF2B5EF4-FFF2-40B4-BE49-F238E27FC236}">
                <a16:creationId xmlns:a16="http://schemas.microsoft.com/office/drawing/2014/main" id="{EE2DAAA7-86A2-414E-BF6E-9C61A4978516}"/>
              </a:ext>
            </a:extLst>
          </p:cNvPr>
          <p:cNvSpPr>
            <a:spLocks noGrp="1"/>
          </p:cNvSpPr>
          <p:nvPr>
            <p:ph type="ctrTitle"/>
          </p:nvPr>
        </p:nvSpPr>
        <p:spPr>
          <a:xfrm>
            <a:off x="1771132" y="2091263"/>
            <a:ext cx="8649738" cy="2590800"/>
          </a:xfrm>
        </p:spPr>
        <p:txBody>
          <a:bodyPr>
            <a:normAutofit/>
          </a:bodyPr>
          <a:lstStyle/>
          <a:p>
            <a:r>
              <a:rPr lang="en-US" sz="4000" dirty="0"/>
              <a:t>CHAPTER 4.</a:t>
            </a:r>
            <a:br>
              <a:rPr lang="en-US" sz="2800" dirty="0"/>
            </a:br>
            <a:r>
              <a:rPr lang="en-US" sz="2800" dirty="0"/>
              <a:t>USING SOCIAL SCIENCE EVIDENCE TO UNDERSTAND HUMAN DEVELOPMENT &amp; ENHANCE SOCIAL WORK PRACTICE</a:t>
            </a:r>
          </a:p>
        </p:txBody>
      </p:sp>
      <p:sp>
        <p:nvSpPr>
          <p:cNvPr id="3" name="Subtitle 2">
            <a:extLst>
              <a:ext uri="{FF2B5EF4-FFF2-40B4-BE49-F238E27FC236}">
                <a16:creationId xmlns:a16="http://schemas.microsoft.com/office/drawing/2014/main" id="{5459FC62-69B1-924B-B1DB-AB2988CC1108}"/>
              </a:ext>
            </a:extLst>
          </p:cNvPr>
          <p:cNvSpPr>
            <a:spLocks noGrp="1"/>
          </p:cNvSpPr>
          <p:nvPr>
            <p:ph type="subTitle" idx="1"/>
          </p:nvPr>
        </p:nvSpPr>
        <p:spPr>
          <a:xfrm>
            <a:off x="1771130" y="4682062"/>
            <a:ext cx="8652788" cy="457201"/>
          </a:xfrm>
        </p:spPr>
        <p:txBody>
          <a:bodyPr>
            <a:normAutofit/>
          </a:bodyPr>
          <a:lstStyle/>
          <a:p>
            <a:pPr>
              <a:spcAft>
                <a:spcPts val="600"/>
              </a:spcAft>
            </a:pPr>
            <a:r>
              <a:rPr lang="en-US" dirty="0"/>
              <a:t>Human Behavior for Social Work Practice</a:t>
            </a:r>
          </a:p>
          <a:p>
            <a:pPr>
              <a:spcAft>
                <a:spcPts val="600"/>
              </a:spcAft>
            </a:pPr>
            <a:endParaRPr lang="en-US" dirty="0"/>
          </a:p>
          <a:p>
            <a:endParaRPr lang="en-US" dirty="0"/>
          </a:p>
          <a:p>
            <a:endParaRPr lang="en-US" dirty="0"/>
          </a:p>
        </p:txBody>
      </p:sp>
      <p:sp>
        <p:nvSpPr>
          <p:cNvPr id="29" name="Rectangle 28">
            <a:extLst>
              <a:ext uri="{FF2B5EF4-FFF2-40B4-BE49-F238E27FC236}">
                <a16:creationId xmlns:a16="http://schemas.microsoft.com/office/drawing/2014/main" id="{0B1C8180-2FDD-4202-8C45-4057CB1AB2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31" name="Straight Connector 30">
            <a:extLst>
              <a:ext uri="{FF2B5EF4-FFF2-40B4-BE49-F238E27FC236}">
                <a16:creationId xmlns:a16="http://schemas.microsoft.com/office/drawing/2014/main" id="{D6E86CC6-13EA-4A88-86AD-CF27BF52CC9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50180" y="1267730"/>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3F80B441-4F7D-4B40-8A13-FED03A1F3A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941820" y="1267730"/>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70C7FD1A-44B1-4E4C-B0C9-A8103DCCDCC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50180" y="1913025"/>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775D89D9-50B2-2845-868B-8F18DD1DE221}"/>
              </a:ext>
            </a:extLst>
          </p:cNvPr>
          <p:cNvCxnSpPr/>
          <p:nvPr/>
        </p:nvCxnSpPr>
        <p:spPr>
          <a:xfrm>
            <a:off x="2548128" y="4474464"/>
            <a:ext cx="7095744" cy="0"/>
          </a:xfrm>
          <a:prstGeom prst="line">
            <a:avLst/>
          </a:prstGeom>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3750C544-2FBA-7041-A27B-714F6556E626}"/>
              </a:ext>
            </a:extLst>
          </p:cNvPr>
          <p:cNvSpPr txBox="1"/>
          <p:nvPr/>
        </p:nvSpPr>
        <p:spPr>
          <a:xfrm>
            <a:off x="-2165684" y="1379621"/>
            <a:ext cx="184731" cy="369332"/>
          </a:xfrm>
          <a:prstGeom prst="rect">
            <a:avLst/>
          </a:prstGeom>
          <a:noFill/>
        </p:spPr>
        <p:txBody>
          <a:bodyPr wrap="none" rtlCol="0">
            <a:spAutoFit/>
          </a:bodyPr>
          <a:lstStyle/>
          <a:p>
            <a:endParaRPr lang="en-US"/>
          </a:p>
        </p:txBody>
      </p:sp>
      <p:sp>
        <p:nvSpPr>
          <p:cNvPr id="13" name="TextBox 12">
            <a:extLst>
              <a:ext uri="{FF2B5EF4-FFF2-40B4-BE49-F238E27FC236}">
                <a16:creationId xmlns:a16="http://schemas.microsoft.com/office/drawing/2014/main" id="{BAAF955D-9C0E-3E47-869F-FDD640D8D385}"/>
              </a:ext>
            </a:extLst>
          </p:cNvPr>
          <p:cNvSpPr txBox="1"/>
          <p:nvPr/>
        </p:nvSpPr>
        <p:spPr>
          <a:xfrm>
            <a:off x="10852084" y="6598028"/>
            <a:ext cx="2446798" cy="246221"/>
          </a:xfrm>
          <a:prstGeom prst="rect">
            <a:avLst/>
          </a:prstGeom>
          <a:noFill/>
        </p:spPr>
        <p:txBody>
          <a:bodyPr wrap="square" rtlCol="0">
            <a:spAutoFit/>
          </a:bodyPr>
          <a:lstStyle/>
          <a:p>
            <a:r>
              <a:rPr lang="en-US" sz="1000" dirty="0"/>
              <a:t>Photo Credit: Pixabay</a:t>
            </a:r>
          </a:p>
        </p:txBody>
      </p:sp>
      <p:sp>
        <p:nvSpPr>
          <p:cNvPr id="14" name="TextBox 13">
            <a:extLst>
              <a:ext uri="{FF2B5EF4-FFF2-40B4-BE49-F238E27FC236}">
                <a16:creationId xmlns:a16="http://schemas.microsoft.com/office/drawing/2014/main" id="{295D29D8-2FF2-9E4D-9792-56AFDE18E84D}"/>
              </a:ext>
            </a:extLst>
          </p:cNvPr>
          <p:cNvSpPr txBox="1"/>
          <p:nvPr/>
        </p:nvSpPr>
        <p:spPr>
          <a:xfrm>
            <a:off x="196042" y="6492672"/>
            <a:ext cx="5735782" cy="276999"/>
          </a:xfrm>
          <a:prstGeom prst="rect">
            <a:avLst/>
          </a:prstGeom>
          <a:noFill/>
        </p:spPr>
        <p:txBody>
          <a:bodyPr wrap="square" rtlCol="0">
            <a:spAutoFit/>
          </a:bodyPr>
          <a:lstStyle/>
          <a:p>
            <a:r>
              <a:rPr lang="en-US" sz="1200" b="1" dirty="0"/>
              <a:t>Power Point format &amp; design by: Bailey Jader, University of Minnesota</a:t>
            </a:r>
          </a:p>
        </p:txBody>
      </p:sp>
    </p:spTree>
    <p:extLst>
      <p:ext uri="{BB962C8B-B14F-4D97-AF65-F5344CB8AC3E}">
        <p14:creationId xmlns:p14="http://schemas.microsoft.com/office/powerpoint/2010/main" val="11665264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blurry photo of a tree&#10;&#10;Description automatically generated">
            <a:extLst>
              <a:ext uri="{FF2B5EF4-FFF2-40B4-BE49-F238E27FC236}">
                <a16:creationId xmlns:a16="http://schemas.microsoft.com/office/drawing/2014/main" id="{23C7E744-2217-D149-B2E4-0CEBECD1E564}"/>
              </a:ext>
            </a:extLst>
          </p:cNvPr>
          <p:cNvPicPr>
            <a:picLocks noChangeAspect="1"/>
          </p:cNvPicPr>
          <p:nvPr/>
        </p:nvPicPr>
        <p:blipFill rotWithShape="1">
          <a:blip r:embed="rId3"/>
          <a:srcRect l="9091" t="13993" b="22087"/>
          <a:stretch/>
        </p:blipFill>
        <p:spPr>
          <a:xfrm>
            <a:off x="20" y="10"/>
            <a:ext cx="12191980" cy="6857990"/>
          </a:xfrm>
          <a:prstGeom prst="rect">
            <a:avLst/>
          </a:prstGeom>
        </p:spPr>
      </p:pic>
      <p:sp>
        <p:nvSpPr>
          <p:cNvPr id="18" name="Rectangle 17">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39709" y="253548"/>
            <a:ext cx="5612193" cy="6361598"/>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87542"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D0A4E27-28EF-CD49-8EC1-6F39B00842B7}"/>
              </a:ext>
            </a:extLst>
          </p:cNvPr>
          <p:cNvSpPr>
            <a:spLocks noGrp="1"/>
          </p:cNvSpPr>
          <p:nvPr>
            <p:ph type="title"/>
          </p:nvPr>
        </p:nvSpPr>
        <p:spPr>
          <a:xfrm>
            <a:off x="6642340" y="727626"/>
            <a:ext cx="4805949" cy="1718225"/>
          </a:xfrm>
        </p:spPr>
        <p:txBody>
          <a:bodyPr>
            <a:normAutofit/>
          </a:bodyPr>
          <a:lstStyle/>
          <a:p>
            <a:r>
              <a:rPr lang="en-US" sz="3700" dirty="0"/>
              <a:t>Evidence-Based Practice: </a:t>
            </a:r>
            <a:r>
              <a:rPr lang="en-US" sz="3700" b="1" dirty="0"/>
              <a:t>5 Step Process</a:t>
            </a:r>
          </a:p>
        </p:txBody>
      </p:sp>
      <p:sp>
        <p:nvSpPr>
          <p:cNvPr id="3" name="Content Placeholder 2">
            <a:extLst>
              <a:ext uri="{FF2B5EF4-FFF2-40B4-BE49-F238E27FC236}">
                <a16:creationId xmlns:a16="http://schemas.microsoft.com/office/drawing/2014/main" id="{08292328-3512-2F4F-84FA-0C8265D45B36}"/>
              </a:ext>
            </a:extLst>
          </p:cNvPr>
          <p:cNvSpPr>
            <a:spLocks noGrp="1"/>
          </p:cNvSpPr>
          <p:nvPr>
            <p:ph idx="1"/>
          </p:nvPr>
        </p:nvSpPr>
        <p:spPr>
          <a:xfrm>
            <a:off x="6846137" y="2538920"/>
            <a:ext cx="4602152" cy="3480066"/>
          </a:xfrm>
        </p:spPr>
        <p:txBody>
          <a:bodyPr>
            <a:noAutofit/>
          </a:bodyPr>
          <a:lstStyle/>
          <a:p>
            <a:pPr marL="342900" indent="-342900">
              <a:spcBef>
                <a:spcPts val="0"/>
              </a:spcBef>
              <a:buFont typeface="+mj-lt"/>
              <a:buAutoNum type="arabicPeriod"/>
            </a:pPr>
            <a:r>
              <a:rPr lang="en-US" dirty="0"/>
              <a:t>Convert needed information into questions that can be answered through empirical research</a:t>
            </a:r>
            <a:br>
              <a:rPr lang="en-US" dirty="0"/>
            </a:br>
            <a:endParaRPr lang="en-US" dirty="0"/>
          </a:p>
          <a:p>
            <a:pPr marL="342900" indent="-342900">
              <a:spcBef>
                <a:spcPts val="0"/>
              </a:spcBef>
              <a:buFont typeface="+mj-lt"/>
              <a:buAutoNum type="arabicPeriod"/>
            </a:pPr>
            <a:r>
              <a:rPr lang="en-US" dirty="0"/>
              <a:t>Locate evidence to address questions</a:t>
            </a:r>
          </a:p>
          <a:p>
            <a:pPr lvl="2">
              <a:spcBef>
                <a:spcPts val="0"/>
              </a:spcBef>
            </a:pPr>
            <a:r>
              <a:rPr lang="en-US" sz="1800" dirty="0"/>
              <a:t>Journals &amp; books</a:t>
            </a:r>
          </a:p>
          <a:p>
            <a:pPr lvl="2">
              <a:spcBef>
                <a:spcPts val="0"/>
              </a:spcBef>
            </a:pPr>
            <a:r>
              <a:rPr lang="en-US" sz="1800" dirty="0"/>
              <a:t>Published &amp; web information about effective programs provided by government entities &amp; research centers</a:t>
            </a:r>
          </a:p>
          <a:p>
            <a:pPr lvl="2">
              <a:spcBef>
                <a:spcPts val="0"/>
              </a:spcBef>
            </a:pPr>
            <a:r>
              <a:rPr lang="en-US" sz="1800" dirty="0"/>
              <a:t>Published guidelines that offer treatment protocols based on empirical evidence</a:t>
            </a:r>
          </a:p>
          <a:p>
            <a:pPr>
              <a:spcBef>
                <a:spcPts val="0"/>
              </a:spcBef>
            </a:pPr>
            <a:endParaRPr lang="en-US" dirty="0"/>
          </a:p>
        </p:txBody>
      </p:sp>
      <p:sp>
        <p:nvSpPr>
          <p:cNvPr id="10" name="TextBox 9">
            <a:extLst>
              <a:ext uri="{FF2B5EF4-FFF2-40B4-BE49-F238E27FC236}">
                <a16:creationId xmlns:a16="http://schemas.microsoft.com/office/drawing/2014/main" id="{C8541D01-BD4E-714B-A735-09A3A87C3194}"/>
              </a:ext>
            </a:extLst>
          </p:cNvPr>
          <p:cNvSpPr txBox="1"/>
          <p:nvPr/>
        </p:nvSpPr>
        <p:spPr>
          <a:xfrm>
            <a:off x="10563911" y="6210645"/>
            <a:ext cx="2446798" cy="246221"/>
          </a:xfrm>
          <a:prstGeom prst="rect">
            <a:avLst/>
          </a:prstGeom>
          <a:noFill/>
        </p:spPr>
        <p:txBody>
          <a:bodyPr wrap="square" rtlCol="0">
            <a:spAutoFit/>
          </a:bodyPr>
          <a:lstStyle/>
          <a:p>
            <a:r>
              <a:rPr lang="en-US" sz="1000" dirty="0"/>
              <a:t>Photo Credit: Pixabay</a:t>
            </a:r>
          </a:p>
        </p:txBody>
      </p:sp>
    </p:spTree>
    <p:extLst>
      <p:ext uri="{BB962C8B-B14F-4D97-AF65-F5344CB8AC3E}">
        <p14:creationId xmlns:p14="http://schemas.microsoft.com/office/powerpoint/2010/main" val="31624592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586EDDCC-F07D-DD46-9939-BFF69B0B1899}"/>
              </a:ext>
            </a:extLst>
          </p:cNvPr>
          <p:cNvPicPr>
            <a:picLocks noChangeAspect="1"/>
          </p:cNvPicPr>
          <p:nvPr/>
        </p:nvPicPr>
        <p:blipFill rotWithShape="1">
          <a:blip r:embed="rId3"/>
          <a:srcRect t="20687" r="9091" b="11807"/>
          <a:stretch/>
        </p:blipFill>
        <p:spPr>
          <a:xfrm>
            <a:off x="1" y="10"/>
            <a:ext cx="12191999" cy="6857989"/>
          </a:xfrm>
          <a:prstGeom prst="rect">
            <a:avLst/>
          </a:prstGeom>
        </p:spPr>
      </p:pic>
      <p:sp>
        <p:nvSpPr>
          <p:cNvPr id="20" name="Rectangle 19">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7615" y="253548"/>
            <a:ext cx="5612193" cy="6361598"/>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448"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D0A4E27-28EF-CD49-8EC1-6F39B00842B7}"/>
              </a:ext>
            </a:extLst>
          </p:cNvPr>
          <p:cNvSpPr>
            <a:spLocks noGrp="1"/>
          </p:cNvSpPr>
          <p:nvPr>
            <p:ph type="title"/>
          </p:nvPr>
        </p:nvSpPr>
        <p:spPr>
          <a:xfrm>
            <a:off x="613622" y="727626"/>
            <a:ext cx="4941173" cy="1718225"/>
          </a:xfrm>
        </p:spPr>
        <p:txBody>
          <a:bodyPr>
            <a:normAutofit/>
          </a:bodyPr>
          <a:lstStyle/>
          <a:p>
            <a:r>
              <a:rPr lang="en-US" sz="3700" dirty="0"/>
              <a:t>Evidence-Based Practice: </a:t>
            </a:r>
            <a:br>
              <a:rPr lang="en-US" sz="3700" dirty="0"/>
            </a:br>
            <a:r>
              <a:rPr lang="en-US" sz="3700" b="1" dirty="0"/>
              <a:t>5 Step Process</a:t>
            </a:r>
          </a:p>
        </p:txBody>
      </p:sp>
      <p:sp>
        <p:nvSpPr>
          <p:cNvPr id="3" name="Content Placeholder 2">
            <a:extLst>
              <a:ext uri="{FF2B5EF4-FFF2-40B4-BE49-F238E27FC236}">
                <a16:creationId xmlns:a16="http://schemas.microsoft.com/office/drawing/2014/main" id="{08292328-3512-2F4F-84FA-0C8265D45B36}"/>
              </a:ext>
            </a:extLst>
          </p:cNvPr>
          <p:cNvSpPr>
            <a:spLocks noGrp="1"/>
          </p:cNvSpPr>
          <p:nvPr>
            <p:ph idx="1"/>
          </p:nvPr>
        </p:nvSpPr>
        <p:spPr>
          <a:xfrm>
            <a:off x="613623" y="2538920"/>
            <a:ext cx="4808609" cy="3480066"/>
          </a:xfrm>
        </p:spPr>
        <p:txBody>
          <a:bodyPr>
            <a:normAutofit/>
          </a:bodyPr>
          <a:lstStyle/>
          <a:p>
            <a:pPr marL="0" indent="0">
              <a:buNone/>
            </a:pPr>
            <a:r>
              <a:rPr lang="en-US" dirty="0"/>
              <a:t>3. Appraise evidence</a:t>
            </a:r>
          </a:p>
          <a:p>
            <a:pPr marL="742950" lvl="1" indent="-285750">
              <a:buFont typeface="Arial" panose="020B0604020202020204" pitchFamily="34" charset="0"/>
              <a:buChar char="•"/>
            </a:pPr>
            <a:r>
              <a:rPr lang="en-US" sz="1800" dirty="0"/>
              <a:t>Reports contain recommendations that have potential to strengthen practice/policy</a:t>
            </a:r>
          </a:p>
          <a:p>
            <a:pPr marL="742950" lvl="1" indent="-285750">
              <a:buFont typeface="Arial" panose="020B0604020202020204" pitchFamily="34" charset="0"/>
              <a:buChar char="•"/>
            </a:pPr>
            <a:r>
              <a:rPr lang="en-US" sz="1800" dirty="0"/>
              <a:t>Some reports based on weak research &amp; may contradict recommendations founded on strong empirical foundation</a:t>
            </a:r>
          </a:p>
          <a:p>
            <a:pPr lvl="1" indent="0">
              <a:buNone/>
            </a:pPr>
            <a:endParaRPr lang="en-US" sz="1800" dirty="0"/>
          </a:p>
          <a:p>
            <a:pPr marL="15875" lvl="1" indent="0">
              <a:buNone/>
            </a:pPr>
            <a:r>
              <a:rPr lang="en-US" sz="1800" dirty="0"/>
              <a:t>Critical-thinking skills necessary to evaluate empirical evidence which recommendations for practice/policy based</a:t>
            </a:r>
          </a:p>
          <a:p>
            <a:pPr marL="285750" indent="-285750">
              <a:buFont typeface="Arial" panose="020B0604020202020204" pitchFamily="34" charset="0"/>
              <a:buChar char="•"/>
            </a:pPr>
            <a:endParaRPr lang="en-CA" dirty="0"/>
          </a:p>
          <a:p>
            <a:endParaRPr lang="en-CA" dirty="0"/>
          </a:p>
          <a:p>
            <a:endParaRPr lang="en-US" dirty="0"/>
          </a:p>
        </p:txBody>
      </p:sp>
      <p:sp>
        <p:nvSpPr>
          <p:cNvPr id="8" name="TextBox 7">
            <a:extLst>
              <a:ext uri="{FF2B5EF4-FFF2-40B4-BE49-F238E27FC236}">
                <a16:creationId xmlns:a16="http://schemas.microsoft.com/office/drawing/2014/main" id="{526FB2E6-7549-2B47-A91C-6B50D458BF3F}"/>
              </a:ext>
            </a:extLst>
          </p:cNvPr>
          <p:cNvSpPr txBox="1"/>
          <p:nvPr/>
        </p:nvSpPr>
        <p:spPr>
          <a:xfrm>
            <a:off x="4443691" y="6173026"/>
            <a:ext cx="2446798" cy="246221"/>
          </a:xfrm>
          <a:prstGeom prst="rect">
            <a:avLst/>
          </a:prstGeom>
          <a:noFill/>
        </p:spPr>
        <p:txBody>
          <a:bodyPr wrap="square" rtlCol="0">
            <a:spAutoFit/>
          </a:bodyPr>
          <a:lstStyle/>
          <a:p>
            <a:r>
              <a:rPr lang="en-US" sz="1000" dirty="0"/>
              <a:t>Photo Credit: Pixabay</a:t>
            </a:r>
          </a:p>
        </p:txBody>
      </p:sp>
    </p:spTree>
    <p:extLst>
      <p:ext uri="{BB962C8B-B14F-4D97-AF65-F5344CB8AC3E}">
        <p14:creationId xmlns:p14="http://schemas.microsoft.com/office/powerpoint/2010/main" val="33909591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92A5177-383D-724C-BD62-C113B4D41887}"/>
              </a:ext>
            </a:extLst>
          </p:cNvPr>
          <p:cNvPicPr>
            <a:picLocks noChangeAspect="1"/>
          </p:cNvPicPr>
          <p:nvPr/>
        </p:nvPicPr>
        <p:blipFill rotWithShape="1">
          <a:blip r:embed="rId3"/>
          <a:srcRect l="9091" t="22312" b="13768"/>
          <a:stretch/>
        </p:blipFill>
        <p:spPr>
          <a:xfrm flipH="1">
            <a:off x="20" y="10"/>
            <a:ext cx="12191980" cy="6857990"/>
          </a:xfrm>
          <a:prstGeom prst="rect">
            <a:avLst/>
          </a:prstGeom>
        </p:spPr>
      </p:pic>
      <p:sp>
        <p:nvSpPr>
          <p:cNvPr id="9" name="Rectangle 8">
            <a:extLst>
              <a:ext uri="{FF2B5EF4-FFF2-40B4-BE49-F238E27FC236}">
                <a16:creationId xmlns:a16="http://schemas.microsoft.com/office/drawing/2014/main" id="{F5380E9A-163E-4576-BCDD-0A450B7E90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79943" y="237744"/>
            <a:ext cx="7652977" cy="6382512"/>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a:extLst>
              <a:ext uri="{FF2B5EF4-FFF2-40B4-BE49-F238E27FC236}">
                <a16:creationId xmlns:a16="http://schemas.microsoft.com/office/drawing/2014/main" id="{88DDEF77-9746-4D83-91F9-442A2487E6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17103" y="374904"/>
            <a:ext cx="7340156" cy="6108192"/>
          </a:xfrm>
          <a:prstGeom prst="rect">
            <a:avLst/>
          </a:prstGeom>
          <a:noFill/>
          <a:ln w="6350" cap="sq">
            <a:solidFill>
              <a:schemeClr val="tx1">
                <a:lumMod val="65000"/>
                <a:lumOff val="3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6D0A4E27-28EF-CD49-8EC1-6F39B00842B7}"/>
              </a:ext>
            </a:extLst>
          </p:cNvPr>
          <p:cNvSpPr>
            <a:spLocks noGrp="1"/>
          </p:cNvSpPr>
          <p:nvPr>
            <p:ph type="title"/>
          </p:nvPr>
        </p:nvSpPr>
        <p:spPr>
          <a:xfrm>
            <a:off x="4740751" y="642594"/>
            <a:ext cx="6718433" cy="1746504"/>
          </a:xfrm>
        </p:spPr>
        <p:txBody>
          <a:bodyPr>
            <a:normAutofit/>
          </a:bodyPr>
          <a:lstStyle/>
          <a:p>
            <a:r>
              <a:rPr lang="en-US" sz="4000" dirty="0">
                <a:solidFill>
                  <a:schemeClr val="tx1">
                    <a:lumMod val="75000"/>
                    <a:lumOff val="25000"/>
                  </a:schemeClr>
                </a:solidFill>
              </a:rPr>
              <a:t>Evidence-Based Practice: </a:t>
            </a:r>
            <a:br>
              <a:rPr lang="en-US" sz="4000" dirty="0">
                <a:solidFill>
                  <a:schemeClr val="tx1">
                    <a:lumMod val="75000"/>
                    <a:lumOff val="25000"/>
                  </a:schemeClr>
                </a:solidFill>
              </a:rPr>
            </a:br>
            <a:r>
              <a:rPr lang="en-US" sz="4000" b="1" dirty="0">
                <a:solidFill>
                  <a:schemeClr val="tx1">
                    <a:lumMod val="75000"/>
                    <a:lumOff val="25000"/>
                  </a:schemeClr>
                </a:solidFill>
              </a:rPr>
              <a:t>5 Step Process</a:t>
            </a:r>
          </a:p>
        </p:txBody>
      </p:sp>
      <p:sp>
        <p:nvSpPr>
          <p:cNvPr id="3" name="Content Placeholder 2">
            <a:extLst>
              <a:ext uri="{FF2B5EF4-FFF2-40B4-BE49-F238E27FC236}">
                <a16:creationId xmlns:a16="http://schemas.microsoft.com/office/drawing/2014/main" id="{08292328-3512-2F4F-84FA-0C8265D45B36}"/>
              </a:ext>
            </a:extLst>
          </p:cNvPr>
          <p:cNvSpPr>
            <a:spLocks noGrp="1"/>
          </p:cNvSpPr>
          <p:nvPr>
            <p:ph idx="1"/>
          </p:nvPr>
        </p:nvSpPr>
        <p:spPr>
          <a:xfrm>
            <a:off x="4740752" y="2389098"/>
            <a:ext cx="6718434" cy="3645942"/>
          </a:xfrm>
        </p:spPr>
        <p:txBody>
          <a:bodyPr>
            <a:noAutofit/>
          </a:bodyPr>
          <a:lstStyle/>
          <a:p>
            <a:pPr marL="0" indent="0">
              <a:lnSpc>
                <a:spcPct val="90000"/>
              </a:lnSpc>
              <a:spcBef>
                <a:spcPts val="0"/>
              </a:spcBef>
              <a:buNone/>
            </a:pPr>
            <a:r>
              <a:rPr lang="en-US" dirty="0">
                <a:solidFill>
                  <a:schemeClr val="tx1">
                    <a:lumMod val="75000"/>
                    <a:lumOff val="25000"/>
                  </a:schemeClr>
                </a:solidFill>
              </a:rPr>
              <a:t>4. Apply evidence to practice/policy decisions</a:t>
            </a:r>
          </a:p>
          <a:p>
            <a:pPr marL="742950" lvl="1" indent="-285750">
              <a:lnSpc>
                <a:spcPct val="90000"/>
              </a:lnSpc>
              <a:spcBef>
                <a:spcPts val="0"/>
              </a:spcBef>
              <a:buFont typeface="Arial" panose="020B0604020202020204" pitchFamily="34" charset="0"/>
              <a:buChar char="•"/>
            </a:pPr>
            <a:r>
              <a:rPr lang="en-US" sz="1800" dirty="0">
                <a:solidFill>
                  <a:schemeClr val="tx1">
                    <a:lumMod val="75000"/>
                    <a:lumOff val="25000"/>
                  </a:schemeClr>
                </a:solidFill>
              </a:rPr>
              <a:t>Integrate together available:</a:t>
            </a:r>
          </a:p>
          <a:p>
            <a:pPr marL="1200150" lvl="2" indent="-285750">
              <a:lnSpc>
                <a:spcPct val="90000"/>
              </a:lnSpc>
              <a:spcBef>
                <a:spcPts val="0"/>
              </a:spcBef>
              <a:buFont typeface="Arial" panose="020B0604020202020204" pitchFamily="34" charset="0"/>
              <a:buChar char="•"/>
            </a:pPr>
            <a:r>
              <a:rPr lang="en-US" sz="1800" dirty="0">
                <a:solidFill>
                  <a:schemeClr val="tx1">
                    <a:lumMod val="75000"/>
                    <a:lumOff val="25000"/>
                  </a:schemeClr>
                </a:solidFill>
              </a:rPr>
              <a:t>Empirical research findings</a:t>
            </a:r>
          </a:p>
          <a:p>
            <a:pPr marL="1200150" lvl="2" indent="-285750">
              <a:lnSpc>
                <a:spcPct val="90000"/>
              </a:lnSpc>
              <a:spcBef>
                <a:spcPts val="0"/>
              </a:spcBef>
              <a:buFont typeface="Arial" panose="020B0604020202020204" pitchFamily="34" charset="0"/>
              <a:buChar char="•"/>
            </a:pPr>
            <a:r>
              <a:rPr lang="en-US" sz="1800" dirty="0">
                <a:solidFill>
                  <a:schemeClr val="tx1">
                    <a:lumMod val="75000"/>
                    <a:lumOff val="25000"/>
                  </a:schemeClr>
                </a:solidFill>
              </a:rPr>
              <a:t>Other evidence-based knowledge</a:t>
            </a:r>
          </a:p>
          <a:p>
            <a:pPr marL="1200150" lvl="2" indent="-285750">
              <a:lnSpc>
                <a:spcPct val="90000"/>
              </a:lnSpc>
              <a:spcBef>
                <a:spcPts val="0"/>
              </a:spcBef>
              <a:buFont typeface="Arial" panose="020B0604020202020204" pitchFamily="34" charset="0"/>
              <a:buChar char="•"/>
            </a:pPr>
            <a:r>
              <a:rPr lang="en-US" sz="1800" dirty="0">
                <a:solidFill>
                  <a:schemeClr val="tx1">
                    <a:lumMod val="75000"/>
                    <a:lumOff val="25000"/>
                  </a:schemeClr>
                </a:solidFill>
              </a:rPr>
              <a:t>Professional judgment of empirical findings</a:t>
            </a:r>
          </a:p>
          <a:p>
            <a:pPr marL="1200150" lvl="2" indent="-285750">
              <a:lnSpc>
                <a:spcPct val="90000"/>
              </a:lnSpc>
              <a:spcBef>
                <a:spcPts val="0"/>
              </a:spcBef>
              <a:buFont typeface="Arial" panose="020B0604020202020204" pitchFamily="34" charset="0"/>
              <a:buChar char="•"/>
            </a:pPr>
            <a:r>
              <a:rPr lang="en-US" sz="1800" dirty="0">
                <a:solidFill>
                  <a:schemeClr val="tx1">
                    <a:lumMod val="75000"/>
                    <a:lumOff val="25000"/>
                  </a:schemeClr>
                </a:solidFill>
              </a:rPr>
              <a:t>Professional experience, knowledge of client’s history</a:t>
            </a:r>
            <a:br>
              <a:rPr lang="en-US" sz="1800" dirty="0">
                <a:solidFill>
                  <a:schemeClr val="tx1">
                    <a:lumMod val="75000"/>
                    <a:lumOff val="25000"/>
                  </a:schemeClr>
                </a:solidFill>
              </a:rPr>
            </a:br>
            <a:endParaRPr lang="en-US" sz="1800" dirty="0">
              <a:solidFill>
                <a:schemeClr val="tx1">
                  <a:lumMod val="75000"/>
                  <a:lumOff val="25000"/>
                </a:schemeClr>
              </a:solidFill>
            </a:endParaRPr>
          </a:p>
          <a:p>
            <a:pPr marL="0" indent="0">
              <a:lnSpc>
                <a:spcPct val="90000"/>
              </a:lnSpc>
              <a:spcBef>
                <a:spcPts val="0"/>
              </a:spcBef>
              <a:buNone/>
            </a:pPr>
            <a:r>
              <a:rPr lang="en-US" dirty="0">
                <a:solidFill>
                  <a:schemeClr val="tx1">
                    <a:lumMod val="75000"/>
                    <a:lumOff val="25000"/>
                  </a:schemeClr>
                </a:solidFill>
              </a:rPr>
              <a:t>5. Evaluate:</a:t>
            </a:r>
          </a:p>
          <a:p>
            <a:pPr marL="742950" lvl="1" indent="-285750">
              <a:lnSpc>
                <a:spcPct val="90000"/>
              </a:lnSpc>
              <a:spcBef>
                <a:spcPts val="0"/>
              </a:spcBef>
              <a:buFont typeface="Arial" panose="020B0604020202020204" pitchFamily="34" charset="0"/>
              <a:buChar char="•"/>
            </a:pPr>
            <a:r>
              <a:rPr lang="en-US" sz="1800" dirty="0">
                <a:solidFill>
                  <a:schemeClr val="tx1">
                    <a:lumMod val="75000"/>
                    <a:lumOff val="25000"/>
                  </a:schemeClr>
                </a:solidFill>
              </a:rPr>
              <a:t>Conduct ongoing evaluation &amp; reflection on personal knowledge</a:t>
            </a:r>
          </a:p>
          <a:p>
            <a:pPr marL="1017270" lvl="2" indent="-285750">
              <a:lnSpc>
                <a:spcPct val="90000"/>
              </a:lnSpc>
              <a:spcBef>
                <a:spcPts val="0"/>
              </a:spcBef>
              <a:buFont typeface="Arial" panose="020B0604020202020204" pitchFamily="34" charset="0"/>
              <a:buChar char="•"/>
            </a:pPr>
            <a:r>
              <a:rPr lang="en-US" sz="1800" dirty="0">
                <a:solidFill>
                  <a:schemeClr val="tx1">
                    <a:lumMod val="75000"/>
                    <a:lumOff val="25000"/>
                  </a:schemeClr>
                </a:solidFill>
              </a:rPr>
              <a:t>Evaluate knowledge, understanding &amp; familiarity of current literature &amp; electronic databases</a:t>
            </a:r>
          </a:p>
          <a:p>
            <a:pPr marL="1200150" lvl="2" indent="-285750">
              <a:lnSpc>
                <a:spcPct val="90000"/>
              </a:lnSpc>
              <a:spcBef>
                <a:spcPts val="0"/>
              </a:spcBef>
              <a:buFont typeface="Arial" panose="020B0604020202020204" pitchFamily="34" charset="0"/>
              <a:buChar char="•"/>
            </a:pPr>
            <a:r>
              <a:rPr lang="en-US" sz="1800" dirty="0">
                <a:solidFill>
                  <a:schemeClr val="tx1">
                    <a:lumMod val="75000"/>
                    <a:lumOff val="25000"/>
                  </a:schemeClr>
                </a:solidFill>
              </a:rPr>
              <a:t>Evaluate skills in drawing conclusions based on empirical methodological rigor</a:t>
            </a:r>
            <a:endParaRPr lang="en-CA" sz="1800" dirty="0">
              <a:solidFill>
                <a:schemeClr val="tx1">
                  <a:lumMod val="75000"/>
                  <a:lumOff val="25000"/>
                </a:schemeClr>
              </a:solidFill>
            </a:endParaRPr>
          </a:p>
          <a:p>
            <a:pPr>
              <a:lnSpc>
                <a:spcPct val="90000"/>
              </a:lnSpc>
              <a:spcBef>
                <a:spcPts val="0"/>
              </a:spcBef>
            </a:pPr>
            <a:endParaRPr lang="en-US" dirty="0">
              <a:solidFill>
                <a:schemeClr val="tx1">
                  <a:lumMod val="75000"/>
                  <a:lumOff val="25000"/>
                </a:schemeClr>
              </a:solidFill>
            </a:endParaRPr>
          </a:p>
        </p:txBody>
      </p:sp>
      <p:sp>
        <p:nvSpPr>
          <p:cNvPr id="7" name="TextBox 6">
            <a:extLst>
              <a:ext uri="{FF2B5EF4-FFF2-40B4-BE49-F238E27FC236}">
                <a16:creationId xmlns:a16="http://schemas.microsoft.com/office/drawing/2014/main" id="{340154F3-6E96-3D40-A396-D64F7240FBD6}"/>
              </a:ext>
            </a:extLst>
          </p:cNvPr>
          <p:cNvSpPr txBox="1"/>
          <p:nvPr/>
        </p:nvSpPr>
        <p:spPr>
          <a:xfrm>
            <a:off x="10415004" y="6195353"/>
            <a:ext cx="2446798" cy="246221"/>
          </a:xfrm>
          <a:prstGeom prst="rect">
            <a:avLst/>
          </a:prstGeom>
          <a:noFill/>
        </p:spPr>
        <p:txBody>
          <a:bodyPr wrap="square" rtlCol="0">
            <a:spAutoFit/>
          </a:bodyPr>
          <a:lstStyle/>
          <a:p>
            <a:r>
              <a:rPr lang="en-US" sz="1000" dirty="0"/>
              <a:t>Photo Credit: Pixabay</a:t>
            </a:r>
          </a:p>
        </p:txBody>
      </p:sp>
    </p:spTree>
    <p:extLst>
      <p:ext uri="{BB962C8B-B14F-4D97-AF65-F5344CB8AC3E}">
        <p14:creationId xmlns:p14="http://schemas.microsoft.com/office/powerpoint/2010/main" val="9299377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870BB34-1E11-4A38-961E-8BECD4EB20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gradFill>
            <a:gsLst>
              <a:gs pos="0">
                <a:schemeClr val="bg2">
                  <a:tint val="90000"/>
                  <a:shade val="92000"/>
                  <a:satMod val="160000"/>
                </a:schemeClr>
              </a:gs>
              <a:gs pos="77000">
                <a:schemeClr val="bg2">
                  <a:tint val="100000"/>
                  <a:shade val="73000"/>
                  <a:satMod val="155000"/>
                </a:schemeClr>
              </a:gs>
              <a:gs pos="100000">
                <a:schemeClr val="bg2">
                  <a:tint val="100000"/>
                  <a:shade val="67000"/>
                  <a:satMod val="14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picture containing tree, grass, outdoor&#10;&#10;Description automatically generated">
            <a:extLst>
              <a:ext uri="{FF2B5EF4-FFF2-40B4-BE49-F238E27FC236}">
                <a16:creationId xmlns:a16="http://schemas.microsoft.com/office/drawing/2014/main" id="{7A1C87C8-71B4-F945-924D-94898283C35D}"/>
              </a:ext>
            </a:extLst>
          </p:cNvPr>
          <p:cNvPicPr>
            <a:picLocks noChangeAspect="1"/>
          </p:cNvPicPr>
          <p:nvPr/>
        </p:nvPicPr>
        <p:blipFill rotWithShape="1">
          <a:blip r:embed="rId3"/>
          <a:srcRect t="12796" r="9091" b="19474"/>
          <a:stretch/>
        </p:blipFill>
        <p:spPr>
          <a:xfrm>
            <a:off x="1" y="10"/>
            <a:ext cx="12191999" cy="6857989"/>
          </a:xfrm>
          <a:prstGeom prst="rect">
            <a:avLst/>
          </a:prstGeom>
        </p:spPr>
      </p:pic>
      <p:sp>
        <p:nvSpPr>
          <p:cNvPr id="11" name="Rectangle 10">
            <a:extLst>
              <a:ext uri="{FF2B5EF4-FFF2-40B4-BE49-F238E27FC236}">
                <a16:creationId xmlns:a16="http://schemas.microsoft.com/office/drawing/2014/main" id="{3E480DB9-98E5-480A-AF30-5D73B61273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0206" y="237744"/>
            <a:ext cx="7652977" cy="6382512"/>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C1F246CF-DB85-4B25-B3A3-F5BBDEE3EA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7366" y="374904"/>
            <a:ext cx="7340156" cy="6108192"/>
          </a:xfrm>
          <a:prstGeom prst="rect">
            <a:avLst/>
          </a:prstGeom>
          <a:noFill/>
          <a:ln w="6350" cap="sq">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6D0A4E27-28EF-CD49-8EC1-6F39B00842B7}"/>
              </a:ext>
            </a:extLst>
          </p:cNvPr>
          <p:cNvSpPr>
            <a:spLocks noGrp="1"/>
          </p:cNvSpPr>
          <p:nvPr>
            <p:ph type="title"/>
          </p:nvPr>
        </p:nvSpPr>
        <p:spPr>
          <a:xfrm>
            <a:off x="671831" y="642594"/>
            <a:ext cx="7045690" cy="1746504"/>
          </a:xfrm>
        </p:spPr>
        <p:txBody>
          <a:bodyPr>
            <a:normAutofit/>
          </a:bodyPr>
          <a:lstStyle/>
          <a:p>
            <a:r>
              <a:rPr lang="en-US" sz="4000" dirty="0">
                <a:solidFill>
                  <a:schemeClr val="tx1">
                    <a:lumMod val="75000"/>
                    <a:lumOff val="25000"/>
                  </a:schemeClr>
                </a:solidFill>
              </a:rPr>
              <a:t>Evidence-Based Practice: </a:t>
            </a:r>
            <a:br>
              <a:rPr lang="en-US" sz="4000" dirty="0">
                <a:solidFill>
                  <a:schemeClr val="tx1">
                    <a:lumMod val="75000"/>
                    <a:lumOff val="25000"/>
                  </a:schemeClr>
                </a:solidFill>
              </a:rPr>
            </a:br>
            <a:r>
              <a:rPr lang="en-US" sz="4000" b="1" dirty="0">
                <a:solidFill>
                  <a:schemeClr val="tx1">
                    <a:lumMod val="75000"/>
                    <a:lumOff val="25000"/>
                  </a:schemeClr>
                </a:solidFill>
              </a:rPr>
              <a:t>Limitations</a:t>
            </a:r>
          </a:p>
        </p:txBody>
      </p:sp>
      <p:sp>
        <p:nvSpPr>
          <p:cNvPr id="3" name="Content Placeholder 2">
            <a:extLst>
              <a:ext uri="{FF2B5EF4-FFF2-40B4-BE49-F238E27FC236}">
                <a16:creationId xmlns:a16="http://schemas.microsoft.com/office/drawing/2014/main" id="{08292328-3512-2F4F-84FA-0C8265D45B36}"/>
              </a:ext>
            </a:extLst>
          </p:cNvPr>
          <p:cNvSpPr>
            <a:spLocks noGrp="1"/>
          </p:cNvSpPr>
          <p:nvPr>
            <p:ph idx="1"/>
          </p:nvPr>
        </p:nvSpPr>
        <p:spPr>
          <a:xfrm>
            <a:off x="671831" y="2389098"/>
            <a:ext cx="6718434" cy="3645942"/>
          </a:xfrm>
        </p:spPr>
        <p:txBody>
          <a:bodyPr>
            <a:noAutofit/>
          </a:bodyPr>
          <a:lstStyle/>
          <a:p>
            <a:pPr marL="285750" indent="-285750">
              <a:lnSpc>
                <a:spcPct val="90000"/>
              </a:lnSpc>
              <a:spcBef>
                <a:spcPts val="0"/>
              </a:spcBef>
              <a:buFont typeface="Arial" panose="020B0604020202020204" pitchFamily="34" charset="0"/>
              <a:buChar char="•"/>
            </a:pPr>
            <a:r>
              <a:rPr lang="en-US" dirty="0">
                <a:solidFill>
                  <a:schemeClr val="tx1">
                    <a:lumMod val="75000"/>
                    <a:lumOff val="25000"/>
                  </a:schemeClr>
                </a:solidFill>
              </a:rPr>
              <a:t>Using evidence-based perspective = task requiring integration of professional experience with empirical literature</a:t>
            </a:r>
            <a:br>
              <a:rPr lang="en-US" dirty="0">
                <a:solidFill>
                  <a:schemeClr val="tx1">
                    <a:lumMod val="75000"/>
                    <a:lumOff val="25000"/>
                  </a:schemeClr>
                </a:solidFill>
              </a:rPr>
            </a:br>
            <a:endParaRPr lang="en-US" dirty="0">
              <a:solidFill>
                <a:schemeClr val="tx1">
                  <a:lumMod val="75000"/>
                  <a:lumOff val="25000"/>
                </a:schemeClr>
              </a:solidFill>
            </a:endParaRPr>
          </a:p>
          <a:p>
            <a:pPr marL="285750" indent="-285750">
              <a:lnSpc>
                <a:spcPct val="90000"/>
              </a:lnSpc>
              <a:spcBef>
                <a:spcPts val="0"/>
              </a:spcBef>
              <a:buFont typeface="Arial" panose="020B0604020202020204" pitchFamily="34" charset="0"/>
              <a:buChar char="•"/>
            </a:pPr>
            <a:r>
              <a:rPr lang="en-US" dirty="0">
                <a:solidFill>
                  <a:schemeClr val="tx1">
                    <a:lumMod val="75000"/>
                    <a:lumOff val="25000"/>
                  </a:schemeClr>
                </a:solidFill>
              </a:rPr>
              <a:t>Social workers learn to interpret professional literature that is:</a:t>
            </a:r>
          </a:p>
          <a:p>
            <a:pPr marL="742950" lvl="1" indent="-285750">
              <a:lnSpc>
                <a:spcPct val="90000"/>
              </a:lnSpc>
              <a:spcBef>
                <a:spcPts val="0"/>
              </a:spcBef>
              <a:buFont typeface="Arial" panose="020B0604020202020204" pitchFamily="34" charset="0"/>
              <a:buChar char="•"/>
            </a:pPr>
            <a:r>
              <a:rPr lang="en-US" sz="1800" dirty="0">
                <a:solidFill>
                  <a:schemeClr val="tx1">
                    <a:lumMod val="75000"/>
                    <a:lumOff val="25000"/>
                  </a:schemeClr>
                </a:solidFill>
              </a:rPr>
              <a:t>Increasingly complex </a:t>
            </a:r>
          </a:p>
          <a:p>
            <a:pPr marL="742950" lvl="1" indent="-285750">
              <a:lnSpc>
                <a:spcPct val="90000"/>
              </a:lnSpc>
              <a:spcBef>
                <a:spcPts val="0"/>
              </a:spcBef>
              <a:buFont typeface="Arial" panose="020B0604020202020204" pitchFamily="34" charset="0"/>
              <a:buChar char="•"/>
            </a:pPr>
            <a:r>
              <a:rPr lang="en-US" sz="1800" dirty="0">
                <a:solidFill>
                  <a:schemeClr val="tx1">
                    <a:lumMod val="75000"/>
                    <a:lumOff val="25000"/>
                  </a:schemeClr>
                </a:solidFill>
              </a:rPr>
              <a:t>Interdisciplinary</a:t>
            </a:r>
          </a:p>
          <a:p>
            <a:pPr marL="742950" lvl="1" indent="-285750">
              <a:lnSpc>
                <a:spcPct val="90000"/>
              </a:lnSpc>
              <a:spcBef>
                <a:spcPts val="0"/>
              </a:spcBef>
              <a:buFont typeface="Arial" panose="020B0604020202020204" pitchFamily="34" charset="0"/>
              <a:buChar char="•"/>
            </a:pPr>
            <a:r>
              <a:rPr lang="en-US" sz="1800" dirty="0">
                <a:solidFill>
                  <a:schemeClr val="tx1">
                    <a:lumMod val="75000"/>
                    <a:lumOff val="25000"/>
                  </a:schemeClr>
                </a:solidFill>
              </a:rPr>
              <a:t>Focused on multiple interacting biological/ecological variables</a:t>
            </a:r>
          </a:p>
          <a:p>
            <a:pPr marL="742950" lvl="1" indent="-285750">
              <a:lnSpc>
                <a:spcPct val="90000"/>
              </a:lnSpc>
              <a:spcBef>
                <a:spcPts val="0"/>
              </a:spcBef>
              <a:buFont typeface="Arial" panose="020B0604020202020204" pitchFamily="34" charset="0"/>
              <a:buChar char="•"/>
            </a:pPr>
            <a:r>
              <a:rPr lang="en-US" sz="1800" dirty="0">
                <a:solidFill>
                  <a:schemeClr val="tx1">
                    <a:lumMod val="75000"/>
                    <a:lumOff val="25000"/>
                  </a:schemeClr>
                </a:solidFill>
              </a:rPr>
              <a:t>Based on technical statistical analyses</a:t>
            </a:r>
            <a:br>
              <a:rPr lang="en-US" sz="1800" dirty="0">
                <a:solidFill>
                  <a:schemeClr val="tx1">
                    <a:lumMod val="75000"/>
                    <a:lumOff val="25000"/>
                  </a:schemeClr>
                </a:solidFill>
              </a:rPr>
            </a:br>
            <a:endParaRPr lang="en-US" sz="1800" dirty="0">
              <a:solidFill>
                <a:schemeClr val="tx1">
                  <a:lumMod val="75000"/>
                  <a:lumOff val="25000"/>
                </a:schemeClr>
              </a:solidFill>
            </a:endParaRPr>
          </a:p>
          <a:p>
            <a:pPr marL="285750" indent="-285750">
              <a:lnSpc>
                <a:spcPct val="90000"/>
              </a:lnSpc>
              <a:spcBef>
                <a:spcPts val="0"/>
              </a:spcBef>
              <a:buFont typeface="Arial" panose="020B0604020202020204" pitchFamily="34" charset="0"/>
              <a:buChar char="•"/>
            </a:pPr>
            <a:r>
              <a:rPr lang="en-US" dirty="0">
                <a:solidFill>
                  <a:schemeClr val="tx1">
                    <a:lumMod val="75000"/>
                    <a:lumOff val="25000"/>
                  </a:schemeClr>
                </a:solidFill>
              </a:rPr>
              <a:t>Evidence use of research by social workers infrequent &amp; sporadic </a:t>
            </a:r>
            <a:br>
              <a:rPr lang="en-US" dirty="0">
                <a:solidFill>
                  <a:schemeClr val="tx1">
                    <a:lumMod val="75000"/>
                    <a:lumOff val="25000"/>
                  </a:schemeClr>
                </a:solidFill>
              </a:rPr>
            </a:br>
            <a:endParaRPr lang="en-US" dirty="0">
              <a:solidFill>
                <a:schemeClr val="tx1">
                  <a:lumMod val="75000"/>
                  <a:lumOff val="25000"/>
                </a:schemeClr>
              </a:solidFill>
            </a:endParaRPr>
          </a:p>
          <a:p>
            <a:pPr marL="285750" indent="-285750">
              <a:lnSpc>
                <a:spcPct val="90000"/>
              </a:lnSpc>
              <a:spcBef>
                <a:spcPts val="0"/>
              </a:spcBef>
              <a:buFont typeface="Arial" panose="020B0604020202020204" pitchFamily="34" charset="0"/>
              <a:buChar char="•"/>
            </a:pPr>
            <a:r>
              <a:rPr lang="en-US" dirty="0">
                <a:solidFill>
                  <a:schemeClr val="tx1">
                    <a:lumMod val="75000"/>
                    <a:lumOff val="25000"/>
                  </a:schemeClr>
                </a:solidFill>
              </a:rPr>
              <a:t>Practitioners have limited sense how to implement evidence-based practice (Gray, Plath, &amp; Webb, 2009; </a:t>
            </a:r>
            <a:r>
              <a:rPr lang="en-US" dirty="0" err="1">
                <a:solidFill>
                  <a:schemeClr val="tx1">
                    <a:lumMod val="75000"/>
                    <a:lumOff val="25000"/>
                  </a:schemeClr>
                </a:solidFill>
              </a:rPr>
              <a:t>Yunong</a:t>
            </a:r>
            <a:r>
              <a:rPr lang="en-US" dirty="0">
                <a:solidFill>
                  <a:schemeClr val="tx1">
                    <a:lumMod val="75000"/>
                    <a:lumOff val="25000"/>
                  </a:schemeClr>
                </a:solidFill>
              </a:rPr>
              <a:t> &amp; </a:t>
            </a:r>
            <a:r>
              <a:rPr lang="en-US" dirty="0" err="1">
                <a:solidFill>
                  <a:schemeClr val="tx1">
                    <a:lumMod val="75000"/>
                    <a:lumOff val="25000"/>
                  </a:schemeClr>
                </a:solidFill>
              </a:rPr>
              <a:t>Fengzhi</a:t>
            </a:r>
            <a:r>
              <a:rPr lang="en-US" dirty="0">
                <a:solidFill>
                  <a:schemeClr val="tx1">
                    <a:lumMod val="75000"/>
                    <a:lumOff val="25000"/>
                  </a:schemeClr>
                </a:solidFill>
              </a:rPr>
              <a:t>, 2009)</a:t>
            </a:r>
            <a:endParaRPr lang="en-CA" dirty="0">
              <a:solidFill>
                <a:schemeClr val="tx1">
                  <a:lumMod val="75000"/>
                  <a:lumOff val="25000"/>
                </a:schemeClr>
              </a:solidFill>
            </a:endParaRPr>
          </a:p>
          <a:p>
            <a:pPr>
              <a:lnSpc>
                <a:spcPct val="90000"/>
              </a:lnSpc>
              <a:spcBef>
                <a:spcPts val="0"/>
              </a:spcBef>
            </a:pPr>
            <a:endParaRPr lang="en-US" dirty="0">
              <a:solidFill>
                <a:schemeClr val="tx1">
                  <a:lumMod val="75000"/>
                  <a:lumOff val="25000"/>
                </a:schemeClr>
              </a:solidFill>
            </a:endParaRPr>
          </a:p>
        </p:txBody>
      </p:sp>
      <p:sp>
        <p:nvSpPr>
          <p:cNvPr id="8" name="TextBox 7">
            <a:extLst>
              <a:ext uri="{FF2B5EF4-FFF2-40B4-BE49-F238E27FC236}">
                <a16:creationId xmlns:a16="http://schemas.microsoft.com/office/drawing/2014/main" id="{732F9A3B-EF51-C44C-AF16-A6C3EC7F98F5}"/>
              </a:ext>
            </a:extLst>
          </p:cNvPr>
          <p:cNvSpPr txBox="1"/>
          <p:nvPr/>
        </p:nvSpPr>
        <p:spPr>
          <a:xfrm>
            <a:off x="6372394" y="6208608"/>
            <a:ext cx="2446798" cy="246221"/>
          </a:xfrm>
          <a:prstGeom prst="rect">
            <a:avLst/>
          </a:prstGeom>
          <a:noFill/>
        </p:spPr>
        <p:txBody>
          <a:bodyPr wrap="square" rtlCol="0">
            <a:spAutoFit/>
          </a:bodyPr>
          <a:lstStyle/>
          <a:p>
            <a:r>
              <a:rPr lang="en-US" sz="1000" dirty="0"/>
              <a:t>Photo Credit: Pixabay</a:t>
            </a:r>
          </a:p>
        </p:txBody>
      </p:sp>
    </p:spTree>
    <p:extLst>
      <p:ext uri="{BB962C8B-B14F-4D97-AF65-F5344CB8AC3E}">
        <p14:creationId xmlns:p14="http://schemas.microsoft.com/office/powerpoint/2010/main" val="34306875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tree, grass, outdoor, green&#10;&#10;Description automatically generated">
            <a:extLst>
              <a:ext uri="{FF2B5EF4-FFF2-40B4-BE49-F238E27FC236}">
                <a16:creationId xmlns:a16="http://schemas.microsoft.com/office/drawing/2014/main" id="{A50D6AD6-C8B2-1149-AAFA-7A7F7C96DB62}"/>
              </a:ext>
            </a:extLst>
          </p:cNvPr>
          <p:cNvPicPr>
            <a:picLocks noChangeAspect="1"/>
          </p:cNvPicPr>
          <p:nvPr/>
        </p:nvPicPr>
        <p:blipFill rotWithShape="1">
          <a:blip r:embed="rId2"/>
          <a:srcRect l="9091" t="12993" b="10398"/>
          <a:stretch/>
        </p:blipFill>
        <p:spPr>
          <a:xfrm>
            <a:off x="20" y="10"/>
            <a:ext cx="12191980" cy="6857990"/>
          </a:xfrm>
          <a:prstGeom prst="rect">
            <a:avLst/>
          </a:prstGeom>
        </p:spPr>
      </p:pic>
      <p:sp>
        <p:nvSpPr>
          <p:cNvPr id="20" name="Rectangle 19">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39709" y="253548"/>
            <a:ext cx="5612193" cy="6361598"/>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87542"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D0A4E27-28EF-CD49-8EC1-6F39B00842B7}"/>
              </a:ext>
            </a:extLst>
          </p:cNvPr>
          <p:cNvSpPr>
            <a:spLocks noGrp="1"/>
          </p:cNvSpPr>
          <p:nvPr>
            <p:ph type="title"/>
          </p:nvPr>
        </p:nvSpPr>
        <p:spPr>
          <a:xfrm>
            <a:off x="6625390" y="839920"/>
            <a:ext cx="5161920" cy="1718225"/>
          </a:xfrm>
        </p:spPr>
        <p:txBody>
          <a:bodyPr>
            <a:noAutofit/>
          </a:bodyPr>
          <a:lstStyle/>
          <a:p>
            <a:r>
              <a:rPr lang="en-US" sz="2800" dirty="0"/>
              <a:t>Evidence-Based Practice: Strategies to Facilitate Use of Social Science Evidence in Practice</a:t>
            </a:r>
            <a:br>
              <a:rPr lang="en-US" sz="2800" dirty="0"/>
            </a:br>
            <a:endParaRPr lang="en-US" sz="2800" dirty="0"/>
          </a:p>
        </p:txBody>
      </p:sp>
      <p:sp>
        <p:nvSpPr>
          <p:cNvPr id="3" name="Content Placeholder 2">
            <a:extLst>
              <a:ext uri="{FF2B5EF4-FFF2-40B4-BE49-F238E27FC236}">
                <a16:creationId xmlns:a16="http://schemas.microsoft.com/office/drawing/2014/main" id="{08292328-3512-2F4F-84FA-0C8265D45B36}"/>
              </a:ext>
            </a:extLst>
          </p:cNvPr>
          <p:cNvSpPr>
            <a:spLocks noGrp="1"/>
          </p:cNvSpPr>
          <p:nvPr>
            <p:ph idx="1"/>
          </p:nvPr>
        </p:nvSpPr>
        <p:spPr>
          <a:xfrm>
            <a:off x="6625390" y="2538920"/>
            <a:ext cx="5161920" cy="3480066"/>
          </a:xfrm>
        </p:spPr>
        <p:txBody>
          <a:bodyPr>
            <a:noAutofit/>
          </a:bodyPr>
          <a:lstStyle/>
          <a:p>
            <a:pPr marL="285750" indent="-285750">
              <a:lnSpc>
                <a:spcPct val="90000"/>
              </a:lnSpc>
              <a:buFont typeface="Arial" panose="020B0604020202020204" pitchFamily="34" charset="0"/>
              <a:buChar char="•"/>
            </a:pPr>
            <a:r>
              <a:rPr lang="en-US" dirty="0"/>
              <a:t>Communicate how social workers correctly interpret/use empirical research w/ clients &amp; development of policy</a:t>
            </a:r>
          </a:p>
          <a:p>
            <a:pPr marL="285750" indent="-285750">
              <a:lnSpc>
                <a:spcPct val="90000"/>
              </a:lnSpc>
              <a:buFont typeface="Arial" panose="020B0604020202020204" pitchFamily="34" charset="0"/>
              <a:buChar char="•"/>
            </a:pPr>
            <a:endParaRPr lang="en-US" dirty="0"/>
          </a:p>
          <a:p>
            <a:pPr marL="285750" indent="-285750">
              <a:lnSpc>
                <a:spcPct val="90000"/>
              </a:lnSpc>
              <a:buFont typeface="Arial" panose="020B0604020202020204" pitchFamily="34" charset="0"/>
              <a:buChar char="•"/>
            </a:pPr>
            <a:r>
              <a:rPr lang="en-US" dirty="0"/>
              <a:t>Emphasize how to use research </a:t>
            </a:r>
            <a:r>
              <a:rPr lang="en-US" u="sng" dirty="0"/>
              <a:t>with</a:t>
            </a:r>
            <a:r>
              <a:rPr lang="en-US" dirty="0"/>
              <a:t> practitioner judgment, knowledge, client culture, goals &amp; values </a:t>
            </a:r>
          </a:p>
          <a:p>
            <a:pPr>
              <a:lnSpc>
                <a:spcPct val="90000"/>
              </a:lnSpc>
            </a:pPr>
            <a:endParaRPr lang="en-US" dirty="0"/>
          </a:p>
          <a:p>
            <a:pPr marL="285750" indent="-285750">
              <a:lnSpc>
                <a:spcPct val="90000"/>
              </a:lnSpc>
              <a:buFont typeface="Arial" panose="020B0604020202020204" pitchFamily="34" charset="0"/>
              <a:buChar char="•"/>
            </a:pPr>
            <a:r>
              <a:rPr lang="en-US" dirty="0"/>
              <a:t>Practitioners &amp; researchers must be willing to work together to establish partnerships for developing knowledge relevant to social work practice</a:t>
            </a:r>
            <a:endParaRPr lang="en-CA" dirty="0"/>
          </a:p>
          <a:p>
            <a:pPr>
              <a:lnSpc>
                <a:spcPct val="90000"/>
              </a:lnSpc>
            </a:pPr>
            <a:endParaRPr lang="en-US" dirty="0"/>
          </a:p>
        </p:txBody>
      </p:sp>
      <p:sp>
        <p:nvSpPr>
          <p:cNvPr id="8" name="TextBox 7">
            <a:extLst>
              <a:ext uri="{FF2B5EF4-FFF2-40B4-BE49-F238E27FC236}">
                <a16:creationId xmlns:a16="http://schemas.microsoft.com/office/drawing/2014/main" id="{6C15C7E7-7DBC-064C-8EED-D918D13FF401}"/>
              </a:ext>
            </a:extLst>
          </p:cNvPr>
          <p:cNvSpPr txBox="1"/>
          <p:nvPr/>
        </p:nvSpPr>
        <p:spPr>
          <a:xfrm>
            <a:off x="10563911" y="6153475"/>
            <a:ext cx="2446798" cy="246221"/>
          </a:xfrm>
          <a:prstGeom prst="rect">
            <a:avLst/>
          </a:prstGeom>
          <a:noFill/>
        </p:spPr>
        <p:txBody>
          <a:bodyPr wrap="square" rtlCol="0">
            <a:spAutoFit/>
          </a:bodyPr>
          <a:lstStyle/>
          <a:p>
            <a:r>
              <a:rPr lang="en-US" sz="1000" dirty="0"/>
              <a:t>Photo Credit: Pixabay</a:t>
            </a:r>
          </a:p>
        </p:txBody>
      </p:sp>
    </p:spTree>
    <p:extLst>
      <p:ext uri="{BB962C8B-B14F-4D97-AF65-F5344CB8AC3E}">
        <p14:creationId xmlns:p14="http://schemas.microsoft.com/office/powerpoint/2010/main" val="41122114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blurry image of a sunset&#10;&#10;Description automatically generated">
            <a:extLst>
              <a:ext uri="{FF2B5EF4-FFF2-40B4-BE49-F238E27FC236}">
                <a16:creationId xmlns:a16="http://schemas.microsoft.com/office/drawing/2014/main" id="{93270E2B-1610-9B40-92DA-45527FCF8C5A}"/>
              </a:ext>
            </a:extLst>
          </p:cNvPr>
          <p:cNvPicPr>
            <a:picLocks noChangeAspect="1"/>
          </p:cNvPicPr>
          <p:nvPr/>
        </p:nvPicPr>
        <p:blipFill rotWithShape="1">
          <a:blip r:embed="rId3"/>
          <a:srcRect t="19819" r="9091" b="12226"/>
          <a:stretch/>
        </p:blipFill>
        <p:spPr>
          <a:xfrm>
            <a:off x="1" y="10"/>
            <a:ext cx="12191999" cy="6857989"/>
          </a:xfrm>
          <a:prstGeom prst="rect">
            <a:avLst/>
          </a:prstGeom>
        </p:spPr>
      </p:pic>
      <p:sp>
        <p:nvSpPr>
          <p:cNvPr id="20" name="Rectangle 19">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7615" y="253548"/>
            <a:ext cx="5612193" cy="6361598"/>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448"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D0A4E27-28EF-CD49-8EC1-6F39B00842B7}"/>
              </a:ext>
            </a:extLst>
          </p:cNvPr>
          <p:cNvSpPr>
            <a:spLocks noGrp="1"/>
          </p:cNvSpPr>
          <p:nvPr>
            <p:ph type="title"/>
          </p:nvPr>
        </p:nvSpPr>
        <p:spPr>
          <a:xfrm>
            <a:off x="774043" y="727626"/>
            <a:ext cx="4602152" cy="1718225"/>
          </a:xfrm>
        </p:spPr>
        <p:txBody>
          <a:bodyPr>
            <a:normAutofit/>
          </a:bodyPr>
          <a:lstStyle/>
          <a:p>
            <a:r>
              <a:rPr lang="en-US" sz="3400"/>
              <a:t>Evidence-Based Practice: Sources to Obtain &amp; Present Information</a:t>
            </a:r>
          </a:p>
        </p:txBody>
      </p:sp>
      <p:sp>
        <p:nvSpPr>
          <p:cNvPr id="3" name="Content Placeholder 2">
            <a:extLst>
              <a:ext uri="{FF2B5EF4-FFF2-40B4-BE49-F238E27FC236}">
                <a16:creationId xmlns:a16="http://schemas.microsoft.com/office/drawing/2014/main" id="{08292328-3512-2F4F-84FA-0C8265D45B36}"/>
              </a:ext>
            </a:extLst>
          </p:cNvPr>
          <p:cNvSpPr>
            <a:spLocks noGrp="1"/>
          </p:cNvSpPr>
          <p:nvPr>
            <p:ph idx="1"/>
          </p:nvPr>
        </p:nvSpPr>
        <p:spPr>
          <a:xfrm>
            <a:off x="774043" y="2538920"/>
            <a:ext cx="4602152" cy="3480066"/>
          </a:xfrm>
        </p:spPr>
        <p:txBody>
          <a:bodyPr>
            <a:normAutofit/>
          </a:bodyPr>
          <a:lstStyle/>
          <a:p>
            <a:pPr marL="285750" indent="-285750">
              <a:spcBef>
                <a:spcPts val="0"/>
              </a:spcBef>
              <a:spcAft>
                <a:spcPts val="600"/>
              </a:spcAft>
              <a:buFont typeface="Arial" panose="020B0604020202020204" pitchFamily="34" charset="0"/>
              <a:buChar char="•"/>
            </a:pPr>
            <a:r>
              <a:rPr lang="en-US" dirty="0"/>
              <a:t>Professional journals students peruse include: </a:t>
            </a:r>
            <a:r>
              <a:rPr lang="en-US" i="1" dirty="0"/>
              <a:t>Social Work</a:t>
            </a:r>
            <a:r>
              <a:rPr lang="en-US" dirty="0"/>
              <a:t>, </a:t>
            </a:r>
            <a:r>
              <a:rPr lang="en-US" i="1" dirty="0"/>
              <a:t>Social Work Research</a:t>
            </a:r>
            <a:r>
              <a:rPr lang="en-US" dirty="0"/>
              <a:t>, </a:t>
            </a:r>
            <a:r>
              <a:rPr lang="en-US" i="1" dirty="0"/>
              <a:t>Research on Social Work Practice</a:t>
            </a:r>
            <a:r>
              <a:rPr lang="en-US" dirty="0"/>
              <a:t>, </a:t>
            </a:r>
            <a:r>
              <a:rPr lang="en-US" i="1" dirty="0"/>
              <a:t>Social Service Review</a:t>
            </a:r>
            <a:r>
              <a:rPr lang="en-US" dirty="0"/>
              <a:t>, </a:t>
            </a:r>
            <a:r>
              <a:rPr lang="en-US" i="1" dirty="0"/>
              <a:t>Journal of the Society for Social Work and Research</a:t>
            </a:r>
            <a:r>
              <a:rPr lang="en-US" dirty="0"/>
              <a:t>, </a:t>
            </a:r>
            <a:r>
              <a:rPr lang="en-US" i="1" dirty="0"/>
              <a:t>Social Work Education</a:t>
            </a:r>
            <a:r>
              <a:rPr lang="en-US" dirty="0"/>
              <a:t>, </a:t>
            </a:r>
            <a:r>
              <a:rPr lang="en-US" i="1" dirty="0"/>
              <a:t>Child Welfare</a:t>
            </a:r>
            <a:r>
              <a:rPr lang="en-US" dirty="0"/>
              <a:t>, </a:t>
            </a:r>
            <a:r>
              <a:rPr lang="en-US" i="1" dirty="0"/>
              <a:t>Children and Youth Services Review</a:t>
            </a:r>
            <a:r>
              <a:rPr lang="en-US" dirty="0"/>
              <a:t>, and </a:t>
            </a:r>
            <a:r>
              <a:rPr lang="en-US" i="1" dirty="0" err="1"/>
              <a:t>Affilia</a:t>
            </a:r>
            <a:r>
              <a:rPr lang="en-US" i="1" dirty="0"/>
              <a:t>: Journal of Women and Social Work</a:t>
            </a:r>
            <a:br>
              <a:rPr lang="en-US" i="1" dirty="0"/>
            </a:br>
            <a:r>
              <a:rPr lang="en-US" dirty="0"/>
              <a:t> </a:t>
            </a:r>
          </a:p>
          <a:p>
            <a:pPr marL="285750" indent="-285750">
              <a:spcBef>
                <a:spcPts val="0"/>
              </a:spcBef>
              <a:spcAft>
                <a:spcPts val="600"/>
              </a:spcAft>
              <a:buFont typeface="Arial" panose="020B0604020202020204" pitchFamily="34" charset="0"/>
              <a:buChar char="•"/>
            </a:pPr>
            <a:r>
              <a:rPr lang="en-US" dirty="0"/>
              <a:t>Research published in these journals has undergone critical peer review by social work scholars</a:t>
            </a:r>
          </a:p>
        </p:txBody>
      </p:sp>
      <p:sp>
        <p:nvSpPr>
          <p:cNvPr id="8" name="TextBox 7">
            <a:extLst>
              <a:ext uri="{FF2B5EF4-FFF2-40B4-BE49-F238E27FC236}">
                <a16:creationId xmlns:a16="http://schemas.microsoft.com/office/drawing/2014/main" id="{7C589AAE-ED6B-F944-B94A-2A0B74452E20}"/>
              </a:ext>
            </a:extLst>
          </p:cNvPr>
          <p:cNvSpPr txBox="1"/>
          <p:nvPr/>
        </p:nvSpPr>
        <p:spPr>
          <a:xfrm>
            <a:off x="4415257" y="6153475"/>
            <a:ext cx="2446798" cy="246221"/>
          </a:xfrm>
          <a:prstGeom prst="rect">
            <a:avLst/>
          </a:prstGeom>
          <a:noFill/>
        </p:spPr>
        <p:txBody>
          <a:bodyPr wrap="square" rtlCol="0">
            <a:spAutoFit/>
          </a:bodyPr>
          <a:lstStyle/>
          <a:p>
            <a:r>
              <a:rPr lang="en-US" sz="1000" dirty="0"/>
              <a:t>Photo Credit: Pixabay</a:t>
            </a:r>
          </a:p>
        </p:txBody>
      </p:sp>
    </p:spTree>
    <p:extLst>
      <p:ext uri="{BB962C8B-B14F-4D97-AF65-F5344CB8AC3E}">
        <p14:creationId xmlns:p14="http://schemas.microsoft.com/office/powerpoint/2010/main" val="31855718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nature&#10;&#10;Description automatically generated">
            <a:extLst>
              <a:ext uri="{FF2B5EF4-FFF2-40B4-BE49-F238E27FC236}">
                <a16:creationId xmlns:a16="http://schemas.microsoft.com/office/drawing/2014/main" id="{44D1CCEE-8E55-A248-BAF3-2CCA8A6C2FE3}"/>
              </a:ext>
            </a:extLst>
          </p:cNvPr>
          <p:cNvPicPr>
            <a:picLocks noChangeAspect="1"/>
          </p:cNvPicPr>
          <p:nvPr/>
        </p:nvPicPr>
        <p:blipFill rotWithShape="1">
          <a:blip r:embed="rId3"/>
          <a:srcRect l="9091" b="25075"/>
          <a:stretch/>
        </p:blipFill>
        <p:spPr>
          <a:xfrm>
            <a:off x="20" y="10"/>
            <a:ext cx="12191980" cy="6857990"/>
          </a:xfrm>
          <a:prstGeom prst="rect">
            <a:avLst/>
          </a:prstGeom>
        </p:spPr>
      </p:pic>
      <p:sp>
        <p:nvSpPr>
          <p:cNvPr id="20" name="Rectangle 19">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39709" y="253548"/>
            <a:ext cx="5612193" cy="6361598"/>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87542"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D0A4E27-28EF-CD49-8EC1-6F39B00842B7}"/>
              </a:ext>
            </a:extLst>
          </p:cNvPr>
          <p:cNvSpPr>
            <a:spLocks noGrp="1"/>
          </p:cNvSpPr>
          <p:nvPr>
            <p:ph type="title"/>
          </p:nvPr>
        </p:nvSpPr>
        <p:spPr>
          <a:xfrm>
            <a:off x="6846137" y="503038"/>
            <a:ext cx="4602152" cy="1718225"/>
          </a:xfrm>
        </p:spPr>
        <p:txBody>
          <a:bodyPr>
            <a:normAutofit/>
          </a:bodyPr>
          <a:lstStyle/>
          <a:p>
            <a:r>
              <a:rPr lang="en-US" sz="3400"/>
              <a:t>Evidence-Based Practice: Sources to Obtain &amp; Present Information</a:t>
            </a:r>
          </a:p>
        </p:txBody>
      </p:sp>
      <p:sp>
        <p:nvSpPr>
          <p:cNvPr id="3" name="Content Placeholder 2">
            <a:extLst>
              <a:ext uri="{FF2B5EF4-FFF2-40B4-BE49-F238E27FC236}">
                <a16:creationId xmlns:a16="http://schemas.microsoft.com/office/drawing/2014/main" id="{08292328-3512-2F4F-84FA-0C8265D45B36}"/>
              </a:ext>
            </a:extLst>
          </p:cNvPr>
          <p:cNvSpPr>
            <a:spLocks noGrp="1"/>
          </p:cNvSpPr>
          <p:nvPr>
            <p:ph idx="1"/>
          </p:nvPr>
        </p:nvSpPr>
        <p:spPr>
          <a:xfrm>
            <a:off x="6717955" y="2375303"/>
            <a:ext cx="4838941" cy="3480066"/>
          </a:xfrm>
        </p:spPr>
        <p:txBody>
          <a:bodyPr>
            <a:noAutofit/>
          </a:bodyPr>
          <a:lstStyle/>
          <a:p>
            <a:pPr marL="285750" indent="-285750">
              <a:spcBef>
                <a:spcPts val="0"/>
              </a:spcBef>
              <a:buFont typeface="Arial" panose="020B0604020202020204" pitchFamily="34" charset="0"/>
              <a:buChar char="•"/>
            </a:pPr>
            <a:r>
              <a:rPr lang="en-US" dirty="0"/>
              <a:t>Interpreting research = complex; findings contradict or </a:t>
            </a:r>
            <a:r>
              <a:rPr lang="en-US" dirty="0" err="1"/>
              <a:t>suspiscion</a:t>
            </a:r>
            <a:r>
              <a:rPr lang="en-US" dirty="0"/>
              <a:t> of methodological weaknesses</a:t>
            </a:r>
            <a:br>
              <a:rPr lang="en-US" dirty="0"/>
            </a:br>
            <a:endParaRPr lang="en-US" dirty="0"/>
          </a:p>
          <a:p>
            <a:pPr marL="285750" indent="-285750">
              <a:spcBef>
                <a:spcPts val="0"/>
              </a:spcBef>
              <a:buFont typeface="Arial" panose="020B0604020202020204" pitchFamily="34" charset="0"/>
              <a:buChar char="•"/>
            </a:pPr>
            <a:r>
              <a:rPr lang="en-US" dirty="0"/>
              <a:t>Develop critical-thinking skills for appraising value of research literature</a:t>
            </a:r>
          </a:p>
          <a:p>
            <a:pPr marL="742950" lvl="1" indent="-285750">
              <a:spcBef>
                <a:spcPts val="0"/>
              </a:spcBef>
              <a:buFont typeface="Arial" panose="020B0604020202020204" pitchFamily="34" charset="0"/>
              <a:buChar char="•"/>
            </a:pPr>
            <a:r>
              <a:rPr lang="en-US" sz="1800" dirty="0"/>
              <a:t>Consider:</a:t>
            </a:r>
          </a:p>
          <a:p>
            <a:pPr marL="1200150" lvl="2" indent="-285750">
              <a:spcBef>
                <a:spcPts val="0"/>
              </a:spcBef>
              <a:buFont typeface="Arial" panose="020B0604020202020204" pitchFamily="34" charset="0"/>
              <a:buChar char="•"/>
            </a:pPr>
            <a:r>
              <a:rPr lang="en-US" sz="1800" dirty="0"/>
              <a:t>Aims/purpose of types of evidence</a:t>
            </a:r>
          </a:p>
          <a:p>
            <a:pPr marL="1200150" lvl="2" indent="-285750">
              <a:spcBef>
                <a:spcPts val="0"/>
              </a:spcBef>
              <a:buFont typeface="Arial" panose="020B0604020202020204" pitchFamily="34" charset="0"/>
              <a:buChar char="•"/>
            </a:pPr>
            <a:r>
              <a:rPr lang="en-US" sz="1800" dirty="0"/>
              <a:t>Multiple roles research findings play in social work practice/policy</a:t>
            </a:r>
          </a:p>
          <a:p>
            <a:pPr marL="1200150" lvl="2" indent="-285750">
              <a:spcBef>
                <a:spcPts val="0"/>
              </a:spcBef>
              <a:buFont typeface="Arial" panose="020B0604020202020204" pitchFamily="34" charset="0"/>
              <a:buChar char="•"/>
            </a:pPr>
            <a:r>
              <a:rPr lang="en-US" sz="1800" dirty="0"/>
              <a:t>Strengths/limitations of commonly employed social science methods &amp; designs</a:t>
            </a:r>
            <a:endParaRPr lang="en-CA" sz="1800" dirty="0"/>
          </a:p>
          <a:p>
            <a:pPr>
              <a:spcBef>
                <a:spcPts val="0"/>
              </a:spcBef>
            </a:pPr>
            <a:endParaRPr lang="en-US" dirty="0"/>
          </a:p>
          <a:p>
            <a:endParaRPr lang="en-US" dirty="0"/>
          </a:p>
        </p:txBody>
      </p:sp>
      <p:sp>
        <p:nvSpPr>
          <p:cNvPr id="8" name="TextBox 7">
            <a:extLst>
              <a:ext uri="{FF2B5EF4-FFF2-40B4-BE49-F238E27FC236}">
                <a16:creationId xmlns:a16="http://schemas.microsoft.com/office/drawing/2014/main" id="{DA28A43C-7AA8-0340-835D-29808F8B4A45}"/>
              </a:ext>
            </a:extLst>
          </p:cNvPr>
          <p:cNvSpPr txBox="1"/>
          <p:nvPr/>
        </p:nvSpPr>
        <p:spPr>
          <a:xfrm>
            <a:off x="10563911" y="6153475"/>
            <a:ext cx="2446798" cy="246221"/>
          </a:xfrm>
          <a:prstGeom prst="rect">
            <a:avLst/>
          </a:prstGeom>
          <a:noFill/>
        </p:spPr>
        <p:txBody>
          <a:bodyPr wrap="square" rtlCol="0">
            <a:spAutoFit/>
          </a:bodyPr>
          <a:lstStyle/>
          <a:p>
            <a:r>
              <a:rPr lang="en-US" sz="1000" dirty="0"/>
              <a:t>Photo Credit: Pixabay</a:t>
            </a:r>
          </a:p>
        </p:txBody>
      </p:sp>
    </p:spTree>
    <p:extLst>
      <p:ext uri="{BB962C8B-B14F-4D97-AF65-F5344CB8AC3E}">
        <p14:creationId xmlns:p14="http://schemas.microsoft.com/office/powerpoint/2010/main" val="15132354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blurry image of a tree&#10;&#10;Description automatically generated">
            <a:extLst>
              <a:ext uri="{FF2B5EF4-FFF2-40B4-BE49-F238E27FC236}">
                <a16:creationId xmlns:a16="http://schemas.microsoft.com/office/drawing/2014/main" id="{04AA0388-53B3-0F40-9BFD-847C23F854A2}"/>
              </a:ext>
            </a:extLst>
          </p:cNvPr>
          <p:cNvPicPr>
            <a:picLocks noChangeAspect="1"/>
          </p:cNvPicPr>
          <p:nvPr/>
        </p:nvPicPr>
        <p:blipFill rotWithShape="1">
          <a:blip r:embed="rId3"/>
          <a:srcRect t="13691" r="9091" b="22786"/>
          <a:stretch/>
        </p:blipFill>
        <p:spPr>
          <a:xfrm>
            <a:off x="1" y="10"/>
            <a:ext cx="12191999" cy="6857989"/>
          </a:xfrm>
          <a:prstGeom prst="rect">
            <a:avLst/>
          </a:prstGeom>
        </p:spPr>
      </p:pic>
      <p:sp>
        <p:nvSpPr>
          <p:cNvPr id="20" name="Rectangle 19">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7615" y="253548"/>
            <a:ext cx="5612193" cy="6361598"/>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448"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D0A4E27-28EF-CD49-8EC1-6F39B00842B7}"/>
              </a:ext>
            </a:extLst>
          </p:cNvPr>
          <p:cNvSpPr>
            <a:spLocks noGrp="1"/>
          </p:cNvSpPr>
          <p:nvPr>
            <p:ph type="title"/>
          </p:nvPr>
        </p:nvSpPr>
        <p:spPr>
          <a:xfrm>
            <a:off x="529389" y="438870"/>
            <a:ext cx="4846806" cy="1718225"/>
          </a:xfrm>
        </p:spPr>
        <p:txBody>
          <a:bodyPr>
            <a:normAutofit/>
          </a:bodyPr>
          <a:lstStyle/>
          <a:p>
            <a:r>
              <a:rPr lang="en-US" sz="2800" dirty="0"/>
              <a:t>The Diversity of Perspectives on Contemporary Social Work Research: </a:t>
            </a:r>
            <a:r>
              <a:rPr lang="en-US" sz="2800" b="1" dirty="0"/>
              <a:t>Postpositivist</a:t>
            </a:r>
          </a:p>
        </p:txBody>
      </p:sp>
      <p:sp>
        <p:nvSpPr>
          <p:cNvPr id="3" name="Content Placeholder 2">
            <a:extLst>
              <a:ext uri="{FF2B5EF4-FFF2-40B4-BE49-F238E27FC236}">
                <a16:creationId xmlns:a16="http://schemas.microsoft.com/office/drawing/2014/main" id="{08292328-3512-2F4F-84FA-0C8265D45B36}"/>
              </a:ext>
            </a:extLst>
          </p:cNvPr>
          <p:cNvSpPr>
            <a:spLocks noGrp="1"/>
          </p:cNvSpPr>
          <p:nvPr>
            <p:ph idx="1"/>
          </p:nvPr>
        </p:nvSpPr>
        <p:spPr>
          <a:xfrm>
            <a:off x="529389" y="2298289"/>
            <a:ext cx="4989096" cy="4150635"/>
          </a:xfrm>
        </p:spPr>
        <p:txBody>
          <a:bodyPr>
            <a:noAutofit/>
          </a:bodyPr>
          <a:lstStyle/>
          <a:p>
            <a:pPr>
              <a:lnSpc>
                <a:spcPct val="90000"/>
              </a:lnSpc>
              <a:spcBef>
                <a:spcPts val="0"/>
              </a:spcBef>
              <a:spcAft>
                <a:spcPts val="600"/>
              </a:spcAft>
              <a:buFont typeface="Arial" panose="020B0604020202020204" pitchFamily="34" charset="0"/>
              <a:buChar char="•"/>
            </a:pPr>
            <a:r>
              <a:rPr lang="en-US" dirty="0"/>
              <a:t>When practice questions pertain to broad population trends, or:</a:t>
            </a:r>
          </a:p>
          <a:p>
            <a:pPr marL="742950" lvl="1" indent="-285750">
              <a:lnSpc>
                <a:spcPct val="90000"/>
              </a:lnSpc>
              <a:spcBef>
                <a:spcPts val="0"/>
              </a:spcBef>
              <a:spcAft>
                <a:spcPts val="600"/>
              </a:spcAft>
              <a:buFont typeface="Arial" panose="020B0604020202020204" pitchFamily="34" charset="0"/>
              <a:buChar char="•"/>
            </a:pPr>
            <a:r>
              <a:rPr lang="en-US" sz="1800" dirty="0"/>
              <a:t>Concrete outcomes of large-scale interventions or policies </a:t>
            </a:r>
          </a:p>
          <a:p>
            <a:pPr marL="742950" lvl="1" indent="-285750">
              <a:lnSpc>
                <a:spcPct val="90000"/>
              </a:lnSpc>
              <a:spcBef>
                <a:spcPts val="0"/>
              </a:spcBef>
              <a:spcAft>
                <a:spcPts val="600"/>
              </a:spcAft>
              <a:buFont typeface="Arial" panose="020B0604020202020204" pitchFamily="34" charset="0"/>
              <a:buChar char="•"/>
            </a:pPr>
            <a:r>
              <a:rPr lang="en-US" sz="1800" dirty="0"/>
              <a:t>We employ quantitative research reflecting </a:t>
            </a:r>
            <a:r>
              <a:rPr lang="en-US" sz="1800" b="1" dirty="0"/>
              <a:t>postpositivist</a:t>
            </a:r>
            <a:r>
              <a:rPr lang="en-US" sz="1800" dirty="0"/>
              <a:t> perspectives of </a:t>
            </a:r>
            <a:r>
              <a:rPr lang="en-US" sz="1800" b="1" dirty="0"/>
              <a:t>critical realism</a:t>
            </a:r>
            <a:br>
              <a:rPr lang="en-US" sz="1800" b="1" dirty="0"/>
            </a:br>
            <a:endParaRPr lang="en-US" sz="1800" b="1" dirty="0">
              <a:ln w="15875">
                <a:noFill/>
                <a:round/>
              </a:ln>
            </a:endParaRPr>
          </a:p>
          <a:p>
            <a:pPr>
              <a:lnSpc>
                <a:spcPct val="90000"/>
              </a:lnSpc>
              <a:spcBef>
                <a:spcPts val="0"/>
              </a:spcBef>
              <a:spcAft>
                <a:spcPts val="600"/>
              </a:spcAft>
              <a:buFont typeface="Arial" panose="020B0604020202020204" pitchFamily="34" charset="0"/>
              <a:buChar char="•"/>
            </a:pPr>
            <a:r>
              <a:rPr lang="en-US" b="1" dirty="0"/>
              <a:t>Postpositivist</a:t>
            </a:r>
            <a:r>
              <a:rPr lang="en-US" dirty="0"/>
              <a:t> perspective: </a:t>
            </a:r>
            <a:r>
              <a:rPr lang="en-US" sz="1800" dirty="0"/>
              <a:t>objective social world; exists independently of our minds</a:t>
            </a:r>
            <a:br>
              <a:rPr lang="en-US" sz="1800" dirty="0"/>
            </a:br>
            <a:endParaRPr lang="en-US" sz="1800" dirty="0"/>
          </a:p>
          <a:p>
            <a:pPr>
              <a:lnSpc>
                <a:spcPct val="90000"/>
              </a:lnSpc>
              <a:spcBef>
                <a:spcPts val="0"/>
              </a:spcBef>
              <a:spcAft>
                <a:spcPts val="600"/>
              </a:spcAft>
              <a:buFont typeface="Arial" panose="020B0604020202020204" pitchFamily="34" charset="0"/>
              <a:buChar char="•"/>
            </a:pPr>
            <a:r>
              <a:rPr lang="en-US" b="1" dirty="0"/>
              <a:t>Critical realism</a:t>
            </a:r>
            <a:r>
              <a:rPr lang="en-US" dirty="0"/>
              <a:t>: our perspectives inevitably biased; limits ability to perceive that reality</a:t>
            </a:r>
          </a:p>
          <a:p>
            <a:pPr>
              <a:lnSpc>
                <a:spcPct val="90000"/>
              </a:lnSpc>
              <a:spcBef>
                <a:spcPts val="0"/>
              </a:spcBef>
              <a:spcAft>
                <a:spcPts val="600"/>
              </a:spcAft>
              <a:buFont typeface="Arial" panose="020B0604020202020204" pitchFamily="34" charset="0"/>
              <a:buChar char="•"/>
            </a:pPr>
            <a:endParaRPr lang="en-US" dirty="0"/>
          </a:p>
          <a:p>
            <a:pPr>
              <a:lnSpc>
                <a:spcPct val="90000"/>
              </a:lnSpc>
              <a:spcBef>
                <a:spcPts val="0"/>
              </a:spcBef>
              <a:spcAft>
                <a:spcPts val="600"/>
              </a:spcAft>
              <a:buFont typeface="Arial" panose="020B0604020202020204" pitchFamily="34" charset="0"/>
              <a:buChar char="•"/>
            </a:pPr>
            <a:endParaRPr lang="en-US" dirty="0"/>
          </a:p>
        </p:txBody>
      </p:sp>
      <p:sp>
        <p:nvSpPr>
          <p:cNvPr id="8" name="TextBox 7">
            <a:extLst>
              <a:ext uri="{FF2B5EF4-FFF2-40B4-BE49-F238E27FC236}">
                <a16:creationId xmlns:a16="http://schemas.microsoft.com/office/drawing/2014/main" id="{4210B719-9DAD-E94C-B970-DB73BDBC1164}"/>
              </a:ext>
            </a:extLst>
          </p:cNvPr>
          <p:cNvSpPr txBox="1"/>
          <p:nvPr/>
        </p:nvSpPr>
        <p:spPr>
          <a:xfrm>
            <a:off x="4409027" y="6193474"/>
            <a:ext cx="2446798" cy="246221"/>
          </a:xfrm>
          <a:prstGeom prst="rect">
            <a:avLst/>
          </a:prstGeom>
          <a:noFill/>
        </p:spPr>
        <p:txBody>
          <a:bodyPr wrap="square" rtlCol="0">
            <a:spAutoFit/>
          </a:bodyPr>
          <a:lstStyle/>
          <a:p>
            <a:r>
              <a:rPr lang="en-US" sz="1000" dirty="0"/>
              <a:t>Photo Credit: Pixabay</a:t>
            </a:r>
          </a:p>
        </p:txBody>
      </p:sp>
    </p:spTree>
    <p:extLst>
      <p:ext uri="{BB962C8B-B14F-4D97-AF65-F5344CB8AC3E}">
        <p14:creationId xmlns:p14="http://schemas.microsoft.com/office/powerpoint/2010/main" val="301474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6EE7E08-B389-43E5-B019-1B0A8ACBBD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11971BBC-4EF9-064C-8726-6EC624A3D45B}"/>
              </a:ext>
            </a:extLst>
          </p:cNvPr>
          <p:cNvPicPr>
            <a:picLocks noChangeAspect="1"/>
          </p:cNvPicPr>
          <p:nvPr/>
        </p:nvPicPr>
        <p:blipFill rotWithShape="1">
          <a:blip r:embed="rId3"/>
          <a:srcRect t="14317" b="14255"/>
          <a:stretch/>
        </p:blipFill>
        <p:spPr>
          <a:xfrm>
            <a:off x="20" y="10"/>
            <a:ext cx="12191980" cy="6857990"/>
          </a:xfrm>
          <a:prstGeom prst="rect">
            <a:avLst/>
          </a:prstGeom>
        </p:spPr>
      </p:pic>
      <p:sp>
        <p:nvSpPr>
          <p:cNvPr id="11" name="Rectangle 10">
            <a:extLst>
              <a:ext uri="{FF2B5EF4-FFF2-40B4-BE49-F238E27FC236}">
                <a16:creationId xmlns:a16="http://schemas.microsoft.com/office/drawing/2014/main" id="{E60D94A5-8A09-4BAB-8F7C-69BC34C54D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11489" y="642594"/>
            <a:ext cx="5342133" cy="5572812"/>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A1AE32B-3A6E-4C5E-8FEB-73861B9A26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77099" y="804672"/>
            <a:ext cx="5010912" cy="5248656"/>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D0A4E27-28EF-CD49-8EC1-6F39B00842B7}"/>
              </a:ext>
            </a:extLst>
          </p:cNvPr>
          <p:cNvSpPr>
            <a:spLocks noGrp="1"/>
          </p:cNvSpPr>
          <p:nvPr>
            <p:ph type="title"/>
          </p:nvPr>
        </p:nvSpPr>
        <p:spPr>
          <a:xfrm>
            <a:off x="6654304" y="1050247"/>
            <a:ext cx="4472921" cy="1371600"/>
          </a:xfrm>
        </p:spPr>
        <p:txBody>
          <a:bodyPr>
            <a:normAutofit/>
          </a:bodyPr>
          <a:lstStyle/>
          <a:p>
            <a:r>
              <a:rPr lang="en-US" sz="2800"/>
              <a:t>The Diversity of Perspectives on Contemporary Social Work Research: </a:t>
            </a:r>
            <a:r>
              <a:rPr lang="en-US" sz="2800" b="1"/>
              <a:t>Postpositivist</a:t>
            </a:r>
            <a:endParaRPr lang="en-US" sz="2800"/>
          </a:p>
        </p:txBody>
      </p:sp>
      <p:sp>
        <p:nvSpPr>
          <p:cNvPr id="3" name="Content Placeholder 2">
            <a:extLst>
              <a:ext uri="{FF2B5EF4-FFF2-40B4-BE49-F238E27FC236}">
                <a16:creationId xmlns:a16="http://schemas.microsoft.com/office/drawing/2014/main" id="{08292328-3512-2F4F-84FA-0C8265D45B36}"/>
              </a:ext>
            </a:extLst>
          </p:cNvPr>
          <p:cNvSpPr>
            <a:spLocks noGrp="1"/>
          </p:cNvSpPr>
          <p:nvPr>
            <p:ph idx="1"/>
          </p:nvPr>
        </p:nvSpPr>
        <p:spPr>
          <a:xfrm>
            <a:off x="6654304" y="2605741"/>
            <a:ext cx="4472922" cy="3131672"/>
          </a:xfrm>
        </p:spPr>
        <p:txBody>
          <a:bodyPr>
            <a:normAutofit/>
          </a:bodyPr>
          <a:lstStyle/>
          <a:p>
            <a:pPr marL="171450" lvl="0" indent="-171450">
              <a:lnSpc>
                <a:spcPct val="90000"/>
              </a:lnSpc>
              <a:spcBef>
                <a:spcPts val="0"/>
              </a:spcBef>
              <a:buClrTx/>
              <a:buFont typeface="Arial" panose="020B0604020202020204" pitchFamily="34" charset="0"/>
              <a:buChar char="•"/>
              <a:defRPr/>
            </a:pPr>
            <a:r>
              <a:rPr lang="en-US" dirty="0"/>
              <a:t>Aim of social science research to develop methods that minimize subjectivity &amp; capture data that are “really real.” </a:t>
            </a:r>
            <a:br>
              <a:rPr lang="en-US" dirty="0"/>
            </a:br>
            <a:endParaRPr lang="en-US" dirty="0"/>
          </a:p>
          <a:p>
            <a:pPr marL="285750" indent="-285750">
              <a:lnSpc>
                <a:spcPct val="90000"/>
              </a:lnSpc>
              <a:spcBef>
                <a:spcPts val="0"/>
              </a:spcBef>
              <a:buFont typeface="Arial" panose="020B0604020202020204" pitchFamily="34" charset="0"/>
              <a:buChar char="•"/>
            </a:pPr>
            <a:r>
              <a:rPr lang="en-US" dirty="0"/>
              <a:t>Methodological emphasis on controlling extraneous variables, bias &amp; human subjectivity</a:t>
            </a:r>
            <a:br>
              <a:rPr lang="en-US" dirty="0"/>
            </a:br>
            <a:endParaRPr lang="en-US" dirty="0"/>
          </a:p>
          <a:p>
            <a:pPr marL="285750" indent="-285750">
              <a:lnSpc>
                <a:spcPct val="90000"/>
              </a:lnSpc>
              <a:spcBef>
                <a:spcPts val="0"/>
              </a:spcBef>
              <a:buFont typeface="Arial" panose="020B0604020202020204" pitchFamily="34" charset="0"/>
              <a:buChar char="•"/>
            </a:pPr>
            <a:r>
              <a:rPr lang="en-US" dirty="0"/>
              <a:t>Studies employing experimental designs &amp; large samples randomly selected from population</a:t>
            </a:r>
          </a:p>
          <a:p>
            <a:pPr>
              <a:lnSpc>
                <a:spcPct val="90000"/>
              </a:lnSpc>
              <a:spcBef>
                <a:spcPts val="0"/>
              </a:spcBef>
            </a:pPr>
            <a:endParaRPr lang="en-US" dirty="0"/>
          </a:p>
          <a:p>
            <a:pPr>
              <a:lnSpc>
                <a:spcPct val="90000"/>
              </a:lnSpc>
              <a:spcBef>
                <a:spcPts val="0"/>
              </a:spcBef>
            </a:pPr>
            <a:endParaRPr lang="en-US" dirty="0"/>
          </a:p>
        </p:txBody>
      </p:sp>
      <p:sp>
        <p:nvSpPr>
          <p:cNvPr id="8" name="TextBox 7">
            <a:extLst>
              <a:ext uri="{FF2B5EF4-FFF2-40B4-BE49-F238E27FC236}">
                <a16:creationId xmlns:a16="http://schemas.microsoft.com/office/drawing/2014/main" id="{C4E61C05-F64B-7644-A2C9-6B3F990AF3C3}"/>
              </a:ext>
            </a:extLst>
          </p:cNvPr>
          <p:cNvSpPr txBox="1"/>
          <p:nvPr/>
        </p:nvSpPr>
        <p:spPr>
          <a:xfrm>
            <a:off x="10064391" y="5775944"/>
            <a:ext cx="2446798" cy="246221"/>
          </a:xfrm>
          <a:prstGeom prst="rect">
            <a:avLst/>
          </a:prstGeom>
          <a:noFill/>
        </p:spPr>
        <p:txBody>
          <a:bodyPr wrap="square" rtlCol="0">
            <a:spAutoFit/>
          </a:bodyPr>
          <a:lstStyle/>
          <a:p>
            <a:r>
              <a:rPr lang="en-US" sz="1000" dirty="0"/>
              <a:t>Photo Credit: Pixabay</a:t>
            </a:r>
          </a:p>
        </p:txBody>
      </p:sp>
    </p:spTree>
    <p:extLst>
      <p:ext uri="{BB962C8B-B14F-4D97-AF65-F5344CB8AC3E}">
        <p14:creationId xmlns:p14="http://schemas.microsoft.com/office/powerpoint/2010/main" val="38365920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blurry, ground, photo, outdoor&#10;&#10;Description automatically generated">
            <a:extLst>
              <a:ext uri="{FF2B5EF4-FFF2-40B4-BE49-F238E27FC236}">
                <a16:creationId xmlns:a16="http://schemas.microsoft.com/office/drawing/2014/main" id="{9F09D939-5F7C-E748-8653-FE7EFB2380C1}"/>
              </a:ext>
            </a:extLst>
          </p:cNvPr>
          <p:cNvPicPr>
            <a:picLocks noChangeAspect="1"/>
          </p:cNvPicPr>
          <p:nvPr/>
        </p:nvPicPr>
        <p:blipFill rotWithShape="1">
          <a:blip r:embed="rId3"/>
          <a:srcRect t="26443" r="9091" b="1280"/>
          <a:stretch/>
        </p:blipFill>
        <p:spPr>
          <a:xfrm>
            <a:off x="1" y="10"/>
            <a:ext cx="12191999" cy="6857989"/>
          </a:xfrm>
          <a:prstGeom prst="rect">
            <a:avLst/>
          </a:prstGeom>
        </p:spPr>
      </p:pic>
      <p:sp>
        <p:nvSpPr>
          <p:cNvPr id="20" name="Rectangle 19">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7615" y="253548"/>
            <a:ext cx="5612193" cy="6361598"/>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448"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D0A4E27-28EF-CD49-8EC1-6F39B00842B7}"/>
              </a:ext>
            </a:extLst>
          </p:cNvPr>
          <p:cNvSpPr>
            <a:spLocks noGrp="1"/>
          </p:cNvSpPr>
          <p:nvPr>
            <p:ph type="title"/>
          </p:nvPr>
        </p:nvSpPr>
        <p:spPr>
          <a:xfrm>
            <a:off x="774043" y="727626"/>
            <a:ext cx="4602152" cy="1718225"/>
          </a:xfrm>
        </p:spPr>
        <p:txBody>
          <a:bodyPr>
            <a:noAutofit/>
          </a:bodyPr>
          <a:lstStyle/>
          <a:p>
            <a:r>
              <a:rPr lang="en-US" sz="2800" dirty="0"/>
              <a:t>The Diversity of Perspectives on Contemporary Social Work Research: </a:t>
            </a:r>
            <a:r>
              <a:rPr lang="en-US" sz="2800" b="1" dirty="0"/>
              <a:t>Interpretive</a:t>
            </a:r>
          </a:p>
        </p:txBody>
      </p:sp>
      <p:sp>
        <p:nvSpPr>
          <p:cNvPr id="3" name="Content Placeholder 2">
            <a:extLst>
              <a:ext uri="{FF2B5EF4-FFF2-40B4-BE49-F238E27FC236}">
                <a16:creationId xmlns:a16="http://schemas.microsoft.com/office/drawing/2014/main" id="{08292328-3512-2F4F-84FA-0C8265D45B36}"/>
              </a:ext>
            </a:extLst>
          </p:cNvPr>
          <p:cNvSpPr>
            <a:spLocks noGrp="1"/>
          </p:cNvSpPr>
          <p:nvPr>
            <p:ph idx="1"/>
          </p:nvPr>
        </p:nvSpPr>
        <p:spPr>
          <a:xfrm>
            <a:off x="774043" y="2538920"/>
            <a:ext cx="4602152" cy="3480066"/>
          </a:xfrm>
        </p:spPr>
        <p:txBody>
          <a:bodyPr>
            <a:normAutofit/>
          </a:bodyPr>
          <a:lstStyle/>
          <a:p>
            <a:pPr marL="285750" indent="-285750">
              <a:lnSpc>
                <a:spcPct val="90000"/>
              </a:lnSpc>
              <a:buFont typeface="Arial" panose="020B0604020202020204" pitchFamily="34" charset="0"/>
              <a:buChar char="•"/>
            </a:pPr>
            <a:r>
              <a:rPr lang="en-US" dirty="0"/>
              <a:t>When research questions pertain to issues of meaning &amp; experience, often turn to qualitative research reflecting </a:t>
            </a:r>
            <a:r>
              <a:rPr lang="en-US" b="1" dirty="0"/>
              <a:t>interpretive perspectives</a:t>
            </a:r>
            <a:r>
              <a:rPr lang="en-US" dirty="0"/>
              <a:t> </a:t>
            </a:r>
          </a:p>
          <a:p>
            <a:pPr marL="285750" indent="-285750">
              <a:lnSpc>
                <a:spcPct val="90000"/>
              </a:lnSpc>
              <a:buFont typeface="Arial" panose="020B0604020202020204" pitchFamily="34" charset="0"/>
              <a:buChar char="•"/>
            </a:pPr>
            <a:endParaRPr lang="en-US" dirty="0"/>
          </a:p>
          <a:p>
            <a:pPr marL="285750" indent="-285750">
              <a:lnSpc>
                <a:spcPct val="90000"/>
              </a:lnSpc>
              <a:buFont typeface="Arial" panose="020B0604020202020204" pitchFamily="34" charset="0"/>
              <a:buChar char="•"/>
            </a:pPr>
            <a:r>
              <a:rPr lang="en-US" dirty="0"/>
              <a:t>According to interpretive perspectives, many legitimate perspectives to view  social world</a:t>
            </a:r>
          </a:p>
          <a:p>
            <a:pPr marL="285750" indent="-285750">
              <a:lnSpc>
                <a:spcPct val="90000"/>
              </a:lnSpc>
              <a:buFont typeface="Arial" panose="020B0604020202020204" pitchFamily="34" charset="0"/>
              <a:buChar char="•"/>
            </a:pPr>
            <a:endParaRPr lang="en-US" dirty="0"/>
          </a:p>
          <a:p>
            <a:pPr marL="285750" indent="-285750">
              <a:lnSpc>
                <a:spcPct val="90000"/>
              </a:lnSpc>
              <a:buFont typeface="Arial" panose="020B0604020202020204" pitchFamily="34" charset="0"/>
              <a:buChar char="•"/>
            </a:pPr>
            <a:r>
              <a:rPr lang="en-US" dirty="0"/>
              <a:t>Interpretive theorists emphasize necessity of examining beliefs, values, meaning &amp; cultural context for understanding human beings</a:t>
            </a:r>
          </a:p>
          <a:p>
            <a:pPr>
              <a:lnSpc>
                <a:spcPct val="90000"/>
              </a:lnSpc>
            </a:pPr>
            <a:endParaRPr lang="en-US" dirty="0"/>
          </a:p>
        </p:txBody>
      </p:sp>
      <p:sp>
        <p:nvSpPr>
          <p:cNvPr id="8" name="TextBox 7">
            <a:extLst>
              <a:ext uri="{FF2B5EF4-FFF2-40B4-BE49-F238E27FC236}">
                <a16:creationId xmlns:a16="http://schemas.microsoft.com/office/drawing/2014/main" id="{0ECE6A38-36C1-C14E-889F-628E74CF8120}"/>
              </a:ext>
            </a:extLst>
          </p:cNvPr>
          <p:cNvSpPr txBox="1"/>
          <p:nvPr/>
        </p:nvSpPr>
        <p:spPr>
          <a:xfrm>
            <a:off x="4459733" y="6184245"/>
            <a:ext cx="2446798" cy="246221"/>
          </a:xfrm>
          <a:prstGeom prst="rect">
            <a:avLst/>
          </a:prstGeom>
          <a:noFill/>
        </p:spPr>
        <p:txBody>
          <a:bodyPr wrap="square" rtlCol="0">
            <a:spAutoFit/>
          </a:bodyPr>
          <a:lstStyle/>
          <a:p>
            <a:r>
              <a:rPr lang="en-US" sz="1000" dirty="0"/>
              <a:t>Photo Credit: Pixabay</a:t>
            </a:r>
          </a:p>
        </p:txBody>
      </p:sp>
    </p:spTree>
    <p:extLst>
      <p:ext uri="{BB962C8B-B14F-4D97-AF65-F5344CB8AC3E}">
        <p14:creationId xmlns:p14="http://schemas.microsoft.com/office/powerpoint/2010/main" val="38116740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grass, photo, blurry, painting&#10;&#10;Description automatically generated">
            <a:extLst>
              <a:ext uri="{FF2B5EF4-FFF2-40B4-BE49-F238E27FC236}">
                <a16:creationId xmlns:a16="http://schemas.microsoft.com/office/drawing/2014/main" id="{B984C34B-0A5C-8D49-B088-3ECC7F47A0DE}"/>
              </a:ext>
            </a:extLst>
          </p:cNvPr>
          <p:cNvPicPr>
            <a:picLocks noChangeAspect="1"/>
          </p:cNvPicPr>
          <p:nvPr/>
        </p:nvPicPr>
        <p:blipFill rotWithShape="1">
          <a:blip r:embed="rId3"/>
          <a:srcRect l="9091" t="20780" b="15499"/>
          <a:stretch/>
        </p:blipFill>
        <p:spPr>
          <a:xfrm>
            <a:off x="20" y="10"/>
            <a:ext cx="12191980" cy="6857990"/>
          </a:xfrm>
          <a:prstGeom prst="rect">
            <a:avLst/>
          </a:prstGeom>
        </p:spPr>
      </p:pic>
      <p:sp>
        <p:nvSpPr>
          <p:cNvPr id="18" name="Rectangle 17">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39709" y="253548"/>
            <a:ext cx="5612193" cy="6361598"/>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87542"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369CD12-A2CE-1544-A67C-46975E8B27E1}"/>
              </a:ext>
            </a:extLst>
          </p:cNvPr>
          <p:cNvSpPr>
            <a:spLocks noGrp="1"/>
          </p:cNvSpPr>
          <p:nvPr>
            <p:ph type="title"/>
          </p:nvPr>
        </p:nvSpPr>
        <p:spPr>
          <a:xfrm>
            <a:off x="6669675" y="519080"/>
            <a:ext cx="4602152" cy="1718225"/>
          </a:xfrm>
        </p:spPr>
        <p:txBody>
          <a:bodyPr>
            <a:normAutofit/>
          </a:bodyPr>
          <a:lstStyle/>
          <a:p>
            <a:r>
              <a:rPr lang="en-US" sz="4400" dirty="0">
                <a:solidFill>
                  <a:schemeClr val="tx1"/>
                </a:solidFill>
              </a:rPr>
              <a:t>Objectives</a:t>
            </a:r>
          </a:p>
        </p:txBody>
      </p:sp>
      <p:sp>
        <p:nvSpPr>
          <p:cNvPr id="3" name="Content Placeholder 2">
            <a:extLst>
              <a:ext uri="{FF2B5EF4-FFF2-40B4-BE49-F238E27FC236}">
                <a16:creationId xmlns:a16="http://schemas.microsoft.com/office/drawing/2014/main" id="{30C09F58-283C-5841-AE20-3AD1ED8CBCAC}"/>
              </a:ext>
            </a:extLst>
          </p:cNvPr>
          <p:cNvSpPr>
            <a:spLocks noGrp="1"/>
          </p:cNvSpPr>
          <p:nvPr>
            <p:ph idx="1"/>
          </p:nvPr>
        </p:nvSpPr>
        <p:spPr>
          <a:xfrm>
            <a:off x="6609348" y="2185996"/>
            <a:ext cx="5177962" cy="3480066"/>
          </a:xfrm>
        </p:spPr>
        <p:txBody>
          <a:bodyPr>
            <a:noAutofit/>
          </a:bodyPr>
          <a:lstStyle/>
          <a:p>
            <a:pPr marL="285750" indent="-285750">
              <a:lnSpc>
                <a:spcPct val="90000"/>
              </a:lnSpc>
              <a:buFont typeface="Arial" panose="020B0604020202020204" pitchFamily="34" charset="0"/>
              <a:buChar char="•"/>
            </a:pPr>
            <a:r>
              <a:rPr lang="en-US" dirty="0"/>
              <a:t>Understand how research can help social workers effectively help people</a:t>
            </a:r>
          </a:p>
          <a:p>
            <a:pPr marL="285750" indent="-285750">
              <a:lnSpc>
                <a:spcPct val="90000"/>
              </a:lnSpc>
              <a:buFont typeface="Arial" panose="020B0604020202020204" pitchFamily="34" charset="0"/>
              <a:buChar char="•"/>
            </a:pPr>
            <a:endParaRPr lang="en-US" dirty="0"/>
          </a:p>
          <a:p>
            <a:pPr marL="285750" indent="-285750">
              <a:lnSpc>
                <a:spcPct val="90000"/>
              </a:lnSpc>
              <a:buFont typeface="Arial" panose="020B0604020202020204" pitchFamily="34" charset="0"/>
              <a:buChar char="•"/>
            </a:pPr>
            <a:r>
              <a:rPr lang="en-US" dirty="0"/>
              <a:t>Distinguish folk theories from an understanding of human development derived from social science research</a:t>
            </a:r>
          </a:p>
          <a:p>
            <a:pPr marL="285750" indent="-285750">
              <a:lnSpc>
                <a:spcPct val="90000"/>
              </a:lnSpc>
              <a:buFont typeface="Arial" panose="020B0604020202020204" pitchFamily="34" charset="0"/>
              <a:buChar char="•"/>
            </a:pPr>
            <a:endParaRPr lang="en-US" dirty="0"/>
          </a:p>
          <a:p>
            <a:pPr marL="285750" indent="-285750">
              <a:lnSpc>
                <a:spcPct val="90000"/>
              </a:lnSpc>
              <a:buFont typeface="Arial" panose="020B0604020202020204" pitchFamily="34" charset="0"/>
              <a:buChar char="•"/>
            </a:pPr>
            <a:r>
              <a:rPr lang="en-US" dirty="0"/>
              <a:t>Identify how to use social science research in answering questions pertaining to practice &amp; policy</a:t>
            </a:r>
          </a:p>
          <a:p>
            <a:pPr marL="285750" indent="-285750">
              <a:lnSpc>
                <a:spcPct val="90000"/>
              </a:lnSpc>
              <a:buFont typeface="Arial" panose="020B0604020202020204" pitchFamily="34" charset="0"/>
              <a:buChar char="•"/>
            </a:pPr>
            <a:endParaRPr lang="en-US" dirty="0"/>
          </a:p>
          <a:p>
            <a:pPr marL="285750" indent="-285750">
              <a:lnSpc>
                <a:spcPct val="90000"/>
              </a:lnSpc>
              <a:buFont typeface="Arial" panose="020B0604020202020204" pitchFamily="34" charset="0"/>
              <a:buChar char="•"/>
            </a:pPr>
            <a:r>
              <a:rPr lang="en-US" dirty="0"/>
              <a:t>Illustrate how practicing social workers use social science evidence research</a:t>
            </a:r>
          </a:p>
          <a:p>
            <a:pPr>
              <a:lnSpc>
                <a:spcPct val="90000"/>
              </a:lnSpc>
            </a:pPr>
            <a:endParaRPr lang="en-US" dirty="0"/>
          </a:p>
        </p:txBody>
      </p:sp>
      <p:sp>
        <p:nvSpPr>
          <p:cNvPr id="8" name="TextBox 7">
            <a:extLst>
              <a:ext uri="{FF2B5EF4-FFF2-40B4-BE49-F238E27FC236}">
                <a16:creationId xmlns:a16="http://schemas.microsoft.com/office/drawing/2014/main" id="{954E30F5-7BC3-764C-BFA0-582B30DA1819}"/>
              </a:ext>
            </a:extLst>
          </p:cNvPr>
          <p:cNvSpPr txBox="1"/>
          <p:nvPr/>
        </p:nvSpPr>
        <p:spPr>
          <a:xfrm>
            <a:off x="10431046" y="6182562"/>
            <a:ext cx="2446798" cy="246221"/>
          </a:xfrm>
          <a:prstGeom prst="rect">
            <a:avLst/>
          </a:prstGeom>
          <a:noFill/>
        </p:spPr>
        <p:txBody>
          <a:bodyPr wrap="square" rtlCol="0">
            <a:spAutoFit/>
          </a:bodyPr>
          <a:lstStyle/>
          <a:p>
            <a:r>
              <a:rPr lang="en-US" sz="1000" dirty="0"/>
              <a:t>Photo Credit: Pixabay</a:t>
            </a:r>
          </a:p>
        </p:txBody>
      </p:sp>
    </p:spTree>
    <p:extLst>
      <p:ext uri="{BB962C8B-B14F-4D97-AF65-F5344CB8AC3E}">
        <p14:creationId xmlns:p14="http://schemas.microsoft.com/office/powerpoint/2010/main" val="8502041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EB6871CE-F04C-F440-B593-AB220CB426CD}"/>
              </a:ext>
            </a:extLst>
          </p:cNvPr>
          <p:cNvPicPr>
            <a:picLocks noChangeAspect="1"/>
          </p:cNvPicPr>
          <p:nvPr/>
        </p:nvPicPr>
        <p:blipFill rotWithShape="1">
          <a:blip r:embed="rId3"/>
          <a:srcRect l="9091" t="6171" b="17220"/>
          <a:stretch/>
        </p:blipFill>
        <p:spPr>
          <a:xfrm>
            <a:off x="20" y="10"/>
            <a:ext cx="12191980" cy="6857990"/>
          </a:xfrm>
          <a:prstGeom prst="rect">
            <a:avLst/>
          </a:prstGeom>
        </p:spPr>
      </p:pic>
      <p:sp>
        <p:nvSpPr>
          <p:cNvPr id="18" name="Rectangle 17">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39709" y="253548"/>
            <a:ext cx="5612193" cy="6361598"/>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87542"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D0A4E27-28EF-CD49-8EC1-6F39B00842B7}"/>
              </a:ext>
            </a:extLst>
          </p:cNvPr>
          <p:cNvSpPr>
            <a:spLocks noGrp="1"/>
          </p:cNvSpPr>
          <p:nvPr>
            <p:ph type="title"/>
          </p:nvPr>
        </p:nvSpPr>
        <p:spPr>
          <a:xfrm>
            <a:off x="6742618" y="727626"/>
            <a:ext cx="4941173" cy="1718225"/>
          </a:xfrm>
        </p:spPr>
        <p:txBody>
          <a:bodyPr>
            <a:normAutofit/>
          </a:bodyPr>
          <a:lstStyle/>
          <a:p>
            <a:r>
              <a:rPr lang="en-US" sz="2800" dirty="0"/>
              <a:t>The Diversity of Perspectives on Contemporary Social Work Research: </a:t>
            </a:r>
            <a:r>
              <a:rPr lang="en-US" sz="2800" b="1" dirty="0"/>
              <a:t>Qualitative Research</a:t>
            </a:r>
          </a:p>
        </p:txBody>
      </p:sp>
      <p:sp>
        <p:nvSpPr>
          <p:cNvPr id="3" name="Content Placeholder 2">
            <a:extLst>
              <a:ext uri="{FF2B5EF4-FFF2-40B4-BE49-F238E27FC236}">
                <a16:creationId xmlns:a16="http://schemas.microsoft.com/office/drawing/2014/main" id="{08292328-3512-2F4F-84FA-0C8265D45B36}"/>
              </a:ext>
            </a:extLst>
          </p:cNvPr>
          <p:cNvSpPr>
            <a:spLocks noGrp="1"/>
          </p:cNvSpPr>
          <p:nvPr>
            <p:ph idx="1"/>
          </p:nvPr>
        </p:nvSpPr>
        <p:spPr>
          <a:xfrm>
            <a:off x="6846137" y="2538920"/>
            <a:ext cx="4602152" cy="3480066"/>
          </a:xfrm>
        </p:spPr>
        <p:txBody>
          <a:bodyPr>
            <a:normAutofit/>
          </a:bodyPr>
          <a:lstStyle/>
          <a:p>
            <a:pPr>
              <a:lnSpc>
                <a:spcPct val="90000"/>
              </a:lnSpc>
              <a:buFont typeface="Arial" panose="020B0604020202020204" pitchFamily="34" charset="0"/>
              <a:buChar char="•"/>
            </a:pPr>
            <a:r>
              <a:rPr lang="en-US" dirty="0"/>
              <a:t>Assumes no single “really real” social world exists independently of our representations/interpretations of physical &amp; mental environments</a:t>
            </a:r>
          </a:p>
          <a:p>
            <a:pPr>
              <a:lnSpc>
                <a:spcPct val="90000"/>
              </a:lnSpc>
              <a:buFont typeface="Arial" panose="020B0604020202020204" pitchFamily="34" charset="0"/>
              <a:buChar char="•"/>
            </a:pPr>
            <a:endParaRPr lang="en-US" dirty="0"/>
          </a:p>
          <a:p>
            <a:pPr>
              <a:lnSpc>
                <a:spcPct val="90000"/>
              </a:lnSpc>
              <a:buFont typeface="Arial" panose="020B0604020202020204" pitchFamily="34" charset="0"/>
              <a:buChar char="•"/>
            </a:pPr>
            <a:r>
              <a:rPr lang="en-US" dirty="0"/>
              <a:t>Uses multiple methods</a:t>
            </a:r>
          </a:p>
          <a:p>
            <a:pPr>
              <a:lnSpc>
                <a:spcPct val="90000"/>
              </a:lnSpc>
              <a:buFont typeface="Arial" panose="020B0604020202020204" pitchFamily="34" charset="0"/>
              <a:buChar char="•"/>
            </a:pPr>
            <a:endParaRPr lang="en-US" dirty="0"/>
          </a:p>
          <a:p>
            <a:pPr>
              <a:lnSpc>
                <a:spcPct val="90000"/>
              </a:lnSpc>
              <a:buFont typeface="Arial" panose="020B0604020202020204" pitchFamily="34" charset="0"/>
              <a:buChar char="•"/>
            </a:pPr>
            <a:r>
              <a:rPr lang="en-US" dirty="0"/>
              <a:t>Research that interprets clients’ diverse experiences &amp; perceptions in sociocultural-historical context = essential for ethical social work practice &amp; policy</a:t>
            </a:r>
            <a:endParaRPr lang="en-CA" dirty="0"/>
          </a:p>
          <a:p>
            <a:pPr>
              <a:lnSpc>
                <a:spcPct val="90000"/>
              </a:lnSpc>
              <a:buFont typeface="Arial" panose="020B0604020202020204" pitchFamily="34" charset="0"/>
              <a:buChar char="•"/>
            </a:pPr>
            <a:endParaRPr lang="en-US" b="1" dirty="0">
              <a:ln w="15875">
                <a:noFill/>
                <a:round/>
              </a:ln>
            </a:endParaRPr>
          </a:p>
          <a:p>
            <a:pPr>
              <a:lnSpc>
                <a:spcPct val="90000"/>
              </a:lnSpc>
              <a:buFont typeface="Arial" panose="020B0604020202020204" pitchFamily="34" charset="0"/>
              <a:buChar char="•"/>
            </a:pPr>
            <a:endParaRPr lang="en-US" dirty="0"/>
          </a:p>
        </p:txBody>
      </p:sp>
      <p:sp>
        <p:nvSpPr>
          <p:cNvPr id="10" name="TextBox 9">
            <a:extLst>
              <a:ext uri="{FF2B5EF4-FFF2-40B4-BE49-F238E27FC236}">
                <a16:creationId xmlns:a16="http://schemas.microsoft.com/office/drawing/2014/main" id="{4BD3002D-9F29-0244-922A-409B966FB730}"/>
              </a:ext>
            </a:extLst>
          </p:cNvPr>
          <p:cNvSpPr txBox="1"/>
          <p:nvPr/>
        </p:nvSpPr>
        <p:spPr>
          <a:xfrm>
            <a:off x="10460392" y="6142312"/>
            <a:ext cx="2446798" cy="246221"/>
          </a:xfrm>
          <a:prstGeom prst="rect">
            <a:avLst/>
          </a:prstGeom>
          <a:noFill/>
        </p:spPr>
        <p:txBody>
          <a:bodyPr wrap="square" rtlCol="0">
            <a:spAutoFit/>
          </a:bodyPr>
          <a:lstStyle/>
          <a:p>
            <a:r>
              <a:rPr lang="en-US" sz="1000" dirty="0"/>
              <a:t>Photo Credit: Pixabay</a:t>
            </a:r>
          </a:p>
        </p:txBody>
      </p:sp>
    </p:spTree>
    <p:extLst>
      <p:ext uri="{BB962C8B-B14F-4D97-AF65-F5344CB8AC3E}">
        <p14:creationId xmlns:p14="http://schemas.microsoft.com/office/powerpoint/2010/main" val="20887216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tree, grass&#10;&#10;Description automatically generated">
            <a:extLst>
              <a:ext uri="{FF2B5EF4-FFF2-40B4-BE49-F238E27FC236}">
                <a16:creationId xmlns:a16="http://schemas.microsoft.com/office/drawing/2014/main" id="{2A6A50B6-BD09-064E-854B-560DC68B8BC1}"/>
              </a:ext>
            </a:extLst>
          </p:cNvPr>
          <p:cNvPicPr>
            <a:picLocks noChangeAspect="1"/>
          </p:cNvPicPr>
          <p:nvPr/>
        </p:nvPicPr>
        <p:blipFill rotWithShape="1">
          <a:blip r:embed="rId3"/>
          <a:srcRect t="9796" r="9091" b="13596"/>
          <a:stretch/>
        </p:blipFill>
        <p:spPr>
          <a:xfrm flipH="1">
            <a:off x="20" y="-1"/>
            <a:ext cx="12191980" cy="6857999"/>
          </a:xfrm>
          <a:prstGeom prst="rect">
            <a:avLst/>
          </a:prstGeom>
        </p:spPr>
      </p:pic>
      <p:sp>
        <p:nvSpPr>
          <p:cNvPr id="11" name="Rectangle 10">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7615" y="253548"/>
            <a:ext cx="5612193" cy="6361598"/>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448"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D0A4E27-28EF-CD49-8EC1-6F39B00842B7}"/>
              </a:ext>
            </a:extLst>
          </p:cNvPr>
          <p:cNvSpPr>
            <a:spLocks noGrp="1"/>
          </p:cNvSpPr>
          <p:nvPr>
            <p:ph type="title"/>
          </p:nvPr>
        </p:nvSpPr>
        <p:spPr>
          <a:xfrm>
            <a:off x="661749" y="727626"/>
            <a:ext cx="4602152" cy="1718225"/>
          </a:xfrm>
        </p:spPr>
        <p:txBody>
          <a:bodyPr>
            <a:normAutofit/>
          </a:bodyPr>
          <a:lstStyle/>
          <a:p>
            <a:r>
              <a:rPr lang="en-US" sz="2800" dirty="0"/>
              <a:t>The Diversity of Perspectives on Contemporary Social Work Research: </a:t>
            </a:r>
            <a:r>
              <a:rPr lang="en-US" sz="2800" b="1" dirty="0"/>
              <a:t>Mixed-methods</a:t>
            </a:r>
          </a:p>
        </p:txBody>
      </p:sp>
      <p:sp>
        <p:nvSpPr>
          <p:cNvPr id="3" name="Content Placeholder 2">
            <a:extLst>
              <a:ext uri="{FF2B5EF4-FFF2-40B4-BE49-F238E27FC236}">
                <a16:creationId xmlns:a16="http://schemas.microsoft.com/office/drawing/2014/main" id="{08292328-3512-2F4F-84FA-0C8265D45B36}"/>
              </a:ext>
            </a:extLst>
          </p:cNvPr>
          <p:cNvSpPr>
            <a:spLocks noGrp="1"/>
          </p:cNvSpPr>
          <p:nvPr>
            <p:ph idx="1"/>
          </p:nvPr>
        </p:nvSpPr>
        <p:spPr>
          <a:xfrm>
            <a:off x="629664" y="2711450"/>
            <a:ext cx="4941173" cy="3480066"/>
          </a:xfrm>
        </p:spPr>
        <p:txBody>
          <a:bodyPr>
            <a:noAutofit/>
          </a:bodyPr>
          <a:lstStyle/>
          <a:p>
            <a:pPr>
              <a:lnSpc>
                <a:spcPct val="90000"/>
              </a:lnSpc>
              <a:spcBef>
                <a:spcPts val="0"/>
              </a:spcBef>
              <a:buFont typeface="Arial" panose="020B0604020202020204" pitchFamily="34" charset="0"/>
              <a:buChar char="•"/>
            </a:pPr>
            <a:r>
              <a:rPr lang="en-US" dirty="0"/>
              <a:t>Pragmatic approach reflects mixed-methods</a:t>
            </a:r>
          </a:p>
          <a:p>
            <a:pPr>
              <a:lnSpc>
                <a:spcPct val="90000"/>
              </a:lnSpc>
              <a:spcBef>
                <a:spcPts val="0"/>
              </a:spcBef>
              <a:buFont typeface="Arial" panose="020B0604020202020204" pitchFamily="34" charset="0"/>
              <a:buChar char="•"/>
            </a:pPr>
            <a:endParaRPr lang="en-US" b="1" dirty="0"/>
          </a:p>
          <a:p>
            <a:pPr>
              <a:lnSpc>
                <a:spcPct val="90000"/>
              </a:lnSpc>
              <a:spcBef>
                <a:spcPts val="0"/>
              </a:spcBef>
              <a:buFont typeface="Arial" panose="020B0604020202020204" pitchFamily="34" charset="0"/>
              <a:buChar char="•"/>
            </a:pPr>
            <a:r>
              <a:rPr lang="en-US" b="1" dirty="0"/>
              <a:t>Mixed-method research:</a:t>
            </a:r>
            <a:endParaRPr lang="en-US" dirty="0"/>
          </a:p>
          <a:p>
            <a:pPr marL="742950" lvl="1" indent="-285750">
              <a:lnSpc>
                <a:spcPct val="90000"/>
              </a:lnSpc>
              <a:spcBef>
                <a:spcPts val="0"/>
              </a:spcBef>
              <a:buFont typeface="Arial" panose="020B0604020202020204" pitchFamily="34" charset="0"/>
              <a:buChar char="•"/>
            </a:pPr>
            <a:r>
              <a:rPr lang="en-US" sz="1800" dirty="0"/>
              <a:t>Combines quantitative &amp; qualitative research traditions in single study to enhance understanding of complex social phenomena </a:t>
            </a:r>
          </a:p>
          <a:p>
            <a:pPr>
              <a:lnSpc>
                <a:spcPct val="90000"/>
              </a:lnSpc>
              <a:spcBef>
                <a:spcPts val="0"/>
              </a:spcBef>
              <a:buFont typeface="Arial" panose="020B0604020202020204" pitchFamily="34" charset="0"/>
              <a:buChar char="•"/>
            </a:pPr>
            <a:endParaRPr lang="en-US" dirty="0"/>
          </a:p>
          <a:p>
            <a:pPr>
              <a:lnSpc>
                <a:spcPct val="90000"/>
              </a:lnSpc>
              <a:spcBef>
                <a:spcPts val="0"/>
              </a:spcBef>
              <a:buFont typeface="Arial" panose="020B0604020202020204" pitchFamily="34" charset="0"/>
              <a:buChar char="•"/>
            </a:pPr>
            <a:r>
              <a:rPr lang="en-US" dirty="0"/>
              <a:t>Jane Addams (1860-1935) played pivotal role on emergence of </a:t>
            </a:r>
            <a:r>
              <a:rPr lang="en-US" b="1" dirty="0"/>
              <a:t>American Pragmatism; </a:t>
            </a:r>
            <a:r>
              <a:rPr lang="en-US" dirty="0"/>
              <a:t>shared philosophical foundation of contemporary social work &amp; mixed-methods research</a:t>
            </a:r>
          </a:p>
          <a:p>
            <a:pPr>
              <a:lnSpc>
                <a:spcPct val="90000"/>
              </a:lnSpc>
              <a:spcBef>
                <a:spcPts val="0"/>
              </a:spcBef>
              <a:buFont typeface="Arial" panose="020B0604020202020204" pitchFamily="34" charset="0"/>
              <a:buChar char="•"/>
            </a:pPr>
            <a:endParaRPr lang="en-US" dirty="0"/>
          </a:p>
        </p:txBody>
      </p:sp>
      <p:sp>
        <p:nvSpPr>
          <p:cNvPr id="8" name="TextBox 7">
            <a:extLst>
              <a:ext uri="{FF2B5EF4-FFF2-40B4-BE49-F238E27FC236}">
                <a16:creationId xmlns:a16="http://schemas.microsoft.com/office/drawing/2014/main" id="{90249772-A5F8-5E4F-B64F-4ECBF835333B}"/>
              </a:ext>
            </a:extLst>
          </p:cNvPr>
          <p:cNvSpPr txBox="1"/>
          <p:nvPr/>
        </p:nvSpPr>
        <p:spPr>
          <a:xfrm>
            <a:off x="4419628" y="6193197"/>
            <a:ext cx="2446798" cy="246221"/>
          </a:xfrm>
          <a:prstGeom prst="rect">
            <a:avLst/>
          </a:prstGeom>
          <a:noFill/>
        </p:spPr>
        <p:txBody>
          <a:bodyPr wrap="square" rtlCol="0">
            <a:spAutoFit/>
          </a:bodyPr>
          <a:lstStyle/>
          <a:p>
            <a:r>
              <a:rPr lang="en-US" sz="1000" dirty="0"/>
              <a:t>Photo Credit: Pixabay</a:t>
            </a:r>
          </a:p>
        </p:txBody>
      </p:sp>
    </p:spTree>
    <p:extLst>
      <p:ext uri="{BB962C8B-B14F-4D97-AF65-F5344CB8AC3E}">
        <p14:creationId xmlns:p14="http://schemas.microsoft.com/office/powerpoint/2010/main" val="18870830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6EE7E08-B389-43E5-B019-1B0A8ACBBD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6BEA64FD-6945-6943-A89E-E985AE7B0BD6}"/>
              </a:ext>
            </a:extLst>
          </p:cNvPr>
          <p:cNvPicPr>
            <a:picLocks noChangeAspect="1"/>
          </p:cNvPicPr>
          <p:nvPr/>
        </p:nvPicPr>
        <p:blipFill rotWithShape="1">
          <a:blip r:embed="rId3"/>
          <a:srcRect t="13706" b="7347"/>
          <a:stretch/>
        </p:blipFill>
        <p:spPr>
          <a:xfrm flipH="1">
            <a:off x="20" y="10"/>
            <a:ext cx="12191980" cy="6857990"/>
          </a:xfrm>
          <a:prstGeom prst="rect">
            <a:avLst/>
          </a:prstGeom>
        </p:spPr>
      </p:pic>
      <p:sp>
        <p:nvSpPr>
          <p:cNvPr id="18" name="Rectangle 17">
            <a:extLst>
              <a:ext uri="{FF2B5EF4-FFF2-40B4-BE49-F238E27FC236}">
                <a16:creationId xmlns:a16="http://schemas.microsoft.com/office/drawing/2014/main" id="{E60D94A5-8A09-4BAB-8F7C-69BC34C54D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11489" y="642594"/>
            <a:ext cx="5342133" cy="5572812"/>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7A1AE32B-3A6E-4C5E-8FEB-73861B9A26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77099" y="804672"/>
            <a:ext cx="5010912" cy="5248656"/>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D0A4E27-28EF-CD49-8EC1-6F39B00842B7}"/>
              </a:ext>
            </a:extLst>
          </p:cNvPr>
          <p:cNvSpPr>
            <a:spLocks noGrp="1"/>
          </p:cNvSpPr>
          <p:nvPr>
            <p:ph type="title"/>
          </p:nvPr>
        </p:nvSpPr>
        <p:spPr>
          <a:xfrm>
            <a:off x="6654304" y="1050247"/>
            <a:ext cx="4472921" cy="1371600"/>
          </a:xfrm>
        </p:spPr>
        <p:txBody>
          <a:bodyPr>
            <a:normAutofit/>
          </a:bodyPr>
          <a:lstStyle/>
          <a:p>
            <a:r>
              <a:rPr lang="en-US" sz="2800"/>
              <a:t>The Diversity of Perspectives on Contemporary Social Work Research: </a:t>
            </a:r>
            <a:r>
              <a:rPr lang="en-US" sz="2800" b="1"/>
              <a:t>Mixed-methods</a:t>
            </a:r>
            <a:endParaRPr lang="en-US" sz="2800"/>
          </a:p>
        </p:txBody>
      </p:sp>
      <p:sp>
        <p:nvSpPr>
          <p:cNvPr id="3" name="Content Placeholder 2">
            <a:extLst>
              <a:ext uri="{FF2B5EF4-FFF2-40B4-BE49-F238E27FC236}">
                <a16:creationId xmlns:a16="http://schemas.microsoft.com/office/drawing/2014/main" id="{08292328-3512-2F4F-84FA-0C8265D45B36}"/>
              </a:ext>
            </a:extLst>
          </p:cNvPr>
          <p:cNvSpPr>
            <a:spLocks noGrp="1"/>
          </p:cNvSpPr>
          <p:nvPr>
            <p:ph idx="1"/>
          </p:nvPr>
        </p:nvSpPr>
        <p:spPr>
          <a:xfrm>
            <a:off x="6493883" y="2814287"/>
            <a:ext cx="4733707" cy="3131672"/>
          </a:xfrm>
        </p:spPr>
        <p:txBody>
          <a:bodyPr>
            <a:normAutofit/>
          </a:bodyPr>
          <a:lstStyle/>
          <a:p>
            <a:pPr marL="0" indent="0">
              <a:spcBef>
                <a:spcPts val="0"/>
              </a:spcBef>
              <a:spcAft>
                <a:spcPts val="600"/>
              </a:spcAft>
              <a:buNone/>
            </a:pPr>
            <a:r>
              <a:rPr lang="en-US" dirty="0"/>
              <a:t>Purposes:</a:t>
            </a:r>
          </a:p>
          <a:p>
            <a:pPr marL="617220" lvl="1" indent="-342900">
              <a:spcBef>
                <a:spcPts val="0"/>
              </a:spcBef>
              <a:spcAft>
                <a:spcPts val="600"/>
              </a:spcAft>
              <a:buFont typeface="+mj-lt"/>
              <a:buAutoNum type="arabicPeriod"/>
            </a:pPr>
            <a:r>
              <a:rPr lang="en-US" sz="1800" dirty="0"/>
              <a:t>Addresses questions other methods don’t</a:t>
            </a:r>
          </a:p>
          <a:p>
            <a:pPr marL="617220" lvl="1" indent="-342900">
              <a:spcBef>
                <a:spcPts val="0"/>
              </a:spcBef>
              <a:spcAft>
                <a:spcPts val="600"/>
              </a:spcAft>
              <a:buFont typeface="+mj-lt"/>
              <a:buAutoNum type="arabicPeriod"/>
            </a:pPr>
            <a:r>
              <a:rPr lang="en-US" sz="1800" dirty="0"/>
              <a:t>Provide stronger inferences by combining methods that have complementary strengths &amp; non-overlapping weaknesses</a:t>
            </a:r>
          </a:p>
          <a:p>
            <a:pPr marL="617220" lvl="1" indent="-342900">
              <a:spcBef>
                <a:spcPts val="0"/>
              </a:spcBef>
              <a:spcAft>
                <a:spcPts val="600"/>
              </a:spcAft>
              <a:buFont typeface="+mj-lt"/>
              <a:buAutoNum type="arabicPeriod"/>
            </a:pPr>
            <a:r>
              <a:rPr lang="en-US" sz="1800" dirty="0"/>
              <a:t>Present a diversity of views; </a:t>
            </a:r>
          </a:p>
          <a:p>
            <a:pPr marL="0" indent="0">
              <a:spcBef>
                <a:spcPts val="0"/>
              </a:spcBef>
              <a:spcAft>
                <a:spcPts val="600"/>
              </a:spcAft>
              <a:buNone/>
            </a:pPr>
            <a:endParaRPr lang="en-US" dirty="0"/>
          </a:p>
        </p:txBody>
      </p:sp>
      <p:sp>
        <p:nvSpPr>
          <p:cNvPr id="10" name="TextBox 9">
            <a:extLst>
              <a:ext uri="{FF2B5EF4-FFF2-40B4-BE49-F238E27FC236}">
                <a16:creationId xmlns:a16="http://schemas.microsoft.com/office/drawing/2014/main" id="{D0F7E3BF-2308-2840-B19E-59DD2A8B1A00}"/>
              </a:ext>
            </a:extLst>
          </p:cNvPr>
          <p:cNvSpPr txBox="1"/>
          <p:nvPr/>
        </p:nvSpPr>
        <p:spPr>
          <a:xfrm>
            <a:off x="10120975" y="5780777"/>
            <a:ext cx="2446798" cy="246221"/>
          </a:xfrm>
          <a:prstGeom prst="rect">
            <a:avLst/>
          </a:prstGeom>
          <a:noFill/>
        </p:spPr>
        <p:txBody>
          <a:bodyPr wrap="square" rtlCol="0">
            <a:spAutoFit/>
          </a:bodyPr>
          <a:lstStyle/>
          <a:p>
            <a:r>
              <a:rPr lang="en-US" sz="1000" dirty="0"/>
              <a:t>Photo Credit: Pixabay</a:t>
            </a:r>
          </a:p>
        </p:txBody>
      </p:sp>
    </p:spTree>
    <p:extLst>
      <p:ext uri="{BB962C8B-B14F-4D97-AF65-F5344CB8AC3E}">
        <p14:creationId xmlns:p14="http://schemas.microsoft.com/office/powerpoint/2010/main" val="33015329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870BB34-1E11-4A38-961E-8BECD4EB20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gradFill>
            <a:gsLst>
              <a:gs pos="0">
                <a:schemeClr val="bg2">
                  <a:tint val="90000"/>
                  <a:shade val="92000"/>
                  <a:satMod val="160000"/>
                </a:schemeClr>
              </a:gs>
              <a:gs pos="77000">
                <a:schemeClr val="bg2">
                  <a:tint val="100000"/>
                  <a:shade val="73000"/>
                  <a:satMod val="155000"/>
                </a:schemeClr>
              </a:gs>
              <a:gs pos="100000">
                <a:schemeClr val="bg2">
                  <a:tint val="100000"/>
                  <a:shade val="67000"/>
                  <a:satMod val="14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star filled sky&#10;&#10;Description automatically generated">
            <a:extLst>
              <a:ext uri="{FF2B5EF4-FFF2-40B4-BE49-F238E27FC236}">
                <a16:creationId xmlns:a16="http://schemas.microsoft.com/office/drawing/2014/main" id="{4F4040DA-5A37-E14E-B442-F4F38CC704B9}"/>
              </a:ext>
            </a:extLst>
          </p:cNvPr>
          <p:cNvPicPr>
            <a:picLocks noChangeAspect="1"/>
          </p:cNvPicPr>
          <p:nvPr/>
        </p:nvPicPr>
        <p:blipFill rotWithShape="1">
          <a:blip r:embed="rId3"/>
          <a:srcRect t="20245" r="9091" b="5375"/>
          <a:stretch/>
        </p:blipFill>
        <p:spPr>
          <a:xfrm flipH="1">
            <a:off x="1" y="10"/>
            <a:ext cx="12191999" cy="6857989"/>
          </a:xfrm>
          <a:prstGeom prst="rect">
            <a:avLst/>
          </a:prstGeom>
        </p:spPr>
      </p:pic>
      <p:sp>
        <p:nvSpPr>
          <p:cNvPr id="11" name="Rectangle 10">
            <a:extLst>
              <a:ext uri="{FF2B5EF4-FFF2-40B4-BE49-F238E27FC236}">
                <a16:creationId xmlns:a16="http://schemas.microsoft.com/office/drawing/2014/main" id="{3E480DB9-98E5-480A-AF30-5D73B61273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0206" y="237744"/>
            <a:ext cx="7652977" cy="6382512"/>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C1F246CF-DB85-4B25-B3A3-F5BBDEE3EA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7366" y="374904"/>
            <a:ext cx="7340156" cy="6108192"/>
          </a:xfrm>
          <a:prstGeom prst="rect">
            <a:avLst/>
          </a:prstGeom>
          <a:noFill/>
          <a:ln w="6350" cap="sq">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6D0A4E27-28EF-CD49-8EC1-6F39B00842B7}"/>
              </a:ext>
            </a:extLst>
          </p:cNvPr>
          <p:cNvSpPr>
            <a:spLocks noGrp="1"/>
          </p:cNvSpPr>
          <p:nvPr>
            <p:ph type="title"/>
          </p:nvPr>
        </p:nvSpPr>
        <p:spPr>
          <a:xfrm>
            <a:off x="671830" y="642594"/>
            <a:ext cx="6718433" cy="1746504"/>
          </a:xfrm>
        </p:spPr>
        <p:txBody>
          <a:bodyPr>
            <a:normAutofit/>
          </a:bodyPr>
          <a:lstStyle/>
          <a:p>
            <a:r>
              <a:rPr lang="en-US" sz="3700" dirty="0">
                <a:solidFill>
                  <a:schemeClr val="tx1">
                    <a:lumMod val="75000"/>
                    <a:lumOff val="25000"/>
                  </a:schemeClr>
                </a:solidFill>
              </a:rPr>
              <a:t>The Multiple Roles of Empirical Evidence in Social Work</a:t>
            </a:r>
          </a:p>
        </p:txBody>
      </p:sp>
      <p:sp>
        <p:nvSpPr>
          <p:cNvPr id="3" name="Content Placeholder 2">
            <a:extLst>
              <a:ext uri="{FF2B5EF4-FFF2-40B4-BE49-F238E27FC236}">
                <a16:creationId xmlns:a16="http://schemas.microsoft.com/office/drawing/2014/main" id="{08292328-3512-2F4F-84FA-0C8265D45B36}"/>
              </a:ext>
            </a:extLst>
          </p:cNvPr>
          <p:cNvSpPr>
            <a:spLocks noGrp="1"/>
          </p:cNvSpPr>
          <p:nvPr>
            <p:ph idx="1"/>
          </p:nvPr>
        </p:nvSpPr>
        <p:spPr>
          <a:xfrm>
            <a:off x="671831" y="2389098"/>
            <a:ext cx="6718434" cy="3645942"/>
          </a:xfrm>
        </p:spPr>
        <p:txBody>
          <a:bodyPr>
            <a:normAutofit/>
          </a:bodyPr>
          <a:lstStyle/>
          <a:p>
            <a:pPr marL="285750" indent="-285750">
              <a:lnSpc>
                <a:spcPct val="90000"/>
              </a:lnSpc>
              <a:spcBef>
                <a:spcPts val="0"/>
              </a:spcBef>
              <a:buFont typeface="Arial" panose="020B0604020202020204" pitchFamily="34" charset="0"/>
              <a:buChar char="•"/>
            </a:pPr>
            <a:r>
              <a:rPr lang="en-US" dirty="0">
                <a:solidFill>
                  <a:schemeClr val="tx1">
                    <a:lumMod val="75000"/>
                    <a:lumOff val="25000"/>
                  </a:schemeClr>
                </a:solidFill>
              </a:rPr>
              <a:t>Assess extent which intervention goals have been met, or; </a:t>
            </a:r>
          </a:p>
          <a:p>
            <a:pPr marL="742950" lvl="1" indent="-285750">
              <a:lnSpc>
                <a:spcPct val="90000"/>
              </a:lnSpc>
              <a:spcBef>
                <a:spcPts val="0"/>
              </a:spcBef>
              <a:buFont typeface="Arial" panose="020B0604020202020204" pitchFamily="34" charset="0"/>
              <a:buChar char="•"/>
            </a:pPr>
            <a:r>
              <a:rPr lang="en-US" sz="1800" dirty="0">
                <a:solidFill>
                  <a:schemeClr val="tx1">
                    <a:lumMod val="75000"/>
                    <a:lumOff val="25000"/>
                  </a:schemeClr>
                </a:solidFill>
              </a:rPr>
              <a:t>Whether intervention approach is effective meeting its goals &amp; not harmful</a:t>
            </a:r>
            <a:br>
              <a:rPr lang="en-US" sz="1800" dirty="0">
                <a:solidFill>
                  <a:schemeClr val="tx1">
                    <a:lumMod val="75000"/>
                    <a:lumOff val="25000"/>
                  </a:schemeClr>
                </a:solidFill>
              </a:rPr>
            </a:br>
            <a:endParaRPr lang="en-US" sz="1800" dirty="0">
              <a:solidFill>
                <a:schemeClr val="tx1">
                  <a:lumMod val="75000"/>
                  <a:lumOff val="25000"/>
                </a:schemeClr>
              </a:solidFill>
            </a:endParaRPr>
          </a:p>
          <a:p>
            <a:pPr marL="285750" indent="-285750">
              <a:lnSpc>
                <a:spcPct val="90000"/>
              </a:lnSpc>
              <a:spcBef>
                <a:spcPts val="0"/>
              </a:spcBef>
              <a:buFont typeface="Arial" panose="020B0604020202020204" pitchFamily="34" charset="0"/>
              <a:buChar char="•"/>
            </a:pPr>
            <a:r>
              <a:rPr lang="en-US" dirty="0">
                <a:solidFill>
                  <a:schemeClr val="tx1">
                    <a:lumMod val="75000"/>
                    <a:lumOff val="25000"/>
                  </a:schemeClr>
                </a:solidFill>
              </a:rPr>
              <a:t>Explore experience/perspectives of those who felt intervention was problematic</a:t>
            </a:r>
            <a:br>
              <a:rPr lang="en-US" dirty="0">
                <a:solidFill>
                  <a:schemeClr val="tx1">
                    <a:lumMod val="75000"/>
                    <a:lumOff val="25000"/>
                  </a:schemeClr>
                </a:solidFill>
              </a:rPr>
            </a:br>
            <a:endParaRPr lang="en-US" dirty="0">
              <a:solidFill>
                <a:schemeClr val="tx1">
                  <a:lumMod val="75000"/>
                  <a:lumOff val="25000"/>
                </a:schemeClr>
              </a:solidFill>
            </a:endParaRPr>
          </a:p>
          <a:p>
            <a:pPr marL="285750" indent="-285750">
              <a:lnSpc>
                <a:spcPct val="90000"/>
              </a:lnSpc>
              <a:spcBef>
                <a:spcPts val="0"/>
              </a:spcBef>
              <a:buFont typeface="Arial" panose="020B0604020202020204" pitchFamily="34" charset="0"/>
              <a:buChar char="•"/>
            </a:pPr>
            <a:r>
              <a:rPr lang="en-US" dirty="0">
                <a:solidFill>
                  <a:schemeClr val="tx1">
                    <a:lumMod val="75000"/>
                    <a:lumOff val="25000"/>
                  </a:schemeClr>
                </a:solidFill>
              </a:rPr>
              <a:t>Introduce new concepts to social work policy/practice. Concepts can contribute insights &amp; creative new ways of thinking</a:t>
            </a:r>
            <a:br>
              <a:rPr lang="en-US" dirty="0">
                <a:solidFill>
                  <a:schemeClr val="tx1">
                    <a:lumMod val="75000"/>
                    <a:lumOff val="25000"/>
                  </a:schemeClr>
                </a:solidFill>
              </a:rPr>
            </a:br>
            <a:endParaRPr lang="en-US" dirty="0">
              <a:solidFill>
                <a:schemeClr val="tx1">
                  <a:lumMod val="75000"/>
                  <a:lumOff val="25000"/>
                </a:schemeClr>
              </a:solidFill>
            </a:endParaRPr>
          </a:p>
          <a:p>
            <a:pPr marL="285750" indent="-285750">
              <a:lnSpc>
                <a:spcPct val="90000"/>
              </a:lnSpc>
              <a:spcBef>
                <a:spcPts val="0"/>
              </a:spcBef>
              <a:buFont typeface="Arial" panose="020B0604020202020204" pitchFamily="34" charset="0"/>
              <a:buChar char="•"/>
            </a:pPr>
            <a:r>
              <a:rPr lang="en-US" dirty="0">
                <a:solidFill>
                  <a:schemeClr val="tx1">
                    <a:lumMod val="75000"/>
                    <a:lumOff val="25000"/>
                  </a:schemeClr>
                </a:solidFill>
              </a:rPr>
              <a:t>Articulate experience &amp; perspectives of clients, especially those who lack personal power &amp; access to needed systems</a:t>
            </a:r>
            <a:endParaRPr lang="en-US" b="1" dirty="0">
              <a:ln w="15875">
                <a:noFill/>
                <a:round/>
              </a:ln>
              <a:solidFill>
                <a:schemeClr val="tx1">
                  <a:lumMod val="75000"/>
                  <a:lumOff val="25000"/>
                </a:schemeClr>
              </a:solidFill>
            </a:endParaRPr>
          </a:p>
          <a:p>
            <a:pPr>
              <a:lnSpc>
                <a:spcPct val="90000"/>
              </a:lnSpc>
              <a:spcBef>
                <a:spcPts val="0"/>
              </a:spcBef>
            </a:pPr>
            <a:endParaRPr lang="en-US" dirty="0">
              <a:solidFill>
                <a:schemeClr val="tx1">
                  <a:lumMod val="75000"/>
                  <a:lumOff val="25000"/>
                </a:schemeClr>
              </a:solidFill>
            </a:endParaRPr>
          </a:p>
        </p:txBody>
      </p:sp>
      <p:sp>
        <p:nvSpPr>
          <p:cNvPr id="8" name="TextBox 7">
            <a:extLst>
              <a:ext uri="{FF2B5EF4-FFF2-40B4-BE49-F238E27FC236}">
                <a16:creationId xmlns:a16="http://schemas.microsoft.com/office/drawing/2014/main" id="{A4A291A2-D066-EA47-A89D-035A3D753C59}"/>
              </a:ext>
            </a:extLst>
          </p:cNvPr>
          <p:cNvSpPr txBox="1"/>
          <p:nvPr/>
        </p:nvSpPr>
        <p:spPr>
          <a:xfrm>
            <a:off x="6372394" y="6208608"/>
            <a:ext cx="2446798" cy="246221"/>
          </a:xfrm>
          <a:prstGeom prst="rect">
            <a:avLst/>
          </a:prstGeom>
          <a:noFill/>
        </p:spPr>
        <p:txBody>
          <a:bodyPr wrap="square" rtlCol="0">
            <a:spAutoFit/>
          </a:bodyPr>
          <a:lstStyle/>
          <a:p>
            <a:r>
              <a:rPr lang="en-US" sz="1000" dirty="0"/>
              <a:t>Photo Credit: Pixabay</a:t>
            </a:r>
          </a:p>
        </p:txBody>
      </p:sp>
    </p:spTree>
    <p:extLst>
      <p:ext uri="{BB962C8B-B14F-4D97-AF65-F5344CB8AC3E}">
        <p14:creationId xmlns:p14="http://schemas.microsoft.com/office/powerpoint/2010/main" val="184696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6EE7E08-B389-43E5-B019-1B0A8ACBBD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D8E48C82-74E3-374C-903D-29C61BE14A63}"/>
              </a:ext>
            </a:extLst>
          </p:cNvPr>
          <p:cNvPicPr>
            <a:picLocks noChangeAspect="1"/>
          </p:cNvPicPr>
          <p:nvPr/>
        </p:nvPicPr>
        <p:blipFill rotWithShape="1">
          <a:blip r:embed="rId3"/>
          <a:srcRect t="13420" b="16486"/>
          <a:stretch/>
        </p:blipFill>
        <p:spPr>
          <a:xfrm>
            <a:off x="20" y="10"/>
            <a:ext cx="12191980" cy="6857990"/>
          </a:xfrm>
          <a:prstGeom prst="rect">
            <a:avLst/>
          </a:prstGeom>
        </p:spPr>
      </p:pic>
      <p:sp>
        <p:nvSpPr>
          <p:cNvPr id="11" name="Rectangle 10">
            <a:extLst>
              <a:ext uri="{FF2B5EF4-FFF2-40B4-BE49-F238E27FC236}">
                <a16:creationId xmlns:a16="http://schemas.microsoft.com/office/drawing/2014/main" id="{E60D94A5-8A09-4BAB-8F7C-69BC34C54D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11489" y="642594"/>
            <a:ext cx="5342133" cy="5572812"/>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A1AE32B-3A6E-4C5E-8FEB-73861B9A26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77099" y="804672"/>
            <a:ext cx="5010912" cy="5248656"/>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D0A4E27-28EF-CD49-8EC1-6F39B00842B7}"/>
              </a:ext>
            </a:extLst>
          </p:cNvPr>
          <p:cNvSpPr>
            <a:spLocks noGrp="1"/>
          </p:cNvSpPr>
          <p:nvPr>
            <p:ph type="title"/>
          </p:nvPr>
        </p:nvSpPr>
        <p:spPr>
          <a:xfrm>
            <a:off x="6654304" y="1050247"/>
            <a:ext cx="4472921" cy="1371600"/>
          </a:xfrm>
        </p:spPr>
        <p:txBody>
          <a:bodyPr>
            <a:normAutofit/>
          </a:bodyPr>
          <a:lstStyle/>
          <a:p>
            <a:r>
              <a:rPr lang="en-US" sz="4000"/>
              <a:t>Elements of Social Science Research</a:t>
            </a:r>
          </a:p>
        </p:txBody>
      </p:sp>
      <p:sp>
        <p:nvSpPr>
          <p:cNvPr id="3" name="Content Placeholder 2">
            <a:extLst>
              <a:ext uri="{FF2B5EF4-FFF2-40B4-BE49-F238E27FC236}">
                <a16:creationId xmlns:a16="http://schemas.microsoft.com/office/drawing/2014/main" id="{08292328-3512-2F4F-84FA-0C8265D45B36}"/>
              </a:ext>
            </a:extLst>
          </p:cNvPr>
          <p:cNvSpPr>
            <a:spLocks noGrp="1"/>
          </p:cNvSpPr>
          <p:nvPr>
            <p:ph idx="1"/>
          </p:nvPr>
        </p:nvSpPr>
        <p:spPr>
          <a:xfrm>
            <a:off x="6654304" y="2605741"/>
            <a:ext cx="4472922" cy="3131672"/>
          </a:xfrm>
        </p:spPr>
        <p:txBody>
          <a:bodyPr>
            <a:normAutofit/>
          </a:bodyPr>
          <a:lstStyle/>
          <a:p>
            <a:pPr marL="285750" indent="-285750">
              <a:spcBef>
                <a:spcPts val="0"/>
              </a:spcBef>
              <a:buFont typeface="Arial" panose="020B0604020202020204" pitchFamily="34" charset="0"/>
              <a:buChar char="•"/>
            </a:pPr>
            <a:r>
              <a:rPr lang="en-US" dirty="0"/>
              <a:t>Adequacy of Research Design</a:t>
            </a:r>
            <a:br>
              <a:rPr lang="en-US" dirty="0"/>
            </a:br>
            <a:endParaRPr lang="en-CA" dirty="0"/>
          </a:p>
          <a:p>
            <a:pPr marL="285750" indent="-285750">
              <a:spcBef>
                <a:spcPts val="0"/>
              </a:spcBef>
              <a:buFont typeface="Arial" panose="020B0604020202020204" pitchFamily="34" charset="0"/>
              <a:buChar char="•"/>
            </a:pPr>
            <a:r>
              <a:rPr lang="en-US" dirty="0"/>
              <a:t>Relevance of Research Question or Hypothesis</a:t>
            </a:r>
            <a:br>
              <a:rPr lang="en-US" dirty="0"/>
            </a:br>
            <a:endParaRPr lang="en-US" dirty="0"/>
          </a:p>
          <a:p>
            <a:pPr marL="285750" indent="-285750">
              <a:spcBef>
                <a:spcPts val="0"/>
              </a:spcBef>
              <a:buFont typeface="Arial" panose="020B0604020202020204" pitchFamily="34" charset="0"/>
              <a:buChar char="•"/>
            </a:pPr>
            <a:r>
              <a:rPr lang="en-US" dirty="0"/>
              <a:t>Adequacy of Sampling Methods</a:t>
            </a:r>
            <a:br>
              <a:rPr lang="en-US" dirty="0"/>
            </a:br>
            <a:endParaRPr lang="en-US" dirty="0"/>
          </a:p>
          <a:p>
            <a:pPr marL="285750" indent="-285750">
              <a:spcBef>
                <a:spcPts val="0"/>
              </a:spcBef>
              <a:buFont typeface="Arial" panose="020B0604020202020204" pitchFamily="34" charset="0"/>
              <a:buChar char="•"/>
            </a:pPr>
            <a:r>
              <a:rPr lang="en-US" dirty="0"/>
              <a:t>Adequacy of Research Methods</a:t>
            </a:r>
            <a:br>
              <a:rPr lang="en-US" dirty="0"/>
            </a:br>
            <a:endParaRPr lang="en-CA" dirty="0"/>
          </a:p>
          <a:p>
            <a:pPr marL="285750" indent="-285750">
              <a:spcBef>
                <a:spcPts val="0"/>
              </a:spcBef>
              <a:buFont typeface="Arial" panose="020B0604020202020204" pitchFamily="34" charset="0"/>
              <a:buChar char="•"/>
            </a:pPr>
            <a:r>
              <a:rPr lang="en-US" dirty="0"/>
              <a:t>Appropriateness of Interpretation of Data &amp; Recommendations</a:t>
            </a:r>
            <a:endParaRPr lang="en-CA" dirty="0"/>
          </a:p>
          <a:p>
            <a:pPr>
              <a:spcBef>
                <a:spcPts val="0"/>
              </a:spcBef>
            </a:pPr>
            <a:endParaRPr lang="en-US" dirty="0"/>
          </a:p>
        </p:txBody>
      </p:sp>
      <p:sp>
        <p:nvSpPr>
          <p:cNvPr id="8" name="TextBox 7">
            <a:extLst>
              <a:ext uri="{FF2B5EF4-FFF2-40B4-BE49-F238E27FC236}">
                <a16:creationId xmlns:a16="http://schemas.microsoft.com/office/drawing/2014/main" id="{CD1E10CC-5DD4-6F4A-AF37-E881BA7A3A8B}"/>
              </a:ext>
            </a:extLst>
          </p:cNvPr>
          <p:cNvSpPr txBox="1"/>
          <p:nvPr/>
        </p:nvSpPr>
        <p:spPr>
          <a:xfrm>
            <a:off x="10164612" y="5807753"/>
            <a:ext cx="2446798" cy="246221"/>
          </a:xfrm>
          <a:prstGeom prst="rect">
            <a:avLst/>
          </a:prstGeom>
          <a:noFill/>
        </p:spPr>
        <p:txBody>
          <a:bodyPr wrap="square" rtlCol="0">
            <a:spAutoFit/>
          </a:bodyPr>
          <a:lstStyle/>
          <a:p>
            <a:r>
              <a:rPr lang="en-US" sz="1000" dirty="0"/>
              <a:t>Photo Credit: Pixabay</a:t>
            </a:r>
          </a:p>
        </p:txBody>
      </p:sp>
    </p:spTree>
    <p:extLst>
      <p:ext uri="{BB962C8B-B14F-4D97-AF65-F5344CB8AC3E}">
        <p14:creationId xmlns:p14="http://schemas.microsoft.com/office/powerpoint/2010/main" val="3452318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870BB34-1E11-4A38-961E-8BECD4EB20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gradFill>
            <a:gsLst>
              <a:gs pos="0">
                <a:schemeClr val="bg2">
                  <a:tint val="90000"/>
                  <a:shade val="92000"/>
                  <a:satMod val="160000"/>
                </a:schemeClr>
              </a:gs>
              <a:gs pos="77000">
                <a:schemeClr val="bg2">
                  <a:tint val="100000"/>
                  <a:shade val="73000"/>
                  <a:satMod val="155000"/>
                </a:schemeClr>
              </a:gs>
              <a:gs pos="100000">
                <a:schemeClr val="bg2">
                  <a:tint val="100000"/>
                  <a:shade val="67000"/>
                  <a:satMod val="14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picture containing grass, star, tree, photo&#10;&#10;Description automatically generated">
            <a:extLst>
              <a:ext uri="{FF2B5EF4-FFF2-40B4-BE49-F238E27FC236}">
                <a16:creationId xmlns:a16="http://schemas.microsoft.com/office/drawing/2014/main" id="{44DCA107-AC83-1643-AAA1-868A8E18F553}"/>
              </a:ext>
            </a:extLst>
          </p:cNvPr>
          <p:cNvPicPr>
            <a:picLocks noChangeAspect="1"/>
          </p:cNvPicPr>
          <p:nvPr/>
        </p:nvPicPr>
        <p:blipFill rotWithShape="1">
          <a:blip r:embed="rId3"/>
          <a:srcRect t="23430" r="9091" b="12649"/>
          <a:stretch/>
        </p:blipFill>
        <p:spPr>
          <a:xfrm flipH="1">
            <a:off x="1" y="10"/>
            <a:ext cx="12191999" cy="6857989"/>
          </a:xfrm>
          <a:prstGeom prst="rect">
            <a:avLst/>
          </a:prstGeom>
        </p:spPr>
      </p:pic>
      <p:sp>
        <p:nvSpPr>
          <p:cNvPr id="11" name="Rectangle 10">
            <a:extLst>
              <a:ext uri="{FF2B5EF4-FFF2-40B4-BE49-F238E27FC236}">
                <a16:creationId xmlns:a16="http://schemas.microsoft.com/office/drawing/2014/main" id="{3E480DB9-98E5-480A-AF30-5D73B61273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0206" y="237744"/>
            <a:ext cx="7652977" cy="6382512"/>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C1F246CF-DB85-4B25-B3A3-F5BBDEE3EA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7366" y="374904"/>
            <a:ext cx="7340156" cy="6108192"/>
          </a:xfrm>
          <a:prstGeom prst="rect">
            <a:avLst/>
          </a:prstGeom>
          <a:noFill/>
          <a:ln w="6350" cap="sq">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6D0A4E27-28EF-CD49-8EC1-6F39B00842B7}"/>
              </a:ext>
            </a:extLst>
          </p:cNvPr>
          <p:cNvSpPr>
            <a:spLocks noGrp="1"/>
          </p:cNvSpPr>
          <p:nvPr>
            <p:ph type="title"/>
          </p:nvPr>
        </p:nvSpPr>
        <p:spPr>
          <a:xfrm>
            <a:off x="671830" y="642594"/>
            <a:ext cx="6718433" cy="1746504"/>
          </a:xfrm>
        </p:spPr>
        <p:txBody>
          <a:bodyPr>
            <a:normAutofit/>
          </a:bodyPr>
          <a:lstStyle/>
          <a:p>
            <a:r>
              <a:rPr lang="en-US" sz="4400" dirty="0">
                <a:solidFill>
                  <a:schemeClr val="tx1">
                    <a:lumMod val="75000"/>
                    <a:lumOff val="25000"/>
                  </a:schemeClr>
                </a:solidFill>
              </a:rPr>
              <a:t>Relevance of the Research Question or Hypothesis</a:t>
            </a:r>
          </a:p>
        </p:txBody>
      </p:sp>
      <p:sp>
        <p:nvSpPr>
          <p:cNvPr id="3" name="Content Placeholder 2">
            <a:extLst>
              <a:ext uri="{FF2B5EF4-FFF2-40B4-BE49-F238E27FC236}">
                <a16:creationId xmlns:a16="http://schemas.microsoft.com/office/drawing/2014/main" id="{08292328-3512-2F4F-84FA-0C8265D45B36}"/>
              </a:ext>
            </a:extLst>
          </p:cNvPr>
          <p:cNvSpPr>
            <a:spLocks noGrp="1"/>
          </p:cNvSpPr>
          <p:nvPr>
            <p:ph idx="1"/>
          </p:nvPr>
        </p:nvSpPr>
        <p:spPr>
          <a:xfrm>
            <a:off x="671831" y="2693896"/>
            <a:ext cx="6718434" cy="3645942"/>
          </a:xfrm>
        </p:spPr>
        <p:txBody>
          <a:bodyPr>
            <a:normAutofit/>
          </a:bodyPr>
          <a:lstStyle/>
          <a:p>
            <a:pPr marL="285750" indent="-285750">
              <a:lnSpc>
                <a:spcPct val="90000"/>
              </a:lnSpc>
              <a:spcBef>
                <a:spcPts val="0"/>
              </a:spcBef>
              <a:buFont typeface="Arial" panose="020B0604020202020204" pitchFamily="34" charset="0"/>
              <a:buChar char="•"/>
            </a:pPr>
            <a:r>
              <a:rPr lang="en-US" dirty="0">
                <a:solidFill>
                  <a:schemeClr val="tx1">
                    <a:lumMod val="75000"/>
                    <a:lumOff val="25000"/>
                  </a:schemeClr>
                </a:solidFill>
              </a:rPr>
              <a:t>Good research questions or hypotheses should contribute to understanding practice or policy issue</a:t>
            </a:r>
            <a:br>
              <a:rPr lang="en-US" dirty="0">
                <a:solidFill>
                  <a:schemeClr val="tx1">
                    <a:lumMod val="75000"/>
                    <a:lumOff val="25000"/>
                  </a:schemeClr>
                </a:solidFill>
              </a:rPr>
            </a:br>
            <a:endParaRPr lang="en-US" dirty="0">
              <a:solidFill>
                <a:schemeClr val="tx1">
                  <a:lumMod val="75000"/>
                  <a:lumOff val="25000"/>
                </a:schemeClr>
              </a:solidFill>
            </a:endParaRPr>
          </a:p>
          <a:p>
            <a:pPr marL="285750" indent="-285750">
              <a:lnSpc>
                <a:spcPct val="90000"/>
              </a:lnSpc>
              <a:spcBef>
                <a:spcPts val="0"/>
              </a:spcBef>
              <a:buFont typeface="Arial" panose="020B0604020202020204" pitchFamily="34" charset="0"/>
              <a:buChar char="•"/>
            </a:pPr>
            <a:r>
              <a:rPr lang="en-US" dirty="0">
                <a:solidFill>
                  <a:schemeClr val="tx1">
                    <a:lumMod val="75000"/>
                    <a:lumOff val="25000"/>
                  </a:schemeClr>
                </a:solidFill>
              </a:rPr>
              <a:t>Research hypotheses make specific prediction &amp; important to evaluating practice or confirming &amp; expanding existing theory</a:t>
            </a:r>
            <a:br>
              <a:rPr lang="en-US" dirty="0">
                <a:solidFill>
                  <a:schemeClr val="tx1">
                    <a:lumMod val="75000"/>
                    <a:lumOff val="25000"/>
                  </a:schemeClr>
                </a:solidFill>
              </a:rPr>
            </a:br>
            <a:endParaRPr lang="en-US" dirty="0">
              <a:solidFill>
                <a:schemeClr val="tx1">
                  <a:lumMod val="75000"/>
                  <a:lumOff val="25000"/>
                </a:schemeClr>
              </a:solidFill>
            </a:endParaRPr>
          </a:p>
          <a:p>
            <a:pPr marL="285750" indent="-285750">
              <a:lnSpc>
                <a:spcPct val="90000"/>
              </a:lnSpc>
              <a:spcBef>
                <a:spcPts val="0"/>
              </a:spcBef>
              <a:buFont typeface="Arial" panose="020B0604020202020204" pitchFamily="34" charset="0"/>
              <a:buChar char="•"/>
            </a:pPr>
            <a:r>
              <a:rPr lang="en-US" dirty="0">
                <a:solidFill>
                  <a:schemeClr val="tx1">
                    <a:lumMod val="75000"/>
                    <a:lumOff val="25000"/>
                  </a:schemeClr>
                </a:solidFill>
              </a:rPr>
              <a:t>Research questions more open than hypotheses. However:</a:t>
            </a:r>
          </a:p>
          <a:p>
            <a:pPr marL="742950" lvl="1" indent="-285750">
              <a:lnSpc>
                <a:spcPct val="90000"/>
              </a:lnSpc>
              <a:spcBef>
                <a:spcPts val="0"/>
              </a:spcBef>
              <a:buFont typeface="Arial" panose="020B0604020202020204" pitchFamily="34" charset="0"/>
              <a:buChar char="•"/>
            </a:pPr>
            <a:r>
              <a:rPr lang="en-US" sz="1800" dirty="0">
                <a:solidFill>
                  <a:schemeClr val="tx1">
                    <a:lumMod val="75000"/>
                    <a:lumOff val="25000"/>
                  </a:schemeClr>
                </a:solidFill>
              </a:rPr>
              <a:t>Critical human welfare questions have implications for practice </a:t>
            </a:r>
            <a:br>
              <a:rPr lang="en-US" sz="1800" dirty="0">
                <a:solidFill>
                  <a:schemeClr val="tx1">
                    <a:lumMod val="75000"/>
                    <a:lumOff val="25000"/>
                  </a:schemeClr>
                </a:solidFill>
              </a:rPr>
            </a:br>
            <a:r>
              <a:rPr lang="en-US" sz="1800" dirty="0">
                <a:solidFill>
                  <a:schemeClr val="tx1">
                    <a:lumMod val="75000"/>
                    <a:lumOff val="25000"/>
                  </a:schemeClr>
                </a:solidFill>
              </a:rPr>
              <a:t>&amp; policy</a:t>
            </a:r>
            <a:br>
              <a:rPr lang="en-US" sz="1800" dirty="0">
                <a:solidFill>
                  <a:schemeClr val="tx1">
                    <a:lumMod val="75000"/>
                    <a:lumOff val="25000"/>
                  </a:schemeClr>
                </a:solidFill>
              </a:rPr>
            </a:br>
            <a:r>
              <a:rPr lang="en-US" sz="1800" dirty="0">
                <a:solidFill>
                  <a:schemeClr val="tx1">
                    <a:lumMod val="75000"/>
                    <a:lumOff val="25000"/>
                  </a:schemeClr>
                </a:solidFill>
              </a:rPr>
              <a:t> </a:t>
            </a:r>
          </a:p>
          <a:p>
            <a:pPr marL="285750" indent="-285750">
              <a:lnSpc>
                <a:spcPct val="90000"/>
              </a:lnSpc>
              <a:spcBef>
                <a:spcPts val="0"/>
              </a:spcBef>
              <a:buFont typeface="Arial" panose="020B0604020202020204" pitchFamily="34" charset="0"/>
              <a:buChar char="•"/>
            </a:pPr>
            <a:r>
              <a:rPr lang="en-US" dirty="0">
                <a:solidFill>
                  <a:schemeClr val="tx1">
                    <a:lumMod val="75000"/>
                    <a:lumOff val="25000"/>
                  </a:schemeClr>
                </a:solidFill>
              </a:rPr>
              <a:t>Research questions may address purely descriptive issues or allow theoretical insights to emerge from the data</a:t>
            </a:r>
            <a:endParaRPr lang="en-US" b="1" dirty="0">
              <a:ln w="15875">
                <a:noFill/>
                <a:round/>
              </a:ln>
              <a:solidFill>
                <a:schemeClr val="tx1">
                  <a:lumMod val="75000"/>
                  <a:lumOff val="25000"/>
                </a:schemeClr>
              </a:solidFill>
            </a:endParaRPr>
          </a:p>
          <a:p>
            <a:pPr>
              <a:lnSpc>
                <a:spcPct val="90000"/>
              </a:lnSpc>
              <a:spcBef>
                <a:spcPts val="0"/>
              </a:spcBef>
            </a:pPr>
            <a:endParaRPr lang="en-US" dirty="0">
              <a:solidFill>
                <a:schemeClr val="tx1">
                  <a:lumMod val="75000"/>
                  <a:lumOff val="25000"/>
                </a:schemeClr>
              </a:solidFill>
            </a:endParaRPr>
          </a:p>
        </p:txBody>
      </p:sp>
      <p:sp>
        <p:nvSpPr>
          <p:cNvPr id="8" name="TextBox 7">
            <a:extLst>
              <a:ext uri="{FF2B5EF4-FFF2-40B4-BE49-F238E27FC236}">
                <a16:creationId xmlns:a16="http://schemas.microsoft.com/office/drawing/2014/main" id="{9EDD92FD-106D-BF4F-907A-C1A42CAAA5C4}"/>
              </a:ext>
            </a:extLst>
          </p:cNvPr>
          <p:cNvSpPr txBox="1"/>
          <p:nvPr/>
        </p:nvSpPr>
        <p:spPr>
          <a:xfrm>
            <a:off x="6372394" y="6208608"/>
            <a:ext cx="2446798" cy="246221"/>
          </a:xfrm>
          <a:prstGeom prst="rect">
            <a:avLst/>
          </a:prstGeom>
          <a:noFill/>
        </p:spPr>
        <p:txBody>
          <a:bodyPr wrap="square" rtlCol="0">
            <a:spAutoFit/>
          </a:bodyPr>
          <a:lstStyle/>
          <a:p>
            <a:r>
              <a:rPr lang="en-US" sz="1000" dirty="0"/>
              <a:t>Photo Credit: Pixabay</a:t>
            </a:r>
          </a:p>
        </p:txBody>
      </p:sp>
    </p:spTree>
    <p:extLst>
      <p:ext uri="{BB962C8B-B14F-4D97-AF65-F5344CB8AC3E}">
        <p14:creationId xmlns:p14="http://schemas.microsoft.com/office/powerpoint/2010/main" val="1443788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tree, grass, outdoor&#10;&#10;Description automatically generated">
            <a:extLst>
              <a:ext uri="{FF2B5EF4-FFF2-40B4-BE49-F238E27FC236}">
                <a16:creationId xmlns:a16="http://schemas.microsoft.com/office/drawing/2014/main" id="{A019EBC9-BC9C-244C-B634-20EFBA77CDDF}"/>
              </a:ext>
            </a:extLst>
          </p:cNvPr>
          <p:cNvPicPr>
            <a:picLocks noChangeAspect="1"/>
          </p:cNvPicPr>
          <p:nvPr/>
        </p:nvPicPr>
        <p:blipFill rotWithShape="1">
          <a:blip r:embed="rId3"/>
          <a:srcRect l="9091" t="5120" b="28469"/>
          <a:stretch/>
        </p:blipFill>
        <p:spPr>
          <a:xfrm flipH="1">
            <a:off x="20" y="10"/>
            <a:ext cx="12191980" cy="6857990"/>
          </a:xfrm>
          <a:prstGeom prst="rect">
            <a:avLst/>
          </a:prstGeom>
        </p:spPr>
      </p:pic>
      <p:sp>
        <p:nvSpPr>
          <p:cNvPr id="18" name="Rectangle 17">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39709" y="253548"/>
            <a:ext cx="5612193" cy="6361598"/>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87542"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D0A4E27-28EF-CD49-8EC1-6F39B00842B7}"/>
              </a:ext>
            </a:extLst>
          </p:cNvPr>
          <p:cNvSpPr>
            <a:spLocks noGrp="1"/>
          </p:cNvSpPr>
          <p:nvPr>
            <p:ph type="title"/>
          </p:nvPr>
        </p:nvSpPr>
        <p:spPr>
          <a:xfrm>
            <a:off x="6846137" y="727626"/>
            <a:ext cx="4602152" cy="1718225"/>
          </a:xfrm>
        </p:spPr>
        <p:txBody>
          <a:bodyPr>
            <a:normAutofit/>
          </a:bodyPr>
          <a:lstStyle/>
          <a:p>
            <a:r>
              <a:rPr lang="en-US" sz="3700"/>
              <a:t>Adequacy of The Sampling Methods: </a:t>
            </a:r>
            <a:r>
              <a:rPr lang="en-US" sz="3700" b="1"/>
              <a:t>Probability Sampling</a:t>
            </a:r>
          </a:p>
        </p:txBody>
      </p:sp>
      <p:sp>
        <p:nvSpPr>
          <p:cNvPr id="3" name="Content Placeholder 2">
            <a:extLst>
              <a:ext uri="{FF2B5EF4-FFF2-40B4-BE49-F238E27FC236}">
                <a16:creationId xmlns:a16="http://schemas.microsoft.com/office/drawing/2014/main" id="{08292328-3512-2F4F-84FA-0C8265D45B36}"/>
              </a:ext>
            </a:extLst>
          </p:cNvPr>
          <p:cNvSpPr>
            <a:spLocks noGrp="1"/>
          </p:cNvSpPr>
          <p:nvPr>
            <p:ph idx="1"/>
          </p:nvPr>
        </p:nvSpPr>
        <p:spPr>
          <a:xfrm>
            <a:off x="6625390" y="2635172"/>
            <a:ext cx="5161920" cy="3480066"/>
          </a:xfrm>
        </p:spPr>
        <p:txBody>
          <a:bodyPr>
            <a:noAutofit/>
          </a:bodyPr>
          <a:lstStyle/>
          <a:p>
            <a:pPr>
              <a:lnSpc>
                <a:spcPct val="90000"/>
              </a:lnSpc>
              <a:spcBef>
                <a:spcPts val="0"/>
              </a:spcBef>
              <a:buFont typeface="Arial" panose="020B0604020202020204" pitchFamily="34" charset="0"/>
              <a:buChar char="•"/>
            </a:pPr>
            <a:r>
              <a:rPr lang="en-US" i="1" dirty="0"/>
              <a:t>Who was sampled &amp; how were they sampled?</a:t>
            </a:r>
            <a:br>
              <a:rPr lang="en-US" i="1" dirty="0"/>
            </a:br>
            <a:endParaRPr lang="en-US" i="1" dirty="0"/>
          </a:p>
          <a:p>
            <a:pPr>
              <a:lnSpc>
                <a:spcPct val="90000"/>
              </a:lnSpc>
              <a:spcBef>
                <a:spcPts val="0"/>
              </a:spcBef>
              <a:buFont typeface="Arial" panose="020B0604020202020204" pitchFamily="34" charset="0"/>
              <a:buChar char="•"/>
            </a:pPr>
            <a:r>
              <a:rPr lang="en-US" dirty="0"/>
              <a:t>Important that sample representative of population selected</a:t>
            </a:r>
            <a:br>
              <a:rPr lang="en-US" dirty="0"/>
            </a:br>
            <a:endParaRPr lang="en-US" dirty="0"/>
          </a:p>
          <a:p>
            <a:pPr>
              <a:lnSpc>
                <a:spcPct val="90000"/>
              </a:lnSpc>
              <a:spcBef>
                <a:spcPts val="0"/>
              </a:spcBef>
              <a:buFont typeface="Arial" panose="020B0604020202020204" pitchFamily="34" charset="0"/>
              <a:buChar char="•"/>
            </a:pPr>
            <a:r>
              <a:rPr lang="en-US" dirty="0"/>
              <a:t>A </a:t>
            </a:r>
            <a:r>
              <a:rPr lang="en-US" b="1" dirty="0"/>
              <a:t>representative sample</a:t>
            </a:r>
            <a:r>
              <a:rPr lang="en-US" dirty="0"/>
              <a:t>, </a:t>
            </a:r>
          </a:p>
          <a:p>
            <a:pPr marL="742950" lvl="1" indent="-285750">
              <a:lnSpc>
                <a:spcPct val="90000"/>
              </a:lnSpc>
              <a:spcBef>
                <a:spcPts val="0"/>
              </a:spcBef>
              <a:buFont typeface="Arial" panose="020B0604020202020204" pitchFamily="34" charset="0"/>
              <a:buChar char="•"/>
            </a:pPr>
            <a:r>
              <a:rPr lang="en-US" sz="1800" dirty="0"/>
              <a:t>Employs </a:t>
            </a:r>
            <a:r>
              <a:rPr lang="en-US" sz="1800" b="1" dirty="0"/>
              <a:t>probability sampling; </a:t>
            </a:r>
            <a:r>
              <a:rPr lang="en-US" sz="1800" dirty="0"/>
              <a:t>relies on random selection</a:t>
            </a:r>
          </a:p>
          <a:p>
            <a:pPr marL="742950" lvl="1" indent="-285750">
              <a:lnSpc>
                <a:spcPct val="90000"/>
              </a:lnSpc>
              <a:spcBef>
                <a:spcPts val="0"/>
              </a:spcBef>
              <a:buFont typeface="Arial" panose="020B0604020202020204" pitchFamily="34" charset="0"/>
              <a:buChar char="•"/>
            </a:pPr>
            <a:r>
              <a:rPr lang="en-US" sz="1800" dirty="0"/>
              <a:t>Statistical knowledge of how many individuals needed</a:t>
            </a:r>
            <a:br>
              <a:rPr lang="en-US" sz="1800" dirty="0"/>
            </a:br>
            <a:endParaRPr lang="en-US" sz="1800" dirty="0"/>
          </a:p>
          <a:p>
            <a:pPr>
              <a:lnSpc>
                <a:spcPct val="90000"/>
              </a:lnSpc>
              <a:spcBef>
                <a:spcPts val="0"/>
              </a:spcBef>
              <a:buFont typeface="Arial" panose="020B0604020202020204" pitchFamily="34" charset="0"/>
              <a:buChar char="•"/>
            </a:pPr>
            <a:r>
              <a:rPr lang="en-US" dirty="0"/>
              <a:t>Researchers use “power statistic” to mathematically determine how many people needed to have representative sample</a:t>
            </a:r>
          </a:p>
          <a:p>
            <a:pPr marL="742950" lvl="1" indent="-285750">
              <a:lnSpc>
                <a:spcPct val="90000"/>
              </a:lnSpc>
              <a:spcBef>
                <a:spcPts val="0"/>
              </a:spcBef>
              <a:buFont typeface="Arial" panose="020B0604020202020204" pitchFamily="34" charset="0"/>
              <a:buChar char="•"/>
            </a:pPr>
            <a:endParaRPr lang="en-US" sz="1800" dirty="0"/>
          </a:p>
          <a:p>
            <a:pPr>
              <a:lnSpc>
                <a:spcPct val="90000"/>
              </a:lnSpc>
              <a:spcBef>
                <a:spcPts val="0"/>
              </a:spcBef>
              <a:buFont typeface="Arial" panose="020B0604020202020204" pitchFamily="34" charset="0"/>
              <a:buChar char="•"/>
            </a:pPr>
            <a:endParaRPr lang="en-US" dirty="0"/>
          </a:p>
        </p:txBody>
      </p:sp>
      <p:sp>
        <p:nvSpPr>
          <p:cNvPr id="10" name="TextBox 9">
            <a:extLst>
              <a:ext uri="{FF2B5EF4-FFF2-40B4-BE49-F238E27FC236}">
                <a16:creationId xmlns:a16="http://schemas.microsoft.com/office/drawing/2014/main" id="{57763513-CC5D-CA42-A38F-925C55FD56E9}"/>
              </a:ext>
            </a:extLst>
          </p:cNvPr>
          <p:cNvSpPr txBox="1"/>
          <p:nvPr/>
        </p:nvSpPr>
        <p:spPr>
          <a:xfrm>
            <a:off x="10549955" y="6130374"/>
            <a:ext cx="2446798" cy="246221"/>
          </a:xfrm>
          <a:prstGeom prst="rect">
            <a:avLst/>
          </a:prstGeom>
          <a:noFill/>
        </p:spPr>
        <p:txBody>
          <a:bodyPr wrap="square" rtlCol="0">
            <a:spAutoFit/>
          </a:bodyPr>
          <a:lstStyle/>
          <a:p>
            <a:r>
              <a:rPr lang="en-US" sz="1000" dirty="0"/>
              <a:t>Photo Credit: Pixabay</a:t>
            </a:r>
          </a:p>
        </p:txBody>
      </p:sp>
    </p:spTree>
    <p:extLst>
      <p:ext uri="{BB962C8B-B14F-4D97-AF65-F5344CB8AC3E}">
        <p14:creationId xmlns:p14="http://schemas.microsoft.com/office/powerpoint/2010/main" val="22824756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blurry photo of a tree&#10;&#10;Description automatically generated">
            <a:extLst>
              <a:ext uri="{FF2B5EF4-FFF2-40B4-BE49-F238E27FC236}">
                <a16:creationId xmlns:a16="http://schemas.microsoft.com/office/drawing/2014/main" id="{07AD06A2-FA83-7543-8492-BAC8D03CA332}"/>
              </a:ext>
            </a:extLst>
          </p:cNvPr>
          <p:cNvPicPr>
            <a:picLocks noChangeAspect="1"/>
          </p:cNvPicPr>
          <p:nvPr/>
        </p:nvPicPr>
        <p:blipFill rotWithShape="1">
          <a:blip r:embed="rId3"/>
          <a:srcRect t="13238" r="9091" b="14484"/>
          <a:stretch/>
        </p:blipFill>
        <p:spPr>
          <a:xfrm>
            <a:off x="1" y="10"/>
            <a:ext cx="12191999" cy="6857989"/>
          </a:xfrm>
          <a:prstGeom prst="rect">
            <a:avLst/>
          </a:prstGeom>
        </p:spPr>
      </p:pic>
      <p:sp>
        <p:nvSpPr>
          <p:cNvPr id="20" name="Rectangle 19">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7615" y="253548"/>
            <a:ext cx="5612193" cy="6361598"/>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448"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D0A4E27-28EF-CD49-8EC1-6F39B00842B7}"/>
              </a:ext>
            </a:extLst>
          </p:cNvPr>
          <p:cNvSpPr>
            <a:spLocks noGrp="1"/>
          </p:cNvSpPr>
          <p:nvPr>
            <p:ph type="title"/>
          </p:nvPr>
        </p:nvSpPr>
        <p:spPr>
          <a:xfrm>
            <a:off x="774043" y="727626"/>
            <a:ext cx="4602152" cy="1718225"/>
          </a:xfrm>
        </p:spPr>
        <p:txBody>
          <a:bodyPr>
            <a:normAutofit/>
          </a:bodyPr>
          <a:lstStyle/>
          <a:p>
            <a:r>
              <a:rPr lang="en-US" sz="3100"/>
              <a:t>Adequacy Of The Sampling Methods: </a:t>
            </a:r>
            <a:r>
              <a:rPr lang="en-US" sz="3100" b="1"/>
              <a:t>Nonprobability Sampling</a:t>
            </a:r>
          </a:p>
        </p:txBody>
      </p:sp>
      <p:sp>
        <p:nvSpPr>
          <p:cNvPr id="3" name="Content Placeholder 2">
            <a:extLst>
              <a:ext uri="{FF2B5EF4-FFF2-40B4-BE49-F238E27FC236}">
                <a16:creationId xmlns:a16="http://schemas.microsoft.com/office/drawing/2014/main" id="{08292328-3512-2F4F-84FA-0C8265D45B36}"/>
              </a:ext>
            </a:extLst>
          </p:cNvPr>
          <p:cNvSpPr>
            <a:spLocks noGrp="1"/>
          </p:cNvSpPr>
          <p:nvPr>
            <p:ph idx="1"/>
          </p:nvPr>
        </p:nvSpPr>
        <p:spPr>
          <a:xfrm>
            <a:off x="653006" y="2561506"/>
            <a:ext cx="4824652" cy="3480066"/>
          </a:xfrm>
        </p:spPr>
        <p:txBody>
          <a:bodyPr>
            <a:noAutofit/>
          </a:bodyPr>
          <a:lstStyle/>
          <a:p>
            <a:pPr marL="285750" indent="-285750">
              <a:lnSpc>
                <a:spcPct val="90000"/>
              </a:lnSpc>
              <a:spcBef>
                <a:spcPts val="0"/>
              </a:spcBef>
              <a:spcAft>
                <a:spcPts val="600"/>
              </a:spcAft>
              <a:buFont typeface="Arial" panose="020B0604020202020204" pitchFamily="34" charset="0"/>
              <a:buChar char="•"/>
            </a:pPr>
            <a:r>
              <a:rPr lang="en-US" dirty="0"/>
              <a:t>Not all research questions attempt to generalize findings</a:t>
            </a:r>
            <a:br>
              <a:rPr lang="en-US" dirty="0"/>
            </a:br>
            <a:endParaRPr lang="en-US" dirty="0"/>
          </a:p>
          <a:p>
            <a:pPr marL="285750" indent="-285750">
              <a:lnSpc>
                <a:spcPct val="90000"/>
              </a:lnSpc>
              <a:spcBef>
                <a:spcPts val="0"/>
              </a:spcBef>
              <a:spcAft>
                <a:spcPts val="600"/>
              </a:spcAft>
              <a:buFont typeface="Arial" panose="020B0604020202020204" pitchFamily="34" charset="0"/>
              <a:buChar char="•"/>
            </a:pPr>
            <a:r>
              <a:rPr lang="en-US" dirty="0"/>
              <a:t>Some qualitative research questions focus on in-depth understanding of particular phenomenon, community or group of individuals</a:t>
            </a:r>
            <a:br>
              <a:rPr lang="en-US" dirty="0"/>
            </a:br>
            <a:endParaRPr lang="en-US" dirty="0"/>
          </a:p>
          <a:p>
            <a:pPr marL="285750" indent="-285750">
              <a:lnSpc>
                <a:spcPct val="90000"/>
              </a:lnSpc>
              <a:spcBef>
                <a:spcPts val="0"/>
              </a:spcBef>
              <a:spcAft>
                <a:spcPts val="600"/>
              </a:spcAft>
              <a:buFont typeface="Arial" panose="020B0604020202020204" pitchFamily="34" charset="0"/>
              <a:buChar char="•"/>
            </a:pPr>
            <a:r>
              <a:rPr lang="en-US" dirty="0"/>
              <a:t>In </a:t>
            </a:r>
            <a:r>
              <a:rPr lang="en-US" b="1" dirty="0"/>
              <a:t>purposive sampling:</a:t>
            </a:r>
            <a:endParaRPr lang="en-US" dirty="0"/>
          </a:p>
          <a:p>
            <a:pPr marL="742950" lvl="1" indent="-285750">
              <a:lnSpc>
                <a:spcPct val="90000"/>
              </a:lnSpc>
              <a:spcBef>
                <a:spcPts val="0"/>
              </a:spcBef>
              <a:spcAft>
                <a:spcPts val="600"/>
              </a:spcAft>
              <a:buFont typeface="Arial" panose="020B0604020202020204" pitchFamily="34" charset="0"/>
              <a:buChar char="•"/>
            </a:pPr>
            <a:r>
              <a:rPr lang="en-US" sz="1800" dirty="0"/>
              <a:t>Key individuals selected for specific reason, Selected people may, represent variety of different experiences </a:t>
            </a:r>
          </a:p>
          <a:p>
            <a:pPr marL="742950" lvl="1" indent="-285750">
              <a:lnSpc>
                <a:spcPct val="90000"/>
              </a:lnSpc>
              <a:spcBef>
                <a:spcPts val="0"/>
              </a:spcBef>
              <a:spcAft>
                <a:spcPts val="600"/>
              </a:spcAft>
              <a:buFont typeface="Arial" panose="020B0604020202020204" pitchFamily="34" charset="0"/>
              <a:buChar char="•"/>
            </a:pPr>
            <a:r>
              <a:rPr lang="en-US" sz="1800" dirty="0"/>
              <a:t>Have particular or specialized knowledge about issues under study</a:t>
            </a:r>
            <a:endParaRPr lang="en-US" sz="1800" b="1" dirty="0">
              <a:ln w="15875">
                <a:noFill/>
                <a:round/>
              </a:ln>
            </a:endParaRPr>
          </a:p>
          <a:p>
            <a:pPr>
              <a:lnSpc>
                <a:spcPct val="90000"/>
              </a:lnSpc>
              <a:spcBef>
                <a:spcPts val="0"/>
              </a:spcBef>
              <a:spcAft>
                <a:spcPts val="600"/>
              </a:spcAft>
            </a:pPr>
            <a:endParaRPr lang="en-US" dirty="0"/>
          </a:p>
        </p:txBody>
      </p:sp>
      <p:sp>
        <p:nvSpPr>
          <p:cNvPr id="12" name="TextBox 11">
            <a:extLst>
              <a:ext uri="{FF2B5EF4-FFF2-40B4-BE49-F238E27FC236}">
                <a16:creationId xmlns:a16="http://schemas.microsoft.com/office/drawing/2014/main" id="{6669FF02-2D56-C543-83BE-CD8C28FBE317}"/>
              </a:ext>
            </a:extLst>
          </p:cNvPr>
          <p:cNvSpPr txBox="1"/>
          <p:nvPr/>
        </p:nvSpPr>
        <p:spPr>
          <a:xfrm>
            <a:off x="4491817" y="6171999"/>
            <a:ext cx="2446798" cy="246221"/>
          </a:xfrm>
          <a:prstGeom prst="rect">
            <a:avLst/>
          </a:prstGeom>
          <a:noFill/>
        </p:spPr>
        <p:txBody>
          <a:bodyPr wrap="square" rtlCol="0">
            <a:spAutoFit/>
          </a:bodyPr>
          <a:lstStyle/>
          <a:p>
            <a:r>
              <a:rPr lang="en-US" sz="1000" dirty="0"/>
              <a:t>Photo Credit: Pixabay</a:t>
            </a:r>
          </a:p>
        </p:txBody>
      </p:sp>
    </p:spTree>
    <p:extLst>
      <p:ext uri="{BB962C8B-B14F-4D97-AF65-F5344CB8AC3E}">
        <p14:creationId xmlns:p14="http://schemas.microsoft.com/office/powerpoint/2010/main" val="28678648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7500A86-5D1D-DF4B-BA3C-79E084880805}"/>
              </a:ext>
            </a:extLst>
          </p:cNvPr>
          <p:cNvPicPr>
            <a:picLocks noChangeAspect="1"/>
          </p:cNvPicPr>
          <p:nvPr/>
        </p:nvPicPr>
        <p:blipFill rotWithShape="1">
          <a:blip r:embed="rId3"/>
          <a:srcRect l="9091" t="19811" b="12007"/>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F5380E9A-163E-4576-BCDD-0A450B7E90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79943" y="237744"/>
            <a:ext cx="7652977" cy="6382512"/>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88DDEF77-9746-4D83-91F9-442A2487E6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17103" y="374904"/>
            <a:ext cx="7340156" cy="6108192"/>
          </a:xfrm>
          <a:prstGeom prst="rect">
            <a:avLst/>
          </a:prstGeom>
          <a:noFill/>
          <a:ln w="6350" cap="sq">
            <a:solidFill>
              <a:schemeClr val="tx1">
                <a:lumMod val="65000"/>
                <a:lumOff val="3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6D0A4E27-28EF-CD49-8EC1-6F39B00842B7}"/>
              </a:ext>
            </a:extLst>
          </p:cNvPr>
          <p:cNvSpPr>
            <a:spLocks noGrp="1"/>
          </p:cNvSpPr>
          <p:nvPr>
            <p:ph type="title"/>
          </p:nvPr>
        </p:nvSpPr>
        <p:spPr>
          <a:xfrm>
            <a:off x="4740751" y="642594"/>
            <a:ext cx="6718433" cy="1746504"/>
          </a:xfrm>
        </p:spPr>
        <p:txBody>
          <a:bodyPr>
            <a:normAutofit/>
          </a:bodyPr>
          <a:lstStyle/>
          <a:p>
            <a:r>
              <a:rPr lang="en-US" dirty="0">
                <a:solidFill>
                  <a:schemeClr val="tx1">
                    <a:lumMod val="75000"/>
                    <a:lumOff val="25000"/>
                  </a:schemeClr>
                </a:solidFill>
              </a:rPr>
              <a:t>Adequacy of the Research Methods: </a:t>
            </a:r>
            <a:r>
              <a:rPr lang="en-US" b="1" dirty="0">
                <a:solidFill>
                  <a:schemeClr val="tx1">
                    <a:lumMod val="75000"/>
                    <a:lumOff val="25000"/>
                  </a:schemeClr>
                </a:solidFill>
              </a:rPr>
              <a:t>Self-report</a:t>
            </a:r>
          </a:p>
        </p:txBody>
      </p:sp>
      <p:sp>
        <p:nvSpPr>
          <p:cNvPr id="3" name="Content Placeholder 2">
            <a:extLst>
              <a:ext uri="{FF2B5EF4-FFF2-40B4-BE49-F238E27FC236}">
                <a16:creationId xmlns:a16="http://schemas.microsoft.com/office/drawing/2014/main" id="{08292328-3512-2F4F-84FA-0C8265D45B36}"/>
              </a:ext>
            </a:extLst>
          </p:cNvPr>
          <p:cNvSpPr>
            <a:spLocks noGrp="1"/>
          </p:cNvSpPr>
          <p:nvPr>
            <p:ph idx="1"/>
          </p:nvPr>
        </p:nvSpPr>
        <p:spPr>
          <a:xfrm>
            <a:off x="4555958" y="2485350"/>
            <a:ext cx="7058526" cy="3645942"/>
          </a:xfrm>
        </p:spPr>
        <p:txBody>
          <a:bodyPr>
            <a:noAutofit/>
          </a:bodyPr>
          <a:lstStyle/>
          <a:p>
            <a:pPr marL="285750" indent="-285750">
              <a:lnSpc>
                <a:spcPct val="90000"/>
              </a:lnSpc>
              <a:spcBef>
                <a:spcPts val="0"/>
              </a:spcBef>
              <a:buFont typeface="Arial" panose="020B0604020202020204" pitchFamily="34" charset="0"/>
              <a:buChar char="•"/>
            </a:pPr>
            <a:r>
              <a:rPr lang="en-US" b="1" dirty="0">
                <a:solidFill>
                  <a:schemeClr val="tx1">
                    <a:lumMod val="75000"/>
                    <a:lumOff val="25000"/>
                  </a:schemeClr>
                </a:solidFill>
              </a:rPr>
              <a:t>Self-report: </a:t>
            </a:r>
            <a:r>
              <a:rPr lang="en-US" dirty="0">
                <a:solidFill>
                  <a:schemeClr val="tx1">
                    <a:lumMod val="75000"/>
                    <a:lumOff val="25000"/>
                  </a:schemeClr>
                </a:solidFill>
              </a:rPr>
              <a:t>systematic collection of individuals’ own reports of behavior or psychological processes</a:t>
            </a:r>
            <a:br>
              <a:rPr lang="en-US" dirty="0">
                <a:solidFill>
                  <a:schemeClr val="tx1">
                    <a:lumMod val="75000"/>
                    <a:lumOff val="25000"/>
                  </a:schemeClr>
                </a:solidFill>
              </a:rPr>
            </a:br>
            <a:endParaRPr lang="en-US" dirty="0">
              <a:solidFill>
                <a:schemeClr val="tx1">
                  <a:lumMod val="75000"/>
                  <a:lumOff val="25000"/>
                </a:schemeClr>
              </a:solidFill>
            </a:endParaRPr>
          </a:p>
          <a:p>
            <a:pPr marL="285750" indent="-285750">
              <a:lnSpc>
                <a:spcPct val="90000"/>
              </a:lnSpc>
              <a:spcBef>
                <a:spcPts val="0"/>
              </a:spcBef>
              <a:buFont typeface="Arial" panose="020B0604020202020204" pitchFamily="34" charset="0"/>
              <a:buChar char="•"/>
            </a:pPr>
            <a:r>
              <a:rPr lang="en-US" dirty="0">
                <a:solidFill>
                  <a:schemeClr val="tx1">
                    <a:lumMod val="75000"/>
                    <a:lumOff val="25000"/>
                  </a:schemeClr>
                </a:solidFill>
              </a:rPr>
              <a:t>Questions range from highly unstructured to highly structured items</a:t>
            </a:r>
            <a:br>
              <a:rPr lang="en-US" dirty="0">
                <a:solidFill>
                  <a:schemeClr val="tx1">
                    <a:lumMod val="75000"/>
                    <a:lumOff val="25000"/>
                  </a:schemeClr>
                </a:solidFill>
              </a:rPr>
            </a:br>
            <a:endParaRPr lang="en-US" dirty="0">
              <a:solidFill>
                <a:schemeClr val="tx1">
                  <a:lumMod val="75000"/>
                  <a:lumOff val="25000"/>
                </a:schemeClr>
              </a:solidFill>
            </a:endParaRPr>
          </a:p>
          <a:p>
            <a:pPr marL="285750" indent="-285750">
              <a:lnSpc>
                <a:spcPct val="90000"/>
              </a:lnSpc>
              <a:spcBef>
                <a:spcPts val="0"/>
              </a:spcBef>
              <a:buFont typeface="Arial" panose="020B0604020202020204" pitchFamily="34" charset="0"/>
              <a:buChar char="•"/>
            </a:pPr>
            <a:r>
              <a:rPr lang="en-US" dirty="0">
                <a:solidFill>
                  <a:schemeClr val="tx1">
                    <a:lumMod val="75000"/>
                    <a:lumOff val="25000"/>
                  </a:schemeClr>
                </a:solidFill>
              </a:rPr>
              <a:t>Strengths include detailed accounts of people’s lives may not otherwise be available, &amp; glimpse into beliefs that motivate behavior</a:t>
            </a:r>
            <a:br>
              <a:rPr lang="en-US" dirty="0">
                <a:solidFill>
                  <a:schemeClr val="tx1">
                    <a:lumMod val="75000"/>
                    <a:lumOff val="25000"/>
                  </a:schemeClr>
                </a:solidFill>
              </a:rPr>
            </a:br>
            <a:endParaRPr lang="en-US" dirty="0">
              <a:solidFill>
                <a:schemeClr val="tx1">
                  <a:lumMod val="75000"/>
                  <a:lumOff val="25000"/>
                </a:schemeClr>
              </a:solidFill>
            </a:endParaRPr>
          </a:p>
          <a:p>
            <a:pPr marL="285750" indent="-285750">
              <a:lnSpc>
                <a:spcPct val="90000"/>
              </a:lnSpc>
              <a:spcBef>
                <a:spcPts val="0"/>
              </a:spcBef>
              <a:buFont typeface="Arial" panose="020B0604020202020204" pitchFamily="34" charset="0"/>
              <a:buChar char="•"/>
            </a:pPr>
            <a:r>
              <a:rPr lang="en-US" dirty="0">
                <a:solidFill>
                  <a:schemeClr val="tx1">
                    <a:lumMod val="75000"/>
                    <a:lumOff val="25000"/>
                  </a:schemeClr>
                </a:solidFill>
              </a:rPr>
              <a:t>Self-report limitations include inaccurate/biased reporting resulting from:</a:t>
            </a:r>
          </a:p>
          <a:p>
            <a:pPr marL="742950" lvl="1" indent="-285750">
              <a:lnSpc>
                <a:spcPct val="90000"/>
              </a:lnSpc>
              <a:spcBef>
                <a:spcPts val="0"/>
              </a:spcBef>
              <a:buFont typeface="Arial" panose="020B0604020202020204" pitchFamily="34" charset="0"/>
              <a:buChar char="•"/>
            </a:pPr>
            <a:r>
              <a:rPr lang="en-US" sz="1800" dirty="0">
                <a:solidFill>
                  <a:schemeClr val="tx1">
                    <a:lumMod val="75000"/>
                    <a:lumOff val="25000"/>
                  </a:schemeClr>
                </a:solidFill>
              </a:rPr>
              <a:t>Selective recall</a:t>
            </a:r>
          </a:p>
          <a:p>
            <a:pPr marL="742950" lvl="1" indent="-285750">
              <a:lnSpc>
                <a:spcPct val="90000"/>
              </a:lnSpc>
              <a:spcBef>
                <a:spcPts val="0"/>
              </a:spcBef>
              <a:buFont typeface="Arial" panose="020B0604020202020204" pitchFamily="34" charset="0"/>
              <a:buChar char="•"/>
            </a:pPr>
            <a:r>
              <a:rPr lang="en-US" sz="1800" dirty="0">
                <a:solidFill>
                  <a:schemeClr val="tx1">
                    <a:lumMod val="75000"/>
                    <a:lumOff val="25000"/>
                  </a:schemeClr>
                </a:solidFill>
              </a:rPr>
              <a:t>Learned coping strategies (i.e. emotional blunting &amp; minimization)</a:t>
            </a:r>
          </a:p>
          <a:p>
            <a:pPr marL="742950" lvl="1" indent="-285750">
              <a:lnSpc>
                <a:spcPct val="90000"/>
              </a:lnSpc>
              <a:spcBef>
                <a:spcPts val="0"/>
              </a:spcBef>
              <a:buFont typeface="Arial" panose="020B0604020202020204" pitchFamily="34" charset="0"/>
              <a:buChar char="•"/>
            </a:pPr>
            <a:r>
              <a:rPr lang="en-US" sz="1800" dirty="0">
                <a:solidFill>
                  <a:schemeClr val="tx1">
                    <a:lumMod val="75000"/>
                    <a:lumOff val="25000"/>
                  </a:schemeClr>
                </a:solidFill>
              </a:rPr>
              <a:t>Desire to make favorable impression</a:t>
            </a:r>
          </a:p>
          <a:p>
            <a:pPr marL="742950" lvl="1" indent="-285750">
              <a:lnSpc>
                <a:spcPct val="90000"/>
              </a:lnSpc>
              <a:spcBef>
                <a:spcPts val="0"/>
              </a:spcBef>
              <a:buFont typeface="Arial" panose="020B0604020202020204" pitchFamily="34" charset="0"/>
              <a:buChar char="•"/>
            </a:pPr>
            <a:r>
              <a:rPr lang="en-US" sz="1800" dirty="0">
                <a:solidFill>
                  <a:schemeClr val="tx1">
                    <a:lumMod val="75000"/>
                    <a:lumOff val="25000"/>
                  </a:schemeClr>
                </a:solidFill>
              </a:rPr>
              <a:t>Having misinformation </a:t>
            </a:r>
          </a:p>
          <a:p>
            <a:pPr marL="742950" lvl="1" indent="-285750">
              <a:lnSpc>
                <a:spcPct val="90000"/>
              </a:lnSpc>
              <a:spcBef>
                <a:spcPts val="0"/>
              </a:spcBef>
              <a:buFont typeface="Arial" panose="020B0604020202020204" pitchFamily="34" charset="0"/>
              <a:buChar char="•"/>
            </a:pPr>
            <a:r>
              <a:rPr lang="en-US" sz="1800" dirty="0">
                <a:solidFill>
                  <a:schemeClr val="tx1">
                    <a:lumMod val="75000"/>
                    <a:lumOff val="25000"/>
                  </a:schemeClr>
                </a:solidFill>
              </a:rPr>
              <a:t>Development of false beliefs</a:t>
            </a:r>
            <a:endParaRPr lang="en-CA" sz="1800" dirty="0">
              <a:solidFill>
                <a:schemeClr val="tx1">
                  <a:lumMod val="75000"/>
                  <a:lumOff val="25000"/>
                </a:schemeClr>
              </a:solidFill>
            </a:endParaRPr>
          </a:p>
          <a:p>
            <a:pPr marL="285750" indent="-285750">
              <a:lnSpc>
                <a:spcPct val="90000"/>
              </a:lnSpc>
              <a:spcBef>
                <a:spcPts val="0"/>
              </a:spcBef>
              <a:buFont typeface="Arial" panose="020B0604020202020204" pitchFamily="34" charset="0"/>
              <a:buChar char="•"/>
            </a:pPr>
            <a:endParaRPr lang="en-US" dirty="0">
              <a:ln w="15875">
                <a:noFill/>
                <a:round/>
              </a:ln>
              <a:solidFill>
                <a:schemeClr val="tx1">
                  <a:lumMod val="75000"/>
                  <a:lumOff val="25000"/>
                </a:schemeClr>
              </a:solidFill>
            </a:endParaRPr>
          </a:p>
          <a:p>
            <a:pPr>
              <a:lnSpc>
                <a:spcPct val="90000"/>
              </a:lnSpc>
              <a:spcBef>
                <a:spcPts val="0"/>
              </a:spcBef>
            </a:pPr>
            <a:endParaRPr lang="en-US" dirty="0">
              <a:ln w="15875">
                <a:noFill/>
                <a:round/>
              </a:ln>
              <a:solidFill>
                <a:schemeClr val="tx1">
                  <a:lumMod val="75000"/>
                  <a:lumOff val="25000"/>
                </a:schemeClr>
              </a:solidFill>
            </a:endParaRPr>
          </a:p>
          <a:p>
            <a:pPr>
              <a:lnSpc>
                <a:spcPct val="90000"/>
              </a:lnSpc>
              <a:spcBef>
                <a:spcPts val="0"/>
              </a:spcBef>
            </a:pPr>
            <a:endParaRPr lang="en-US" dirty="0">
              <a:solidFill>
                <a:schemeClr val="tx1">
                  <a:lumMod val="75000"/>
                  <a:lumOff val="25000"/>
                </a:schemeClr>
              </a:solidFill>
            </a:endParaRPr>
          </a:p>
        </p:txBody>
      </p:sp>
      <p:sp>
        <p:nvSpPr>
          <p:cNvPr id="7" name="TextBox 6">
            <a:extLst>
              <a:ext uri="{FF2B5EF4-FFF2-40B4-BE49-F238E27FC236}">
                <a16:creationId xmlns:a16="http://schemas.microsoft.com/office/drawing/2014/main" id="{49468603-000A-4E43-ADE5-1FE45C6ADF86}"/>
              </a:ext>
            </a:extLst>
          </p:cNvPr>
          <p:cNvSpPr txBox="1"/>
          <p:nvPr/>
        </p:nvSpPr>
        <p:spPr>
          <a:xfrm>
            <a:off x="10439211" y="6209509"/>
            <a:ext cx="2446798" cy="246221"/>
          </a:xfrm>
          <a:prstGeom prst="rect">
            <a:avLst/>
          </a:prstGeom>
          <a:noFill/>
        </p:spPr>
        <p:txBody>
          <a:bodyPr wrap="square" rtlCol="0">
            <a:spAutoFit/>
          </a:bodyPr>
          <a:lstStyle/>
          <a:p>
            <a:r>
              <a:rPr lang="en-US" sz="1000" dirty="0"/>
              <a:t>Photo Credit: Pixabay</a:t>
            </a:r>
          </a:p>
        </p:txBody>
      </p:sp>
    </p:spTree>
    <p:extLst>
      <p:ext uri="{BB962C8B-B14F-4D97-AF65-F5344CB8AC3E}">
        <p14:creationId xmlns:p14="http://schemas.microsoft.com/office/powerpoint/2010/main" val="20253266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870BB34-1E11-4A38-961E-8BECD4EB20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gradFill>
            <a:gsLst>
              <a:gs pos="0">
                <a:schemeClr val="bg2">
                  <a:tint val="90000"/>
                  <a:shade val="92000"/>
                  <a:satMod val="160000"/>
                </a:schemeClr>
              </a:gs>
              <a:gs pos="77000">
                <a:schemeClr val="bg2">
                  <a:tint val="100000"/>
                  <a:shade val="73000"/>
                  <a:satMod val="155000"/>
                </a:schemeClr>
              </a:gs>
              <a:gs pos="100000">
                <a:schemeClr val="bg2">
                  <a:tint val="100000"/>
                  <a:shade val="67000"/>
                  <a:satMod val="14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a:extLst>
              <a:ext uri="{FF2B5EF4-FFF2-40B4-BE49-F238E27FC236}">
                <a16:creationId xmlns:a16="http://schemas.microsoft.com/office/drawing/2014/main" id="{1478DAB1-1D49-E542-9A8B-683EF44CF602}"/>
              </a:ext>
            </a:extLst>
          </p:cNvPr>
          <p:cNvPicPr>
            <a:picLocks noChangeAspect="1"/>
          </p:cNvPicPr>
          <p:nvPr/>
        </p:nvPicPr>
        <p:blipFill rotWithShape="1">
          <a:blip r:embed="rId3"/>
          <a:srcRect t="17199" r="9091" b="15071"/>
          <a:stretch/>
        </p:blipFill>
        <p:spPr>
          <a:xfrm>
            <a:off x="1" y="10"/>
            <a:ext cx="12191999" cy="6857989"/>
          </a:xfrm>
          <a:prstGeom prst="rect">
            <a:avLst/>
          </a:prstGeom>
        </p:spPr>
      </p:pic>
      <p:sp>
        <p:nvSpPr>
          <p:cNvPr id="11" name="Rectangle 10">
            <a:extLst>
              <a:ext uri="{FF2B5EF4-FFF2-40B4-BE49-F238E27FC236}">
                <a16:creationId xmlns:a16="http://schemas.microsoft.com/office/drawing/2014/main" id="{3E480DB9-98E5-480A-AF30-5D73B61273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0206" y="237744"/>
            <a:ext cx="7652977" cy="6382512"/>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C1F246CF-DB85-4B25-B3A3-F5BBDEE3EA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7366" y="374904"/>
            <a:ext cx="7340156" cy="6108192"/>
          </a:xfrm>
          <a:prstGeom prst="rect">
            <a:avLst/>
          </a:prstGeom>
          <a:noFill/>
          <a:ln w="6350" cap="sq">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6D0A4E27-28EF-CD49-8EC1-6F39B00842B7}"/>
              </a:ext>
            </a:extLst>
          </p:cNvPr>
          <p:cNvSpPr>
            <a:spLocks noGrp="1"/>
          </p:cNvSpPr>
          <p:nvPr>
            <p:ph type="title"/>
          </p:nvPr>
        </p:nvSpPr>
        <p:spPr>
          <a:xfrm>
            <a:off x="671831" y="482174"/>
            <a:ext cx="6958639" cy="1746504"/>
          </a:xfrm>
        </p:spPr>
        <p:txBody>
          <a:bodyPr>
            <a:normAutofit/>
          </a:bodyPr>
          <a:lstStyle/>
          <a:p>
            <a:r>
              <a:rPr lang="en-US" sz="3700" dirty="0">
                <a:solidFill>
                  <a:schemeClr val="tx1">
                    <a:lumMod val="75000"/>
                    <a:lumOff val="25000"/>
                  </a:schemeClr>
                </a:solidFill>
              </a:rPr>
              <a:t>Adequacy of the Research Methods: </a:t>
            </a:r>
            <a:r>
              <a:rPr lang="en-US" sz="3700" b="1" dirty="0">
                <a:solidFill>
                  <a:schemeClr val="tx1">
                    <a:lumMod val="75000"/>
                    <a:lumOff val="25000"/>
                  </a:schemeClr>
                </a:solidFill>
              </a:rPr>
              <a:t>Systematic Observations</a:t>
            </a:r>
          </a:p>
        </p:txBody>
      </p:sp>
      <p:sp>
        <p:nvSpPr>
          <p:cNvPr id="3" name="Content Placeholder 2">
            <a:extLst>
              <a:ext uri="{FF2B5EF4-FFF2-40B4-BE49-F238E27FC236}">
                <a16:creationId xmlns:a16="http://schemas.microsoft.com/office/drawing/2014/main" id="{08292328-3512-2F4F-84FA-0C8265D45B36}"/>
              </a:ext>
            </a:extLst>
          </p:cNvPr>
          <p:cNvSpPr>
            <a:spLocks noGrp="1"/>
          </p:cNvSpPr>
          <p:nvPr>
            <p:ph idx="1"/>
          </p:nvPr>
        </p:nvSpPr>
        <p:spPr>
          <a:xfrm>
            <a:off x="671831" y="2148468"/>
            <a:ext cx="6718434" cy="3645942"/>
          </a:xfrm>
        </p:spPr>
        <p:txBody>
          <a:bodyPr>
            <a:noAutofit/>
          </a:bodyPr>
          <a:lstStyle/>
          <a:p>
            <a:pPr marL="285750" indent="-285750">
              <a:lnSpc>
                <a:spcPct val="90000"/>
              </a:lnSpc>
              <a:spcBef>
                <a:spcPts val="0"/>
              </a:spcBef>
              <a:buFont typeface="Arial" panose="020B0604020202020204" pitchFamily="34" charset="0"/>
              <a:buChar char="•"/>
            </a:pPr>
            <a:r>
              <a:rPr lang="en-US" b="1" dirty="0">
                <a:solidFill>
                  <a:schemeClr val="tx1">
                    <a:lumMod val="75000"/>
                    <a:lumOff val="25000"/>
                  </a:schemeClr>
                </a:solidFill>
              </a:rPr>
              <a:t>Systematic observations of behavior: </a:t>
            </a:r>
            <a:r>
              <a:rPr lang="en-US" dirty="0">
                <a:solidFill>
                  <a:schemeClr val="tx1">
                    <a:lumMod val="75000"/>
                    <a:lumOff val="25000"/>
                  </a:schemeClr>
                </a:solidFill>
              </a:rPr>
              <a:t>D</a:t>
            </a:r>
            <a:r>
              <a:rPr lang="en-US" sz="1800" dirty="0">
                <a:solidFill>
                  <a:schemeClr val="tx1">
                    <a:lumMod val="75000"/>
                    <a:lumOff val="25000"/>
                  </a:schemeClr>
                </a:solidFill>
              </a:rPr>
              <a:t>irect observation of behavior of interest</a:t>
            </a:r>
            <a:br>
              <a:rPr lang="en-US" sz="1800" dirty="0">
                <a:solidFill>
                  <a:schemeClr val="tx1">
                    <a:lumMod val="75000"/>
                    <a:lumOff val="25000"/>
                  </a:schemeClr>
                </a:solidFill>
              </a:rPr>
            </a:br>
            <a:endParaRPr lang="en-US" sz="1800" dirty="0">
              <a:solidFill>
                <a:schemeClr val="tx1">
                  <a:lumMod val="75000"/>
                  <a:lumOff val="25000"/>
                </a:schemeClr>
              </a:solidFill>
            </a:endParaRPr>
          </a:p>
          <a:p>
            <a:pPr marL="285750" indent="-285750">
              <a:lnSpc>
                <a:spcPct val="90000"/>
              </a:lnSpc>
              <a:spcBef>
                <a:spcPts val="0"/>
              </a:spcBef>
              <a:buFont typeface="Arial" panose="020B0604020202020204" pitchFamily="34" charset="0"/>
              <a:buChar char="•"/>
            </a:pPr>
            <a:r>
              <a:rPr lang="en-US" dirty="0">
                <a:solidFill>
                  <a:schemeClr val="tx1">
                    <a:lumMod val="75000"/>
                    <a:lumOff val="25000"/>
                  </a:schemeClr>
                </a:solidFill>
              </a:rPr>
              <a:t>Data collected through videotaping, audiotaping &amp; paper-and-pencil </a:t>
            </a:r>
            <a:br>
              <a:rPr lang="en-US" dirty="0">
                <a:solidFill>
                  <a:schemeClr val="tx1">
                    <a:lumMod val="75000"/>
                    <a:lumOff val="25000"/>
                  </a:schemeClr>
                </a:solidFill>
              </a:rPr>
            </a:br>
            <a:endParaRPr lang="en-US" dirty="0">
              <a:solidFill>
                <a:schemeClr val="tx1">
                  <a:lumMod val="75000"/>
                  <a:lumOff val="25000"/>
                </a:schemeClr>
              </a:solidFill>
            </a:endParaRPr>
          </a:p>
          <a:p>
            <a:pPr marL="285750" indent="-285750">
              <a:lnSpc>
                <a:spcPct val="90000"/>
              </a:lnSpc>
              <a:spcBef>
                <a:spcPts val="0"/>
              </a:spcBef>
              <a:buFont typeface="Arial" panose="020B0604020202020204" pitchFamily="34" charset="0"/>
              <a:buChar char="•"/>
            </a:pPr>
            <a:r>
              <a:rPr lang="en-US" dirty="0">
                <a:solidFill>
                  <a:schemeClr val="tx1">
                    <a:lumMod val="75000"/>
                    <a:lumOff val="25000"/>
                  </a:schemeClr>
                </a:solidFill>
              </a:rPr>
              <a:t>Direct observations highly structured &amp; occur in laboratory setting, or less intrusive, unstructured observations of everyday life</a:t>
            </a:r>
            <a:br>
              <a:rPr lang="en-US" dirty="0">
                <a:solidFill>
                  <a:schemeClr val="tx1">
                    <a:lumMod val="75000"/>
                    <a:lumOff val="25000"/>
                  </a:schemeClr>
                </a:solidFill>
              </a:rPr>
            </a:br>
            <a:endParaRPr lang="en-US" dirty="0">
              <a:solidFill>
                <a:schemeClr val="tx1">
                  <a:lumMod val="75000"/>
                  <a:lumOff val="25000"/>
                </a:schemeClr>
              </a:solidFill>
            </a:endParaRPr>
          </a:p>
          <a:p>
            <a:pPr marL="285750" indent="-285750">
              <a:lnSpc>
                <a:spcPct val="90000"/>
              </a:lnSpc>
              <a:spcBef>
                <a:spcPts val="0"/>
              </a:spcBef>
              <a:buFont typeface="Arial" panose="020B0604020202020204" pitchFamily="34" charset="0"/>
              <a:buChar char="•"/>
            </a:pPr>
            <a:r>
              <a:rPr lang="en-US" dirty="0">
                <a:solidFill>
                  <a:schemeClr val="tx1">
                    <a:lumMod val="75000"/>
                    <a:lumOff val="25000"/>
                  </a:schemeClr>
                </a:solidFill>
              </a:rPr>
              <a:t>Strengths include ability to directly observe behavior of interest, sometimes as occurs in participants’ everyday lives</a:t>
            </a:r>
            <a:br>
              <a:rPr lang="en-US" dirty="0">
                <a:solidFill>
                  <a:schemeClr val="tx1">
                    <a:lumMod val="75000"/>
                    <a:lumOff val="25000"/>
                  </a:schemeClr>
                </a:solidFill>
              </a:rPr>
            </a:br>
            <a:endParaRPr lang="en-US" dirty="0">
              <a:solidFill>
                <a:schemeClr val="tx1">
                  <a:lumMod val="75000"/>
                  <a:lumOff val="25000"/>
                </a:schemeClr>
              </a:solidFill>
            </a:endParaRPr>
          </a:p>
          <a:p>
            <a:pPr marL="285750" indent="-285750">
              <a:lnSpc>
                <a:spcPct val="90000"/>
              </a:lnSpc>
              <a:spcBef>
                <a:spcPts val="0"/>
              </a:spcBef>
              <a:buFont typeface="Arial" panose="020B0604020202020204" pitchFamily="34" charset="0"/>
              <a:buChar char="•"/>
            </a:pPr>
            <a:r>
              <a:rPr lang="en-US" dirty="0">
                <a:solidFill>
                  <a:schemeClr val="tx1">
                    <a:lumMod val="75000"/>
                    <a:lumOff val="25000"/>
                  </a:schemeClr>
                </a:solidFill>
              </a:rPr>
              <a:t>Limitations include:</a:t>
            </a:r>
          </a:p>
          <a:p>
            <a:pPr marL="742950" lvl="1" indent="-285750">
              <a:lnSpc>
                <a:spcPct val="90000"/>
              </a:lnSpc>
              <a:spcBef>
                <a:spcPts val="0"/>
              </a:spcBef>
              <a:buFont typeface="Arial" panose="020B0604020202020204" pitchFamily="34" charset="0"/>
              <a:buChar char="•"/>
            </a:pPr>
            <a:r>
              <a:rPr lang="en-US" sz="1800" dirty="0">
                <a:solidFill>
                  <a:schemeClr val="tx1">
                    <a:lumMod val="75000"/>
                    <a:lumOff val="25000"/>
                  </a:schemeClr>
                </a:solidFill>
              </a:rPr>
              <a:t>Effects caused by presence of an observer</a:t>
            </a:r>
          </a:p>
          <a:p>
            <a:pPr marL="742950" lvl="1" indent="-285750">
              <a:lnSpc>
                <a:spcPct val="90000"/>
              </a:lnSpc>
              <a:spcBef>
                <a:spcPts val="0"/>
              </a:spcBef>
              <a:buFont typeface="Arial" panose="020B0604020202020204" pitchFamily="34" charset="0"/>
              <a:buChar char="•"/>
            </a:pPr>
            <a:r>
              <a:rPr lang="en-US" sz="1800" dirty="0">
                <a:solidFill>
                  <a:schemeClr val="tx1">
                    <a:lumMod val="75000"/>
                    <a:lumOff val="25000"/>
                  </a:schemeClr>
                </a:solidFill>
              </a:rPr>
              <a:t>Financial costs</a:t>
            </a:r>
          </a:p>
          <a:p>
            <a:pPr marL="742950" lvl="1" indent="-285750">
              <a:lnSpc>
                <a:spcPct val="90000"/>
              </a:lnSpc>
              <a:spcBef>
                <a:spcPts val="0"/>
              </a:spcBef>
              <a:buFont typeface="Arial" panose="020B0604020202020204" pitchFamily="34" charset="0"/>
              <a:buChar char="•"/>
            </a:pPr>
            <a:r>
              <a:rPr lang="en-US" sz="1800" dirty="0">
                <a:solidFill>
                  <a:schemeClr val="tx1">
                    <a:lumMod val="75000"/>
                    <a:lumOff val="25000"/>
                  </a:schemeClr>
                </a:solidFill>
              </a:rPr>
              <a:t>Extensive time required for collecting observation data</a:t>
            </a:r>
            <a:endParaRPr lang="en-CA" sz="1800" dirty="0">
              <a:solidFill>
                <a:schemeClr val="tx1">
                  <a:lumMod val="75000"/>
                  <a:lumOff val="25000"/>
                </a:schemeClr>
              </a:solidFill>
            </a:endParaRPr>
          </a:p>
          <a:p>
            <a:pPr marL="285750" indent="-285750">
              <a:lnSpc>
                <a:spcPct val="90000"/>
              </a:lnSpc>
              <a:spcBef>
                <a:spcPts val="0"/>
              </a:spcBef>
              <a:buFont typeface="Arial" panose="020B0604020202020204" pitchFamily="34" charset="0"/>
              <a:buChar char="•"/>
            </a:pPr>
            <a:endParaRPr lang="en-US" dirty="0">
              <a:ln w="15875">
                <a:noFill/>
                <a:round/>
              </a:ln>
              <a:solidFill>
                <a:schemeClr val="tx1">
                  <a:lumMod val="75000"/>
                  <a:lumOff val="25000"/>
                </a:schemeClr>
              </a:solidFill>
            </a:endParaRPr>
          </a:p>
          <a:p>
            <a:pPr>
              <a:lnSpc>
                <a:spcPct val="90000"/>
              </a:lnSpc>
              <a:spcBef>
                <a:spcPts val="0"/>
              </a:spcBef>
            </a:pPr>
            <a:endParaRPr lang="en-US" dirty="0">
              <a:ln w="15875">
                <a:noFill/>
                <a:round/>
              </a:ln>
              <a:solidFill>
                <a:schemeClr val="tx1">
                  <a:lumMod val="75000"/>
                  <a:lumOff val="25000"/>
                </a:schemeClr>
              </a:solidFill>
            </a:endParaRPr>
          </a:p>
          <a:p>
            <a:pPr>
              <a:lnSpc>
                <a:spcPct val="90000"/>
              </a:lnSpc>
              <a:spcBef>
                <a:spcPts val="0"/>
              </a:spcBef>
            </a:pPr>
            <a:endParaRPr lang="en-US" dirty="0">
              <a:solidFill>
                <a:schemeClr val="tx1">
                  <a:lumMod val="75000"/>
                  <a:lumOff val="25000"/>
                </a:schemeClr>
              </a:solidFill>
            </a:endParaRPr>
          </a:p>
        </p:txBody>
      </p:sp>
      <p:sp>
        <p:nvSpPr>
          <p:cNvPr id="8" name="TextBox 7">
            <a:extLst>
              <a:ext uri="{FF2B5EF4-FFF2-40B4-BE49-F238E27FC236}">
                <a16:creationId xmlns:a16="http://schemas.microsoft.com/office/drawing/2014/main" id="{70196FE8-5F50-6C49-A04C-045F9E41F4CF}"/>
              </a:ext>
            </a:extLst>
          </p:cNvPr>
          <p:cNvSpPr txBox="1"/>
          <p:nvPr/>
        </p:nvSpPr>
        <p:spPr>
          <a:xfrm>
            <a:off x="6372394" y="6208608"/>
            <a:ext cx="2446798" cy="246221"/>
          </a:xfrm>
          <a:prstGeom prst="rect">
            <a:avLst/>
          </a:prstGeom>
          <a:noFill/>
        </p:spPr>
        <p:txBody>
          <a:bodyPr wrap="square" rtlCol="0">
            <a:spAutoFit/>
          </a:bodyPr>
          <a:lstStyle/>
          <a:p>
            <a:r>
              <a:rPr lang="en-US" sz="1000" dirty="0"/>
              <a:t>Photo Credit: Pixabay</a:t>
            </a:r>
          </a:p>
        </p:txBody>
      </p:sp>
    </p:spTree>
    <p:extLst>
      <p:ext uri="{BB962C8B-B14F-4D97-AF65-F5344CB8AC3E}">
        <p14:creationId xmlns:p14="http://schemas.microsoft.com/office/powerpoint/2010/main" val="6630344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870BB34-1E11-4A38-961E-8BECD4EB20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gradFill>
            <a:gsLst>
              <a:gs pos="0">
                <a:schemeClr val="bg2">
                  <a:tint val="90000"/>
                  <a:shade val="92000"/>
                  <a:satMod val="160000"/>
                </a:schemeClr>
              </a:gs>
              <a:gs pos="77000">
                <a:schemeClr val="bg2">
                  <a:tint val="100000"/>
                  <a:shade val="73000"/>
                  <a:satMod val="155000"/>
                </a:schemeClr>
              </a:gs>
              <a:gs pos="100000">
                <a:schemeClr val="bg2">
                  <a:tint val="100000"/>
                  <a:shade val="67000"/>
                  <a:satMod val="14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picture containing outdoor, tree, grass&#10;&#10;Description automatically generated">
            <a:extLst>
              <a:ext uri="{FF2B5EF4-FFF2-40B4-BE49-F238E27FC236}">
                <a16:creationId xmlns:a16="http://schemas.microsoft.com/office/drawing/2014/main" id="{4AC24B17-2474-0746-A35C-C4DE05C446F8}"/>
              </a:ext>
            </a:extLst>
          </p:cNvPr>
          <p:cNvPicPr>
            <a:picLocks noChangeAspect="1"/>
          </p:cNvPicPr>
          <p:nvPr/>
        </p:nvPicPr>
        <p:blipFill rotWithShape="1">
          <a:blip r:embed="rId3"/>
          <a:srcRect t="29314" r="9091" b="3401"/>
          <a:stretch/>
        </p:blipFill>
        <p:spPr>
          <a:xfrm>
            <a:off x="1" y="10"/>
            <a:ext cx="12191999" cy="6857989"/>
          </a:xfrm>
          <a:prstGeom prst="rect">
            <a:avLst/>
          </a:prstGeom>
        </p:spPr>
      </p:pic>
      <p:sp>
        <p:nvSpPr>
          <p:cNvPr id="12" name="Rectangle 11">
            <a:extLst>
              <a:ext uri="{FF2B5EF4-FFF2-40B4-BE49-F238E27FC236}">
                <a16:creationId xmlns:a16="http://schemas.microsoft.com/office/drawing/2014/main" id="{3E480DB9-98E5-480A-AF30-5D73B61273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0206" y="237744"/>
            <a:ext cx="7652977" cy="6382512"/>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a:extLst>
              <a:ext uri="{FF2B5EF4-FFF2-40B4-BE49-F238E27FC236}">
                <a16:creationId xmlns:a16="http://schemas.microsoft.com/office/drawing/2014/main" id="{C1F246CF-DB85-4B25-B3A3-F5BBDEE3EA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7366" y="374904"/>
            <a:ext cx="7340156" cy="6108192"/>
          </a:xfrm>
          <a:prstGeom prst="rect">
            <a:avLst/>
          </a:prstGeom>
          <a:noFill/>
          <a:ln w="6350" cap="sq">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6D0A4E27-28EF-CD49-8EC1-6F39B00842B7}"/>
              </a:ext>
            </a:extLst>
          </p:cNvPr>
          <p:cNvSpPr>
            <a:spLocks noGrp="1"/>
          </p:cNvSpPr>
          <p:nvPr>
            <p:ph type="title"/>
          </p:nvPr>
        </p:nvSpPr>
        <p:spPr>
          <a:xfrm>
            <a:off x="671830" y="642594"/>
            <a:ext cx="6718433" cy="1746504"/>
          </a:xfrm>
        </p:spPr>
        <p:txBody>
          <a:bodyPr>
            <a:normAutofit/>
          </a:bodyPr>
          <a:lstStyle/>
          <a:p>
            <a:r>
              <a:rPr lang="en-US" sz="4000" dirty="0"/>
              <a:t>The Role of Research in Contemporary Social Work</a:t>
            </a:r>
            <a:endParaRPr lang="en-US" sz="4000" dirty="0">
              <a:solidFill>
                <a:schemeClr val="tx1"/>
              </a:solidFill>
            </a:endParaRPr>
          </a:p>
        </p:txBody>
      </p:sp>
      <p:sp>
        <p:nvSpPr>
          <p:cNvPr id="3" name="Content Placeholder 2">
            <a:extLst>
              <a:ext uri="{FF2B5EF4-FFF2-40B4-BE49-F238E27FC236}">
                <a16:creationId xmlns:a16="http://schemas.microsoft.com/office/drawing/2014/main" id="{08292328-3512-2F4F-84FA-0C8265D45B36}"/>
              </a:ext>
            </a:extLst>
          </p:cNvPr>
          <p:cNvSpPr>
            <a:spLocks noGrp="1"/>
          </p:cNvSpPr>
          <p:nvPr>
            <p:ph idx="1"/>
          </p:nvPr>
        </p:nvSpPr>
        <p:spPr>
          <a:xfrm>
            <a:off x="495368" y="2389098"/>
            <a:ext cx="7140673" cy="3645942"/>
          </a:xfrm>
        </p:spPr>
        <p:txBody>
          <a:bodyPr>
            <a:noAutofit/>
          </a:bodyPr>
          <a:lstStyle/>
          <a:p>
            <a:pPr marL="285750" indent="-285750">
              <a:spcBef>
                <a:spcPts val="0"/>
              </a:spcBef>
              <a:buFont typeface="Arial" panose="020B0604020202020204" pitchFamily="34" charset="0"/>
              <a:buChar char="•"/>
            </a:pPr>
            <a:r>
              <a:rPr lang="en-US" dirty="0">
                <a:ln w="15875">
                  <a:noFill/>
                  <a:round/>
                </a:ln>
              </a:rPr>
              <a:t>Early social work adopted rubric of science to distinguish from religion </a:t>
            </a:r>
            <a:br>
              <a:rPr lang="en-US" dirty="0">
                <a:ln w="15875">
                  <a:noFill/>
                  <a:round/>
                </a:ln>
              </a:rPr>
            </a:br>
            <a:r>
              <a:rPr lang="en-US" dirty="0">
                <a:ln w="15875">
                  <a:noFill/>
                  <a:round/>
                </a:ln>
              </a:rPr>
              <a:t>&amp; political activism</a:t>
            </a:r>
          </a:p>
          <a:p>
            <a:pPr marL="285750" indent="-285750">
              <a:spcBef>
                <a:spcPts val="0"/>
              </a:spcBef>
              <a:buFont typeface="Arial" panose="020B0604020202020204" pitchFamily="34" charset="0"/>
              <a:buChar char="•"/>
            </a:pPr>
            <a:endParaRPr lang="en-US" dirty="0">
              <a:ln w="15875">
                <a:noFill/>
                <a:round/>
              </a:ln>
            </a:endParaRPr>
          </a:p>
          <a:p>
            <a:pPr marL="285750" indent="-285750">
              <a:spcBef>
                <a:spcPts val="0"/>
              </a:spcBef>
              <a:buFont typeface="Arial" panose="020B0604020202020204" pitchFamily="34" charset="0"/>
              <a:buChar char="•"/>
            </a:pPr>
            <a:r>
              <a:rPr lang="en-US" dirty="0">
                <a:ln w="15875">
                  <a:noFill/>
                  <a:round/>
                </a:ln>
              </a:rPr>
              <a:t>Empirical research strengthens practice/policy &amp; enhances credibility</a:t>
            </a:r>
          </a:p>
          <a:p>
            <a:pPr marL="285750" indent="-285750">
              <a:spcBef>
                <a:spcPts val="0"/>
              </a:spcBef>
              <a:buFont typeface="Arial" panose="020B0604020202020204" pitchFamily="34" charset="0"/>
              <a:buChar char="•"/>
            </a:pPr>
            <a:endParaRPr lang="en-US" dirty="0">
              <a:ln w="15875">
                <a:noFill/>
                <a:round/>
              </a:ln>
            </a:endParaRPr>
          </a:p>
          <a:p>
            <a:pPr marL="285750" indent="-285750">
              <a:spcBef>
                <a:spcPts val="0"/>
              </a:spcBef>
              <a:buFont typeface="Arial" panose="020B0604020202020204" pitchFamily="34" charset="0"/>
              <a:buChar char="•"/>
            </a:pPr>
            <a:r>
              <a:rPr lang="en-US" dirty="0">
                <a:ln w="15875">
                  <a:noFill/>
                  <a:round/>
                </a:ln>
              </a:rPr>
              <a:t>An original investigation to gain knowledge &amp; understanding to address social issues through direct practice/policy</a:t>
            </a:r>
          </a:p>
          <a:p>
            <a:pPr marL="285750" indent="-285750">
              <a:spcBef>
                <a:spcPts val="0"/>
              </a:spcBef>
              <a:buFont typeface="Arial" panose="020B0604020202020204" pitchFamily="34" charset="0"/>
              <a:buChar char="•"/>
            </a:pPr>
            <a:endParaRPr lang="en-US" dirty="0">
              <a:ln w="15875">
                <a:noFill/>
                <a:round/>
              </a:ln>
            </a:endParaRPr>
          </a:p>
          <a:p>
            <a:pPr marL="285750" indent="-285750">
              <a:spcBef>
                <a:spcPts val="0"/>
              </a:spcBef>
              <a:buFont typeface="Arial" panose="020B0604020202020204" pitchFamily="34" charset="0"/>
              <a:buChar char="•"/>
            </a:pPr>
            <a:r>
              <a:rPr lang="en-US" dirty="0">
                <a:ln w="15875">
                  <a:noFill/>
                  <a:round/>
                </a:ln>
              </a:rPr>
              <a:t>Social Work uses range of research methods from social sciences</a:t>
            </a:r>
          </a:p>
          <a:p>
            <a:pPr marL="285750" indent="-285750">
              <a:spcBef>
                <a:spcPts val="0"/>
              </a:spcBef>
              <a:buFont typeface="Arial" panose="020B0604020202020204" pitchFamily="34" charset="0"/>
              <a:buChar char="•"/>
            </a:pPr>
            <a:endParaRPr lang="en-US" dirty="0">
              <a:ln w="15875">
                <a:noFill/>
                <a:round/>
              </a:ln>
            </a:endParaRPr>
          </a:p>
          <a:p>
            <a:pPr marL="285750" indent="-285750">
              <a:spcBef>
                <a:spcPts val="0"/>
              </a:spcBef>
              <a:buFont typeface="Arial" panose="020B0604020202020204" pitchFamily="34" charset="0"/>
              <a:buChar char="•"/>
            </a:pPr>
            <a:r>
              <a:rPr lang="en-US" dirty="0">
                <a:ln w="15875">
                  <a:noFill/>
                  <a:round/>
                </a:ln>
              </a:rPr>
              <a:t>Common denominator in diverse research a concern with social </a:t>
            </a:r>
            <a:br>
              <a:rPr lang="en-US" dirty="0">
                <a:ln w="15875">
                  <a:noFill/>
                  <a:round/>
                </a:ln>
              </a:rPr>
            </a:br>
            <a:r>
              <a:rPr lang="en-US" dirty="0">
                <a:ln w="15875">
                  <a:noFill/>
                  <a:round/>
                </a:ln>
              </a:rPr>
              <a:t>inclusion, justice &amp; reform</a:t>
            </a:r>
          </a:p>
          <a:p>
            <a:pPr marL="285750" indent="-285750">
              <a:spcBef>
                <a:spcPts val="0"/>
              </a:spcBef>
              <a:buFont typeface="Arial" panose="020B0604020202020204" pitchFamily="34" charset="0"/>
              <a:buChar char="•"/>
            </a:pPr>
            <a:endParaRPr lang="en-US" dirty="0">
              <a:ln w="15875">
                <a:noFill/>
                <a:round/>
              </a:ln>
            </a:endParaRPr>
          </a:p>
        </p:txBody>
      </p:sp>
      <p:sp>
        <p:nvSpPr>
          <p:cNvPr id="8" name="TextBox 7">
            <a:extLst>
              <a:ext uri="{FF2B5EF4-FFF2-40B4-BE49-F238E27FC236}">
                <a16:creationId xmlns:a16="http://schemas.microsoft.com/office/drawing/2014/main" id="{D4C1CA5A-D5DA-864C-A543-D48C188FD499}"/>
              </a:ext>
            </a:extLst>
          </p:cNvPr>
          <p:cNvSpPr txBox="1"/>
          <p:nvPr/>
        </p:nvSpPr>
        <p:spPr>
          <a:xfrm>
            <a:off x="6372394" y="6208608"/>
            <a:ext cx="2446798" cy="246221"/>
          </a:xfrm>
          <a:prstGeom prst="rect">
            <a:avLst/>
          </a:prstGeom>
          <a:noFill/>
        </p:spPr>
        <p:txBody>
          <a:bodyPr wrap="square" rtlCol="0">
            <a:spAutoFit/>
          </a:bodyPr>
          <a:lstStyle/>
          <a:p>
            <a:r>
              <a:rPr lang="en-US" sz="1000" dirty="0"/>
              <a:t>Photo Credit: Pixabay</a:t>
            </a:r>
          </a:p>
        </p:txBody>
      </p:sp>
    </p:spTree>
    <p:extLst>
      <p:ext uri="{BB962C8B-B14F-4D97-AF65-F5344CB8AC3E}">
        <p14:creationId xmlns:p14="http://schemas.microsoft.com/office/powerpoint/2010/main" val="36399303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close up of a tree&#10;&#10;Description automatically generated">
            <a:extLst>
              <a:ext uri="{FF2B5EF4-FFF2-40B4-BE49-F238E27FC236}">
                <a16:creationId xmlns:a16="http://schemas.microsoft.com/office/drawing/2014/main" id="{20E57E2B-BB3D-7949-B56B-79503B25FE58}"/>
              </a:ext>
            </a:extLst>
          </p:cNvPr>
          <p:cNvPicPr>
            <a:picLocks noChangeAspect="1"/>
          </p:cNvPicPr>
          <p:nvPr/>
        </p:nvPicPr>
        <p:blipFill rotWithShape="1">
          <a:blip r:embed="rId3"/>
          <a:srcRect l="9091" t="14398" b="8705"/>
          <a:stretch/>
        </p:blipFill>
        <p:spPr>
          <a:xfrm>
            <a:off x="20" y="10"/>
            <a:ext cx="12191980" cy="6857990"/>
          </a:xfrm>
          <a:prstGeom prst="rect">
            <a:avLst/>
          </a:prstGeom>
        </p:spPr>
      </p:pic>
      <p:sp>
        <p:nvSpPr>
          <p:cNvPr id="18" name="Rectangle 17">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39709" y="253548"/>
            <a:ext cx="5612193" cy="6361598"/>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87542"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D0A4E27-28EF-CD49-8EC1-6F39B00842B7}"/>
              </a:ext>
            </a:extLst>
          </p:cNvPr>
          <p:cNvSpPr>
            <a:spLocks noGrp="1"/>
          </p:cNvSpPr>
          <p:nvPr>
            <p:ph type="title"/>
          </p:nvPr>
        </p:nvSpPr>
        <p:spPr>
          <a:xfrm>
            <a:off x="6846137" y="727626"/>
            <a:ext cx="4602152" cy="1718225"/>
          </a:xfrm>
        </p:spPr>
        <p:txBody>
          <a:bodyPr>
            <a:normAutofit/>
          </a:bodyPr>
          <a:lstStyle/>
          <a:p>
            <a:r>
              <a:rPr lang="en-US" sz="3700"/>
              <a:t>Adequacy of the Research Methods: </a:t>
            </a:r>
            <a:r>
              <a:rPr lang="en-US" sz="3700" b="1"/>
              <a:t>Ethnography</a:t>
            </a:r>
          </a:p>
        </p:txBody>
      </p:sp>
      <p:sp>
        <p:nvSpPr>
          <p:cNvPr id="3" name="Content Placeholder 2">
            <a:extLst>
              <a:ext uri="{FF2B5EF4-FFF2-40B4-BE49-F238E27FC236}">
                <a16:creationId xmlns:a16="http://schemas.microsoft.com/office/drawing/2014/main" id="{08292328-3512-2F4F-84FA-0C8265D45B36}"/>
              </a:ext>
            </a:extLst>
          </p:cNvPr>
          <p:cNvSpPr>
            <a:spLocks noGrp="1"/>
          </p:cNvSpPr>
          <p:nvPr>
            <p:ph idx="1"/>
          </p:nvPr>
        </p:nvSpPr>
        <p:spPr>
          <a:xfrm>
            <a:off x="6657474" y="2538920"/>
            <a:ext cx="5129835" cy="3480066"/>
          </a:xfrm>
        </p:spPr>
        <p:txBody>
          <a:bodyPr>
            <a:noAutofit/>
          </a:bodyPr>
          <a:lstStyle/>
          <a:p>
            <a:pPr marL="285750" indent="-285750">
              <a:lnSpc>
                <a:spcPct val="90000"/>
              </a:lnSpc>
              <a:spcBef>
                <a:spcPts val="0"/>
              </a:spcBef>
              <a:buFont typeface="Arial" panose="020B0604020202020204" pitchFamily="34" charset="0"/>
              <a:buChar char="•"/>
            </a:pPr>
            <a:r>
              <a:rPr lang="en-US" b="1" dirty="0"/>
              <a:t>Ethnography; </a:t>
            </a:r>
            <a:r>
              <a:rPr lang="en-US" dirty="0"/>
              <a:t>to understand beliefs, values &amp; practices of social or cultural group</a:t>
            </a:r>
            <a:br>
              <a:rPr lang="en-US" dirty="0"/>
            </a:br>
            <a:endParaRPr lang="en-US" dirty="0"/>
          </a:p>
          <a:p>
            <a:pPr marL="285750" indent="-285750">
              <a:lnSpc>
                <a:spcPct val="90000"/>
              </a:lnSpc>
              <a:spcBef>
                <a:spcPts val="0"/>
              </a:spcBef>
              <a:buFont typeface="Arial" panose="020B0604020202020204" pitchFamily="34" charset="0"/>
              <a:buChar char="•"/>
            </a:pPr>
            <a:r>
              <a:rPr lang="en-US" dirty="0"/>
              <a:t>Ethnography characterized by extended contact within community &amp; use of multiple methods</a:t>
            </a:r>
            <a:br>
              <a:rPr lang="en-US" dirty="0"/>
            </a:br>
            <a:endParaRPr lang="en-US" dirty="0"/>
          </a:p>
          <a:p>
            <a:pPr marL="285750" indent="-285750">
              <a:lnSpc>
                <a:spcPct val="90000"/>
              </a:lnSpc>
              <a:spcBef>
                <a:spcPts val="0"/>
              </a:spcBef>
              <a:buFont typeface="Arial" panose="020B0604020202020204" pitchFamily="34" charset="0"/>
              <a:buChar char="•"/>
            </a:pPr>
            <a:r>
              <a:rPr lang="en-US" dirty="0"/>
              <a:t>Data collection provides “thick description”</a:t>
            </a:r>
            <a:br>
              <a:rPr lang="en-US" dirty="0"/>
            </a:br>
            <a:endParaRPr lang="en-US" dirty="0"/>
          </a:p>
          <a:p>
            <a:pPr marL="285750" indent="-285750">
              <a:lnSpc>
                <a:spcPct val="90000"/>
              </a:lnSpc>
              <a:spcBef>
                <a:spcPts val="0"/>
              </a:spcBef>
              <a:buFont typeface="Arial" panose="020B0604020202020204" pitchFamily="34" charset="0"/>
              <a:buChar char="•"/>
            </a:pPr>
            <a:r>
              <a:rPr lang="en-US" dirty="0"/>
              <a:t>Ethnography strengths include in-depth descriptions of people, communities, individual &amp; group strengths/deficits &amp; cultural relevance</a:t>
            </a:r>
            <a:br>
              <a:rPr lang="en-US" dirty="0"/>
            </a:br>
            <a:endParaRPr lang="en-US" dirty="0"/>
          </a:p>
          <a:p>
            <a:pPr marL="285750" indent="-285750">
              <a:lnSpc>
                <a:spcPct val="90000"/>
              </a:lnSpc>
              <a:spcBef>
                <a:spcPts val="0"/>
              </a:spcBef>
              <a:buFont typeface="Arial" panose="020B0604020202020204" pitchFamily="34" charset="0"/>
              <a:buChar char="•"/>
            </a:pPr>
            <a:r>
              <a:rPr lang="en-US" dirty="0"/>
              <a:t>Limitations: expensive &amp; time consuming </a:t>
            </a:r>
            <a:endParaRPr lang="en-US" dirty="0">
              <a:ln w="15875">
                <a:noFill/>
                <a:round/>
              </a:ln>
            </a:endParaRPr>
          </a:p>
          <a:p>
            <a:pPr>
              <a:lnSpc>
                <a:spcPct val="90000"/>
              </a:lnSpc>
              <a:spcBef>
                <a:spcPts val="0"/>
              </a:spcBef>
            </a:pPr>
            <a:endParaRPr lang="en-US" dirty="0"/>
          </a:p>
        </p:txBody>
      </p:sp>
      <p:sp>
        <p:nvSpPr>
          <p:cNvPr id="10" name="TextBox 9">
            <a:extLst>
              <a:ext uri="{FF2B5EF4-FFF2-40B4-BE49-F238E27FC236}">
                <a16:creationId xmlns:a16="http://schemas.microsoft.com/office/drawing/2014/main" id="{B919F355-E014-8948-AE79-6C8AA6CA9807}"/>
              </a:ext>
            </a:extLst>
          </p:cNvPr>
          <p:cNvSpPr txBox="1"/>
          <p:nvPr/>
        </p:nvSpPr>
        <p:spPr>
          <a:xfrm>
            <a:off x="10563910" y="6194603"/>
            <a:ext cx="2446798" cy="246221"/>
          </a:xfrm>
          <a:prstGeom prst="rect">
            <a:avLst/>
          </a:prstGeom>
          <a:noFill/>
        </p:spPr>
        <p:txBody>
          <a:bodyPr wrap="square" rtlCol="0">
            <a:spAutoFit/>
          </a:bodyPr>
          <a:lstStyle/>
          <a:p>
            <a:r>
              <a:rPr lang="en-US" sz="1000" dirty="0"/>
              <a:t>Photo Credit: Pixabay</a:t>
            </a:r>
          </a:p>
        </p:txBody>
      </p:sp>
    </p:spTree>
    <p:extLst>
      <p:ext uri="{BB962C8B-B14F-4D97-AF65-F5344CB8AC3E}">
        <p14:creationId xmlns:p14="http://schemas.microsoft.com/office/powerpoint/2010/main" val="27229658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870BB34-1E11-4A38-961E-8BECD4EB20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gradFill>
            <a:gsLst>
              <a:gs pos="0">
                <a:schemeClr val="bg2">
                  <a:tint val="90000"/>
                  <a:shade val="92000"/>
                  <a:satMod val="160000"/>
                </a:schemeClr>
              </a:gs>
              <a:gs pos="77000">
                <a:schemeClr val="bg2">
                  <a:tint val="100000"/>
                  <a:shade val="73000"/>
                  <a:satMod val="155000"/>
                </a:schemeClr>
              </a:gs>
              <a:gs pos="100000">
                <a:schemeClr val="bg2">
                  <a:tint val="100000"/>
                  <a:shade val="67000"/>
                  <a:satMod val="14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a:extLst>
              <a:ext uri="{FF2B5EF4-FFF2-40B4-BE49-F238E27FC236}">
                <a16:creationId xmlns:a16="http://schemas.microsoft.com/office/drawing/2014/main" id="{9100A220-FDC9-0F4A-B0E8-3B08325D444B}"/>
              </a:ext>
            </a:extLst>
          </p:cNvPr>
          <p:cNvPicPr>
            <a:picLocks noChangeAspect="1"/>
          </p:cNvPicPr>
          <p:nvPr/>
        </p:nvPicPr>
        <p:blipFill rotWithShape="1">
          <a:blip r:embed="rId3"/>
          <a:srcRect t="24955" r="9091" b="3275"/>
          <a:stretch/>
        </p:blipFill>
        <p:spPr>
          <a:xfrm>
            <a:off x="1" y="10"/>
            <a:ext cx="12191999" cy="6857989"/>
          </a:xfrm>
          <a:prstGeom prst="rect">
            <a:avLst/>
          </a:prstGeom>
        </p:spPr>
      </p:pic>
      <p:sp>
        <p:nvSpPr>
          <p:cNvPr id="11" name="Rectangle 10">
            <a:extLst>
              <a:ext uri="{FF2B5EF4-FFF2-40B4-BE49-F238E27FC236}">
                <a16:creationId xmlns:a16="http://schemas.microsoft.com/office/drawing/2014/main" id="{3E480DB9-98E5-480A-AF30-5D73B61273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0206" y="237744"/>
            <a:ext cx="7652977" cy="6382512"/>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C1F246CF-DB85-4B25-B3A3-F5BBDEE3EA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7366" y="374904"/>
            <a:ext cx="7340156" cy="6108192"/>
          </a:xfrm>
          <a:prstGeom prst="rect">
            <a:avLst/>
          </a:prstGeom>
          <a:noFill/>
          <a:ln w="6350" cap="sq">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6D0A4E27-28EF-CD49-8EC1-6F39B00842B7}"/>
              </a:ext>
            </a:extLst>
          </p:cNvPr>
          <p:cNvSpPr>
            <a:spLocks noGrp="1"/>
          </p:cNvSpPr>
          <p:nvPr>
            <p:ph type="title"/>
          </p:nvPr>
        </p:nvSpPr>
        <p:spPr>
          <a:xfrm>
            <a:off x="671830" y="401964"/>
            <a:ext cx="7045692" cy="1746504"/>
          </a:xfrm>
        </p:spPr>
        <p:txBody>
          <a:bodyPr>
            <a:normAutofit/>
          </a:bodyPr>
          <a:lstStyle/>
          <a:p>
            <a:r>
              <a:rPr lang="en-US" sz="3400" dirty="0">
                <a:solidFill>
                  <a:schemeClr val="tx1">
                    <a:lumMod val="75000"/>
                    <a:lumOff val="25000"/>
                  </a:schemeClr>
                </a:solidFill>
              </a:rPr>
              <a:t>Adequacy of the Research Methods: </a:t>
            </a:r>
            <a:r>
              <a:rPr lang="en-US" sz="3400" b="1" dirty="0">
                <a:solidFill>
                  <a:schemeClr val="tx1">
                    <a:lumMod val="75000"/>
                    <a:lumOff val="25000"/>
                  </a:schemeClr>
                </a:solidFill>
              </a:rPr>
              <a:t>Transdisciplinary Research Teams</a:t>
            </a:r>
          </a:p>
        </p:txBody>
      </p:sp>
      <p:sp>
        <p:nvSpPr>
          <p:cNvPr id="3" name="Content Placeholder 2">
            <a:extLst>
              <a:ext uri="{FF2B5EF4-FFF2-40B4-BE49-F238E27FC236}">
                <a16:creationId xmlns:a16="http://schemas.microsoft.com/office/drawing/2014/main" id="{08292328-3512-2F4F-84FA-0C8265D45B36}"/>
              </a:ext>
            </a:extLst>
          </p:cNvPr>
          <p:cNvSpPr>
            <a:spLocks noGrp="1"/>
          </p:cNvSpPr>
          <p:nvPr>
            <p:ph idx="1"/>
          </p:nvPr>
        </p:nvSpPr>
        <p:spPr>
          <a:xfrm>
            <a:off x="671831" y="2340972"/>
            <a:ext cx="6718434" cy="3645942"/>
          </a:xfrm>
        </p:spPr>
        <p:txBody>
          <a:bodyPr>
            <a:noAutofit/>
          </a:bodyPr>
          <a:lstStyle/>
          <a:p>
            <a:pPr marL="285750" indent="-285750">
              <a:lnSpc>
                <a:spcPct val="90000"/>
              </a:lnSpc>
              <a:spcBef>
                <a:spcPts val="0"/>
              </a:spcBef>
              <a:buFont typeface="Arial" panose="020B0604020202020204" pitchFamily="34" charset="0"/>
              <a:buChar char="•"/>
            </a:pPr>
            <a:r>
              <a:rPr lang="en-US" b="1" dirty="0">
                <a:solidFill>
                  <a:schemeClr val="tx1">
                    <a:lumMod val="75000"/>
                    <a:lumOff val="25000"/>
                  </a:schemeClr>
                </a:solidFill>
              </a:rPr>
              <a:t>Transdisciplinary research teams: </a:t>
            </a:r>
            <a:r>
              <a:rPr lang="en-US" dirty="0">
                <a:solidFill>
                  <a:schemeClr val="tx1">
                    <a:lumMod val="75000"/>
                    <a:lumOff val="25000"/>
                  </a:schemeClr>
                </a:solidFill>
              </a:rPr>
              <a:t>scholars from biological &amp; social sciences work to address complex problems</a:t>
            </a:r>
            <a:br>
              <a:rPr lang="en-US" dirty="0">
                <a:solidFill>
                  <a:schemeClr val="tx1">
                    <a:lumMod val="75000"/>
                    <a:lumOff val="25000"/>
                  </a:schemeClr>
                </a:solidFill>
              </a:rPr>
            </a:br>
            <a:endParaRPr lang="en-US" dirty="0">
              <a:solidFill>
                <a:schemeClr val="tx1">
                  <a:lumMod val="75000"/>
                  <a:lumOff val="25000"/>
                </a:schemeClr>
              </a:solidFill>
            </a:endParaRPr>
          </a:p>
          <a:p>
            <a:pPr marL="285750" indent="-285750">
              <a:lnSpc>
                <a:spcPct val="90000"/>
              </a:lnSpc>
              <a:spcBef>
                <a:spcPts val="0"/>
              </a:spcBef>
              <a:buFont typeface="Arial" panose="020B0604020202020204" pitchFamily="34" charset="0"/>
              <a:buChar char="•"/>
            </a:pPr>
            <a:r>
              <a:rPr lang="en-US" dirty="0">
                <a:solidFill>
                  <a:schemeClr val="tx1">
                    <a:lumMod val="75000"/>
                    <a:lumOff val="25000"/>
                  </a:schemeClr>
                </a:solidFill>
              </a:rPr>
              <a:t>Teams w/high levels of communication that: </a:t>
            </a:r>
          </a:p>
          <a:p>
            <a:pPr marL="742950" lvl="1" indent="-285750">
              <a:lnSpc>
                <a:spcPct val="90000"/>
              </a:lnSpc>
              <a:spcBef>
                <a:spcPts val="0"/>
              </a:spcBef>
              <a:buFont typeface="Arial" panose="020B0604020202020204" pitchFamily="34" charset="0"/>
              <a:buChar char="•"/>
            </a:pPr>
            <a:r>
              <a:rPr lang="en-US" sz="1800" dirty="0">
                <a:solidFill>
                  <a:schemeClr val="tx1">
                    <a:lumMod val="75000"/>
                    <a:lumOff val="25000"/>
                  </a:schemeClr>
                </a:solidFill>
              </a:rPr>
              <a:t>Develop shared, common language</a:t>
            </a:r>
          </a:p>
          <a:p>
            <a:pPr marL="742950" lvl="1" indent="-285750">
              <a:lnSpc>
                <a:spcPct val="90000"/>
              </a:lnSpc>
              <a:spcBef>
                <a:spcPts val="0"/>
              </a:spcBef>
              <a:buFont typeface="Arial" panose="020B0604020202020204" pitchFamily="34" charset="0"/>
              <a:buChar char="•"/>
            </a:pPr>
            <a:r>
              <a:rPr lang="en-US" sz="1800" dirty="0">
                <a:solidFill>
                  <a:schemeClr val="tx1">
                    <a:lumMod val="75000"/>
                    <a:lumOff val="25000"/>
                  </a:schemeClr>
                </a:solidFill>
              </a:rPr>
              <a:t>Pools knowledge</a:t>
            </a:r>
          </a:p>
          <a:p>
            <a:pPr marL="742950" lvl="1" indent="-285750">
              <a:lnSpc>
                <a:spcPct val="90000"/>
              </a:lnSpc>
              <a:spcBef>
                <a:spcPts val="0"/>
              </a:spcBef>
              <a:buFont typeface="Arial" panose="020B0604020202020204" pitchFamily="34" charset="0"/>
              <a:buChar char="•"/>
            </a:pPr>
            <a:r>
              <a:rPr lang="en-US" sz="1800" dirty="0">
                <a:solidFill>
                  <a:schemeClr val="tx1">
                    <a:lumMod val="75000"/>
                    <a:lumOff val="25000"/>
                  </a:schemeClr>
                </a:solidFill>
              </a:rPr>
              <a:t>Develops research questions, methods, analyses &amp; interpretations</a:t>
            </a:r>
            <a:br>
              <a:rPr lang="en-US" sz="1800" dirty="0">
                <a:solidFill>
                  <a:schemeClr val="tx1">
                    <a:lumMod val="75000"/>
                    <a:lumOff val="25000"/>
                  </a:schemeClr>
                </a:solidFill>
              </a:rPr>
            </a:br>
            <a:endParaRPr lang="en-US" sz="1800" dirty="0">
              <a:solidFill>
                <a:schemeClr val="tx1">
                  <a:lumMod val="75000"/>
                  <a:lumOff val="25000"/>
                </a:schemeClr>
              </a:solidFill>
            </a:endParaRPr>
          </a:p>
          <a:p>
            <a:pPr marL="285750" indent="-285750">
              <a:lnSpc>
                <a:spcPct val="90000"/>
              </a:lnSpc>
              <a:spcBef>
                <a:spcPts val="0"/>
              </a:spcBef>
              <a:buFont typeface="Arial" panose="020B0604020202020204" pitchFamily="34" charset="0"/>
              <a:buChar char="•"/>
            </a:pPr>
            <a:r>
              <a:rPr lang="en-US" dirty="0">
                <a:solidFill>
                  <a:schemeClr val="tx1">
                    <a:lumMod val="75000"/>
                    <a:lumOff val="25000"/>
                  </a:schemeClr>
                </a:solidFill>
              </a:rPr>
              <a:t>Social workers part of research teams because of:</a:t>
            </a:r>
          </a:p>
          <a:p>
            <a:pPr marL="742950" lvl="1" indent="-285750">
              <a:lnSpc>
                <a:spcPct val="90000"/>
              </a:lnSpc>
              <a:spcBef>
                <a:spcPts val="0"/>
              </a:spcBef>
              <a:buFont typeface="Arial" panose="020B0604020202020204" pitchFamily="34" charset="0"/>
              <a:buChar char="•"/>
            </a:pPr>
            <a:r>
              <a:rPr lang="en-US" sz="1800" dirty="0">
                <a:solidFill>
                  <a:schemeClr val="tx1">
                    <a:lumMod val="75000"/>
                    <a:lumOff val="25000"/>
                  </a:schemeClr>
                </a:solidFill>
              </a:rPr>
              <a:t>Expertise in holistic approaches </a:t>
            </a:r>
          </a:p>
          <a:p>
            <a:pPr marL="742950" lvl="1" indent="-285750">
              <a:lnSpc>
                <a:spcPct val="90000"/>
              </a:lnSpc>
              <a:spcBef>
                <a:spcPts val="0"/>
              </a:spcBef>
              <a:buFont typeface="Arial" panose="020B0604020202020204" pitchFamily="34" charset="0"/>
              <a:buChar char="•"/>
            </a:pPr>
            <a:r>
              <a:rPr lang="en-US" sz="1800" dirty="0">
                <a:solidFill>
                  <a:schemeClr val="tx1">
                    <a:lumMod val="75000"/>
                    <a:lumOff val="25000"/>
                  </a:schemeClr>
                </a:solidFill>
              </a:rPr>
              <a:t>Familiarity &amp; experience in working on teams </a:t>
            </a:r>
            <a:br>
              <a:rPr lang="en-US" sz="1800" dirty="0">
                <a:solidFill>
                  <a:schemeClr val="tx1">
                    <a:lumMod val="75000"/>
                    <a:lumOff val="25000"/>
                  </a:schemeClr>
                </a:solidFill>
              </a:rPr>
            </a:br>
            <a:endParaRPr lang="en-US" sz="1800" dirty="0">
              <a:solidFill>
                <a:schemeClr val="tx1">
                  <a:lumMod val="75000"/>
                  <a:lumOff val="25000"/>
                </a:schemeClr>
              </a:solidFill>
            </a:endParaRPr>
          </a:p>
          <a:p>
            <a:pPr marL="285750" indent="-285750">
              <a:lnSpc>
                <a:spcPct val="90000"/>
              </a:lnSpc>
              <a:spcBef>
                <a:spcPts val="0"/>
              </a:spcBef>
              <a:buFont typeface="Arial" panose="020B0604020202020204" pitchFamily="34" charset="0"/>
              <a:buChar char="•"/>
            </a:pPr>
            <a:r>
              <a:rPr lang="en-US" dirty="0">
                <a:solidFill>
                  <a:schemeClr val="tx1">
                    <a:lumMod val="75000"/>
                    <a:lumOff val="25000"/>
                  </a:schemeClr>
                </a:solidFill>
              </a:rPr>
              <a:t>Teams creatively tackle perplexing &amp; persistent social problems</a:t>
            </a:r>
            <a:endParaRPr lang="en-CA" dirty="0">
              <a:solidFill>
                <a:schemeClr val="tx1">
                  <a:lumMod val="75000"/>
                  <a:lumOff val="25000"/>
                </a:schemeClr>
              </a:solidFill>
            </a:endParaRPr>
          </a:p>
          <a:p>
            <a:pPr marL="285750" indent="-285750">
              <a:lnSpc>
                <a:spcPct val="90000"/>
              </a:lnSpc>
              <a:spcBef>
                <a:spcPts val="0"/>
              </a:spcBef>
              <a:buFont typeface="Arial" panose="020B0604020202020204" pitchFamily="34" charset="0"/>
              <a:buChar char="•"/>
            </a:pPr>
            <a:endParaRPr lang="en-US" dirty="0">
              <a:ln w="15875">
                <a:noFill/>
                <a:round/>
              </a:ln>
              <a:solidFill>
                <a:schemeClr val="tx1">
                  <a:lumMod val="75000"/>
                  <a:lumOff val="25000"/>
                </a:schemeClr>
              </a:solidFill>
            </a:endParaRPr>
          </a:p>
          <a:p>
            <a:pPr marL="285750" indent="-285750">
              <a:lnSpc>
                <a:spcPct val="90000"/>
              </a:lnSpc>
              <a:spcBef>
                <a:spcPts val="0"/>
              </a:spcBef>
              <a:buFont typeface="Arial" panose="020B0604020202020204" pitchFamily="34" charset="0"/>
              <a:buChar char="•"/>
            </a:pPr>
            <a:endParaRPr lang="en-US" dirty="0">
              <a:ln w="15875">
                <a:noFill/>
                <a:round/>
              </a:ln>
              <a:solidFill>
                <a:schemeClr val="tx1">
                  <a:lumMod val="75000"/>
                  <a:lumOff val="25000"/>
                </a:schemeClr>
              </a:solidFill>
            </a:endParaRPr>
          </a:p>
          <a:p>
            <a:pPr>
              <a:lnSpc>
                <a:spcPct val="90000"/>
              </a:lnSpc>
              <a:spcBef>
                <a:spcPts val="0"/>
              </a:spcBef>
            </a:pPr>
            <a:endParaRPr lang="en-US" dirty="0">
              <a:solidFill>
                <a:schemeClr val="tx1">
                  <a:lumMod val="75000"/>
                  <a:lumOff val="25000"/>
                </a:schemeClr>
              </a:solidFill>
            </a:endParaRPr>
          </a:p>
        </p:txBody>
      </p:sp>
      <p:sp>
        <p:nvSpPr>
          <p:cNvPr id="8" name="TextBox 7">
            <a:extLst>
              <a:ext uri="{FF2B5EF4-FFF2-40B4-BE49-F238E27FC236}">
                <a16:creationId xmlns:a16="http://schemas.microsoft.com/office/drawing/2014/main" id="{1F9D1026-3335-2F42-986C-9440A9E62D5E}"/>
              </a:ext>
            </a:extLst>
          </p:cNvPr>
          <p:cNvSpPr txBox="1"/>
          <p:nvPr/>
        </p:nvSpPr>
        <p:spPr>
          <a:xfrm>
            <a:off x="6372394" y="6208608"/>
            <a:ext cx="2446798" cy="246221"/>
          </a:xfrm>
          <a:prstGeom prst="rect">
            <a:avLst/>
          </a:prstGeom>
          <a:noFill/>
        </p:spPr>
        <p:txBody>
          <a:bodyPr wrap="square" rtlCol="0">
            <a:spAutoFit/>
          </a:bodyPr>
          <a:lstStyle/>
          <a:p>
            <a:r>
              <a:rPr lang="en-US" sz="1000" dirty="0"/>
              <a:t>Photo Credit: Pixabay</a:t>
            </a:r>
          </a:p>
        </p:txBody>
      </p:sp>
    </p:spTree>
    <p:extLst>
      <p:ext uri="{BB962C8B-B14F-4D97-AF65-F5344CB8AC3E}">
        <p14:creationId xmlns:p14="http://schemas.microsoft.com/office/powerpoint/2010/main" val="5291907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A5291285-4728-C84F-894F-05F6EA144838}"/>
              </a:ext>
            </a:extLst>
          </p:cNvPr>
          <p:cNvPicPr>
            <a:picLocks noChangeAspect="1"/>
          </p:cNvPicPr>
          <p:nvPr/>
        </p:nvPicPr>
        <p:blipFill rotWithShape="1">
          <a:blip r:embed="rId3"/>
          <a:srcRect l="9091" t="20273" b="14168"/>
          <a:stretch/>
        </p:blipFill>
        <p:spPr>
          <a:xfrm>
            <a:off x="20" y="10"/>
            <a:ext cx="12191980" cy="6857990"/>
          </a:xfrm>
          <a:prstGeom prst="rect">
            <a:avLst/>
          </a:prstGeom>
        </p:spPr>
      </p:pic>
      <p:sp>
        <p:nvSpPr>
          <p:cNvPr id="18" name="Rectangle 17">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39709" y="253548"/>
            <a:ext cx="5612193" cy="6361598"/>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87542"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D0A4E27-28EF-CD49-8EC1-6F39B00842B7}"/>
              </a:ext>
            </a:extLst>
          </p:cNvPr>
          <p:cNvSpPr>
            <a:spLocks noGrp="1"/>
          </p:cNvSpPr>
          <p:nvPr>
            <p:ph type="title"/>
          </p:nvPr>
        </p:nvSpPr>
        <p:spPr>
          <a:xfrm>
            <a:off x="6846137" y="727626"/>
            <a:ext cx="4602152" cy="1718225"/>
          </a:xfrm>
        </p:spPr>
        <p:txBody>
          <a:bodyPr>
            <a:normAutofit/>
          </a:bodyPr>
          <a:lstStyle/>
          <a:p>
            <a:r>
              <a:rPr lang="en-US" sz="3400"/>
              <a:t>Adequacy of the Research Design: </a:t>
            </a:r>
            <a:r>
              <a:rPr lang="en-US" sz="3400" b="1"/>
              <a:t>Observational Designs</a:t>
            </a:r>
          </a:p>
        </p:txBody>
      </p:sp>
      <p:sp>
        <p:nvSpPr>
          <p:cNvPr id="3" name="Content Placeholder 2">
            <a:extLst>
              <a:ext uri="{FF2B5EF4-FFF2-40B4-BE49-F238E27FC236}">
                <a16:creationId xmlns:a16="http://schemas.microsoft.com/office/drawing/2014/main" id="{08292328-3512-2F4F-84FA-0C8265D45B36}"/>
              </a:ext>
            </a:extLst>
          </p:cNvPr>
          <p:cNvSpPr>
            <a:spLocks noGrp="1"/>
          </p:cNvSpPr>
          <p:nvPr>
            <p:ph idx="1"/>
          </p:nvPr>
        </p:nvSpPr>
        <p:spPr>
          <a:xfrm>
            <a:off x="6846137" y="2538920"/>
            <a:ext cx="4602152" cy="3480066"/>
          </a:xfrm>
        </p:spPr>
        <p:txBody>
          <a:bodyPr>
            <a:normAutofit/>
          </a:bodyPr>
          <a:lstStyle/>
          <a:p>
            <a:pPr>
              <a:spcBef>
                <a:spcPts val="0"/>
              </a:spcBef>
              <a:spcAft>
                <a:spcPts val="600"/>
              </a:spcAft>
              <a:buFont typeface="Arial" panose="020B0604020202020204" pitchFamily="34" charset="0"/>
              <a:buChar char="•"/>
            </a:pPr>
            <a:r>
              <a:rPr lang="en-US" dirty="0"/>
              <a:t>Do not involve active manipulation of variables. Designs are excellent for answering descriptive questions</a:t>
            </a:r>
            <a:br>
              <a:rPr lang="en-US" dirty="0"/>
            </a:br>
            <a:endParaRPr lang="en-US" dirty="0"/>
          </a:p>
          <a:p>
            <a:pPr>
              <a:spcBef>
                <a:spcPts val="0"/>
              </a:spcBef>
              <a:spcAft>
                <a:spcPts val="600"/>
              </a:spcAft>
              <a:buFont typeface="Arial" panose="020B0604020202020204" pitchFamily="34" charset="0"/>
              <a:buChar char="•"/>
            </a:pPr>
            <a:r>
              <a:rPr lang="en-US" dirty="0"/>
              <a:t>Can be used in:</a:t>
            </a:r>
          </a:p>
          <a:p>
            <a:pPr marL="742950" lvl="1" indent="-285750">
              <a:spcBef>
                <a:spcPts val="0"/>
              </a:spcBef>
              <a:spcAft>
                <a:spcPts val="600"/>
              </a:spcAft>
              <a:buFont typeface="Arial" panose="020B0604020202020204" pitchFamily="34" charset="0"/>
              <a:buChar char="•"/>
            </a:pPr>
            <a:r>
              <a:rPr lang="en-US" dirty="0"/>
              <a:t>Brief studies</a:t>
            </a:r>
          </a:p>
          <a:p>
            <a:pPr marL="742950" lvl="1" indent="-285750">
              <a:spcBef>
                <a:spcPts val="0"/>
              </a:spcBef>
              <a:spcAft>
                <a:spcPts val="600"/>
              </a:spcAft>
              <a:buFont typeface="Arial" panose="020B0604020202020204" pitchFamily="34" charset="0"/>
              <a:buChar char="•"/>
            </a:pPr>
            <a:r>
              <a:rPr lang="en-US" dirty="0"/>
              <a:t>Extended ethnographic inquiry involving in-depth interviewing, extended observations &amp; document reviews conducted over period of years</a:t>
            </a:r>
            <a:endParaRPr lang="en-CA" dirty="0"/>
          </a:p>
          <a:p>
            <a:pPr>
              <a:spcBef>
                <a:spcPts val="0"/>
              </a:spcBef>
              <a:spcAft>
                <a:spcPts val="600"/>
              </a:spcAft>
              <a:buFont typeface="Arial" panose="020B0604020202020204" pitchFamily="34" charset="0"/>
              <a:buChar char="•"/>
            </a:pPr>
            <a:endParaRPr lang="en-US" dirty="0"/>
          </a:p>
        </p:txBody>
      </p:sp>
      <p:sp>
        <p:nvSpPr>
          <p:cNvPr id="10" name="TextBox 9">
            <a:extLst>
              <a:ext uri="{FF2B5EF4-FFF2-40B4-BE49-F238E27FC236}">
                <a16:creationId xmlns:a16="http://schemas.microsoft.com/office/drawing/2014/main" id="{E5E2582F-49BF-F042-AC9B-758947387317}"/>
              </a:ext>
            </a:extLst>
          </p:cNvPr>
          <p:cNvSpPr txBox="1"/>
          <p:nvPr/>
        </p:nvSpPr>
        <p:spPr>
          <a:xfrm>
            <a:off x="10563911" y="6143232"/>
            <a:ext cx="2446798" cy="246221"/>
          </a:xfrm>
          <a:prstGeom prst="rect">
            <a:avLst/>
          </a:prstGeom>
          <a:noFill/>
        </p:spPr>
        <p:txBody>
          <a:bodyPr wrap="square" rtlCol="0">
            <a:spAutoFit/>
          </a:bodyPr>
          <a:lstStyle/>
          <a:p>
            <a:r>
              <a:rPr lang="en-US" sz="1000" dirty="0"/>
              <a:t>Photo Credit: Pixabay</a:t>
            </a:r>
          </a:p>
        </p:txBody>
      </p:sp>
    </p:spTree>
    <p:extLst>
      <p:ext uri="{BB962C8B-B14F-4D97-AF65-F5344CB8AC3E}">
        <p14:creationId xmlns:p14="http://schemas.microsoft.com/office/powerpoint/2010/main" val="24447465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ainting of a tree&#10;&#10;Description automatically generated">
            <a:extLst>
              <a:ext uri="{FF2B5EF4-FFF2-40B4-BE49-F238E27FC236}">
                <a16:creationId xmlns:a16="http://schemas.microsoft.com/office/drawing/2014/main" id="{A0B14B0F-6CCF-1646-A9B7-E4B1B0066E1F}"/>
              </a:ext>
            </a:extLst>
          </p:cNvPr>
          <p:cNvPicPr>
            <a:picLocks noChangeAspect="1"/>
          </p:cNvPicPr>
          <p:nvPr/>
        </p:nvPicPr>
        <p:blipFill rotWithShape="1">
          <a:blip r:embed="rId3"/>
          <a:srcRect t="9433" r="9091" b="25217"/>
          <a:stretch/>
        </p:blipFill>
        <p:spPr>
          <a:xfrm>
            <a:off x="1" y="10"/>
            <a:ext cx="12191999" cy="6857989"/>
          </a:xfrm>
          <a:prstGeom prst="rect">
            <a:avLst/>
          </a:prstGeom>
        </p:spPr>
      </p:pic>
      <p:sp>
        <p:nvSpPr>
          <p:cNvPr id="20" name="Rectangle 19">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7615" y="253548"/>
            <a:ext cx="5612193" cy="6361598"/>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448"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D0A4E27-28EF-CD49-8EC1-6F39B00842B7}"/>
              </a:ext>
            </a:extLst>
          </p:cNvPr>
          <p:cNvSpPr>
            <a:spLocks noGrp="1"/>
          </p:cNvSpPr>
          <p:nvPr>
            <p:ph type="title"/>
          </p:nvPr>
        </p:nvSpPr>
        <p:spPr>
          <a:xfrm>
            <a:off x="774043" y="727626"/>
            <a:ext cx="4602152" cy="1718225"/>
          </a:xfrm>
        </p:spPr>
        <p:txBody>
          <a:bodyPr>
            <a:normAutofit/>
          </a:bodyPr>
          <a:lstStyle/>
          <a:p>
            <a:r>
              <a:rPr lang="en-US" sz="3400"/>
              <a:t>Adequacy of the Research Design: </a:t>
            </a:r>
            <a:r>
              <a:rPr lang="en-US" sz="3400" b="1"/>
              <a:t>Experimental Designs</a:t>
            </a:r>
          </a:p>
        </p:txBody>
      </p:sp>
      <p:sp>
        <p:nvSpPr>
          <p:cNvPr id="3" name="Content Placeholder 2">
            <a:extLst>
              <a:ext uri="{FF2B5EF4-FFF2-40B4-BE49-F238E27FC236}">
                <a16:creationId xmlns:a16="http://schemas.microsoft.com/office/drawing/2014/main" id="{08292328-3512-2F4F-84FA-0C8265D45B36}"/>
              </a:ext>
            </a:extLst>
          </p:cNvPr>
          <p:cNvSpPr>
            <a:spLocks noGrp="1"/>
          </p:cNvSpPr>
          <p:nvPr>
            <p:ph idx="1"/>
          </p:nvPr>
        </p:nvSpPr>
        <p:spPr>
          <a:xfrm>
            <a:off x="774043" y="2538920"/>
            <a:ext cx="4602152" cy="3480066"/>
          </a:xfrm>
        </p:spPr>
        <p:txBody>
          <a:bodyPr>
            <a:noAutofit/>
          </a:bodyPr>
          <a:lstStyle/>
          <a:p>
            <a:pPr>
              <a:lnSpc>
                <a:spcPct val="90000"/>
              </a:lnSpc>
              <a:spcBef>
                <a:spcPts val="0"/>
              </a:spcBef>
              <a:spcAft>
                <a:spcPts val="600"/>
              </a:spcAft>
              <a:buFont typeface="Arial" panose="020B0604020202020204" pitchFamily="34" charset="0"/>
              <a:buChar char="•"/>
            </a:pPr>
            <a:r>
              <a:rPr lang="en-US" dirty="0"/>
              <a:t>Involve deliberate manipulation of variables to observe their effects</a:t>
            </a:r>
            <a:br>
              <a:rPr lang="en-US" dirty="0"/>
            </a:br>
            <a:endParaRPr lang="en-US" dirty="0"/>
          </a:p>
          <a:p>
            <a:pPr>
              <a:lnSpc>
                <a:spcPct val="90000"/>
              </a:lnSpc>
              <a:spcBef>
                <a:spcPts val="0"/>
              </a:spcBef>
              <a:spcAft>
                <a:spcPts val="600"/>
              </a:spcAft>
              <a:buFont typeface="Arial" panose="020B0604020202020204" pitchFamily="34" charset="0"/>
              <a:buChar char="•"/>
            </a:pPr>
            <a:r>
              <a:rPr lang="en-US" dirty="0"/>
              <a:t>Required to have: </a:t>
            </a:r>
          </a:p>
          <a:p>
            <a:pPr marL="617220" lvl="1" indent="-342900">
              <a:lnSpc>
                <a:spcPct val="90000"/>
              </a:lnSpc>
              <a:spcBef>
                <a:spcPts val="0"/>
              </a:spcBef>
              <a:spcAft>
                <a:spcPts val="600"/>
              </a:spcAft>
              <a:buFont typeface="+mj-lt"/>
              <a:buAutoNum type="arabicPeriod"/>
            </a:pPr>
            <a:r>
              <a:rPr lang="en-US" sz="1800" dirty="0"/>
              <a:t>At least one experimental group &amp; at least one control group</a:t>
            </a:r>
          </a:p>
          <a:p>
            <a:pPr marL="617220" lvl="1" indent="-342900">
              <a:lnSpc>
                <a:spcPct val="90000"/>
              </a:lnSpc>
              <a:spcBef>
                <a:spcPts val="0"/>
              </a:spcBef>
              <a:spcAft>
                <a:spcPts val="600"/>
              </a:spcAft>
              <a:buFont typeface="+mj-lt"/>
              <a:buAutoNum type="arabicPeriod"/>
            </a:pPr>
            <a:r>
              <a:rPr lang="en-US" sz="1800" dirty="0"/>
              <a:t>Random assignment of individuals to experimental &amp; control groups</a:t>
            </a:r>
          </a:p>
          <a:p>
            <a:pPr marL="617220" lvl="1" indent="-342900">
              <a:lnSpc>
                <a:spcPct val="90000"/>
              </a:lnSpc>
              <a:spcBef>
                <a:spcPts val="0"/>
              </a:spcBef>
              <a:spcAft>
                <a:spcPts val="600"/>
              </a:spcAft>
              <a:buFont typeface="+mj-lt"/>
              <a:buAutoNum type="arabicPeriod"/>
            </a:pPr>
            <a:r>
              <a:rPr lang="en-US" sz="1800" dirty="0"/>
              <a:t>Establish time order through pre- &amp; posttest assessments that establish change in client behavior after intervention was introduced</a:t>
            </a:r>
            <a:endParaRPr lang="en-US" sz="1800" dirty="0">
              <a:ln w="15875">
                <a:noFill/>
                <a:round/>
              </a:ln>
            </a:endParaRPr>
          </a:p>
          <a:p>
            <a:pPr>
              <a:lnSpc>
                <a:spcPct val="90000"/>
              </a:lnSpc>
              <a:spcBef>
                <a:spcPts val="0"/>
              </a:spcBef>
              <a:spcAft>
                <a:spcPts val="600"/>
              </a:spcAft>
              <a:buFont typeface="Arial" panose="020B0604020202020204" pitchFamily="34" charset="0"/>
              <a:buChar char="•"/>
            </a:pPr>
            <a:endParaRPr lang="en-US" dirty="0"/>
          </a:p>
        </p:txBody>
      </p:sp>
      <p:sp>
        <p:nvSpPr>
          <p:cNvPr id="8" name="TextBox 7">
            <a:extLst>
              <a:ext uri="{FF2B5EF4-FFF2-40B4-BE49-F238E27FC236}">
                <a16:creationId xmlns:a16="http://schemas.microsoft.com/office/drawing/2014/main" id="{68AF0345-18A5-DA42-9DD9-2C453EA65414}"/>
              </a:ext>
            </a:extLst>
          </p:cNvPr>
          <p:cNvSpPr txBox="1"/>
          <p:nvPr/>
        </p:nvSpPr>
        <p:spPr>
          <a:xfrm>
            <a:off x="4459733" y="6184245"/>
            <a:ext cx="2446798" cy="246221"/>
          </a:xfrm>
          <a:prstGeom prst="rect">
            <a:avLst/>
          </a:prstGeom>
          <a:noFill/>
        </p:spPr>
        <p:txBody>
          <a:bodyPr wrap="square" rtlCol="0">
            <a:spAutoFit/>
          </a:bodyPr>
          <a:lstStyle/>
          <a:p>
            <a:r>
              <a:rPr lang="en-US" sz="1000" dirty="0"/>
              <a:t>Photo Credit: Pixabay</a:t>
            </a:r>
          </a:p>
        </p:txBody>
      </p:sp>
    </p:spTree>
    <p:extLst>
      <p:ext uri="{BB962C8B-B14F-4D97-AF65-F5344CB8AC3E}">
        <p14:creationId xmlns:p14="http://schemas.microsoft.com/office/powerpoint/2010/main" val="18039386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F7835D6-4B37-C14B-819F-E2129442FEB4}"/>
              </a:ext>
            </a:extLst>
          </p:cNvPr>
          <p:cNvPicPr>
            <a:picLocks noChangeAspect="1"/>
          </p:cNvPicPr>
          <p:nvPr/>
        </p:nvPicPr>
        <p:blipFill rotWithShape="1">
          <a:blip r:embed="rId3"/>
          <a:srcRect l="9091" t="19927" b="11892"/>
          <a:stretch/>
        </p:blipFill>
        <p:spPr>
          <a:xfrm>
            <a:off x="20" y="10"/>
            <a:ext cx="12191980" cy="6857990"/>
          </a:xfrm>
          <a:prstGeom prst="rect">
            <a:avLst/>
          </a:prstGeom>
        </p:spPr>
      </p:pic>
      <p:sp>
        <p:nvSpPr>
          <p:cNvPr id="9" name="Rectangle 8">
            <a:extLst>
              <a:ext uri="{FF2B5EF4-FFF2-40B4-BE49-F238E27FC236}">
                <a16:creationId xmlns:a16="http://schemas.microsoft.com/office/drawing/2014/main" id="{F5380E9A-163E-4576-BCDD-0A450B7E90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79943" y="237744"/>
            <a:ext cx="7652977" cy="6382512"/>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a:extLst>
              <a:ext uri="{FF2B5EF4-FFF2-40B4-BE49-F238E27FC236}">
                <a16:creationId xmlns:a16="http://schemas.microsoft.com/office/drawing/2014/main" id="{88DDEF77-9746-4D83-91F9-442A2487E6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17103" y="374904"/>
            <a:ext cx="7340156" cy="6108192"/>
          </a:xfrm>
          <a:prstGeom prst="rect">
            <a:avLst/>
          </a:prstGeom>
          <a:noFill/>
          <a:ln w="6350" cap="sq">
            <a:solidFill>
              <a:schemeClr val="tx1">
                <a:lumMod val="65000"/>
                <a:lumOff val="3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6D0A4E27-28EF-CD49-8EC1-6F39B00842B7}"/>
              </a:ext>
            </a:extLst>
          </p:cNvPr>
          <p:cNvSpPr>
            <a:spLocks noGrp="1"/>
          </p:cNvSpPr>
          <p:nvPr>
            <p:ph type="title"/>
          </p:nvPr>
        </p:nvSpPr>
        <p:spPr>
          <a:xfrm>
            <a:off x="4516163" y="209460"/>
            <a:ext cx="6718433" cy="1746504"/>
          </a:xfrm>
        </p:spPr>
        <p:txBody>
          <a:bodyPr>
            <a:normAutofit/>
          </a:bodyPr>
          <a:lstStyle/>
          <a:p>
            <a:r>
              <a:rPr lang="en-US" sz="3700" dirty="0">
                <a:solidFill>
                  <a:schemeClr val="tx1">
                    <a:lumMod val="75000"/>
                    <a:lumOff val="25000"/>
                  </a:schemeClr>
                </a:solidFill>
              </a:rPr>
              <a:t>Adequacy of the Research Design: </a:t>
            </a:r>
            <a:r>
              <a:rPr lang="en-US" sz="3700" b="1" dirty="0">
                <a:solidFill>
                  <a:schemeClr val="tx1">
                    <a:lumMod val="75000"/>
                    <a:lumOff val="25000"/>
                  </a:schemeClr>
                </a:solidFill>
              </a:rPr>
              <a:t>Quasi-experimental Designs </a:t>
            </a:r>
          </a:p>
        </p:txBody>
      </p:sp>
      <p:sp>
        <p:nvSpPr>
          <p:cNvPr id="3" name="Content Placeholder 2">
            <a:extLst>
              <a:ext uri="{FF2B5EF4-FFF2-40B4-BE49-F238E27FC236}">
                <a16:creationId xmlns:a16="http://schemas.microsoft.com/office/drawing/2014/main" id="{08292328-3512-2F4F-84FA-0C8265D45B36}"/>
              </a:ext>
            </a:extLst>
          </p:cNvPr>
          <p:cNvSpPr>
            <a:spLocks noGrp="1"/>
          </p:cNvSpPr>
          <p:nvPr>
            <p:ph idx="1"/>
          </p:nvPr>
        </p:nvSpPr>
        <p:spPr>
          <a:xfrm>
            <a:off x="4503686" y="1903900"/>
            <a:ext cx="7253573" cy="4548659"/>
          </a:xfrm>
        </p:spPr>
        <p:txBody>
          <a:bodyPr>
            <a:noAutofit/>
          </a:bodyPr>
          <a:lstStyle/>
          <a:p>
            <a:pPr marL="285750" indent="-285750">
              <a:spcBef>
                <a:spcPts val="0"/>
              </a:spcBef>
              <a:buFont typeface="Arial" panose="020B0604020202020204" pitchFamily="34" charset="0"/>
              <a:buChar char="•"/>
            </a:pPr>
            <a:r>
              <a:rPr lang="en-US" dirty="0"/>
              <a:t>Aim to test causal hypotheses, lack random assignment to experimental &amp; comparison groups</a:t>
            </a:r>
            <a:br>
              <a:rPr lang="en-US" dirty="0"/>
            </a:br>
            <a:endParaRPr lang="en-US" dirty="0"/>
          </a:p>
          <a:p>
            <a:pPr marL="285750" indent="-285750">
              <a:spcBef>
                <a:spcPts val="0"/>
              </a:spcBef>
              <a:buFont typeface="Arial" panose="020B0604020202020204" pitchFamily="34" charset="0"/>
              <a:buChar char="•"/>
            </a:pPr>
            <a:r>
              <a:rPr lang="en-US" dirty="0"/>
              <a:t>Design features used to rule out plausible alternative explanations for measured differences between groups</a:t>
            </a:r>
            <a:br>
              <a:rPr lang="en-US" dirty="0"/>
            </a:br>
            <a:endParaRPr lang="en-US" dirty="0"/>
          </a:p>
          <a:p>
            <a:pPr marL="285750" indent="-285750">
              <a:spcBef>
                <a:spcPts val="0"/>
              </a:spcBef>
              <a:buFont typeface="Arial" panose="020B0604020202020204" pitchFamily="34" charset="0"/>
              <a:buChar char="•"/>
            </a:pPr>
            <a:r>
              <a:rPr lang="en-US" dirty="0"/>
              <a:t>Elements include multiple pre- &amp; posttests to observe change over time, &amp; use of multiple comparison groups</a:t>
            </a:r>
            <a:br>
              <a:rPr lang="en-US" dirty="0"/>
            </a:br>
            <a:endParaRPr lang="en-US" dirty="0">
              <a:ln w="15875">
                <a:noFill/>
                <a:round/>
              </a:ln>
            </a:endParaRPr>
          </a:p>
          <a:p>
            <a:pPr marL="285750" indent="-285750">
              <a:spcBef>
                <a:spcPts val="0"/>
              </a:spcBef>
              <a:buFont typeface="Arial" panose="020B0604020202020204" pitchFamily="34" charset="0"/>
              <a:buChar char="•"/>
            </a:pPr>
            <a:r>
              <a:rPr lang="en-US" dirty="0"/>
              <a:t>Can be complex &amp; incorporate:</a:t>
            </a:r>
          </a:p>
          <a:p>
            <a:pPr marL="742950" lvl="1" indent="-285750">
              <a:spcBef>
                <a:spcPts val="0"/>
              </a:spcBef>
              <a:buFont typeface="Arial" panose="020B0604020202020204" pitchFamily="34" charset="0"/>
              <a:buChar char="•"/>
            </a:pPr>
            <a:r>
              <a:rPr lang="en-US" sz="1800" dirty="0"/>
              <a:t>Multiple pre- &amp; posttests to observe change over time</a:t>
            </a:r>
          </a:p>
          <a:p>
            <a:pPr marL="742950" lvl="1" indent="-285750">
              <a:spcBef>
                <a:spcPts val="0"/>
              </a:spcBef>
              <a:buFont typeface="Arial" panose="020B0604020202020204" pitchFamily="34" charset="0"/>
              <a:buChar char="•"/>
            </a:pPr>
            <a:r>
              <a:rPr lang="en-US" sz="1800" dirty="0"/>
              <a:t>Multiple experimental &amp; comparison groups </a:t>
            </a:r>
          </a:p>
          <a:p>
            <a:pPr marL="1200150" lvl="2" indent="-285750">
              <a:spcBef>
                <a:spcPts val="0"/>
              </a:spcBef>
              <a:buFont typeface="Arial" panose="020B0604020202020204" pitchFamily="34" charset="0"/>
              <a:buChar char="•"/>
            </a:pPr>
            <a:r>
              <a:rPr lang="en-US" sz="1800" dirty="0"/>
              <a:t>Each group receiving different interventions</a:t>
            </a:r>
          </a:p>
          <a:p>
            <a:pPr marL="1657350" lvl="3" indent="-285750">
              <a:spcBef>
                <a:spcPts val="0"/>
              </a:spcBef>
              <a:buFont typeface="Arial" panose="020B0604020202020204" pitchFamily="34" charset="0"/>
              <a:buChar char="•"/>
            </a:pPr>
            <a:r>
              <a:rPr lang="en-US" sz="1800" dirty="0"/>
              <a:t>Helps eliminate alternative explanations for any observed changes not due to treatment</a:t>
            </a:r>
            <a:endParaRPr lang="en-US" sz="1800" dirty="0">
              <a:ln w="15875">
                <a:noFill/>
                <a:round/>
              </a:ln>
            </a:endParaRPr>
          </a:p>
          <a:p>
            <a:pPr>
              <a:spcBef>
                <a:spcPts val="0"/>
              </a:spcBef>
            </a:pPr>
            <a:endParaRPr lang="en-US" dirty="0"/>
          </a:p>
        </p:txBody>
      </p:sp>
      <p:sp>
        <p:nvSpPr>
          <p:cNvPr id="7" name="TextBox 6">
            <a:extLst>
              <a:ext uri="{FF2B5EF4-FFF2-40B4-BE49-F238E27FC236}">
                <a16:creationId xmlns:a16="http://schemas.microsoft.com/office/drawing/2014/main" id="{7AD775AF-2977-4542-BE46-F3838189D2D0}"/>
              </a:ext>
            </a:extLst>
          </p:cNvPr>
          <p:cNvSpPr txBox="1"/>
          <p:nvPr/>
        </p:nvSpPr>
        <p:spPr>
          <a:xfrm>
            <a:off x="10469692" y="6221606"/>
            <a:ext cx="2446798" cy="246221"/>
          </a:xfrm>
          <a:prstGeom prst="rect">
            <a:avLst/>
          </a:prstGeom>
          <a:noFill/>
        </p:spPr>
        <p:txBody>
          <a:bodyPr wrap="square" rtlCol="0">
            <a:spAutoFit/>
          </a:bodyPr>
          <a:lstStyle/>
          <a:p>
            <a:r>
              <a:rPr lang="en-US" sz="1000" dirty="0"/>
              <a:t>Photo Credit: Pixabay</a:t>
            </a:r>
          </a:p>
        </p:txBody>
      </p:sp>
    </p:spTree>
    <p:extLst>
      <p:ext uri="{BB962C8B-B14F-4D97-AF65-F5344CB8AC3E}">
        <p14:creationId xmlns:p14="http://schemas.microsoft.com/office/powerpoint/2010/main" val="25335143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62ADE11-758D-E943-8809-6666EDF3DADC}"/>
              </a:ext>
            </a:extLst>
          </p:cNvPr>
          <p:cNvPicPr>
            <a:picLocks noChangeAspect="1"/>
          </p:cNvPicPr>
          <p:nvPr/>
        </p:nvPicPr>
        <p:blipFill rotWithShape="1">
          <a:blip r:embed="rId3"/>
          <a:srcRect r="-1" b="15708"/>
          <a:stretch/>
        </p:blipFill>
        <p:spPr>
          <a:xfrm>
            <a:off x="20" y="10"/>
            <a:ext cx="12188932" cy="6857990"/>
          </a:xfrm>
          <a:prstGeom prst="rect">
            <a:avLst/>
          </a:prstGeom>
        </p:spPr>
      </p:pic>
      <p:sp>
        <p:nvSpPr>
          <p:cNvPr id="18" name="Rectangle 17">
            <a:extLst>
              <a:ext uri="{FF2B5EF4-FFF2-40B4-BE49-F238E27FC236}">
                <a16:creationId xmlns:a16="http://schemas.microsoft.com/office/drawing/2014/main" id="{CD64F326-929E-45E2-B54D-DC7E172077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7329" y="941695"/>
            <a:ext cx="5452527" cy="4974610"/>
          </a:xfrm>
          <a:prstGeom prst="rect">
            <a:avLst/>
          </a:prstGeom>
          <a:solidFill>
            <a:schemeClr val="bg1">
              <a:lumMod val="75000"/>
              <a:lumOff val="25000"/>
            </a:schemeClr>
          </a:solidFill>
          <a:ln w="6350" cap="sq" cmpd="sng" algn="ctr">
            <a:noFill/>
            <a:prstDash val="solid"/>
            <a:miter lim="800000"/>
          </a:ln>
          <a:effectLst/>
        </p:spPr>
      </p:sp>
      <p:sp>
        <p:nvSpPr>
          <p:cNvPr id="20" name="Rectangle 19">
            <a:extLst>
              <a:ext uri="{FF2B5EF4-FFF2-40B4-BE49-F238E27FC236}">
                <a16:creationId xmlns:a16="http://schemas.microsoft.com/office/drawing/2014/main" id="{7BFCDFD7-7B3B-4ED9-B533-34D0B37244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3272" y="1106424"/>
            <a:ext cx="5120640" cy="4645152"/>
          </a:xfrm>
          <a:prstGeom prst="rect">
            <a:avLst/>
          </a:prstGeom>
          <a:noFill/>
          <a:ln w="6350" cap="sq" cmpd="sng" algn="ctr">
            <a:solidFill>
              <a:schemeClr val="tx1"/>
            </a:solidFill>
            <a:prstDash val="solid"/>
            <a:miter lim="800000"/>
          </a:ln>
          <a:effectLst>
            <a:softEdge rad="0"/>
          </a:effectLst>
        </p:spPr>
      </p:sp>
      <p:sp>
        <p:nvSpPr>
          <p:cNvPr id="2" name="Title 1">
            <a:extLst>
              <a:ext uri="{FF2B5EF4-FFF2-40B4-BE49-F238E27FC236}">
                <a16:creationId xmlns:a16="http://schemas.microsoft.com/office/drawing/2014/main" id="{6D0A4E27-28EF-CD49-8EC1-6F39B00842B7}"/>
              </a:ext>
            </a:extLst>
          </p:cNvPr>
          <p:cNvSpPr>
            <a:spLocks noGrp="1"/>
          </p:cNvSpPr>
          <p:nvPr>
            <p:ph type="title"/>
          </p:nvPr>
        </p:nvSpPr>
        <p:spPr>
          <a:xfrm>
            <a:off x="1357951" y="1352277"/>
            <a:ext cx="4633416" cy="1371600"/>
          </a:xfrm>
        </p:spPr>
        <p:txBody>
          <a:bodyPr>
            <a:normAutofit/>
          </a:bodyPr>
          <a:lstStyle/>
          <a:p>
            <a:r>
              <a:rPr lang="en-US" sz="3100"/>
              <a:t>Adequacy of the Research Design: </a:t>
            </a:r>
            <a:r>
              <a:rPr lang="en-US" sz="3100" b="1"/>
              <a:t>Longitudinal Designs</a:t>
            </a:r>
          </a:p>
        </p:txBody>
      </p:sp>
      <p:sp>
        <p:nvSpPr>
          <p:cNvPr id="3" name="Content Placeholder 2">
            <a:extLst>
              <a:ext uri="{FF2B5EF4-FFF2-40B4-BE49-F238E27FC236}">
                <a16:creationId xmlns:a16="http://schemas.microsoft.com/office/drawing/2014/main" id="{08292328-3512-2F4F-84FA-0C8265D45B36}"/>
              </a:ext>
            </a:extLst>
          </p:cNvPr>
          <p:cNvSpPr>
            <a:spLocks noGrp="1"/>
          </p:cNvSpPr>
          <p:nvPr>
            <p:ph idx="1"/>
          </p:nvPr>
        </p:nvSpPr>
        <p:spPr>
          <a:xfrm>
            <a:off x="1357950" y="2990816"/>
            <a:ext cx="4633415" cy="2572193"/>
          </a:xfrm>
        </p:spPr>
        <p:txBody>
          <a:bodyPr>
            <a:normAutofit/>
          </a:bodyPr>
          <a:lstStyle/>
          <a:p>
            <a:pPr marL="285750" indent="-285750">
              <a:spcBef>
                <a:spcPts val="0"/>
              </a:spcBef>
              <a:buFont typeface="Arial" panose="020B0604020202020204" pitchFamily="34" charset="0"/>
              <a:buChar char="•"/>
            </a:pPr>
            <a:r>
              <a:rPr lang="en-US" dirty="0"/>
              <a:t>Follow same individuals over time</a:t>
            </a:r>
            <a:br>
              <a:rPr lang="en-US" dirty="0"/>
            </a:br>
            <a:endParaRPr lang="en-US" dirty="0"/>
          </a:p>
          <a:p>
            <a:pPr marL="285750" indent="-285750">
              <a:spcBef>
                <a:spcPts val="0"/>
              </a:spcBef>
              <a:buFont typeface="Arial" panose="020B0604020202020204" pitchFamily="34" charset="0"/>
              <a:buChar char="•"/>
            </a:pPr>
            <a:r>
              <a:rPr lang="en-US" dirty="0"/>
              <a:t>Provides strongest inferences regarding changes in human behavior due to development</a:t>
            </a:r>
            <a:br>
              <a:rPr lang="en-US" dirty="0"/>
            </a:br>
            <a:endParaRPr lang="en-US" dirty="0"/>
          </a:p>
          <a:p>
            <a:pPr marL="285750" indent="-285750">
              <a:spcBef>
                <a:spcPts val="0"/>
              </a:spcBef>
              <a:buFont typeface="Arial" panose="020B0604020202020204" pitchFamily="34" charset="0"/>
              <a:buChar char="•"/>
            </a:pPr>
            <a:r>
              <a:rPr lang="en-US" dirty="0"/>
              <a:t>Challenge = </a:t>
            </a:r>
            <a:r>
              <a:rPr lang="en-US" b="1" dirty="0"/>
              <a:t>attrition; </a:t>
            </a:r>
            <a:r>
              <a:rPr lang="en-US" dirty="0"/>
              <a:t>may limit confidence researchers have in inferences they draw</a:t>
            </a:r>
          </a:p>
          <a:p>
            <a:pPr>
              <a:spcBef>
                <a:spcPts val="0"/>
              </a:spcBef>
            </a:pPr>
            <a:endParaRPr lang="en-US" dirty="0"/>
          </a:p>
        </p:txBody>
      </p:sp>
      <p:sp>
        <p:nvSpPr>
          <p:cNvPr id="10" name="TextBox 9">
            <a:extLst>
              <a:ext uri="{FF2B5EF4-FFF2-40B4-BE49-F238E27FC236}">
                <a16:creationId xmlns:a16="http://schemas.microsoft.com/office/drawing/2014/main" id="{FA6E6B20-A6E8-DF46-8D46-BAC56284CFCD}"/>
              </a:ext>
            </a:extLst>
          </p:cNvPr>
          <p:cNvSpPr txBox="1"/>
          <p:nvPr/>
        </p:nvSpPr>
        <p:spPr>
          <a:xfrm>
            <a:off x="4977238" y="5505355"/>
            <a:ext cx="2446798" cy="246221"/>
          </a:xfrm>
          <a:prstGeom prst="rect">
            <a:avLst/>
          </a:prstGeom>
          <a:noFill/>
        </p:spPr>
        <p:txBody>
          <a:bodyPr wrap="square" rtlCol="0">
            <a:spAutoFit/>
          </a:bodyPr>
          <a:lstStyle/>
          <a:p>
            <a:r>
              <a:rPr lang="en-US" sz="1000" dirty="0"/>
              <a:t>Photo Credit: Pixabay</a:t>
            </a:r>
          </a:p>
        </p:txBody>
      </p:sp>
    </p:spTree>
    <p:extLst>
      <p:ext uri="{BB962C8B-B14F-4D97-AF65-F5344CB8AC3E}">
        <p14:creationId xmlns:p14="http://schemas.microsoft.com/office/powerpoint/2010/main" val="14593978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6EE7E08-B389-43E5-B019-1B0A8ACBBD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7669D18D-2332-5246-A2B4-E60C7B44AD62}"/>
              </a:ext>
            </a:extLst>
          </p:cNvPr>
          <p:cNvPicPr>
            <a:picLocks noChangeAspect="1"/>
          </p:cNvPicPr>
          <p:nvPr/>
        </p:nvPicPr>
        <p:blipFill rotWithShape="1">
          <a:blip r:embed="rId3"/>
          <a:srcRect t="5695" b="9719"/>
          <a:stretch/>
        </p:blipFill>
        <p:spPr>
          <a:xfrm>
            <a:off x="20" y="10"/>
            <a:ext cx="12191980" cy="6857990"/>
          </a:xfrm>
          <a:prstGeom prst="rect">
            <a:avLst/>
          </a:prstGeom>
        </p:spPr>
      </p:pic>
      <p:sp>
        <p:nvSpPr>
          <p:cNvPr id="11" name="Rectangle 10">
            <a:extLst>
              <a:ext uri="{FF2B5EF4-FFF2-40B4-BE49-F238E27FC236}">
                <a16:creationId xmlns:a16="http://schemas.microsoft.com/office/drawing/2014/main" id="{E60D94A5-8A09-4BAB-8F7C-69BC34C54D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11489" y="642594"/>
            <a:ext cx="5342133" cy="5572812"/>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A1AE32B-3A6E-4C5E-8FEB-73861B9A26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77099" y="804672"/>
            <a:ext cx="5010912" cy="5248656"/>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D0A4E27-28EF-CD49-8EC1-6F39B00842B7}"/>
              </a:ext>
            </a:extLst>
          </p:cNvPr>
          <p:cNvSpPr>
            <a:spLocks noGrp="1"/>
          </p:cNvSpPr>
          <p:nvPr>
            <p:ph type="title"/>
          </p:nvPr>
        </p:nvSpPr>
        <p:spPr>
          <a:xfrm>
            <a:off x="6654304" y="1050247"/>
            <a:ext cx="4472921" cy="1371600"/>
          </a:xfrm>
        </p:spPr>
        <p:txBody>
          <a:bodyPr>
            <a:normAutofit/>
          </a:bodyPr>
          <a:lstStyle/>
          <a:p>
            <a:r>
              <a:rPr lang="en-US" sz="3100" dirty="0"/>
              <a:t>Adequacy of the Research Design: </a:t>
            </a:r>
            <a:r>
              <a:rPr lang="en-US" sz="3100" b="1" dirty="0"/>
              <a:t>Cross-sectional Designs </a:t>
            </a:r>
          </a:p>
        </p:txBody>
      </p:sp>
      <p:sp>
        <p:nvSpPr>
          <p:cNvPr id="3" name="Content Placeholder 2">
            <a:extLst>
              <a:ext uri="{FF2B5EF4-FFF2-40B4-BE49-F238E27FC236}">
                <a16:creationId xmlns:a16="http://schemas.microsoft.com/office/drawing/2014/main" id="{08292328-3512-2F4F-84FA-0C8265D45B36}"/>
              </a:ext>
            </a:extLst>
          </p:cNvPr>
          <p:cNvSpPr>
            <a:spLocks noGrp="1"/>
          </p:cNvSpPr>
          <p:nvPr>
            <p:ph idx="1"/>
          </p:nvPr>
        </p:nvSpPr>
        <p:spPr>
          <a:xfrm>
            <a:off x="6654304" y="2605741"/>
            <a:ext cx="4472922" cy="3131672"/>
          </a:xfrm>
        </p:spPr>
        <p:txBody>
          <a:bodyPr>
            <a:normAutofit/>
          </a:bodyPr>
          <a:lstStyle/>
          <a:p>
            <a:pPr marL="285750" indent="-285750">
              <a:lnSpc>
                <a:spcPct val="90000"/>
              </a:lnSpc>
              <a:buFont typeface="Arial" panose="020B0604020202020204" pitchFamily="34" charset="0"/>
              <a:buChar char="•"/>
            </a:pPr>
            <a:r>
              <a:rPr lang="en-US" dirty="0"/>
              <a:t>Also make inferences about developmental change in human behavior through examining different individuals of varying ages at one point in time</a:t>
            </a:r>
          </a:p>
          <a:p>
            <a:pPr marL="285750" indent="-285750">
              <a:lnSpc>
                <a:spcPct val="90000"/>
              </a:lnSpc>
              <a:buFont typeface="Arial" panose="020B0604020202020204" pitchFamily="34" charset="0"/>
              <a:buChar char="•"/>
            </a:pPr>
            <a:endParaRPr lang="en-US" dirty="0"/>
          </a:p>
          <a:p>
            <a:pPr marL="285750" indent="-285750">
              <a:lnSpc>
                <a:spcPct val="90000"/>
              </a:lnSpc>
              <a:buFont typeface="Arial" panose="020B0604020202020204" pitchFamily="34" charset="0"/>
              <a:buChar char="•"/>
            </a:pPr>
            <a:r>
              <a:rPr lang="en-US" dirty="0"/>
              <a:t>Less robust than longitudinal developmental designs</a:t>
            </a:r>
          </a:p>
          <a:p>
            <a:pPr marL="742950" lvl="1" indent="-285750">
              <a:lnSpc>
                <a:spcPct val="90000"/>
              </a:lnSpc>
              <a:buFont typeface="Arial" panose="020B0604020202020204" pitchFamily="34" charset="0"/>
              <a:buChar char="•"/>
            </a:pPr>
            <a:r>
              <a:rPr lang="en-US" sz="1800" dirty="0"/>
              <a:t>Difficult to determine individual &amp; age-group (cohort) differences</a:t>
            </a:r>
            <a:endParaRPr lang="en-US" sz="1800" dirty="0">
              <a:ln w="15875">
                <a:noFill/>
                <a:round/>
              </a:ln>
            </a:endParaRPr>
          </a:p>
          <a:p>
            <a:pPr>
              <a:lnSpc>
                <a:spcPct val="90000"/>
              </a:lnSpc>
            </a:pPr>
            <a:endParaRPr lang="en-US" dirty="0"/>
          </a:p>
        </p:txBody>
      </p:sp>
      <p:sp>
        <p:nvSpPr>
          <p:cNvPr id="8" name="TextBox 7">
            <a:extLst>
              <a:ext uri="{FF2B5EF4-FFF2-40B4-BE49-F238E27FC236}">
                <a16:creationId xmlns:a16="http://schemas.microsoft.com/office/drawing/2014/main" id="{7659EA09-B9B3-3040-9BC5-1D0C9091BDD9}"/>
              </a:ext>
            </a:extLst>
          </p:cNvPr>
          <p:cNvSpPr txBox="1"/>
          <p:nvPr/>
        </p:nvSpPr>
        <p:spPr>
          <a:xfrm>
            <a:off x="10064391" y="5775944"/>
            <a:ext cx="2446798" cy="246221"/>
          </a:xfrm>
          <a:prstGeom prst="rect">
            <a:avLst/>
          </a:prstGeom>
          <a:noFill/>
        </p:spPr>
        <p:txBody>
          <a:bodyPr wrap="square" rtlCol="0">
            <a:spAutoFit/>
          </a:bodyPr>
          <a:lstStyle/>
          <a:p>
            <a:r>
              <a:rPr lang="en-US" sz="1000" dirty="0"/>
              <a:t>Photo Credit: Pixabay</a:t>
            </a:r>
          </a:p>
        </p:txBody>
      </p:sp>
    </p:spTree>
    <p:extLst>
      <p:ext uri="{BB962C8B-B14F-4D97-AF65-F5344CB8AC3E}">
        <p14:creationId xmlns:p14="http://schemas.microsoft.com/office/powerpoint/2010/main" val="64513599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870BB34-1E11-4A38-961E-8BECD4EB20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gradFill>
            <a:gsLst>
              <a:gs pos="0">
                <a:schemeClr val="bg2">
                  <a:tint val="90000"/>
                  <a:shade val="92000"/>
                  <a:satMod val="160000"/>
                </a:schemeClr>
              </a:gs>
              <a:gs pos="77000">
                <a:schemeClr val="bg2">
                  <a:tint val="100000"/>
                  <a:shade val="73000"/>
                  <a:satMod val="155000"/>
                </a:schemeClr>
              </a:gs>
              <a:gs pos="100000">
                <a:schemeClr val="bg2">
                  <a:tint val="100000"/>
                  <a:shade val="67000"/>
                  <a:satMod val="14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blurry photo of a forest&#10;&#10;Description automatically generated">
            <a:extLst>
              <a:ext uri="{FF2B5EF4-FFF2-40B4-BE49-F238E27FC236}">
                <a16:creationId xmlns:a16="http://schemas.microsoft.com/office/drawing/2014/main" id="{EC956598-B340-E34B-8405-56E5058944C3}"/>
              </a:ext>
            </a:extLst>
          </p:cNvPr>
          <p:cNvPicPr>
            <a:picLocks noChangeAspect="1"/>
          </p:cNvPicPr>
          <p:nvPr/>
        </p:nvPicPr>
        <p:blipFill rotWithShape="1">
          <a:blip r:embed="rId3"/>
          <a:srcRect t="12246" r="9091" b="10857"/>
          <a:stretch/>
        </p:blipFill>
        <p:spPr>
          <a:xfrm>
            <a:off x="1" y="10"/>
            <a:ext cx="12191999" cy="6857989"/>
          </a:xfrm>
          <a:prstGeom prst="rect">
            <a:avLst/>
          </a:prstGeom>
        </p:spPr>
      </p:pic>
      <p:sp>
        <p:nvSpPr>
          <p:cNvPr id="11" name="Rectangle 10">
            <a:extLst>
              <a:ext uri="{FF2B5EF4-FFF2-40B4-BE49-F238E27FC236}">
                <a16:creationId xmlns:a16="http://schemas.microsoft.com/office/drawing/2014/main" id="{3E480DB9-98E5-480A-AF30-5D73B61273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0206" y="237744"/>
            <a:ext cx="7652977" cy="6382512"/>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C1F246CF-DB85-4B25-B3A3-F5BBDEE3EA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7366" y="374904"/>
            <a:ext cx="7340156" cy="6108192"/>
          </a:xfrm>
          <a:prstGeom prst="rect">
            <a:avLst/>
          </a:prstGeom>
          <a:noFill/>
          <a:ln w="6350" cap="sq">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6D0A4E27-28EF-CD49-8EC1-6F39B00842B7}"/>
              </a:ext>
            </a:extLst>
          </p:cNvPr>
          <p:cNvSpPr>
            <a:spLocks noGrp="1"/>
          </p:cNvSpPr>
          <p:nvPr>
            <p:ph type="title"/>
          </p:nvPr>
        </p:nvSpPr>
        <p:spPr>
          <a:xfrm>
            <a:off x="671830" y="642594"/>
            <a:ext cx="6718433" cy="1746504"/>
          </a:xfrm>
        </p:spPr>
        <p:txBody>
          <a:bodyPr>
            <a:normAutofit/>
          </a:bodyPr>
          <a:lstStyle/>
          <a:p>
            <a:r>
              <a:rPr lang="en-US">
                <a:solidFill>
                  <a:schemeClr val="tx1">
                    <a:lumMod val="75000"/>
                    <a:lumOff val="25000"/>
                  </a:schemeClr>
                </a:solidFill>
              </a:rPr>
              <a:t>Adequacy of the Research Design: </a:t>
            </a:r>
            <a:r>
              <a:rPr lang="en-US" b="1">
                <a:solidFill>
                  <a:schemeClr val="tx1">
                    <a:lumMod val="75000"/>
                    <a:lumOff val="25000"/>
                  </a:schemeClr>
                </a:solidFill>
              </a:rPr>
              <a:t>Ethics</a:t>
            </a:r>
          </a:p>
        </p:txBody>
      </p:sp>
      <p:sp>
        <p:nvSpPr>
          <p:cNvPr id="3" name="Content Placeholder 2">
            <a:extLst>
              <a:ext uri="{FF2B5EF4-FFF2-40B4-BE49-F238E27FC236}">
                <a16:creationId xmlns:a16="http://schemas.microsoft.com/office/drawing/2014/main" id="{08292328-3512-2F4F-84FA-0C8265D45B36}"/>
              </a:ext>
            </a:extLst>
          </p:cNvPr>
          <p:cNvSpPr>
            <a:spLocks noGrp="1"/>
          </p:cNvSpPr>
          <p:nvPr>
            <p:ph idx="1"/>
          </p:nvPr>
        </p:nvSpPr>
        <p:spPr>
          <a:xfrm>
            <a:off x="529390" y="2549518"/>
            <a:ext cx="7188132" cy="3645942"/>
          </a:xfrm>
        </p:spPr>
        <p:txBody>
          <a:bodyPr>
            <a:noAutofit/>
          </a:bodyPr>
          <a:lstStyle/>
          <a:p>
            <a:pPr marL="285750" indent="-285750">
              <a:lnSpc>
                <a:spcPct val="90000"/>
              </a:lnSpc>
              <a:spcBef>
                <a:spcPts val="0"/>
              </a:spcBef>
              <a:buFont typeface="Arial" panose="020B0604020202020204" pitchFamily="34" charset="0"/>
              <a:buChar char="•"/>
            </a:pPr>
            <a:r>
              <a:rPr lang="en-US" b="1" dirty="0">
                <a:solidFill>
                  <a:schemeClr val="tx1">
                    <a:lumMod val="75000"/>
                    <a:lumOff val="25000"/>
                  </a:schemeClr>
                </a:solidFill>
              </a:rPr>
              <a:t>Wait-list control design </a:t>
            </a:r>
            <a:r>
              <a:rPr lang="en-US" dirty="0">
                <a:solidFill>
                  <a:schemeClr val="tx1">
                    <a:lumMod val="75000"/>
                    <a:lumOff val="25000"/>
                  </a:schemeClr>
                </a:solidFill>
              </a:rPr>
              <a:t>compares changes occurring for individuals receiving experimental treatment to individuals w/ similar problems on </a:t>
            </a:r>
            <a:br>
              <a:rPr lang="en-US" dirty="0">
                <a:solidFill>
                  <a:schemeClr val="tx1">
                    <a:lumMod val="75000"/>
                    <a:lumOff val="25000"/>
                  </a:schemeClr>
                </a:solidFill>
              </a:rPr>
            </a:br>
            <a:r>
              <a:rPr lang="en-US" dirty="0">
                <a:solidFill>
                  <a:schemeClr val="tx1">
                    <a:lumMod val="75000"/>
                    <a:lumOff val="25000"/>
                  </a:schemeClr>
                </a:solidFill>
              </a:rPr>
              <a:t>wait list, but not receiving treatment</a:t>
            </a:r>
            <a:br>
              <a:rPr lang="en-US" sz="1800" dirty="0">
                <a:solidFill>
                  <a:schemeClr val="tx1">
                    <a:lumMod val="75000"/>
                    <a:lumOff val="25000"/>
                  </a:schemeClr>
                </a:solidFill>
              </a:rPr>
            </a:br>
            <a:endParaRPr lang="en-US" sz="1800" dirty="0">
              <a:solidFill>
                <a:schemeClr val="tx1">
                  <a:lumMod val="75000"/>
                  <a:lumOff val="25000"/>
                </a:schemeClr>
              </a:solidFill>
            </a:endParaRPr>
          </a:p>
          <a:p>
            <a:pPr marL="285750" indent="-285750">
              <a:lnSpc>
                <a:spcPct val="90000"/>
              </a:lnSpc>
              <a:spcBef>
                <a:spcPts val="0"/>
              </a:spcBef>
              <a:buFont typeface="Arial" panose="020B0604020202020204" pitchFamily="34" charset="0"/>
              <a:buChar char="•"/>
            </a:pPr>
            <a:r>
              <a:rPr lang="en-US" dirty="0">
                <a:solidFill>
                  <a:schemeClr val="tx1">
                    <a:lumMod val="75000"/>
                    <a:lumOff val="25000"/>
                  </a:schemeClr>
                </a:solidFill>
              </a:rPr>
              <a:t>Another strategy to use participants already receiving traditional interventions, &amp; add treatment under study</a:t>
            </a:r>
          </a:p>
          <a:p>
            <a:pPr marL="742950" lvl="1" indent="-285750">
              <a:lnSpc>
                <a:spcPct val="90000"/>
              </a:lnSpc>
              <a:spcBef>
                <a:spcPts val="0"/>
              </a:spcBef>
              <a:buFont typeface="Arial" panose="020B0604020202020204" pitchFamily="34" charset="0"/>
              <a:buChar char="•"/>
            </a:pPr>
            <a:r>
              <a:rPr lang="en-US" sz="1800" dirty="0">
                <a:solidFill>
                  <a:schemeClr val="tx1">
                    <a:lumMod val="75000"/>
                    <a:lumOff val="25000"/>
                  </a:schemeClr>
                </a:solidFill>
              </a:rPr>
              <a:t>Intervention under study may not be effective &amp; have unintended negative side effects</a:t>
            </a:r>
          </a:p>
          <a:p>
            <a:pPr marL="742950" lvl="1" indent="-285750">
              <a:lnSpc>
                <a:spcPct val="90000"/>
              </a:lnSpc>
              <a:spcBef>
                <a:spcPts val="0"/>
              </a:spcBef>
              <a:buFont typeface="Arial" panose="020B0604020202020204" pitchFamily="34" charset="0"/>
              <a:buChar char="•"/>
            </a:pPr>
            <a:r>
              <a:rPr lang="en-US" sz="1800" dirty="0">
                <a:solidFill>
                  <a:schemeClr val="tx1">
                    <a:lumMod val="75000"/>
                    <a:lumOff val="25000"/>
                  </a:schemeClr>
                </a:solidFill>
              </a:rPr>
              <a:t>Participants must fully understand &amp; be willing to endure risks of participation through </a:t>
            </a:r>
            <a:r>
              <a:rPr lang="en-US" sz="1800" b="1" dirty="0">
                <a:solidFill>
                  <a:schemeClr val="tx1">
                    <a:lumMod val="75000"/>
                    <a:lumOff val="25000"/>
                  </a:schemeClr>
                </a:solidFill>
              </a:rPr>
              <a:t>informed consent</a:t>
            </a:r>
            <a:endParaRPr lang="en-US" sz="1800" dirty="0">
              <a:ln w="15875">
                <a:noFill/>
                <a:round/>
              </a:ln>
              <a:solidFill>
                <a:schemeClr val="tx1">
                  <a:lumMod val="75000"/>
                  <a:lumOff val="25000"/>
                </a:schemeClr>
              </a:solidFill>
            </a:endParaRPr>
          </a:p>
          <a:p>
            <a:pPr>
              <a:lnSpc>
                <a:spcPct val="90000"/>
              </a:lnSpc>
              <a:spcBef>
                <a:spcPts val="0"/>
              </a:spcBef>
            </a:pPr>
            <a:endParaRPr lang="en-US" dirty="0">
              <a:solidFill>
                <a:schemeClr val="tx1">
                  <a:lumMod val="75000"/>
                  <a:lumOff val="25000"/>
                </a:schemeClr>
              </a:solidFill>
            </a:endParaRPr>
          </a:p>
        </p:txBody>
      </p:sp>
      <p:sp>
        <p:nvSpPr>
          <p:cNvPr id="8" name="TextBox 7">
            <a:extLst>
              <a:ext uri="{FF2B5EF4-FFF2-40B4-BE49-F238E27FC236}">
                <a16:creationId xmlns:a16="http://schemas.microsoft.com/office/drawing/2014/main" id="{632FA902-E0B4-4645-A30C-0852B75A367D}"/>
              </a:ext>
            </a:extLst>
          </p:cNvPr>
          <p:cNvSpPr txBox="1"/>
          <p:nvPr/>
        </p:nvSpPr>
        <p:spPr>
          <a:xfrm>
            <a:off x="6372394" y="6208608"/>
            <a:ext cx="2446798" cy="246221"/>
          </a:xfrm>
          <a:prstGeom prst="rect">
            <a:avLst/>
          </a:prstGeom>
          <a:noFill/>
        </p:spPr>
        <p:txBody>
          <a:bodyPr wrap="square" rtlCol="0">
            <a:spAutoFit/>
          </a:bodyPr>
          <a:lstStyle/>
          <a:p>
            <a:r>
              <a:rPr lang="en-US" sz="1000" dirty="0"/>
              <a:t>Photo Credit: Pixabay</a:t>
            </a:r>
          </a:p>
        </p:txBody>
      </p:sp>
    </p:spTree>
    <p:extLst>
      <p:ext uri="{BB962C8B-B14F-4D97-AF65-F5344CB8AC3E}">
        <p14:creationId xmlns:p14="http://schemas.microsoft.com/office/powerpoint/2010/main" val="132394348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D5D8C8B-D3F7-A843-B182-CBBF4C74FB03}"/>
              </a:ext>
            </a:extLst>
          </p:cNvPr>
          <p:cNvPicPr>
            <a:picLocks noChangeAspect="1"/>
          </p:cNvPicPr>
          <p:nvPr/>
        </p:nvPicPr>
        <p:blipFill rotWithShape="1">
          <a:blip r:embed="rId3"/>
          <a:srcRect l="9091" t="21563" b="14114"/>
          <a:stretch/>
        </p:blipFill>
        <p:spPr>
          <a:xfrm>
            <a:off x="20" y="10"/>
            <a:ext cx="12191980" cy="6857990"/>
          </a:xfrm>
          <a:prstGeom prst="rect">
            <a:avLst/>
          </a:prstGeom>
        </p:spPr>
      </p:pic>
      <p:sp>
        <p:nvSpPr>
          <p:cNvPr id="9" name="Rectangle 8">
            <a:extLst>
              <a:ext uri="{FF2B5EF4-FFF2-40B4-BE49-F238E27FC236}">
                <a16:creationId xmlns:a16="http://schemas.microsoft.com/office/drawing/2014/main" id="{F5380E9A-163E-4576-BCDD-0A450B7E90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79943" y="237744"/>
            <a:ext cx="7652977" cy="6382512"/>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a:extLst>
              <a:ext uri="{FF2B5EF4-FFF2-40B4-BE49-F238E27FC236}">
                <a16:creationId xmlns:a16="http://schemas.microsoft.com/office/drawing/2014/main" id="{88DDEF77-9746-4D83-91F9-442A2487E6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17103" y="374904"/>
            <a:ext cx="7340156" cy="6108192"/>
          </a:xfrm>
          <a:prstGeom prst="rect">
            <a:avLst/>
          </a:prstGeom>
          <a:noFill/>
          <a:ln w="6350" cap="sq">
            <a:solidFill>
              <a:schemeClr val="tx1">
                <a:lumMod val="65000"/>
                <a:lumOff val="3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6D0A4E27-28EF-CD49-8EC1-6F39B00842B7}"/>
              </a:ext>
            </a:extLst>
          </p:cNvPr>
          <p:cNvSpPr>
            <a:spLocks noGrp="1"/>
          </p:cNvSpPr>
          <p:nvPr>
            <p:ph type="title"/>
          </p:nvPr>
        </p:nvSpPr>
        <p:spPr>
          <a:xfrm>
            <a:off x="4740751" y="642594"/>
            <a:ext cx="6718433" cy="1746504"/>
          </a:xfrm>
        </p:spPr>
        <p:txBody>
          <a:bodyPr>
            <a:normAutofit/>
          </a:bodyPr>
          <a:lstStyle/>
          <a:p>
            <a:r>
              <a:rPr lang="en-US" sz="3200" dirty="0">
                <a:solidFill>
                  <a:schemeClr val="tx1">
                    <a:lumMod val="75000"/>
                    <a:lumOff val="25000"/>
                  </a:schemeClr>
                </a:solidFill>
              </a:rPr>
              <a:t>Appropriateness of the Interpretation </a:t>
            </a:r>
            <a:br>
              <a:rPr lang="en-US" sz="3200" dirty="0">
                <a:solidFill>
                  <a:schemeClr val="tx1">
                    <a:lumMod val="75000"/>
                    <a:lumOff val="25000"/>
                  </a:schemeClr>
                </a:solidFill>
              </a:rPr>
            </a:br>
            <a:r>
              <a:rPr lang="en-US" sz="3200" dirty="0">
                <a:solidFill>
                  <a:schemeClr val="tx1">
                    <a:lumMod val="75000"/>
                    <a:lumOff val="25000"/>
                  </a:schemeClr>
                </a:solidFill>
              </a:rPr>
              <a:t>of the Data and Recommendations</a:t>
            </a:r>
          </a:p>
        </p:txBody>
      </p:sp>
      <p:sp>
        <p:nvSpPr>
          <p:cNvPr id="3" name="Content Placeholder 2">
            <a:extLst>
              <a:ext uri="{FF2B5EF4-FFF2-40B4-BE49-F238E27FC236}">
                <a16:creationId xmlns:a16="http://schemas.microsoft.com/office/drawing/2014/main" id="{08292328-3512-2F4F-84FA-0C8265D45B36}"/>
              </a:ext>
            </a:extLst>
          </p:cNvPr>
          <p:cNvSpPr>
            <a:spLocks noGrp="1"/>
          </p:cNvSpPr>
          <p:nvPr>
            <p:ph idx="1"/>
          </p:nvPr>
        </p:nvSpPr>
        <p:spPr>
          <a:xfrm>
            <a:off x="4588043" y="2373054"/>
            <a:ext cx="7169216" cy="4398798"/>
          </a:xfrm>
        </p:spPr>
        <p:txBody>
          <a:bodyPr>
            <a:noAutofit/>
          </a:bodyPr>
          <a:lstStyle/>
          <a:p>
            <a:pPr>
              <a:lnSpc>
                <a:spcPct val="90000"/>
              </a:lnSpc>
              <a:spcBef>
                <a:spcPts val="0"/>
              </a:spcBef>
              <a:buFont typeface="Arial" panose="020B0604020202020204" pitchFamily="34" charset="0"/>
              <a:buChar char="•"/>
            </a:pPr>
            <a:r>
              <a:rPr lang="en-US" dirty="0">
                <a:solidFill>
                  <a:schemeClr val="tx1">
                    <a:lumMod val="75000"/>
                    <a:lumOff val="25000"/>
                  </a:schemeClr>
                </a:solidFill>
              </a:rPr>
              <a:t>Common weakness = treating data that establish empirical associations as if they established causality</a:t>
            </a:r>
            <a:endParaRPr lang="en-US" dirty="0">
              <a:ln w="15875">
                <a:noFill/>
                <a:round/>
              </a:ln>
              <a:solidFill>
                <a:schemeClr val="tx1">
                  <a:lumMod val="75000"/>
                  <a:lumOff val="25000"/>
                </a:schemeClr>
              </a:solidFill>
            </a:endParaRPr>
          </a:p>
          <a:p>
            <a:pPr marL="742950" lvl="1" indent="-285750">
              <a:lnSpc>
                <a:spcPct val="90000"/>
              </a:lnSpc>
              <a:spcBef>
                <a:spcPts val="0"/>
              </a:spcBef>
              <a:buFont typeface="Arial" panose="020B0604020202020204" pitchFamily="34" charset="0"/>
              <a:buChar char="•"/>
            </a:pPr>
            <a:r>
              <a:rPr lang="en-US" sz="1800" dirty="0">
                <a:ln w="15875">
                  <a:noFill/>
                  <a:round/>
                </a:ln>
                <a:solidFill>
                  <a:schemeClr val="tx1">
                    <a:lumMod val="75000"/>
                    <a:lumOff val="25000"/>
                  </a:schemeClr>
                </a:solidFill>
              </a:rPr>
              <a:t>Schizophrenia double-bind theory a historic example of researchers finding statistical association &amp; declaring dysfunctional family communications causes schizophrenia</a:t>
            </a:r>
            <a:br>
              <a:rPr lang="en-US" sz="1800" dirty="0">
                <a:ln w="15875">
                  <a:noFill/>
                  <a:round/>
                </a:ln>
                <a:solidFill>
                  <a:schemeClr val="tx1">
                    <a:lumMod val="75000"/>
                    <a:lumOff val="25000"/>
                  </a:schemeClr>
                </a:solidFill>
              </a:rPr>
            </a:br>
            <a:endParaRPr lang="en-US" sz="1800" dirty="0">
              <a:ln w="15875">
                <a:noFill/>
                <a:round/>
              </a:ln>
              <a:solidFill>
                <a:schemeClr val="tx1">
                  <a:lumMod val="75000"/>
                  <a:lumOff val="25000"/>
                </a:schemeClr>
              </a:solidFill>
            </a:endParaRPr>
          </a:p>
          <a:p>
            <a:pPr marL="342900" indent="-342900">
              <a:lnSpc>
                <a:spcPct val="90000"/>
              </a:lnSpc>
              <a:spcBef>
                <a:spcPts val="0"/>
              </a:spcBef>
              <a:buFont typeface="Arial" panose="020B0604020202020204" pitchFamily="34" charset="0"/>
              <a:buChar char="•"/>
            </a:pPr>
            <a:r>
              <a:rPr lang="en-US" dirty="0">
                <a:ln w="15875">
                  <a:noFill/>
                  <a:round/>
                </a:ln>
                <a:solidFill>
                  <a:schemeClr val="tx1">
                    <a:lumMod val="75000"/>
                    <a:lumOff val="25000"/>
                  </a:schemeClr>
                </a:solidFill>
              </a:rPr>
              <a:t>The double-bind theory states parents gave verbal choices, but any selected choice deemed incorrect</a:t>
            </a:r>
          </a:p>
          <a:p>
            <a:pPr marL="800100" lvl="1" indent="-342900">
              <a:lnSpc>
                <a:spcPct val="90000"/>
              </a:lnSpc>
              <a:spcBef>
                <a:spcPts val="0"/>
              </a:spcBef>
              <a:buFont typeface="Arial" panose="020B0604020202020204" pitchFamily="34" charset="0"/>
              <a:buChar char="•"/>
            </a:pPr>
            <a:r>
              <a:rPr lang="en-US" sz="1800" dirty="0">
                <a:ln w="15875">
                  <a:noFill/>
                  <a:round/>
                </a:ln>
                <a:solidFill>
                  <a:schemeClr val="tx1">
                    <a:lumMod val="75000"/>
                    <a:lumOff val="25000"/>
                  </a:schemeClr>
                </a:solidFill>
              </a:rPr>
              <a:t>Association between having severe schizophrenia &amp; double-bind communications found in some family units</a:t>
            </a:r>
          </a:p>
          <a:p>
            <a:pPr marL="800100" lvl="1" indent="-342900">
              <a:lnSpc>
                <a:spcPct val="90000"/>
              </a:lnSpc>
              <a:spcBef>
                <a:spcPts val="0"/>
              </a:spcBef>
              <a:buFont typeface="Arial" panose="020B0604020202020204" pitchFamily="34" charset="0"/>
              <a:buChar char="•"/>
            </a:pPr>
            <a:r>
              <a:rPr lang="en-US" sz="1800" dirty="0">
                <a:ln w="15875">
                  <a:noFill/>
                  <a:round/>
                </a:ln>
                <a:solidFill>
                  <a:schemeClr val="tx1">
                    <a:lumMod val="75000"/>
                    <a:lumOff val="25000"/>
                  </a:schemeClr>
                </a:solidFill>
              </a:rPr>
              <a:t>Same association found in families dealing w/ severe chronic physical problems</a:t>
            </a:r>
          </a:p>
          <a:p>
            <a:pPr marL="800100" lvl="1" indent="-342900">
              <a:lnSpc>
                <a:spcPct val="90000"/>
              </a:lnSpc>
              <a:spcBef>
                <a:spcPts val="0"/>
              </a:spcBef>
              <a:buFont typeface="Arial" panose="020B0604020202020204" pitchFamily="34" charset="0"/>
              <a:buChar char="•"/>
            </a:pPr>
            <a:r>
              <a:rPr lang="en-US" sz="1800" dirty="0">
                <a:ln w="15875">
                  <a:noFill/>
                  <a:round/>
                </a:ln>
                <a:solidFill>
                  <a:schemeClr val="tx1">
                    <a:lumMod val="75000"/>
                    <a:lumOff val="25000"/>
                  </a:schemeClr>
                </a:solidFill>
              </a:rPr>
              <a:t>Severe chronic long-term mental/physical illness appears to change communication patterns rather than communication style causing illness</a:t>
            </a:r>
            <a:endParaRPr lang="en-US" dirty="0">
              <a:ln w="15875">
                <a:noFill/>
                <a:round/>
              </a:ln>
              <a:solidFill>
                <a:schemeClr val="tx1">
                  <a:lumMod val="75000"/>
                  <a:lumOff val="25000"/>
                </a:schemeClr>
              </a:solidFill>
            </a:endParaRPr>
          </a:p>
          <a:p>
            <a:pPr>
              <a:lnSpc>
                <a:spcPct val="90000"/>
              </a:lnSpc>
              <a:spcBef>
                <a:spcPts val="0"/>
              </a:spcBef>
            </a:pPr>
            <a:endParaRPr lang="en-US" dirty="0">
              <a:solidFill>
                <a:schemeClr val="tx1">
                  <a:lumMod val="75000"/>
                  <a:lumOff val="25000"/>
                </a:schemeClr>
              </a:solidFill>
            </a:endParaRPr>
          </a:p>
        </p:txBody>
      </p:sp>
      <p:sp>
        <p:nvSpPr>
          <p:cNvPr id="7" name="TextBox 6">
            <a:extLst>
              <a:ext uri="{FF2B5EF4-FFF2-40B4-BE49-F238E27FC236}">
                <a16:creationId xmlns:a16="http://schemas.microsoft.com/office/drawing/2014/main" id="{2297F8FE-0252-9042-9DF2-09058D44EEC8}"/>
              </a:ext>
            </a:extLst>
          </p:cNvPr>
          <p:cNvSpPr txBox="1"/>
          <p:nvPr/>
        </p:nvSpPr>
        <p:spPr>
          <a:xfrm>
            <a:off x="10533860" y="6222517"/>
            <a:ext cx="2446798" cy="246221"/>
          </a:xfrm>
          <a:prstGeom prst="rect">
            <a:avLst/>
          </a:prstGeom>
          <a:noFill/>
        </p:spPr>
        <p:txBody>
          <a:bodyPr wrap="square" rtlCol="0">
            <a:spAutoFit/>
          </a:bodyPr>
          <a:lstStyle/>
          <a:p>
            <a:r>
              <a:rPr lang="en-US" sz="1000" dirty="0"/>
              <a:t>Photo Credit: Pixabay</a:t>
            </a:r>
          </a:p>
        </p:txBody>
      </p:sp>
    </p:spTree>
    <p:extLst>
      <p:ext uri="{BB962C8B-B14F-4D97-AF65-F5344CB8AC3E}">
        <p14:creationId xmlns:p14="http://schemas.microsoft.com/office/powerpoint/2010/main" val="281082208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870BB34-1E11-4A38-961E-8BECD4EB20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gradFill>
            <a:gsLst>
              <a:gs pos="0">
                <a:schemeClr val="bg2">
                  <a:tint val="90000"/>
                  <a:shade val="92000"/>
                  <a:satMod val="160000"/>
                </a:schemeClr>
              </a:gs>
              <a:gs pos="77000">
                <a:schemeClr val="bg2">
                  <a:tint val="100000"/>
                  <a:shade val="73000"/>
                  <a:satMod val="155000"/>
                </a:schemeClr>
              </a:gs>
              <a:gs pos="100000">
                <a:schemeClr val="bg2">
                  <a:tint val="100000"/>
                  <a:shade val="67000"/>
                  <a:satMod val="14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tree in a forest&#10;&#10;Description automatically generated">
            <a:extLst>
              <a:ext uri="{FF2B5EF4-FFF2-40B4-BE49-F238E27FC236}">
                <a16:creationId xmlns:a16="http://schemas.microsoft.com/office/drawing/2014/main" id="{2E7042CC-3A31-AF4B-A6FB-081FEFFFFADF}"/>
              </a:ext>
            </a:extLst>
          </p:cNvPr>
          <p:cNvPicPr>
            <a:picLocks noChangeAspect="1"/>
          </p:cNvPicPr>
          <p:nvPr/>
        </p:nvPicPr>
        <p:blipFill rotWithShape="1">
          <a:blip r:embed="rId3"/>
          <a:srcRect t="33318" r="9091" b="2761"/>
          <a:stretch/>
        </p:blipFill>
        <p:spPr>
          <a:xfrm flipH="1">
            <a:off x="1" y="10"/>
            <a:ext cx="12191999" cy="6857989"/>
          </a:xfrm>
          <a:prstGeom prst="rect">
            <a:avLst/>
          </a:prstGeom>
        </p:spPr>
      </p:pic>
      <p:sp>
        <p:nvSpPr>
          <p:cNvPr id="11" name="Rectangle 10">
            <a:extLst>
              <a:ext uri="{FF2B5EF4-FFF2-40B4-BE49-F238E27FC236}">
                <a16:creationId xmlns:a16="http://schemas.microsoft.com/office/drawing/2014/main" id="{3E480DB9-98E5-480A-AF30-5D73B61273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0206" y="237744"/>
            <a:ext cx="7652977" cy="6382512"/>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C1F246CF-DB85-4B25-B3A3-F5BBDEE3EA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7366" y="374904"/>
            <a:ext cx="7340156" cy="6108192"/>
          </a:xfrm>
          <a:prstGeom prst="rect">
            <a:avLst/>
          </a:prstGeom>
          <a:noFill/>
          <a:ln w="6350" cap="sq">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6D0A4E27-28EF-CD49-8EC1-6F39B00842B7}"/>
              </a:ext>
            </a:extLst>
          </p:cNvPr>
          <p:cNvSpPr>
            <a:spLocks noGrp="1"/>
          </p:cNvSpPr>
          <p:nvPr>
            <p:ph type="title"/>
          </p:nvPr>
        </p:nvSpPr>
        <p:spPr>
          <a:xfrm>
            <a:off x="529388" y="385922"/>
            <a:ext cx="6860875" cy="1746504"/>
          </a:xfrm>
        </p:spPr>
        <p:txBody>
          <a:bodyPr>
            <a:normAutofit/>
          </a:bodyPr>
          <a:lstStyle/>
          <a:p>
            <a:r>
              <a:rPr lang="en-US" sz="3700" dirty="0">
                <a:solidFill>
                  <a:schemeClr val="tx1">
                    <a:lumMod val="75000"/>
                    <a:lumOff val="25000"/>
                  </a:schemeClr>
                </a:solidFill>
              </a:rPr>
              <a:t>Ethics in Social Science Research: </a:t>
            </a:r>
            <a:r>
              <a:rPr lang="en-US" sz="3700" b="1" dirty="0">
                <a:solidFill>
                  <a:schemeClr val="tx1">
                    <a:lumMod val="75000"/>
                    <a:lumOff val="25000"/>
                  </a:schemeClr>
                </a:solidFill>
              </a:rPr>
              <a:t>The Belmont Report</a:t>
            </a:r>
          </a:p>
        </p:txBody>
      </p:sp>
      <p:sp>
        <p:nvSpPr>
          <p:cNvPr id="3" name="Content Placeholder 2">
            <a:extLst>
              <a:ext uri="{FF2B5EF4-FFF2-40B4-BE49-F238E27FC236}">
                <a16:creationId xmlns:a16="http://schemas.microsoft.com/office/drawing/2014/main" id="{08292328-3512-2F4F-84FA-0C8265D45B36}"/>
              </a:ext>
            </a:extLst>
          </p:cNvPr>
          <p:cNvSpPr>
            <a:spLocks noGrp="1"/>
          </p:cNvSpPr>
          <p:nvPr>
            <p:ph idx="1"/>
          </p:nvPr>
        </p:nvSpPr>
        <p:spPr>
          <a:xfrm>
            <a:off x="529389" y="2084299"/>
            <a:ext cx="7188133" cy="5054439"/>
          </a:xfrm>
        </p:spPr>
        <p:txBody>
          <a:bodyPr>
            <a:noAutofit/>
          </a:bodyPr>
          <a:lstStyle/>
          <a:p>
            <a:pPr marL="285750" indent="-285750">
              <a:spcBef>
                <a:spcPts val="0"/>
              </a:spcBef>
              <a:buFont typeface="Arial" panose="020B0604020202020204" pitchFamily="34" charset="0"/>
              <a:buChar char="•"/>
            </a:pPr>
            <a:r>
              <a:rPr lang="en-US" i="1" dirty="0">
                <a:solidFill>
                  <a:schemeClr val="tx1">
                    <a:lumMod val="75000"/>
                    <a:lumOff val="25000"/>
                  </a:schemeClr>
                </a:solidFill>
              </a:rPr>
              <a:t>Belmont Report</a:t>
            </a:r>
            <a:r>
              <a:rPr lang="en-US" dirty="0">
                <a:solidFill>
                  <a:schemeClr val="tx1">
                    <a:lumMod val="75000"/>
                    <a:lumOff val="25000"/>
                  </a:schemeClr>
                </a:solidFill>
              </a:rPr>
              <a:t> (1979) summarizes three basic ethical principles:</a:t>
            </a:r>
            <a:br>
              <a:rPr lang="en-US" dirty="0">
                <a:solidFill>
                  <a:schemeClr val="tx1">
                    <a:lumMod val="75000"/>
                    <a:lumOff val="25000"/>
                  </a:schemeClr>
                </a:solidFill>
              </a:rPr>
            </a:br>
            <a:endParaRPr lang="en-US" dirty="0">
              <a:solidFill>
                <a:schemeClr val="tx1">
                  <a:lumMod val="75000"/>
                  <a:lumOff val="25000"/>
                </a:schemeClr>
              </a:solidFill>
            </a:endParaRPr>
          </a:p>
          <a:p>
            <a:pPr marL="617220" lvl="1" indent="-342900">
              <a:spcBef>
                <a:spcPts val="0"/>
              </a:spcBef>
              <a:buFont typeface="+mj-lt"/>
              <a:buAutoNum type="arabicPeriod"/>
            </a:pPr>
            <a:r>
              <a:rPr lang="en-US" sz="1800" b="1" dirty="0">
                <a:solidFill>
                  <a:schemeClr val="tx1">
                    <a:lumMod val="75000"/>
                    <a:lumOff val="25000"/>
                  </a:schemeClr>
                </a:solidFill>
              </a:rPr>
              <a:t>Respect for persons</a:t>
            </a:r>
            <a:endParaRPr lang="en-US" sz="1800" dirty="0">
              <a:solidFill>
                <a:schemeClr val="tx1">
                  <a:lumMod val="75000"/>
                  <a:lumOff val="25000"/>
                </a:schemeClr>
              </a:solidFill>
            </a:endParaRPr>
          </a:p>
          <a:p>
            <a:pPr lvl="2">
              <a:spcBef>
                <a:spcPts val="0"/>
              </a:spcBef>
              <a:buFont typeface="Arial" panose="020B0604020202020204" pitchFamily="34" charset="0"/>
              <a:buChar char="•"/>
            </a:pPr>
            <a:r>
              <a:rPr lang="en-US" sz="1800" dirty="0">
                <a:solidFill>
                  <a:schemeClr val="tx1">
                    <a:lumMod val="75000"/>
                    <a:lumOff val="25000"/>
                  </a:schemeClr>
                </a:solidFill>
              </a:rPr>
              <a:t>Participants must be treated as autonomous individuals capable of making  own decisions about participation</a:t>
            </a:r>
          </a:p>
          <a:p>
            <a:pPr lvl="2">
              <a:spcBef>
                <a:spcPts val="0"/>
              </a:spcBef>
              <a:buFont typeface="Arial" panose="020B0604020202020204" pitchFamily="34" charset="0"/>
              <a:buChar char="•"/>
            </a:pPr>
            <a:r>
              <a:rPr lang="en-US" sz="1800" dirty="0">
                <a:solidFill>
                  <a:schemeClr val="tx1">
                    <a:lumMod val="75000"/>
                    <a:lumOff val="25000"/>
                  </a:schemeClr>
                </a:solidFill>
              </a:rPr>
              <a:t>Individuals with diminished autonomy must be afforded special protection</a:t>
            </a:r>
          </a:p>
          <a:p>
            <a:pPr lvl="2">
              <a:spcBef>
                <a:spcPts val="0"/>
              </a:spcBef>
              <a:buFont typeface="Arial" panose="020B0604020202020204" pitchFamily="34" charset="0"/>
              <a:buChar char="•"/>
            </a:pPr>
            <a:r>
              <a:rPr lang="en-US" sz="1800" dirty="0"/>
              <a:t>Researchers must give participants all info they need to provide </a:t>
            </a:r>
            <a:r>
              <a:rPr lang="en-US" sz="1800" b="1" dirty="0"/>
              <a:t>informed consent</a:t>
            </a:r>
          </a:p>
          <a:p>
            <a:pPr lvl="2">
              <a:spcBef>
                <a:spcPts val="0"/>
              </a:spcBef>
              <a:buFont typeface="Arial" panose="020B0604020202020204" pitchFamily="34" charset="0"/>
              <a:buChar char="•"/>
            </a:pPr>
            <a:r>
              <a:rPr lang="en-US" sz="1800" dirty="0"/>
              <a:t>Researchers must inform individuals, or their guardians concerning:</a:t>
            </a:r>
          </a:p>
          <a:p>
            <a:pPr lvl="3">
              <a:spcBef>
                <a:spcPts val="0"/>
              </a:spcBef>
              <a:buFont typeface="Arial" panose="020B0604020202020204" pitchFamily="34" charset="0"/>
              <a:buChar char="•"/>
            </a:pPr>
            <a:r>
              <a:rPr lang="en-US" sz="1800" dirty="0"/>
              <a:t>Participation is entirely voluntary</a:t>
            </a:r>
          </a:p>
          <a:p>
            <a:pPr lvl="3">
              <a:spcBef>
                <a:spcPts val="0"/>
              </a:spcBef>
              <a:buFont typeface="Arial" panose="020B0604020202020204" pitchFamily="34" charset="0"/>
              <a:buChar char="•"/>
            </a:pPr>
            <a:r>
              <a:rPr lang="en-US" sz="1800" dirty="0"/>
              <a:t>Participants can withdraw at any time</a:t>
            </a:r>
          </a:p>
          <a:p>
            <a:pPr lvl="3">
              <a:spcBef>
                <a:spcPts val="0"/>
              </a:spcBef>
              <a:buFont typeface="Arial" panose="020B0604020202020204" pitchFamily="34" charset="0"/>
              <a:buChar char="•"/>
            </a:pPr>
            <a:r>
              <a:rPr lang="en-US" sz="1800" dirty="0"/>
              <a:t>What risks there are to participation</a:t>
            </a:r>
          </a:p>
          <a:p>
            <a:pPr lvl="3">
              <a:spcBef>
                <a:spcPts val="0"/>
              </a:spcBef>
              <a:buFont typeface="Arial" panose="020B0604020202020204" pitchFamily="34" charset="0"/>
              <a:buChar char="•"/>
            </a:pPr>
            <a:r>
              <a:rPr lang="en-US" sz="1800" dirty="0"/>
              <a:t>How  confidentiality is protected limits of confidentiality</a:t>
            </a:r>
          </a:p>
          <a:p>
            <a:pPr marL="285750" indent="-285750">
              <a:spcBef>
                <a:spcPts val="0"/>
              </a:spcBef>
              <a:buFont typeface="Arial" panose="020B0604020202020204" pitchFamily="34" charset="0"/>
              <a:buChar char="•"/>
            </a:pPr>
            <a:endParaRPr lang="en-US" dirty="0">
              <a:solidFill>
                <a:schemeClr val="tx1">
                  <a:lumMod val="75000"/>
                  <a:lumOff val="25000"/>
                </a:schemeClr>
              </a:solidFill>
            </a:endParaRPr>
          </a:p>
          <a:p>
            <a:pPr>
              <a:spcBef>
                <a:spcPts val="0"/>
              </a:spcBef>
            </a:pPr>
            <a:endParaRPr lang="en-US" dirty="0">
              <a:solidFill>
                <a:schemeClr val="tx1">
                  <a:lumMod val="75000"/>
                  <a:lumOff val="25000"/>
                </a:schemeClr>
              </a:solidFill>
            </a:endParaRPr>
          </a:p>
        </p:txBody>
      </p:sp>
      <p:sp>
        <p:nvSpPr>
          <p:cNvPr id="8" name="TextBox 7">
            <a:extLst>
              <a:ext uri="{FF2B5EF4-FFF2-40B4-BE49-F238E27FC236}">
                <a16:creationId xmlns:a16="http://schemas.microsoft.com/office/drawing/2014/main" id="{EC1748EB-4A3D-0240-9644-7E1A6E10D679}"/>
              </a:ext>
            </a:extLst>
          </p:cNvPr>
          <p:cNvSpPr txBox="1"/>
          <p:nvPr/>
        </p:nvSpPr>
        <p:spPr>
          <a:xfrm>
            <a:off x="6372394" y="6208608"/>
            <a:ext cx="2446798" cy="246221"/>
          </a:xfrm>
          <a:prstGeom prst="rect">
            <a:avLst/>
          </a:prstGeom>
          <a:noFill/>
        </p:spPr>
        <p:txBody>
          <a:bodyPr wrap="square" rtlCol="0">
            <a:spAutoFit/>
          </a:bodyPr>
          <a:lstStyle/>
          <a:p>
            <a:r>
              <a:rPr lang="en-US" sz="1000" dirty="0"/>
              <a:t>Photo Credit: Pixabay</a:t>
            </a:r>
          </a:p>
        </p:txBody>
      </p:sp>
    </p:spTree>
    <p:extLst>
      <p:ext uri="{BB962C8B-B14F-4D97-AF65-F5344CB8AC3E}">
        <p14:creationId xmlns:p14="http://schemas.microsoft.com/office/powerpoint/2010/main" val="17177473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B6EE7E08-B389-43E5-B019-1B0A8ACBBD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photo, hydrant, fire&#10;&#10;Description automatically generated">
            <a:extLst>
              <a:ext uri="{FF2B5EF4-FFF2-40B4-BE49-F238E27FC236}">
                <a16:creationId xmlns:a16="http://schemas.microsoft.com/office/drawing/2014/main" id="{B662F03A-BFDC-0E4D-B977-FC06493506D3}"/>
              </a:ext>
            </a:extLst>
          </p:cNvPr>
          <p:cNvPicPr>
            <a:picLocks noChangeAspect="1"/>
          </p:cNvPicPr>
          <p:nvPr/>
        </p:nvPicPr>
        <p:blipFill rotWithShape="1">
          <a:blip r:embed="rId3"/>
          <a:srcRect t="5864" b="17082"/>
          <a:stretch/>
        </p:blipFill>
        <p:spPr>
          <a:xfrm>
            <a:off x="20" y="10"/>
            <a:ext cx="12191980" cy="6857990"/>
          </a:xfrm>
          <a:prstGeom prst="rect">
            <a:avLst/>
          </a:prstGeom>
        </p:spPr>
      </p:pic>
      <p:sp>
        <p:nvSpPr>
          <p:cNvPr id="27" name="Rectangle 26">
            <a:extLst>
              <a:ext uri="{FF2B5EF4-FFF2-40B4-BE49-F238E27FC236}">
                <a16:creationId xmlns:a16="http://schemas.microsoft.com/office/drawing/2014/main" id="{E60D94A5-8A09-4BAB-8F7C-69BC34C54D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11489" y="642594"/>
            <a:ext cx="5342133" cy="5572812"/>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7A1AE32B-3A6E-4C5E-8FEB-73861B9A26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77099" y="804672"/>
            <a:ext cx="5010912" cy="5248656"/>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D0A4E27-28EF-CD49-8EC1-6F39B00842B7}"/>
              </a:ext>
            </a:extLst>
          </p:cNvPr>
          <p:cNvSpPr>
            <a:spLocks noGrp="1"/>
          </p:cNvSpPr>
          <p:nvPr>
            <p:ph type="title"/>
          </p:nvPr>
        </p:nvSpPr>
        <p:spPr>
          <a:xfrm>
            <a:off x="6654304" y="1050247"/>
            <a:ext cx="4472921" cy="1371600"/>
          </a:xfrm>
        </p:spPr>
        <p:txBody>
          <a:bodyPr>
            <a:normAutofit/>
          </a:bodyPr>
          <a:lstStyle/>
          <a:p>
            <a:r>
              <a:rPr lang="en-US" sz="3100"/>
              <a:t>The Role of Research in Contemporary Social Work: </a:t>
            </a:r>
            <a:r>
              <a:rPr lang="en-US" sz="3100" b="1"/>
              <a:t>Scared Straight</a:t>
            </a:r>
          </a:p>
        </p:txBody>
      </p:sp>
      <p:sp>
        <p:nvSpPr>
          <p:cNvPr id="3" name="Content Placeholder 2">
            <a:extLst>
              <a:ext uri="{FF2B5EF4-FFF2-40B4-BE49-F238E27FC236}">
                <a16:creationId xmlns:a16="http://schemas.microsoft.com/office/drawing/2014/main" id="{08292328-3512-2F4F-84FA-0C8265D45B36}"/>
              </a:ext>
            </a:extLst>
          </p:cNvPr>
          <p:cNvSpPr>
            <a:spLocks noGrp="1"/>
          </p:cNvSpPr>
          <p:nvPr>
            <p:ph idx="1"/>
          </p:nvPr>
        </p:nvSpPr>
        <p:spPr>
          <a:xfrm>
            <a:off x="6497053" y="2734077"/>
            <a:ext cx="4890957" cy="3131672"/>
          </a:xfrm>
        </p:spPr>
        <p:txBody>
          <a:bodyPr>
            <a:noAutofit/>
          </a:bodyPr>
          <a:lstStyle/>
          <a:p>
            <a:pPr marL="285750" indent="-285750">
              <a:lnSpc>
                <a:spcPct val="90000"/>
              </a:lnSpc>
              <a:spcBef>
                <a:spcPts val="0"/>
              </a:spcBef>
              <a:buFont typeface="Arial" panose="020B0604020202020204" pitchFamily="34" charset="0"/>
              <a:buChar char="•"/>
            </a:pPr>
            <a:r>
              <a:rPr lang="en-US" dirty="0"/>
              <a:t>Originated in 1970s, found throughout United States, Australia, United Kingdom, Norway &amp; Germany</a:t>
            </a:r>
            <a:br>
              <a:rPr lang="en-US" dirty="0"/>
            </a:br>
            <a:endParaRPr lang="en-US" dirty="0"/>
          </a:p>
          <a:p>
            <a:pPr marL="285750" indent="-285750">
              <a:lnSpc>
                <a:spcPct val="90000"/>
              </a:lnSpc>
              <a:spcBef>
                <a:spcPts val="0"/>
              </a:spcBef>
              <a:buFont typeface="Arial" panose="020B0604020202020204" pitchFamily="34" charset="0"/>
              <a:buChar char="•"/>
            </a:pPr>
            <a:r>
              <a:rPr lang="en-US" dirty="0"/>
              <a:t>At risk youth visit prisons</a:t>
            </a:r>
          </a:p>
          <a:p>
            <a:pPr marL="285750" indent="-285750">
              <a:lnSpc>
                <a:spcPct val="90000"/>
              </a:lnSpc>
              <a:spcBef>
                <a:spcPts val="0"/>
              </a:spcBef>
              <a:buFont typeface="Arial" panose="020B0604020202020204" pitchFamily="34" charset="0"/>
              <a:buChar char="•"/>
            </a:pPr>
            <a:endParaRPr lang="en-US" dirty="0"/>
          </a:p>
          <a:p>
            <a:pPr marL="285750" indent="-285750">
              <a:lnSpc>
                <a:spcPct val="90000"/>
              </a:lnSpc>
              <a:spcBef>
                <a:spcPts val="0"/>
              </a:spcBef>
              <a:buFont typeface="Arial" panose="020B0604020202020204" pitchFamily="34" charset="0"/>
              <a:buChar char="•"/>
            </a:pPr>
            <a:r>
              <a:rPr lang="en-US" dirty="0"/>
              <a:t>Convicted felons “scare them straight” through presentations &amp; interactive discussions</a:t>
            </a:r>
            <a:br>
              <a:rPr lang="en-US" dirty="0"/>
            </a:br>
            <a:endParaRPr lang="en-US" dirty="0"/>
          </a:p>
          <a:p>
            <a:pPr marL="285750" indent="-285750">
              <a:lnSpc>
                <a:spcPct val="90000"/>
              </a:lnSpc>
              <a:spcBef>
                <a:spcPts val="0"/>
              </a:spcBef>
              <a:buFont typeface="Arial" panose="020B0604020202020204" pitchFamily="34" charset="0"/>
              <a:buChar char="•"/>
            </a:pPr>
            <a:r>
              <a:rPr lang="en-US" dirty="0"/>
              <a:t>Received glowing testimonials from convicts, youth &amp; parents for changes in youth’s perspectives &amp; behavior</a:t>
            </a:r>
          </a:p>
        </p:txBody>
      </p:sp>
      <p:sp>
        <p:nvSpPr>
          <p:cNvPr id="11" name="TextBox 10">
            <a:extLst>
              <a:ext uri="{FF2B5EF4-FFF2-40B4-BE49-F238E27FC236}">
                <a16:creationId xmlns:a16="http://schemas.microsoft.com/office/drawing/2014/main" id="{2C352E02-1842-9843-B212-D85FB639FF09}"/>
              </a:ext>
            </a:extLst>
          </p:cNvPr>
          <p:cNvSpPr txBox="1"/>
          <p:nvPr/>
        </p:nvSpPr>
        <p:spPr>
          <a:xfrm>
            <a:off x="10065190" y="5765036"/>
            <a:ext cx="2446798" cy="246221"/>
          </a:xfrm>
          <a:prstGeom prst="rect">
            <a:avLst/>
          </a:prstGeom>
          <a:noFill/>
        </p:spPr>
        <p:txBody>
          <a:bodyPr wrap="square" rtlCol="0">
            <a:spAutoFit/>
          </a:bodyPr>
          <a:lstStyle/>
          <a:p>
            <a:r>
              <a:rPr lang="en-US" sz="1000" dirty="0"/>
              <a:t>Photo Credit: Pixabay</a:t>
            </a:r>
          </a:p>
        </p:txBody>
      </p:sp>
    </p:spTree>
    <p:extLst>
      <p:ext uri="{BB962C8B-B14F-4D97-AF65-F5344CB8AC3E}">
        <p14:creationId xmlns:p14="http://schemas.microsoft.com/office/powerpoint/2010/main" val="31186701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6EE7E08-B389-43E5-B019-1B0A8ACBBD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8DE6BC75-7639-AA43-ABB4-FAB9CF0DE7E2}"/>
              </a:ext>
            </a:extLst>
          </p:cNvPr>
          <p:cNvPicPr>
            <a:picLocks noChangeAspect="1"/>
          </p:cNvPicPr>
          <p:nvPr/>
        </p:nvPicPr>
        <p:blipFill rotWithShape="1">
          <a:blip r:embed="rId3"/>
          <a:srcRect b="17583"/>
          <a:stretch/>
        </p:blipFill>
        <p:spPr>
          <a:xfrm>
            <a:off x="20" y="10"/>
            <a:ext cx="12191980" cy="6857990"/>
          </a:xfrm>
          <a:prstGeom prst="rect">
            <a:avLst/>
          </a:prstGeom>
        </p:spPr>
      </p:pic>
      <p:sp>
        <p:nvSpPr>
          <p:cNvPr id="11" name="Rectangle 10">
            <a:extLst>
              <a:ext uri="{FF2B5EF4-FFF2-40B4-BE49-F238E27FC236}">
                <a16:creationId xmlns:a16="http://schemas.microsoft.com/office/drawing/2014/main" id="{E60D94A5-8A09-4BAB-8F7C-69BC34C54D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11489" y="642594"/>
            <a:ext cx="5342133" cy="5572812"/>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A1AE32B-3A6E-4C5E-8FEB-73861B9A26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77099" y="804672"/>
            <a:ext cx="5010912" cy="5248656"/>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D0A4E27-28EF-CD49-8EC1-6F39B00842B7}"/>
              </a:ext>
            </a:extLst>
          </p:cNvPr>
          <p:cNvSpPr>
            <a:spLocks noGrp="1"/>
          </p:cNvSpPr>
          <p:nvPr>
            <p:ph type="title"/>
          </p:nvPr>
        </p:nvSpPr>
        <p:spPr>
          <a:xfrm>
            <a:off x="6654304" y="1050247"/>
            <a:ext cx="4472921" cy="1371600"/>
          </a:xfrm>
        </p:spPr>
        <p:txBody>
          <a:bodyPr>
            <a:normAutofit/>
          </a:bodyPr>
          <a:lstStyle/>
          <a:p>
            <a:r>
              <a:rPr lang="en-US" sz="3100" dirty="0"/>
              <a:t>Ethics in Social Science Research: </a:t>
            </a:r>
            <a:br>
              <a:rPr lang="en-US" sz="3100" dirty="0"/>
            </a:br>
            <a:r>
              <a:rPr lang="en-US" sz="3100" b="1" dirty="0"/>
              <a:t>The Belmont Report</a:t>
            </a:r>
            <a:endParaRPr lang="en-US" sz="3100" dirty="0"/>
          </a:p>
        </p:txBody>
      </p:sp>
      <p:sp>
        <p:nvSpPr>
          <p:cNvPr id="10" name="Content Placeholder 2">
            <a:extLst>
              <a:ext uri="{FF2B5EF4-FFF2-40B4-BE49-F238E27FC236}">
                <a16:creationId xmlns:a16="http://schemas.microsoft.com/office/drawing/2014/main" id="{B3324ECE-E0D4-C140-917E-E722B3E10CC5}"/>
              </a:ext>
            </a:extLst>
          </p:cNvPr>
          <p:cNvSpPr txBox="1">
            <a:spLocks/>
          </p:cNvSpPr>
          <p:nvPr/>
        </p:nvSpPr>
        <p:spPr>
          <a:xfrm>
            <a:off x="6654303" y="2926923"/>
            <a:ext cx="4607255" cy="5054439"/>
          </a:xfrm>
          <a:prstGeom prst="rect">
            <a:avLst/>
          </a:prstGeom>
        </p:spPr>
        <p:txBody>
          <a:bodyPr vert="horz" lIns="91440" tIns="45720" rIns="91440" bIns="45720" rtlCol="0">
            <a:noAutofit/>
          </a:bodyPr>
          <a:lst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marL="0" indent="0">
              <a:spcBef>
                <a:spcPts val="0"/>
              </a:spcBef>
              <a:buNone/>
            </a:pPr>
            <a:r>
              <a:rPr lang="en-US" b="1" dirty="0"/>
              <a:t>2. Beneficence:</a:t>
            </a:r>
            <a:r>
              <a:rPr lang="en-US" dirty="0"/>
              <a:t> In practice, researchers must avoid harming participants &amp; must maximize possible benefits to participating in research</a:t>
            </a:r>
          </a:p>
          <a:p>
            <a:pPr marL="0" indent="0">
              <a:spcBef>
                <a:spcPts val="0"/>
              </a:spcBef>
              <a:buNone/>
            </a:pPr>
            <a:endParaRPr lang="en-US" b="1" dirty="0"/>
          </a:p>
          <a:p>
            <a:pPr marL="0" indent="0">
              <a:spcBef>
                <a:spcPts val="0"/>
              </a:spcBef>
              <a:buNone/>
            </a:pPr>
            <a:r>
              <a:rPr lang="en-US" b="1" dirty="0"/>
              <a:t>3. Justice: </a:t>
            </a:r>
            <a:r>
              <a:rPr lang="en-US" dirty="0"/>
              <a:t>Those who bear burdens of research should also receive its benefits</a:t>
            </a:r>
          </a:p>
          <a:p>
            <a:pPr marL="617220" lvl="1" indent="-342900">
              <a:spcBef>
                <a:spcPts val="0"/>
              </a:spcBef>
              <a:buFont typeface="+mj-lt"/>
              <a:buAutoNum type="arabicPeriod"/>
            </a:pPr>
            <a:endParaRPr lang="en-US" sz="1800" dirty="0">
              <a:solidFill>
                <a:schemeClr val="tx1">
                  <a:lumMod val="75000"/>
                  <a:lumOff val="25000"/>
                </a:schemeClr>
              </a:solidFill>
            </a:endParaRPr>
          </a:p>
          <a:p>
            <a:pPr marL="0" indent="0">
              <a:spcBef>
                <a:spcPts val="0"/>
              </a:spcBef>
              <a:buNone/>
            </a:pPr>
            <a:endParaRPr lang="en-US" dirty="0">
              <a:solidFill>
                <a:schemeClr val="tx1">
                  <a:lumMod val="75000"/>
                  <a:lumOff val="25000"/>
                </a:schemeClr>
              </a:solidFill>
            </a:endParaRPr>
          </a:p>
        </p:txBody>
      </p:sp>
      <p:sp>
        <p:nvSpPr>
          <p:cNvPr id="8" name="TextBox 7">
            <a:extLst>
              <a:ext uri="{FF2B5EF4-FFF2-40B4-BE49-F238E27FC236}">
                <a16:creationId xmlns:a16="http://schemas.microsoft.com/office/drawing/2014/main" id="{E2151D63-4DF0-CA4B-8050-3EE4B3AF3B0B}"/>
              </a:ext>
            </a:extLst>
          </p:cNvPr>
          <p:cNvSpPr txBox="1"/>
          <p:nvPr/>
        </p:nvSpPr>
        <p:spPr>
          <a:xfrm>
            <a:off x="10164612" y="5765036"/>
            <a:ext cx="2446798" cy="246221"/>
          </a:xfrm>
          <a:prstGeom prst="rect">
            <a:avLst/>
          </a:prstGeom>
          <a:noFill/>
        </p:spPr>
        <p:txBody>
          <a:bodyPr wrap="square" rtlCol="0">
            <a:spAutoFit/>
          </a:bodyPr>
          <a:lstStyle/>
          <a:p>
            <a:r>
              <a:rPr lang="en-US" sz="1000" dirty="0"/>
              <a:t>Photo Credit: Pixabay</a:t>
            </a:r>
          </a:p>
        </p:txBody>
      </p:sp>
    </p:spTree>
    <p:extLst>
      <p:ext uri="{BB962C8B-B14F-4D97-AF65-F5344CB8AC3E}">
        <p14:creationId xmlns:p14="http://schemas.microsoft.com/office/powerpoint/2010/main" val="8148605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870BB34-1E11-4A38-961E-8BECD4EB20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gradFill>
            <a:gsLst>
              <a:gs pos="0">
                <a:schemeClr val="bg2">
                  <a:tint val="90000"/>
                  <a:shade val="92000"/>
                  <a:satMod val="160000"/>
                </a:schemeClr>
              </a:gs>
              <a:gs pos="77000">
                <a:schemeClr val="bg2">
                  <a:tint val="100000"/>
                  <a:shade val="73000"/>
                  <a:satMod val="155000"/>
                </a:schemeClr>
              </a:gs>
              <a:gs pos="100000">
                <a:schemeClr val="bg2">
                  <a:tint val="100000"/>
                  <a:shade val="67000"/>
                  <a:satMod val="14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picture containing grass, photo, blurry, painting&#10;&#10;Description automatically generated">
            <a:extLst>
              <a:ext uri="{FF2B5EF4-FFF2-40B4-BE49-F238E27FC236}">
                <a16:creationId xmlns:a16="http://schemas.microsoft.com/office/drawing/2014/main" id="{E36D210E-81DD-FC43-8224-A4DCD7F86090}"/>
              </a:ext>
            </a:extLst>
          </p:cNvPr>
          <p:cNvPicPr>
            <a:picLocks noChangeAspect="1"/>
          </p:cNvPicPr>
          <p:nvPr/>
        </p:nvPicPr>
        <p:blipFill rotWithShape="1">
          <a:blip r:embed="rId3"/>
          <a:srcRect t="22164" r="9091" b="14115"/>
          <a:stretch/>
        </p:blipFill>
        <p:spPr>
          <a:xfrm>
            <a:off x="1" y="10"/>
            <a:ext cx="12191999" cy="6857989"/>
          </a:xfrm>
          <a:prstGeom prst="rect">
            <a:avLst/>
          </a:prstGeom>
        </p:spPr>
      </p:pic>
      <p:sp>
        <p:nvSpPr>
          <p:cNvPr id="11" name="Rectangle 10">
            <a:extLst>
              <a:ext uri="{FF2B5EF4-FFF2-40B4-BE49-F238E27FC236}">
                <a16:creationId xmlns:a16="http://schemas.microsoft.com/office/drawing/2014/main" id="{3E480DB9-98E5-480A-AF30-5D73B61273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0206" y="237744"/>
            <a:ext cx="7652977" cy="6382512"/>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C1F246CF-DB85-4B25-B3A3-F5BBDEE3EA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7366" y="374904"/>
            <a:ext cx="7340156" cy="6108192"/>
          </a:xfrm>
          <a:prstGeom prst="rect">
            <a:avLst/>
          </a:prstGeom>
          <a:noFill/>
          <a:ln w="6350" cap="sq">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44F3ED94-5E51-8B49-92C0-873047138A9B}"/>
              </a:ext>
            </a:extLst>
          </p:cNvPr>
          <p:cNvSpPr>
            <a:spLocks noGrp="1"/>
          </p:cNvSpPr>
          <p:nvPr>
            <p:ph type="title"/>
          </p:nvPr>
        </p:nvSpPr>
        <p:spPr>
          <a:xfrm>
            <a:off x="671830" y="385922"/>
            <a:ext cx="6718433" cy="1746504"/>
          </a:xfrm>
        </p:spPr>
        <p:txBody>
          <a:bodyPr>
            <a:normAutofit/>
          </a:bodyPr>
          <a:lstStyle/>
          <a:p>
            <a:r>
              <a:rPr lang="en-US" dirty="0">
                <a:solidFill>
                  <a:schemeClr val="tx1">
                    <a:lumMod val="75000"/>
                    <a:lumOff val="25000"/>
                  </a:schemeClr>
                </a:solidFill>
              </a:rPr>
              <a:t>Summary</a:t>
            </a:r>
          </a:p>
        </p:txBody>
      </p:sp>
      <p:sp>
        <p:nvSpPr>
          <p:cNvPr id="3" name="Content Placeholder 2">
            <a:extLst>
              <a:ext uri="{FF2B5EF4-FFF2-40B4-BE49-F238E27FC236}">
                <a16:creationId xmlns:a16="http://schemas.microsoft.com/office/drawing/2014/main" id="{BF851983-D071-FF47-A7EB-F41067426167}"/>
              </a:ext>
            </a:extLst>
          </p:cNvPr>
          <p:cNvSpPr>
            <a:spLocks noGrp="1"/>
          </p:cNvSpPr>
          <p:nvPr>
            <p:ph idx="1"/>
          </p:nvPr>
        </p:nvSpPr>
        <p:spPr>
          <a:xfrm>
            <a:off x="513348" y="1989222"/>
            <a:ext cx="7204174" cy="3885398"/>
          </a:xfrm>
        </p:spPr>
        <p:txBody>
          <a:bodyPr>
            <a:noAutofit/>
          </a:bodyPr>
          <a:lstStyle/>
          <a:p>
            <a:pPr marL="285750" indent="-285750">
              <a:lnSpc>
                <a:spcPct val="90000"/>
              </a:lnSpc>
              <a:spcBef>
                <a:spcPts val="0"/>
              </a:spcBef>
              <a:buFont typeface="Arial" panose="020B0604020202020204" pitchFamily="34" charset="0"/>
              <a:buChar char="•"/>
            </a:pPr>
            <a:r>
              <a:rPr lang="en-US" dirty="0">
                <a:solidFill>
                  <a:schemeClr val="tx1">
                    <a:lumMod val="75000"/>
                    <a:lumOff val="25000"/>
                  </a:schemeClr>
                </a:solidFill>
              </a:rPr>
              <a:t>Empirical social science research important to assess theory &amp; inform practice/policy</a:t>
            </a:r>
            <a:br>
              <a:rPr lang="en-US" dirty="0">
                <a:solidFill>
                  <a:schemeClr val="tx1">
                    <a:lumMod val="75000"/>
                    <a:lumOff val="25000"/>
                  </a:schemeClr>
                </a:solidFill>
              </a:rPr>
            </a:br>
            <a:endParaRPr lang="en-US" dirty="0">
              <a:solidFill>
                <a:schemeClr val="tx1">
                  <a:lumMod val="75000"/>
                  <a:lumOff val="25000"/>
                </a:schemeClr>
              </a:solidFill>
            </a:endParaRPr>
          </a:p>
          <a:p>
            <a:pPr marL="285750" indent="-285750">
              <a:lnSpc>
                <a:spcPct val="90000"/>
              </a:lnSpc>
              <a:spcBef>
                <a:spcPts val="0"/>
              </a:spcBef>
              <a:buFont typeface="Arial" panose="020B0604020202020204" pitchFamily="34" charset="0"/>
              <a:buChar char="•"/>
            </a:pPr>
            <a:r>
              <a:rPr lang="en-US" dirty="0">
                <a:solidFill>
                  <a:schemeClr val="tx1">
                    <a:lumMod val="75000"/>
                    <a:lumOff val="25000"/>
                  </a:schemeClr>
                </a:solidFill>
              </a:rPr>
              <a:t>Alternatives to evidence:</a:t>
            </a:r>
          </a:p>
          <a:p>
            <a:pPr marL="742950" lvl="1" indent="-285750">
              <a:lnSpc>
                <a:spcPct val="90000"/>
              </a:lnSpc>
              <a:spcBef>
                <a:spcPts val="0"/>
              </a:spcBef>
              <a:buFont typeface="Arial" panose="020B0604020202020204" pitchFamily="34" charset="0"/>
              <a:buChar char="•"/>
            </a:pPr>
            <a:r>
              <a:rPr lang="en-US" sz="1800" dirty="0">
                <a:solidFill>
                  <a:schemeClr val="tx1">
                    <a:lumMod val="75000"/>
                    <a:lumOff val="25000"/>
                  </a:schemeClr>
                </a:solidFill>
              </a:rPr>
              <a:t>Appealing to religious (or other) authority, tradition, personal experience, or popular opinion</a:t>
            </a:r>
          </a:p>
          <a:p>
            <a:pPr marL="742950" lvl="1" indent="-285750">
              <a:lnSpc>
                <a:spcPct val="90000"/>
              </a:lnSpc>
              <a:spcBef>
                <a:spcPts val="0"/>
              </a:spcBef>
              <a:buFont typeface="Arial" panose="020B0604020202020204" pitchFamily="34" charset="0"/>
              <a:buChar char="•"/>
            </a:pPr>
            <a:r>
              <a:rPr lang="en-US" sz="1800" dirty="0">
                <a:solidFill>
                  <a:schemeClr val="tx1">
                    <a:lumMod val="75000"/>
                    <a:lumOff val="25000"/>
                  </a:schemeClr>
                </a:solidFill>
              </a:rPr>
              <a:t>Simply unacceptable practice in in our complex, pluralistic society</a:t>
            </a:r>
            <a:br>
              <a:rPr lang="en-US" sz="1800" dirty="0">
                <a:solidFill>
                  <a:schemeClr val="tx1">
                    <a:lumMod val="75000"/>
                    <a:lumOff val="25000"/>
                  </a:schemeClr>
                </a:solidFill>
              </a:rPr>
            </a:br>
            <a:endParaRPr lang="en-US" sz="1800" dirty="0">
              <a:solidFill>
                <a:schemeClr val="tx1">
                  <a:lumMod val="75000"/>
                  <a:lumOff val="25000"/>
                </a:schemeClr>
              </a:solidFill>
            </a:endParaRPr>
          </a:p>
          <a:p>
            <a:pPr marL="285750" indent="-285750">
              <a:lnSpc>
                <a:spcPct val="90000"/>
              </a:lnSpc>
              <a:spcBef>
                <a:spcPts val="0"/>
              </a:spcBef>
              <a:buFont typeface="Arial" panose="020B0604020202020204" pitchFamily="34" charset="0"/>
              <a:buChar char="•"/>
            </a:pPr>
            <a:r>
              <a:rPr lang="en-US" dirty="0">
                <a:solidFill>
                  <a:schemeClr val="tx1">
                    <a:lumMod val="75000"/>
                    <a:lumOff val="25000"/>
                  </a:schemeClr>
                </a:solidFill>
              </a:rPr>
              <a:t>Ethical practice ensures vulnerable individuals receive best possible </a:t>
            </a:r>
            <a:br>
              <a:rPr lang="en-US" dirty="0">
                <a:solidFill>
                  <a:schemeClr val="tx1">
                    <a:lumMod val="75000"/>
                    <a:lumOff val="25000"/>
                  </a:schemeClr>
                </a:solidFill>
              </a:rPr>
            </a:br>
            <a:r>
              <a:rPr lang="en-US" dirty="0">
                <a:solidFill>
                  <a:schemeClr val="tx1">
                    <a:lumMod val="75000"/>
                    <a:lumOff val="25000"/>
                  </a:schemeClr>
                </a:solidFill>
              </a:rPr>
              <a:t>support  &amp; protection</a:t>
            </a:r>
            <a:br>
              <a:rPr lang="en-US" dirty="0">
                <a:solidFill>
                  <a:schemeClr val="tx1">
                    <a:lumMod val="75000"/>
                    <a:lumOff val="25000"/>
                  </a:schemeClr>
                </a:solidFill>
              </a:rPr>
            </a:br>
            <a:endParaRPr lang="en-US" dirty="0">
              <a:solidFill>
                <a:schemeClr val="tx1">
                  <a:lumMod val="75000"/>
                  <a:lumOff val="25000"/>
                </a:schemeClr>
              </a:solidFill>
            </a:endParaRPr>
          </a:p>
          <a:p>
            <a:pPr marL="285750" indent="-285750">
              <a:lnSpc>
                <a:spcPct val="90000"/>
              </a:lnSpc>
              <a:spcBef>
                <a:spcPts val="0"/>
              </a:spcBef>
              <a:buFont typeface="Arial" panose="020B0604020202020204" pitchFamily="34" charset="0"/>
              <a:buChar char="•"/>
            </a:pPr>
            <a:r>
              <a:rPr lang="en-US" dirty="0">
                <a:solidFill>
                  <a:schemeClr val="tx1">
                    <a:lumMod val="75000"/>
                    <a:lumOff val="25000"/>
                  </a:schemeClr>
                </a:solidFill>
              </a:rPr>
              <a:t>Empirical research on program effectiveness one way to make social programs accountable</a:t>
            </a:r>
            <a:endParaRPr lang="en-US" sz="1600" dirty="0">
              <a:solidFill>
                <a:schemeClr val="tx1">
                  <a:lumMod val="75000"/>
                  <a:lumOff val="25000"/>
                </a:schemeClr>
              </a:solidFill>
            </a:endParaRPr>
          </a:p>
          <a:p>
            <a:pPr marL="834390" lvl="2" indent="-285750">
              <a:lnSpc>
                <a:spcPct val="90000"/>
              </a:lnSpc>
              <a:spcBef>
                <a:spcPts val="0"/>
              </a:spcBef>
              <a:buFont typeface="Arial" panose="020B0604020202020204" pitchFamily="34" charset="0"/>
              <a:buChar char="•"/>
            </a:pPr>
            <a:r>
              <a:rPr lang="en-US" sz="1800" dirty="0">
                <a:solidFill>
                  <a:schemeClr val="tx1">
                    <a:lumMod val="75000"/>
                    <a:lumOff val="25000"/>
                  </a:schemeClr>
                </a:solidFill>
              </a:rPr>
              <a:t>Enable politicians, agencies &amp; practitioners to make hard choices in allocation of scarce resources</a:t>
            </a:r>
            <a:endParaRPr lang="en-US" sz="1800" b="1" dirty="0">
              <a:ln w="15875">
                <a:noFill/>
                <a:round/>
              </a:ln>
              <a:solidFill>
                <a:schemeClr val="tx1">
                  <a:lumMod val="75000"/>
                  <a:lumOff val="25000"/>
                </a:schemeClr>
              </a:solidFill>
            </a:endParaRPr>
          </a:p>
          <a:p>
            <a:pPr marL="285750" indent="-285750">
              <a:lnSpc>
                <a:spcPct val="90000"/>
              </a:lnSpc>
              <a:spcBef>
                <a:spcPts val="0"/>
              </a:spcBef>
              <a:buFont typeface="Arial" panose="020B0604020202020204" pitchFamily="34" charset="0"/>
              <a:buChar char="•"/>
            </a:pPr>
            <a:endParaRPr lang="en-US" dirty="0">
              <a:solidFill>
                <a:schemeClr val="tx1">
                  <a:lumMod val="75000"/>
                  <a:lumOff val="25000"/>
                </a:schemeClr>
              </a:solidFill>
            </a:endParaRPr>
          </a:p>
          <a:p>
            <a:pPr>
              <a:lnSpc>
                <a:spcPct val="90000"/>
              </a:lnSpc>
              <a:spcBef>
                <a:spcPts val="0"/>
              </a:spcBef>
            </a:pPr>
            <a:endParaRPr lang="en-US" dirty="0">
              <a:solidFill>
                <a:schemeClr val="tx1">
                  <a:lumMod val="75000"/>
                  <a:lumOff val="25000"/>
                </a:schemeClr>
              </a:solidFill>
            </a:endParaRPr>
          </a:p>
        </p:txBody>
      </p:sp>
      <p:sp>
        <p:nvSpPr>
          <p:cNvPr id="6" name="TextBox 5">
            <a:extLst>
              <a:ext uri="{FF2B5EF4-FFF2-40B4-BE49-F238E27FC236}">
                <a16:creationId xmlns:a16="http://schemas.microsoft.com/office/drawing/2014/main" id="{779BCE7B-EC5E-0C43-A1F4-F6CD83D7A349}"/>
              </a:ext>
            </a:extLst>
          </p:cNvPr>
          <p:cNvSpPr txBox="1"/>
          <p:nvPr/>
        </p:nvSpPr>
        <p:spPr>
          <a:xfrm>
            <a:off x="6372394" y="6208608"/>
            <a:ext cx="2446798" cy="246221"/>
          </a:xfrm>
          <a:prstGeom prst="rect">
            <a:avLst/>
          </a:prstGeom>
          <a:noFill/>
        </p:spPr>
        <p:txBody>
          <a:bodyPr wrap="square" rtlCol="0">
            <a:spAutoFit/>
          </a:bodyPr>
          <a:lstStyle/>
          <a:p>
            <a:r>
              <a:rPr lang="en-US" sz="1000" dirty="0"/>
              <a:t>Photo Credit: Pixabay</a:t>
            </a:r>
          </a:p>
        </p:txBody>
      </p:sp>
    </p:spTree>
    <p:extLst>
      <p:ext uri="{BB962C8B-B14F-4D97-AF65-F5344CB8AC3E}">
        <p14:creationId xmlns:p14="http://schemas.microsoft.com/office/powerpoint/2010/main" val="41595928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tree, outdoor, building, ground&#10;&#10;Description automatically generated">
            <a:extLst>
              <a:ext uri="{FF2B5EF4-FFF2-40B4-BE49-F238E27FC236}">
                <a16:creationId xmlns:a16="http://schemas.microsoft.com/office/drawing/2014/main" id="{24C4F824-8B36-8D46-A76C-7682E12280CA}"/>
              </a:ext>
            </a:extLst>
          </p:cNvPr>
          <p:cNvPicPr>
            <a:picLocks noChangeAspect="1"/>
          </p:cNvPicPr>
          <p:nvPr/>
        </p:nvPicPr>
        <p:blipFill rotWithShape="1">
          <a:blip r:embed="rId3"/>
          <a:srcRect t="14056" r="9091" b="11833"/>
          <a:stretch/>
        </p:blipFill>
        <p:spPr>
          <a:xfrm>
            <a:off x="1" y="10"/>
            <a:ext cx="12191999" cy="6857989"/>
          </a:xfrm>
          <a:prstGeom prst="rect">
            <a:avLst/>
          </a:prstGeom>
        </p:spPr>
      </p:pic>
      <p:sp>
        <p:nvSpPr>
          <p:cNvPr id="20" name="Rectangle 19">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7615" y="253548"/>
            <a:ext cx="5612193" cy="6361598"/>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448"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D0A4E27-28EF-CD49-8EC1-6F39B00842B7}"/>
              </a:ext>
            </a:extLst>
          </p:cNvPr>
          <p:cNvSpPr>
            <a:spLocks noGrp="1"/>
          </p:cNvSpPr>
          <p:nvPr>
            <p:ph type="title"/>
          </p:nvPr>
        </p:nvSpPr>
        <p:spPr>
          <a:xfrm>
            <a:off x="774043" y="519080"/>
            <a:ext cx="4602152" cy="1718225"/>
          </a:xfrm>
        </p:spPr>
        <p:txBody>
          <a:bodyPr>
            <a:normAutofit/>
          </a:bodyPr>
          <a:lstStyle/>
          <a:p>
            <a:r>
              <a:rPr lang="en-US" sz="3200" dirty="0"/>
              <a:t>The Role of Research in Contemporary Social Work: </a:t>
            </a:r>
            <a:r>
              <a:rPr lang="en-US" sz="3200" b="1" dirty="0"/>
              <a:t>Scared Straight</a:t>
            </a:r>
            <a:endParaRPr lang="en-US" sz="3200" dirty="0"/>
          </a:p>
        </p:txBody>
      </p:sp>
      <p:sp>
        <p:nvSpPr>
          <p:cNvPr id="3" name="Content Placeholder 2">
            <a:extLst>
              <a:ext uri="{FF2B5EF4-FFF2-40B4-BE49-F238E27FC236}">
                <a16:creationId xmlns:a16="http://schemas.microsoft.com/office/drawing/2014/main" id="{08292328-3512-2F4F-84FA-0C8265D45B36}"/>
              </a:ext>
            </a:extLst>
          </p:cNvPr>
          <p:cNvSpPr>
            <a:spLocks noGrp="1"/>
          </p:cNvSpPr>
          <p:nvPr>
            <p:ph idx="1"/>
          </p:nvPr>
        </p:nvSpPr>
        <p:spPr>
          <a:xfrm>
            <a:off x="774043" y="2330374"/>
            <a:ext cx="4602152" cy="3480066"/>
          </a:xfrm>
        </p:spPr>
        <p:txBody>
          <a:bodyPr>
            <a:noAutofit/>
          </a:bodyPr>
          <a:lstStyle/>
          <a:p>
            <a:pPr marL="285750" indent="-285750">
              <a:lnSpc>
                <a:spcPct val="90000"/>
              </a:lnSpc>
              <a:spcBef>
                <a:spcPts val="0"/>
              </a:spcBef>
              <a:buFont typeface="Arial" panose="020B0604020202020204" pitchFamily="34" charset="0"/>
              <a:buChar char="•"/>
            </a:pPr>
            <a:r>
              <a:rPr lang="en-US" dirty="0"/>
              <a:t>Developers fully committed to helping youth &amp; believe in program</a:t>
            </a:r>
            <a:br>
              <a:rPr lang="en-US" dirty="0"/>
            </a:br>
            <a:endParaRPr lang="en-US" dirty="0"/>
          </a:p>
          <a:p>
            <a:pPr marL="285750" indent="-285750">
              <a:lnSpc>
                <a:spcPct val="90000"/>
              </a:lnSpc>
              <a:spcBef>
                <a:spcPts val="0"/>
              </a:spcBef>
              <a:buFont typeface="Arial" panose="020B0604020202020204" pitchFamily="34" charset="0"/>
              <a:buChar char="•"/>
            </a:pPr>
            <a:r>
              <a:rPr lang="en-US" dirty="0"/>
              <a:t>Empirical research compared youth randomly assigned to Scared Straight program or to no intervention</a:t>
            </a:r>
            <a:br>
              <a:rPr lang="en-US" dirty="0"/>
            </a:br>
            <a:endParaRPr lang="en-US" dirty="0"/>
          </a:p>
          <a:p>
            <a:pPr marL="285750" indent="-285750">
              <a:lnSpc>
                <a:spcPct val="90000"/>
              </a:lnSpc>
              <a:spcBef>
                <a:spcPts val="0"/>
              </a:spcBef>
              <a:buFont typeface="Arial" panose="020B0604020202020204" pitchFamily="34" charset="0"/>
              <a:buChar char="•"/>
            </a:pPr>
            <a:r>
              <a:rPr lang="en-US" dirty="0"/>
              <a:t>Programs found to be ineffective at preventing crime &amp; is harmful </a:t>
            </a:r>
            <a:br>
              <a:rPr lang="en-US" dirty="0"/>
            </a:br>
            <a:r>
              <a:rPr lang="en-US" dirty="0"/>
              <a:t>to some youth</a:t>
            </a:r>
            <a:br>
              <a:rPr lang="en-US" dirty="0"/>
            </a:br>
            <a:endParaRPr lang="en-US" dirty="0"/>
          </a:p>
          <a:p>
            <a:pPr marL="285750" indent="-285750">
              <a:lnSpc>
                <a:spcPct val="90000"/>
              </a:lnSpc>
              <a:spcBef>
                <a:spcPts val="0"/>
              </a:spcBef>
              <a:buFont typeface="Arial" panose="020B0604020202020204" pitchFamily="34" charset="0"/>
              <a:buChar char="•"/>
            </a:pPr>
            <a:r>
              <a:rPr lang="en-US" dirty="0"/>
              <a:t>Youth exposed at increased risk for committing delinquent offenses compared with youth randomly assigned to control group</a:t>
            </a:r>
            <a:endParaRPr lang="en-US" dirty="0">
              <a:ln w="15875">
                <a:noFill/>
                <a:round/>
              </a:ln>
            </a:endParaRPr>
          </a:p>
          <a:p>
            <a:pPr>
              <a:lnSpc>
                <a:spcPct val="90000"/>
              </a:lnSpc>
              <a:spcBef>
                <a:spcPts val="0"/>
              </a:spcBef>
            </a:pPr>
            <a:endParaRPr lang="en-US" dirty="0"/>
          </a:p>
        </p:txBody>
      </p:sp>
      <p:sp>
        <p:nvSpPr>
          <p:cNvPr id="12" name="TextBox 11">
            <a:extLst>
              <a:ext uri="{FF2B5EF4-FFF2-40B4-BE49-F238E27FC236}">
                <a16:creationId xmlns:a16="http://schemas.microsoft.com/office/drawing/2014/main" id="{BE990CEB-2332-4041-9C8B-5A8F757E2007}"/>
              </a:ext>
            </a:extLst>
          </p:cNvPr>
          <p:cNvSpPr txBox="1"/>
          <p:nvPr/>
        </p:nvSpPr>
        <p:spPr>
          <a:xfrm>
            <a:off x="4491817" y="6204191"/>
            <a:ext cx="2446798" cy="246221"/>
          </a:xfrm>
          <a:prstGeom prst="rect">
            <a:avLst/>
          </a:prstGeom>
          <a:noFill/>
        </p:spPr>
        <p:txBody>
          <a:bodyPr wrap="square" rtlCol="0">
            <a:spAutoFit/>
          </a:bodyPr>
          <a:lstStyle/>
          <a:p>
            <a:r>
              <a:rPr lang="en-US" sz="1000" dirty="0"/>
              <a:t>Photo Credit: Pixabay</a:t>
            </a:r>
          </a:p>
        </p:txBody>
      </p:sp>
    </p:spTree>
    <p:extLst>
      <p:ext uri="{BB962C8B-B14F-4D97-AF65-F5344CB8AC3E}">
        <p14:creationId xmlns:p14="http://schemas.microsoft.com/office/powerpoint/2010/main" val="25199376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6EE7E08-B389-43E5-B019-1B0A8ACBBD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tree, grass, outdoor&#10;&#10;Description automatically generated">
            <a:extLst>
              <a:ext uri="{FF2B5EF4-FFF2-40B4-BE49-F238E27FC236}">
                <a16:creationId xmlns:a16="http://schemas.microsoft.com/office/drawing/2014/main" id="{242CE535-31EE-8941-B7B5-27667CE90C7F}"/>
              </a:ext>
            </a:extLst>
          </p:cNvPr>
          <p:cNvPicPr>
            <a:picLocks noChangeAspect="1"/>
          </p:cNvPicPr>
          <p:nvPr/>
        </p:nvPicPr>
        <p:blipFill rotWithShape="1">
          <a:blip r:embed="rId3"/>
          <a:srcRect t="11138" b="11807"/>
          <a:stretch/>
        </p:blipFill>
        <p:spPr>
          <a:xfrm>
            <a:off x="20" y="10"/>
            <a:ext cx="12191980" cy="6857990"/>
          </a:xfrm>
          <a:prstGeom prst="rect">
            <a:avLst/>
          </a:prstGeom>
        </p:spPr>
      </p:pic>
      <p:sp>
        <p:nvSpPr>
          <p:cNvPr id="11" name="Rectangle 10">
            <a:extLst>
              <a:ext uri="{FF2B5EF4-FFF2-40B4-BE49-F238E27FC236}">
                <a16:creationId xmlns:a16="http://schemas.microsoft.com/office/drawing/2014/main" id="{E60D94A5-8A09-4BAB-8F7C-69BC34C54D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11489" y="642594"/>
            <a:ext cx="5342133" cy="5572812"/>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A1AE32B-3A6E-4C5E-8FEB-73861B9A26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77099" y="804672"/>
            <a:ext cx="5010912" cy="5248656"/>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D0A4E27-28EF-CD49-8EC1-6F39B00842B7}"/>
              </a:ext>
            </a:extLst>
          </p:cNvPr>
          <p:cNvSpPr>
            <a:spLocks noGrp="1"/>
          </p:cNvSpPr>
          <p:nvPr>
            <p:ph type="title"/>
          </p:nvPr>
        </p:nvSpPr>
        <p:spPr>
          <a:xfrm>
            <a:off x="6574094" y="1178583"/>
            <a:ext cx="4733706" cy="1371600"/>
          </a:xfrm>
        </p:spPr>
        <p:txBody>
          <a:bodyPr>
            <a:noAutofit/>
          </a:bodyPr>
          <a:lstStyle/>
          <a:p>
            <a:r>
              <a:rPr lang="en-US" sz="3200" dirty="0"/>
              <a:t>The Role of Research in Contemporary Social Work</a:t>
            </a:r>
          </a:p>
        </p:txBody>
      </p:sp>
      <p:sp>
        <p:nvSpPr>
          <p:cNvPr id="3" name="Content Placeholder 2">
            <a:extLst>
              <a:ext uri="{FF2B5EF4-FFF2-40B4-BE49-F238E27FC236}">
                <a16:creationId xmlns:a16="http://schemas.microsoft.com/office/drawing/2014/main" id="{08292328-3512-2F4F-84FA-0C8265D45B36}"/>
              </a:ext>
            </a:extLst>
          </p:cNvPr>
          <p:cNvSpPr>
            <a:spLocks noGrp="1"/>
          </p:cNvSpPr>
          <p:nvPr>
            <p:ph idx="1"/>
          </p:nvPr>
        </p:nvSpPr>
        <p:spPr>
          <a:xfrm>
            <a:off x="6497053" y="2734077"/>
            <a:ext cx="4890957" cy="3131672"/>
          </a:xfrm>
        </p:spPr>
        <p:txBody>
          <a:bodyPr>
            <a:normAutofit/>
          </a:bodyPr>
          <a:lstStyle/>
          <a:p>
            <a:pPr marL="285750" indent="-285750">
              <a:spcBef>
                <a:spcPts val="0"/>
              </a:spcBef>
              <a:buFont typeface="Arial" panose="020B0604020202020204" pitchFamily="34" charset="0"/>
              <a:buChar char="•"/>
            </a:pPr>
            <a:r>
              <a:rPr lang="en-US" dirty="0"/>
              <a:t>Goals of social work research include:</a:t>
            </a:r>
          </a:p>
          <a:p>
            <a:pPr marL="742950" lvl="1" indent="-285750">
              <a:spcBef>
                <a:spcPts val="0"/>
              </a:spcBef>
              <a:buFont typeface="Arial" panose="020B0604020202020204" pitchFamily="34" charset="0"/>
              <a:buChar char="•"/>
            </a:pPr>
            <a:r>
              <a:rPr lang="en-US" sz="1800" dirty="0"/>
              <a:t>Understanding complex problems </a:t>
            </a:r>
          </a:p>
          <a:p>
            <a:pPr marL="742950" lvl="1" indent="-285750">
              <a:spcBef>
                <a:spcPts val="0"/>
              </a:spcBef>
              <a:buFont typeface="Arial" panose="020B0604020202020204" pitchFamily="34" charset="0"/>
              <a:buChar char="•"/>
            </a:pPr>
            <a:r>
              <a:rPr lang="en-US" sz="1800" dirty="0"/>
              <a:t>Improving &amp; evaluating interventions</a:t>
            </a:r>
          </a:p>
          <a:p>
            <a:pPr marL="742950" lvl="1" indent="-285750">
              <a:spcBef>
                <a:spcPts val="0"/>
              </a:spcBef>
              <a:buFont typeface="Arial" panose="020B0604020202020204" pitchFamily="34" charset="0"/>
              <a:buChar char="•"/>
            </a:pPr>
            <a:r>
              <a:rPr lang="en-US" sz="1800" dirty="0"/>
              <a:t>Providing evidence for decision making &amp; public accountability</a:t>
            </a:r>
          </a:p>
          <a:p>
            <a:pPr marL="742950" lvl="1" indent="-285750">
              <a:spcBef>
                <a:spcPts val="0"/>
              </a:spcBef>
              <a:buFont typeface="Arial" panose="020B0604020202020204" pitchFamily="34" charset="0"/>
              <a:buChar char="•"/>
            </a:pPr>
            <a:r>
              <a:rPr lang="en-US" sz="1800" dirty="0"/>
              <a:t>Developing theory &amp; knowledge about social problems to enhance policy development</a:t>
            </a:r>
            <a:endParaRPr lang="en-US" sz="1800" dirty="0">
              <a:ln w="15875">
                <a:noFill/>
                <a:round/>
              </a:ln>
            </a:endParaRPr>
          </a:p>
          <a:p>
            <a:pPr>
              <a:spcBef>
                <a:spcPts val="0"/>
              </a:spcBef>
            </a:pPr>
            <a:endParaRPr lang="en-US" dirty="0"/>
          </a:p>
        </p:txBody>
      </p:sp>
      <p:sp>
        <p:nvSpPr>
          <p:cNvPr id="8" name="TextBox 7">
            <a:extLst>
              <a:ext uri="{FF2B5EF4-FFF2-40B4-BE49-F238E27FC236}">
                <a16:creationId xmlns:a16="http://schemas.microsoft.com/office/drawing/2014/main" id="{6319F834-FC30-7445-9C85-FC443D66D622}"/>
              </a:ext>
            </a:extLst>
          </p:cNvPr>
          <p:cNvSpPr txBox="1"/>
          <p:nvPr/>
        </p:nvSpPr>
        <p:spPr>
          <a:xfrm>
            <a:off x="10064391" y="5775944"/>
            <a:ext cx="2446798" cy="246221"/>
          </a:xfrm>
          <a:prstGeom prst="rect">
            <a:avLst/>
          </a:prstGeom>
          <a:noFill/>
        </p:spPr>
        <p:txBody>
          <a:bodyPr wrap="square" rtlCol="0">
            <a:spAutoFit/>
          </a:bodyPr>
          <a:lstStyle/>
          <a:p>
            <a:r>
              <a:rPr lang="en-US" sz="1000" dirty="0"/>
              <a:t>Photo Credit: Pixabay</a:t>
            </a:r>
          </a:p>
        </p:txBody>
      </p:sp>
    </p:spTree>
    <p:extLst>
      <p:ext uri="{BB962C8B-B14F-4D97-AF65-F5344CB8AC3E}">
        <p14:creationId xmlns:p14="http://schemas.microsoft.com/office/powerpoint/2010/main" val="38619988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blurry photo of a tree&#10;&#10;Description automatically generated">
            <a:extLst>
              <a:ext uri="{FF2B5EF4-FFF2-40B4-BE49-F238E27FC236}">
                <a16:creationId xmlns:a16="http://schemas.microsoft.com/office/drawing/2014/main" id="{D8A2A4B1-5E32-2B43-A45D-4340AF2065AD}"/>
              </a:ext>
            </a:extLst>
          </p:cNvPr>
          <p:cNvPicPr>
            <a:picLocks noChangeAspect="1"/>
          </p:cNvPicPr>
          <p:nvPr/>
        </p:nvPicPr>
        <p:blipFill rotWithShape="1">
          <a:blip r:embed="rId3"/>
          <a:srcRect t="5415" r="9091" b="17106"/>
          <a:stretch/>
        </p:blipFill>
        <p:spPr>
          <a:xfrm>
            <a:off x="1" y="10"/>
            <a:ext cx="12191999" cy="6857989"/>
          </a:xfrm>
          <a:prstGeom prst="rect">
            <a:avLst/>
          </a:prstGeom>
        </p:spPr>
      </p:pic>
      <p:sp>
        <p:nvSpPr>
          <p:cNvPr id="20" name="Rectangle 19">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7615" y="253548"/>
            <a:ext cx="5612193" cy="6361598"/>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448"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D0A4E27-28EF-CD49-8EC1-6F39B00842B7}"/>
              </a:ext>
            </a:extLst>
          </p:cNvPr>
          <p:cNvSpPr>
            <a:spLocks noGrp="1"/>
          </p:cNvSpPr>
          <p:nvPr>
            <p:ph type="title"/>
          </p:nvPr>
        </p:nvSpPr>
        <p:spPr>
          <a:xfrm>
            <a:off x="501329" y="390744"/>
            <a:ext cx="4602152" cy="1718225"/>
          </a:xfrm>
        </p:spPr>
        <p:txBody>
          <a:bodyPr>
            <a:normAutofit/>
          </a:bodyPr>
          <a:lstStyle/>
          <a:p>
            <a:r>
              <a:rPr lang="en-US" sz="3600" dirty="0"/>
              <a:t>Evidence-based Practice</a:t>
            </a:r>
          </a:p>
        </p:txBody>
      </p:sp>
      <p:sp>
        <p:nvSpPr>
          <p:cNvPr id="3" name="Content Placeholder 2">
            <a:extLst>
              <a:ext uri="{FF2B5EF4-FFF2-40B4-BE49-F238E27FC236}">
                <a16:creationId xmlns:a16="http://schemas.microsoft.com/office/drawing/2014/main" id="{08292328-3512-2F4F-84FA-0C8265D45B36}"/>
              </a:ext>
            </a:extLst>
          </p:cNvPr>
          <p:cNvSpPr>
            <a:spLocks noGrp="1"/>
          </p:cNvSpPr>
          <p:nvPr>
            <p:ph idx="1"/>
          </p:nvPr>
        </p:nvSpPr>
        <p:spPr>
          <a:xfrm>
            <a:off x="485286" y="1929322"/>
            <a:ext cx="5229929" cy="4501143"/>
          </a:xfrm>
        </p:spPr>
        <p:txBody>
          <a:bodyPr>
            <a:noAutofit/>
          </a:bodyPr>
          <a:lstStyle/>
          <a:p>
            <a:pPr marL="285750" indent="-285750">
              <a:lnSpc>
                <a:spcPct val="90000"/>
              </a:lnSpc>
              <a:spcBef>
                <a:spcPts val="0"/>
              </a:spcBef>
              <a:spcAft>
                <a:spcPts val="600"/>
              </a:spcAft>
              <a:buFont typeface="Arial" panose="020B0604020202020204" pitchFamily="34" charset="0"/>
              <a:buChar char="•"/>
            </a:pPr>
            <a:r>
              <a:rPr lang="en-US" dirty="0">
                <a:ln w="15875">
                  <a:noFill/>
                  <a:round/>
                </a:ln>
              </a:rPr>
              <a:t>Use of current empirical evidence to make practice/policy decisions</a:t>
            </a:r>
            <a:br>
              <a:rPr lang="en-US" dirty="0">
                <a:ln w="15875">
                  <a:noFill/>
                  <a:round/>
                </a:ln>
              </a:rPr>
            </a:br>
            <a:endParaRPr lang="en-US" dirty="0"/>
          </a:p>
          <a:p>
            <a:pPr marL="285750" indent="-285750">
              <a:lnSpc>
                <a:spcPct val="90000"/>
              </a:lnSpc>
              <a:spcBef>
                <a:spcPts val="0"/>
              </a:spcBef>
              <a:spcAft>
                <a:spcPts val="600"/>
              </a:spcAft>
              <a:buFont typeface="Arial" panose="020B0604020202020204" pitchFamily="34" charset="0"/>
              <a:buChar char="•"/>
            </a:pPr>
            <a:r>
              <a:rPr lang="en-US" dirty="0"/>
              <a:t>First appeared to move medicine from reliance on authority-based decision-making processes to empirical evidence</a:t>
            </a:r>
            <a:br>
              <a:rPr lang="en-US" dirty="0"/>
            </a:br>
            <a:endParaRPr lang="en-US" dirty="0"/>
          </a:p>
          <a:p>
            <a:pPr marL="285750" indent="-285750">
              <a:lnSpc>
                <a:spcPct val="90000"/>
              </a:lnSpc>
              <a:spcBef>
                <a:spcPts val="0"/>
              </a:spcBef>
              <a:spcAft>
                <a:spcPts val="600"/>
              </a:spcAft>
              <a:buFont typeface="Arial" panose="020B0604020202020204" pitchFamily="34" charset="0"/>
              <a:buChar char="•"/>
            </a:pPr>
            <a:r>
              <a:rPr lang="en-US" dirty="0"/>
              <a:t>Alternatives to evidence-based practice include: appealing to religious  authority, personal experience or popular opinion</a:t>
            </a:r>
          </a:p>
          <a:p>
            <a:pPr marL="560070" lvl="1" indent="-285750">
              <a:lnSpc>
                <a:spcPct val="90000"/>
              </a:lnSpc>
              <a:spcBef>
                <a:spcPts val="0"/>
              </a:spcBef>
              <a:spcAft>
                <a:spcPts val="600"/>
              </a:spcAft>
              <a:buFont typeface="Arial" panose="020B0604020202020204" pitchFamily="34" charset="0"/>
              <a:buChar char="•"/>
            </a:pPr>
            <a:r>
              <a:rPr lang="en-US" sz="1800" dirty="0"/>
              <a:t>Unacceptable to professional practice in complex, pluralistic society</a:t>
            </a:r>
            <a:br>
              <a:rPr lang="en-US" sz="1800" dirty="0"/>
            </a:br>
            <a:endParaRPr lang="en-US" sz="1800" dirty="0"/>
          </a:p>
          <a:p>
            <a:pPr marL="285750" indent="-285750">
              <a:lnSpc>
                <a:spcPct val="90000"/>
              </a:lnSpc>
              <a:spcBef>
                <a:spcPts val="0"/>
              </a:spcBef>
              <a:spcAft>
                <a:spcPts val="600"/>
              </a:spcAft>
              <a:buFont typeface="Arial" panose="020B0604020202020204" pitchFamily="34" charset="0"/>
              <a:buChar char="•"/>
            </a:pPr>
            <a:r>
              <a:rPr lang="en-US" dirty="0"/>
              <a:t>Evidence-based practice relies on/encourages consistent critical thinking</a:t>
            </a:r>
          </a:p>
        </p:txBody>
      </p:sp>
      <p:sp>
        <p:nvSpPr>
          <p:cNvPr id="8" name="TextBox 7">
            <a:extLst>
              <a:ext uri="{FF2B5EF4-FFF2-40B4-BE49-F238E27FC236}">
                <a16:creationId xmlns:a16="http://schemas.microsoft.com/office/drawing/2014/main" id="{2A1F6485-F31E-E64F-ABDB-FAA997FB943A}"/>
              </a:ext>
            </a:extLst>
          </p:cNvPr>
          <p:cNvSpPr txBox="1"/>
          <p:nvPr/>
        </p:nvSpPr>
        <p:spPr>
          <a:xfrm>
            <a:off x="4491816" y="6184244"/>
            <a:ext cx="2446798" cy="246221"/>
          </a:xfrm>
          <a:prstGeom prst="rect">
            <a:avLst/>
          </a:prstGeom>
          <a:noFill/>
        </p:spPr>
        <p:txBody>
          <a:bodyPr wrap="square" rtlCol="0">
            <a:spAutoFit/>
          </a:bodyPr>
          <a:lstStyle/>
          <a:p>
            <a:r>
              <a:rPr lang="en-US" sz="1000" dirty="0"/>
              <a:t>Photo Credit: Pixabay</a:t>
            </a:r>
          </a:p>
        </p:txBody>
      </p:sp>
    </p:spTree>
    <p:extLst>
      <p:ext uri="{BB962C8B-B14F-4D97-AF65-F5344CB8AC3E}">
        <p14:creationId xmlns:p14="http://schemas.microsoft.com/office/powerpoint/2010/main" val="2384664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picture containing wall, indoor&#10;&#10;Description automatically generated">
            <a:extLst>
              <a:ext uri="{FF2B5EF4-FFF2-40B4-BE49-F238E27FC236}">
                <a16:creationId xmlns:a16="http://schemas.microsoft.com/office/drawing/2014/main" id="{BD5BB4A9-BD55-7B4B-B8C8-59C1A895F12B}"/>
              </a:ext>
            </a:extLst>
          </p:cNvPr>
          <p:cNvPicPr>
            <a:picLocks noChangeAspect="1"/>
          </p:cNvPicPr>
          <p:nvPr/>
        </p:nvPicPr>
        <p:blipFill rotWithShape="1">
          <a:blip r:embed="rId3"/>
          <a:srcRect l="9091" t="13195" b="16755"/>
          <a:stretch/>
        </p:blipFill>
        <p:spPr>
          <a:xfrm>
            <a:off x="20" y="10"/>
            <a:ext cx="12191980" cy="6857990"/>
          </a:xfrm>
          <a:prstGeom prst="rect">
            <a:avLst/>
          </a:prstGeom>
        </p:spPr>
      </p:pic>
      <p:sp>
        <p:nvSpPr>
          <p:cNvPr id="9" name="Rectangle 8">
            <a:extLst>
              <a:ext uri="{FF2B5EF4-FFF2-40B4-BE49-F238E27FC236}">
                <a16:creationId xmlns:a16="http://schemas.microsoft.com/office/drawing/2014/main" id="{F5380E9A-163E-4576-BCDD-0A450B7E90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79943" y="237744"/>
            <a:ext cx="7652977" cy="6382512"/>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a:extLst>
              <a:ext uri="{FF2B5EF4-FFF2-40B4-BE49-F238E27FC236}">
                <a16:creationId xmlns:a16="http://schemas.microsoft.com/office/drawing/2014/main" id="{88DDEF77-9746-4D83-91F9-442A2487E6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17103" y="374904"/>
            <a:ext cx="7340156" cy="6108192"/>
          </a:xfrm>
          <a:prstGeom prst="rect">
            <a:avLst/>
          </a:prstGeom>
          <a:noFill/>
          <a:ln w="6350" cap="sq">
            <a:solidFill>
              <a:schemeClr val="tx1">
                <a:lumMod val="65000"/>
                <a:lumOff val="3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6D0A4E27-28EF-CD49-8EC1-6F39B00842B7}"/>
              </a:ext>
            </a:extLst>
          </p:cNvPr>
          <p:cNvSpPr>
            <a:spLocks noGrp="1"/>
          </p:cNvSpPr>
          <p:nvPr>
            <p:ph type="title"/>
          </p:nvPr>
        </p:nvSpPr>
        <p:spPr>
          <a:xfrm>
            <a:off x="4740751" y="642594"/>
            <a:ext cx="7016507" cy="1746504"/>
          </a:xfrm>
        </p:spPr>
        <p:txBody>
          <a:bodyPr>
            <a:normAutofit/>
          </a:bodyPr>
          <a:lstStyle/>
          <a:p>
            <a:r>
              <a:rPr lang="en-US" sz="3600" dirty="0">
                <a:solidFill>
                  <a:schemeClr val="tx1">
                    <a:lumMod val="75000"/>
                    <a:lumOff val="25000"/>
                  </a:schemeClr>
                </a:solidFill>
              </a:rPr>
              <a:t>Evidence-Based Practice: </a:t>
            </a:r>
            <a:br>
              <a:rPr lang="en-US" sz="3600" dirty="0">
                <a:solidFill>
                  <a:schemeClr val="tx1">
                    <a:lumMod val="75000"/>
                    <a:lumOff val="25000"/>
                  </a:schemeClr>
                </a:solidFill>
              </a:rPr>
            </a:br>
            <a:r>
              <a:rPr lang="en-US" sz="3600" b="1" dirty="0">
                <a:solidFill>
                  <a:schemeClr val="tx1">
                    <a:lumMod val="75000"/>
                    <a:lumOff val="25000"/>
                  </a:schemeClr>
                </a:solidFill>
              </a:rPr>
              <a:t>Critical Thinking</a:t>
            </a:r>
          </a:p>
        </p:txBody>
      </p:sp>
      <p:sp>
        <p:nvSpPr>
          <p:cNvPr id="3" name="Content Placeholder 2">
            <a:extLst>
              <a:ext uri="{FF2B5EF4-FFF2-40B4-BE49-F238E27FC236}">
                <a16:creationId xmlns:a16="http://schemas.microsoft.com/office/drawing/2014/main" id="{08292328-3512-2F4F-84FA-0C8265D45B36}"/>
              </a:ext>
            </a:extLst>
          </p:cNvPr>
          <p:cNvSpPr>
            <a:spLocks noGrp="1"/>
          </p:cNvSpPr>
          <p:nvPr>
            <p:ph idx="1"/>
          </p:nvPr>
        </p:nvSpPr>
        <p:spPr>
          <a:xfrm>
            <a:off x="4740752" y="2389098"/>
            <a:ext cx="6718434" cy="3645942"/>
          </a:xfrm>
        </p:spPr>
        <p:txBody>
          <a:bodyPr>
            <a:normAutofit/>
          </a:bodyPr>
          <a:lstStyle/>
          <a:p>
            <a:pPr marL="285750" indent="-285750">
              <a:spcBef>
                <a:spcPts val="0"/>
              </a:spcBef>
              <a:buFont typeface="Arial" panose="020B0604020202020204" pitchFamily="34" charset="0"/>
              <a:buChar char="•"/>
            </a:pPr>
            <a:r>
              <a:rPr lang="en-US" dirty="0">
                <a:solidFill>
                  <a:schemeClr val="tx1">
                    <a:lumMod val="75000"/>
                    <a:lumOff val="25000"/>
                  </a:schemeClr>
                </a:solidFill>
              </a:rPr>
              <a:t>Eileen </a:t>
            </a:r>
            <a:r>
              <a:rPr lang="en-US" dirty="0" err="1">
                <a:solidFill>
                  <a:schemeClr val="tx1">
                    <a:lumMod val="75000"/>
                    <a:lumOff val="25000"/>
                  </a:schemeClr>
                </a:solidFill>
              </a:rPr>
              <a:t>Gambrill</a:t>
            </a:r>
            <a:r>
              <a:rPr lang="en-US" dirty="0">
                <a:solidFill>
                  <a:schemeClr val="tx1">
                    <a:lumMod val="75000"/>
                    <a:lumOff val="25000"/>
                  </a:schemeClr>
                </a:solidFill>
              </a:rPr>
              <a:t> (2000), </a:t>
            </a:r>
            <a:r>
              <a:rPr lang="en-US" i="1" dirty="0">
                <a:solidFill>
                  <a:schemeClr val="tx1">
                    <a:lumMod val="75000"/>
                    <a:lumOff val="25000"/>
                  </a:schemeClr>
                </a:solidFill>
              </a:rPr>
              <a:t>“Critical thinking is the careful appraisal of beliefs and actions to arrive at well-reasoned conclusions that maximize the likelihood of helping clients and avoiding harm.”</a:t>
            </a:r>
            <a:br>
              <a:rPr lang="en-US" i="1" dirty="0">
                <a:solidFill>
                  <a:schemeClr val="tx1">
                    <a:lumMod val="75000"/>
                    <a:lumOff val="25000"/>
                  </a:schemeClr>
                </a:solidFill>
              </a:rPr>
            </a:br>
            <a:endParaRPr lang="en-US" dirty="0">
              <a:solidFill>
                <a:schemeClr val="tx1">
                  <a:lumMod val="75000"/>
                  <a:lumOff val="25000"/>
                </a:schemeClr>
              </a:solidFill>
            </a:endParaRPr>
          </a:p>
          <a:p>
            <a:pPr marL="285750" indent="-285750">
              <a:spcBef>
                <a:spcPts val="0"/>
              </a:spcBef>
              <a:buFont typeface="Arial" panose="020B0604020202020204" pitchFamily="34" charset="0"/>
              <a:buChar char="•"/>
            </a:pPr>
            <a:r>
              <a:rPr lang="en-US" dirty="0">
                <a:solidFill>
                  <a:schemeClr val="tx1">
                    <a:lumMod val="75000"/>
                    <a:lumOff val="25000"/>
                  </a:schemeClr>
                </a:solidFill>
              </a:rPr>
              <a:t>Help social workers avoid accepting practice-related claims based on authority, tradition, popularity, newness, intuition &amp; attractive presentation</a:t>
            </a:r>
            <a:br>
              <a:rPr lang="en-US" dirty="0">
                <a:solidFill>
                  <a:schemeClr val="tx1">
                    <a:lumMod val="75000"/>
                    <a:lumOff val="25000"/>
                  </a:schemeClr>
                </a:solidFill>
              </a:rPr>
            </a:br>
            <a:endParaRPr lang="en-US" dirty="0">
              <a:solidFill>
                <a:schemeClr val="tx1">
                  <a:lumMod val="75000"/>
                  <a:lumOff val="25000"/>
                </a:schemeClr>
              </a:solidFill>
            </a:endParaRPr>
          </a:p>
          <a:p>
            <a:pPr marL="285750" indent="-285750">
              <a:spcBef>
                <a:spcPts val="0"/>
              </a:spcBef>
              <a:buFont typeface="Arial" panose="020B0604020202020204" pitchFamily="34" charset="0"/>
              <a:buChar char="•"/>
            </a:pPr>
            <a:r>
              <a:rPr lang="en-US" dirty="0">
                <a:solidFill>
                  <a:schemeClr val="tx1">
                    <a:lumMod val="75000"/>
                    <a:lumOff val="25000"/>
                  </a:schemeClr>
                </a:solidFill>
              </a:rPr>
              <a:t>Requires careful examination of evidence &amp; consideration of alternative views/practices</a:t>
            </a:r>
          </a:p>
          <a:p>
            <a:pPr marL="560070" lvl="1" indent="-285750">
              <a:spcBef>
                <a:spcPts val="0"/>
              </a:spcBef>
              <a:buFont typeface="Arial" panose="020B0604020202020204" pitchFamily="34" charset="0"/>
              <a:buChar char="•"/>
            </a:pPr>
            <a:r>
              <a:rPr lang="en-US" sz="1800" dirty="0">
                <a:solidFill>
                  <a:schemeClr val="tx1">
                    <a:lumMod val="75000"/>
                    <a:lumOff val="25000"/>
                  </a:schemeClr>
                </a:solidFill>
              </a:rPr>
              <a:t>Steps followed even when information conflicts with personal preferences/beliefs</a:t>
            </a:r>
          </a:p>
          <a:p>
            <a:pPr>
              <a:spcBef>
                <a:spcPts val="0"/>
              </a:spcBef>
            </a:pPr>
            <a:endParaRPr lang="en-US" dirty="0">
              <a:solidFill>
                <a:schemeClr val="tx1">
                  <a:lumMod val="75000"/>
                  <a:lumOff val="25000"/>
                </a:schemeClr>
              </a:solidFill>
            </a:endParaRPr>
          </a:p>
        </p:txBody>
      </p:sp>
      <p:sp>
        <p:nvSpPr>
          <p:cNvPr id="7" name="TextBox 6">
            <a:extLst>
              <a:ext uri="{FF2B5EF4-FFF2-40B4-BE49-F238E27FC236}">
                <a16:creationId xmlns:a16="http://schemas.microsoft.com/office/drawing/2014/main" id="{ADDE4C9B-1355-364B-9BF5-23C05DCDFD6D}"/>
              </a:ext>
            </a:extLst>
          </p:cNvPr>
          <p:cNvSpPr txBox="1"/>
          <p:nvPr/>
        </p:nvSpPr>
        <p:spPr>
          <a:xfrm>
            <a:off x="10533859" y="6263843"/>
            <a:ext cx="2446798" cy="246221"/>
          </a:xfrm>
          <a:prstGeom prst="rect">
            <a:avLst/>
          </a:prstGeom>
          <a:noFill/>
        </p:spPr>
        <p:txBody>
          <a:bodyPr wrap="square" rtlCol="0">
            <a:spAutoFit/>
          </a:bodyPr>
          <a:lstStyle/>
          <a:p>
            <a:r>
              <a:rPr lang="en-US" sz="1000" dirty="0"/>
              <a:t>Photo Credit: Pixabay</a:t>
            </a:r>
          </a:p>
        </p:txBody>
      </p:sp>
    </p:spTree>
    <p:extLst>
      <p:ext uri="{BB962C8B-B14F-4D97-AF65-F5344CB8AC3E}">
        <p14:creationId xmlns:p14="http://schemas.microsoft.com/office/powerpoint/2010/main" val="39452012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3788B800-4096-1347-A36B-BFAA20106BE1}"/>
              </a:ext>
            </a:extLst>
          </p:cNvPr>
          <p:cNvPicPr>
            <a:picLocks noChangeAspect="1"/>
          </p:cNvPicPr>
          <p:nvPr/>
        </p:nvPicPr>
        <p:blipFill rotWithShape="1">
          <a:blip r:embed="rId2"/>
          <a:srcRect t="4012" r="9091" b="30846"/>
          <a:stretch/>
        </p:blipFill>
        <p:spPr>
          <a:xfrm>
            <a:off x="20" y="-1"/>
            <a:ext cx="12191980" cy="6857999"/>
          </a:xfrm>
          <a:prstGeom prst="rect">
            <a:avLst/>
          </a:prstGeom>
        </p:spPr>
      </p:pic>
      <p:sp>
        <p:nvSpPr>
          <p:cNvPr id="11" name="Rectangle 10">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7615" y="253548"/>
            <a:ext cx="5612193" cy="6361598"/>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448"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D0A4E27-28EF-CD49-8EC1-6F39B00842B7}"/>
              </a:ext>
            </a:extLst>
          </p:cNvPr>
          <p:cNvSpPr>
            <a:spLocks noGrp="1"/>
          </p:cNvSpPr>
          <p:nvPr>
            <p:ph type="title"/>
          </p:nvPr>
        </p:nvSpPr>
        <p:spPr>
          <a:xfrm>
            <a:off x="645707" y="727626"/>
            <a:ext cx="4602152" cy="1718225"/>
          </a:xfrm>
        </p:spPr>
        <p:txBody>
          <a:bodyPr>
            <a:normAutofit/>
          </a:bodyPr>
          <a:lstStyle/>
          <a:p>
            <a:r>
              <a:rPr lang="en-US" sz="3200" dirty="0"/>
              <a:t>Evidence-Based Practice: </a:t>
            </a:r>
            <a:br>
              <a:rPr lang="en-US" sz="3200" dirty="0"/>
            </a:br>
            <a:r>
              <a:rPr lang="en-US" sz="3200" b="1" dirty="0"/>
              <a:t>Critical Thinking</a:t>
            </a:r>
          </a:p>
        </p:txBody>
      </p:sp>
      <p:sp>
        <p:nvSpPr>
          <p:cNvPr id="3" name="Content Placeholder 2">
            <a:extLst>
              <a:ext uri="{FF2B5EF4-FFF2-40B4-BE49-F238E27FC236}">
                <a16:creationId xmlns:a16="http://schemas.microsoft.com/office/drawing/2014/main" id="{08292328-3512-2F4F-84FA-0C8265D45B36}"/>
              </a:ext>
            </a:extLst>
          </p:cNvPr>
          <p:cNvSpPr>
            <a:spLocks noGrp="1"/>
          </p:cNvSpPr>
          <p:nvPr>
            <p:ph idx="1"/>
          </p:nvPr>
        </p:nvSpPr>
        <p:spPr>
          <a:xfrm>
            <a:off x="645707" y="2538920"/>
            <a:ext cx="4941172" cy="3480066"/>
          </a:xfrm>
        </p:spPr>
        <p:txBody>
          <a:bodyPr>
            <a:normAutofit/>
          </a:bodyPr>
          <a:lstStyle/>
          <a:p>
            <a:pPr marL="285750" indent="-285750">
              <a:buFont typeface="Arial" panose="020B0604020202020204" pitchFamily="34" charset="0"/>
              <a:buChar char="•"/>
            </a:pPr>
            <a:r>
              <a:rPr lang="en-US" dirty="0"/>
              <a:t>Consistent critical thinking leads to well-reasoned practice decisions that are: </a:t>
            </a:r>
          </a:p>
          <a:p>
            <a:pPr marL="742950" lvl="1" indent="-285750">
              <a:buFont typeface="Arial" panose="020B0604020202020204" pitchFamily="34" charset="0"/>
              <a:buChar char="•"/>
            </a:pPr>
            <a:r>
              <a:rPr lang="en-US" sz="1800" dirty="0"/>
              <a:t>Based on research findings</a:t>
            </a:r>
          </a:p>
          <a:p>
            <a:pPr marL="742950" lvl="1" indent="-285750">
              <a:buFont typeface="Arial" panose="020B0604020202020204" pitchFamily="34" charset="0"/>
              <a:buChar char="•"/>
            </a:pPr>
            <a:r>
              <a:rPr lang="en-US" sz="1800" dirty="0"/>
              <a:t>Full disclosure to clients concerning risks/benefits of services</a:t>
            </a:r>
          </a:p>
          <a:p>
            <a:pPr marL="742950" lvl="1" indent="-285750">
              <a:buFont typeface="Arial" panose="020B0604020202020204" pitchFamily="34" charset="0"/>
              <a:buChar char="•"/>
            </a:pPr>
            <a:r>
              <a:rPr lang="en-US" sz="1800" dirty="0"/>
              <a:t>Presentation of alternative solutions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Critical thinking helps social workers choose wisely among options, discover alternative views &amp; avoid false prophets</a:t>
            </a:r>
            <a:endParaRPr lang="en-US" dirty="0">
              <a:ln w="15875">
                <a:noFill/>
                <a:round/>
              </a:ln>
            </a:endParaRPr>
          </a:p>
          <a:p>
            <a:endParaRPr lang="en-US" dirty="0"/>
          </a:p>
        </p:txBody>
      </p:sp>
      <p:sp>
        <p:nvSpPr>
          <p:cNvPr id="8" name="TextBox 7">
            <a:extLst>
              <a:ext uri="{FF2B5EF4-FFF2-40B4-BE49-F238E27FC236}">
                <a16:creationId xmlns:a16="http://schemas.microsoft.com/office/drawing/2014/main" id="{A4F17D76-8524-CD4E-86FF-4B3538415394}"/>
              </a:ext>
            </a:extLst>
          </p:cNvPr>
          <p:cNvSpPr txBox="1"/>
          <p:nvPr/>
        </p:nvSpPr>
        <p:spPr>
          <a:xfrm>
            <a:off x="4459733" y="6153475"/>
            <a:ext cx="2446798" cy="246221"/>
          </a:xfrm>
          <a:prstGeom prst="rect">
            <a:avLst/>
          </a:prstGeom>
          <a:noFill/>
        </p:spPr>
        <p:txBody>
          <a:bodyPr wrap="square" rtlCol="0">
            <a:spAutoFit/>
          </a:bodyPr>
          <a:lstStyle/>
          <a:p>
            <a:r>
              <a:rPr lang="en-US" sz="1000" dirty="0"/>
              <a:t>Photo Credit: Pixabay</a:t>
            </a:r>
          </a:p>
        </p:txBody>
      </p:sp>
    </p:spTree>
    <p:extLst>
      <p:ext uri="{BB962C8B-B14F-4D97-AF65-F5344CB8AC3E}">
        <p14:creationId xmlns:p14="http://schemas.microsoft.com/office/powerpoint/2010/main" val="281580475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VTI">
  <a:themeElements>
    <a:clrScheme name="">
      <a:dk1>
        <a:srgbClr val="000000"/>
      </a:dk1>
      <a:lt1>
        <a:srgbClr val="FFFFFF"/>
      </a:lt1>
      <a:dk2>
        <a:srgbClr val="243541"/>
      </a:dk2>
      <a:lt2>
        <a:srgbClr val="E3E8E2"/>
      </a:lt2>
      <a:accent1>
        <a:srgbClr val="C52AE6"/>
      </a:accent1>
      <a:accent2>
        <a:srgbClr val="7A37DA"/>
      </a:accent2>
      <a:accent3>
        <a:srgbClr val="4748E9"/>
      </a:accent3>
      <a:accent4>
        <a:srgbClr val="1868D4"/>
      </a:accent4>
      <a:accent5>
        <a:srgbClr val="25B2CD"/>
      </a:accent5>
      <a:accent6>
        <a:srgbClr val="15B98F"/>
      </a:accent6>
      <a:hlink>
        <a:srgbClr val="3B8BB1"/>
      </a:hlink>
      <a:folHlink>
        <a:srgbClr val="7F7F7F"/>
      </a:folHlink>
    </a:clrScheme>
    <a:fontScheme name="Savon">
      <a:majorFont>
        <a:latin typeface="Garamond"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aramond"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VTI" id="{A72E8C35-66DD-49F8-AF66-813F19B983AE}" vid="{93CCBC76-B7A1-4C3D-93EA-5CE34C4670F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TotalTime>
  <Words>4629</Words>
  <Application>Microsoft Macintosh PowerPoint</Application>
  <PresentationFormat>Widescreen</PresentationFormat>
  <Paragraphs>581</Paragraphs>
  <Slides>41</Slides>
  <Notes>38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41</vt:i4>
      </vt:variant>
    </vt:vector>
  </HeadingPairs>
  <TitlesOfParts>
    <vt:vector size="45" baseType="lpstr">
      <vt:lpstr>Arial</vt:lpstr>
      <vt:lpstr>Calibri</vt:lpstr>
      <vt:lpstr>Garamond</vt:lpstr>
      <vt:lpstr>SavonVTI</vt:lpstr>
      <vt:lpstr>CHAPTER 4. USING SOCIAL SCIENCE EVIDENCE TO UNDERSTAND HUMAN DEVELOPMENT &amp; ENHANCE SOCIAL WORK PRACTICE</vt:lpstr>
      <vt:lpstr>Objectives</vt:lpstr>
      <vt:lpstr>The Role of Research in Contemporary Social Work</vt:lpstr>
      <vt:lpstr>The Role of Research in Contemporary Social Work: Scared Straight</vt:lpstr>
      <vt:lpstr>The Role of Research in Contemporary Social Work: Scared Straight</vt:lpstr>
      <vt:lpstr>The Role of Research in Contemporary Social Work</vt:lpstr>
      <vt:lpstr>Evidence-based Practice</vt:lpstr>
      <vt:lpstr>Evidence-Based Practice:  Critical Thinking</vt:lpstr>
      <vt:lpstr>Evidence-Based Practice:  Critical Thinking</vt:lpstr>
      <vt:lpstr>Evidence-Based Practice: 5 Step Process</vt:lpstr>
      <vt:lpstr>Evidence-Based Practice:  5 Step Process</vt:lpstr>
      <vt:lpstr>Evidence-Based Practice:  5 Step Process</vt:lpstr>
      <vt:lpstr>Evidence-Based Practice:  Limitations</vt:lpstr>
      <vt:lpstr>Evidence-Based Practice: Strategies to Facilitate Use of Social Science Evidence in Practice </vt:lpstr>
      <vt:lpstr>Evidence-Based Practice: Sources to Obtain &amp; Present Information</vt:lpstr>
      <vt:lpstr>Evidence-Based Practice: Sources to Obtain &amp; Present Information</vt:lpstr>
      <vt:lpstr>The Diversity of Perspectives on Contemporary Social Work Research: Postpositivist</vt:lpstr>
      <vt:lpstr>The Diversity of Perspectives on Contemporary Social Work Research: Postpositivist</vt:lpstr>
      <vt:lpstr>The Diversity of Perspectives on Contemporary Social Work Research: Interpretive</vt:lpstr>
      <vt:lpstr>The Diversity of Perspectives on Contemporary Social Work Research: Qualitative Research</vt:lpstr>
      <vt:lpstr>The Diversity of Perspectives on Contemporary Social Work Research: Mixed-methods</vt:lpstr>
      <vt:lpstr>The Diversity of Perspectives on Contemporary Social Work Research: Mixed-methods</vt:lpstr>
      <vt:lpstr>The Multiple Roles of Empirical Evidence in Social Work</vt:lpstr>
      <vt:lpstr>Elements of Social Science Research</vt:lpstr>
      <vt:lpstr>Relevance of the Research Question or Hypothesis</vt:lpstr>
      <vt:lpstr>Adequacy of The Sampling Methods: Probability Sampling</vt:lpstr>
      <vt:lpstr>Adequacy Of The Sampling Methods: Nonprobability Sampling</vt:lpstr>
      <vt:lpstr>Adequacy of the Research Methods: Self-report</vt:lpstr>
      <vt:lpstr>Adequacy of the Research Methods: Systematic Observations</vt:lpstr>
      <vt:lpstr>Adequacy of the Research Methods: Ethnography</vt:lpstr>
      <vt:lpstr>Adequacy of the Research Methods: Transdisciplinary Research Teams</vt:lpstr>
      <vt:lpstr>Adequacy of the Research Design: Observational Designs</vt:lpstr>
      <vt:lpstr>Adequacy of the Research Design: Experimental Designs</vt:lpstr>
      <vt:lpstr>Adequacy of the Research Design: Quasi-experimental Designs </vt:lpstr>
      <vt:lpstr>Adequacy of the Research Design: Longitudinal Designs</vt:lpstr>
      <vt:lpstr>Adequacy of the Research Design: Cross-sectional Designs </vt:lpstr>
      <vt:lpstr>Adequacy of the Research Design: Ethics</vt:lpstr>
      <vt:lpstr>Appropriateness of the Interpretation  of the Data and Recommendations</vt:lpstr>
      <vt:lpstr>Ethics in Social Science Research: The Belmont Report</vt:lpstr>
      <vt:lpstr>Ethics in Social Science Research:  The Belmont Report</vt:lpstr>
      <vt:lpstr>Summary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4. USING SOCIAL SCIENCE EVIDENCE TO UNDERSTAND HUMAN DEVELOPMENT &amp; ENHANCE SOCIAL WORK PRACTICE</dc:title>
  <dc:creator>Bailey Jader</dc:creator>
  <cp:lastModifiedBy>Bailey Jader</cp:lastModifiedBy>
  <cp:revision>3</cp:revision>
  <dcterms:created xsi:type="dcterms:W3CDTF">2019-08-14T22:34:45Z</dcterms:created>
  <dcterms:modified xsi:type="dcterms:W3CDTF">2019-09-06T15:00:13Z</dcterms:modified>
</cp:coreProperties>
</file>