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36"/>
  </p:notesMasterIdLst>
  <p:sldIdLst>
    <p:sldId id="256" r:id="rId2"/>
    <p:sldId id="279" r:id="rId3"/>
    <p:sldId id="280" r:id="rId4"/>
    <p:sldId id="281" r:id="rId5"/>
    <p:sldId id="258" r:id="rId6"/>
    <p:sldId id="282" r:id="rId7"/>
    <p:sldId id="283" r:id="rId8"/>
    <p:sldId id="284" r:id="rId9"/>
    <p:sldId id="285" r:id="rId10"/>
    <p:sldId id="287" r:id="rId11"/>
    <p:sldId id="288" r:id="rId12"/>
    <p:sldId id="289" r:id="rId13"/>
    <p:sldId id="290" r:id="rId14"/>
    <p:sldId id="291" r:id="rId15"/>
    <p:sldId id="292" r:id="rId16"/>
    <p:sldId id="305" r:id="rId17"/>
    <p:sldId id="294" r:id="rId18"/>
    <p:sldId id="295" r:id="rId19"/>
    <p:sldId id="262" r:id="rId20"/>
    <p:sldId id="263" r:id="rId21"/>
    <p:sldId id="268" r:id="rId22"/>
    <p:sldId id="269" r:id="rId23"/>
    <p:sldId id="297" r:id="rId24"/>
    <p:sldId id="270" r:id="rId25"/>
    <p:sldId id="298" r:id="rId26"/>
    <p:sldId id="299" r:id="rId27"/>
    <p:sldId id="300" r:id="rId28"/>
    <p:sldId id="274" r:id="rId29"/>
    <p:sldId id="304" r:id="rId30"/>
    <p:sldId id="272" r:id="rId31"/>
    <p:sldId id="275" r:id="rId32"/>
    <p:sldId id="276" r:id="rId33"/>
    <p:sldId id="277" r:id="rId34"/>
    <p:sldId id="2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09"/>
    <p:restoredTop sz="77419"/>
  </p:normalViewPr>
  <p:slideViewPr>
    <p:cSldViewPr snapToGrid="0" snapToObjects="1">
      <p:cViewPr varScale="1">
        <p:scale>
          <a:sx n="77" d="100"/>
          <a:sy n="77" d="100"/>
        </p:scale>
        <p:origin x="14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3B4EEE-363F-ED42-8CD9-1A3ADCCB70C3}" type="datetimeFigureOut">
              <a:rPr lang="en-US" smtClean="0"/>
              <a:t>9/6/19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2F0416-C1DF-E544-9F5A-B18A08EE3857}" type="slidenum">
              <a:rPr lang="en-US" smtClean="0"/>
              <a:t>‹#›</a:t>
            </a:fld>
            <a:endParaRPr lang="en-US"/>
          </a:p>
        </p:txBody>
      </p:sp>
    </p:spTree>
    <p:extLst>
      <p:ext uri="{BB962C8B-B14F-4D97-AF65-F5344CB8AC3E}">
        <p14:creationId xmlns:p14="http://schemas.microsoft.com/office/powerpoint/2010/main" val="64714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b="0" dirty="0"/>
              <a:t>Help social workers: </a:t>
            </a:r>
          </a:p>
          <a:p>
            <a:pPr marL="285750" indent="-285750">
              <a:buFont typeface="Arial" panose="020B0604020202020204" pitchFamily="34" charset="0"/>
              <a:buChar char="•"/>
            </a:pPr>
            <a:endParaRPr lang="en-US" sz="2400" b="0" dirty="0"/>
          </a:p>
          <a:p>
            <a:pPr marL="742950" lvl="1" indent="-285750">
              <a:buFont typeface="Arial" panose="020B0604020202020204" pitchFamily="34" charset="0"/>
              <a:buChar char="•"/>
            </a:pPr>
            <a:r>
              <a:rPr lang="en-US" sz="2400" b="0" dirty="0"/>
              <a:t>understand basic neuroscience, </a:t>
            </a:r>
          </a:p>
          <a:p>
            <a:pPr marL="742950" lvl="1" indent="-285750">
              <a:buFont typeface="Arial" panose="020B0604020202020204" pitchFamily="34" charset="0"/>
              <a:buChar char="•"/>
            </a:pPr>
            <a:r>
              <a:rPr lang="en-US" sz="2400" b="0" dirty="0"/>
              <a:t>provide biopsychosocial education to clients suffering from health, developmental, and mental disorders, </a:t>
            </a:r>
          </a:p>
          <a:p>
            <a:pPr marL="742950" lvl="1" indent="-285750">
              <a:buFont typeface="Arial" panose="020B0604020202020204" pitchFamily="34" charset="0"/>
              <a:buChar char="•"/>
            </a:pPr>
            <a:r>
              <a:rPr lang="en-US" sz="2400" b="0" dirty="0"/>
              <a:t>use and understand basic neuroscience concepts when participating as members of treatment teams. </a:t>
            </a:r>
            <a:endParaRPr lang="en-US" sz="2400" b="0" dirty="0">
              <a:ln w="15875">
                <a:noFill/>
                <a:round/>
              </a:ln>
              <a:effectLst/>
              <a:latin typeface="Eurostile" panose="020B0504020202050204" pitchFamily="34" charset="0"/>
            </a:endParaRPr>
          </a:p>
          <a:p>
            <a:endParaRPr lang="en-US" b="0" dirty="0"/>
          </a:p>
        </p:txBody>
      </p:sp>
      <p:sp>
        <p:nvSpPr>
          <p:cNvPr id="4" name="Slide Number Placeholder 3"/>
          <p:cNvSpPr>
            <a:spLocks noGrp="1"/>
          </p:cNvSpPr>
          <p:nvPr>
            <p:ph type="sldNum" sz="quarter" idx="5"/>
          </p:nvPr>
        </p:nvSpPr>
        <p:spPr/>
        <p:txBody>
          <a:bodyPr/>
          <a:lstStyle/>
          <a:p>
            <a:fld id="{872F0416-C1DF-E544-9F5A-B18A08EE3857}" type="slidenum">
              <a:rPr lang="en-US" smtClean="0"/>
              <a:t>2</a:t>
            </a:fld>
            <a:endParaRPr lang="en-US"/>
          </a:p>
        </p:txBody>
      </p:sp>
    </p:spTree>
    <p:extLst>
      <p:ext uri="{BB962C8B-B14F-4D97-AF65-F5344CB8AC3E}">
        <p14:creationId xmlns:p14="http://schemas.microsoft.com/office/powerpoint/2010/main" val="245345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0"/>
              </a:spcBef>
              <a:buFont typeface="Arial" panose="020B0604020202020204" pitchFamily="34" charset="0"/>
              <a:buChar char="•"/>
            </a:pPr>
            <a:r>
              <a:rPr lang="en-US" dirty="0"/>
              <a:t>The cerebrum is the largest part of the human brain and is divided into two closely connected and roughly symmetrical hemispheres. </a:t>
            </a:r>
          </a:p>
          <a:p>
            <a:pPr marL="285750" indent="-285750">
              <a:lnSpc>
                <a:spcPct val="90000"/>
              </a:lnSpc>
              <a:spcBef>
                <a:spcPts val="0"/>
              </a:spcBef>
              <a:buFont typeface="Arial" panose="020B0604020202020204" pitchFamily="34" charset="0"/>
              <a:buChar char="•"/>
            </a:pPr>
            <a:r>
              <a:rPr lang="en-US" dirty="0"/>
              <a:t>The right hemisphere mostly controls movements and processes sensory signals from the left side of the body. Likewise, the left hemisphere interacts with the right side of the body. </a:t>
            </a:r>
          </a:p>
          <a:p>
            <a:pPr marL="285750" indent="-285750">
              <a:lnSpc>
                <a:spcPct val="90000"/>
              </a:lnSpc>
              <a:spcBef>
                <a:spcPts val="0"/>
              </a:spcBef>
              <a:buFont typeface="Arial" panose="020B0604020202020204" pitchFamily="34" charset="0"/>
              <a:buChar char="•"/>
            </a:pPr>
            <a:r>
              <a:rPr lang="en-US" dirty="0"/>
              <a:t>The cerebrum is involved in all voluntary actions: </a:t>
            </a:r>
          </a:p>
          <a:p>
            <a:pPr marL="285750" indent="-285750">
              <a:lnSpc>
                <a:spcPct val="90000"/>
              </a:lnSpc>
              <a:spcBef>
                <a:spcPts val="0"/>
              </a:spcBef>
              <a:buFont typeface="Arial" panose="020B0604020202020204" pitchFamily="34" charset="0"/>
              <a:buChar char="•"/>
            </a:pPr>
            <a:endParaRPr lang="en-US" dirty="0"/>
          </a:p>
          <a:p>
            <a:pPr marL="742950" lvl="1" indent="-285750">
              <a:lnSpc>
                <a:spcPct val="90000"/>
              </a:lnSpc>
              <a:spcBef>
                <a:spcPts val="0"/>
              </a:spcBef>
              <a:buFont typeface="Arial" panose="020B0604020202020204" pitchFamily="34" charset="0"/>
              <a:buChar char="•"/>
            </a:pPr>
            <a:r>
              <a:rPr lang="en-US" sz="1800" dirty="0"/>
              <a:t>language, </a:t>
            </a:r>
          </a:p>
          <a:p>
            <a:pPr marL="742950" lvl="1" indent="-285750">
              <a:lnSpc>
                <a:spcPct val="90000"/>
              </a:lnSpc>
              <a:spcBef>
                <a:spcPts val="0"/>
              </a:spcBef>
              <a:buFont typeface="Arial" panose="020B0604020202020204" pitchFamily="34" charset="0"/>
              <a:buChar char="•"/>
            </a:pPr>
            <a:r>
              <a:rPr lang="en-US" sz="1800" dirty="0"/>
              <a:t>social cognition, </a:t>
            </a:r>
          </a:p>
          <a:p>
            <a:pPr marL="742950" lvl="1" indent="-285750">
              <a:lnSpc>
                <a:spcPct val="90000"/>
              </a:lnSpc>
              <a:spcBef>
                <a:spcPts val="0"/>
              </a:spcBef>
              <a:buFont typeface="Arial" panose="020B0604020202020204" pitchFamily="34" charset="0"/>
              <a:buChar char="•"/>
            </a:pPr>
            <a:r>
              <a:rPr lang="en-US" sz="1800" dirty="0"/>
              <a:t>emotion regulation, </a:t>
            </a:r>
          </a:p>
          <a:p>
            <a:pPr marL="742950" lvl="1" indent="-285750">
              <a:lnSpc>
                <a:spcPct val="90000"/>
              </a:lnSpc>
              <a:spcBef>
                <a:spcPts val="0"/>
              </a:spcBef>
              <a:buFont typeface="Arial" panose="020B0604020202020204" pitchFamily="34" charset="0"/>
              <a:buChar char="•"/>
            </a:pPr>
            <a:r>
              <a:rPr lang="en-US" sz="1800" dirty="0"/>
              <a:t>rational thought, </a:t>
            </a:r>
          </a:p>
          <a:p>
            <a:pPr marL="742950" lvl="1" indent="-285750">
              <a:lnSpc>
                <a:spcPct val="90000"/>
              </a:lnSpc>
              <a:spcBef>
                <a:spcPts val="0"/>
              </a:spcBef>
              <a:buFont typeface="Arial" panose="020B0604020202020204" pitchFamily="34" charset="0"/>
              <a:buChar char="•"/>
            </a:pPr>
            <a:r>
              <a:rPr lang="en-US" sz="1800" dirty="0"/>
              <a:t>motor learning, </a:t>
            </a:r>
          </a:p>
          <a:p>
            <a:pPr marL="742950" lvl="1" indent="-285750">
              <a:lnSpc>
                <a:spcPct val="90000"/>
              </a:lnSpc>
              <a:spcBef>
                <a:spcPts val="0"/>
              </a:spcBef>
              <a:buFont typeface="Arial" panose="020B0604020202020204" pitchFamily="34" charset="0"/>
              <a:buChar char="•"/>
            </a:pPr>
            <a:r>
              <a:rPr lang="en-US" sz="1800" dirty="0"/>
              <a:t>memory and much more.  </a:t>
            </a:r>
          </a:p>
          <a:p>
            <a:pPr>
              <a:lnSpc>
                <a:spcPct val="90000"/>
              </a:lnSpc>
              <a:spcBef>
                <a:spcPts val="0"/>
              </a:spcBef>
            </a:pPr>
            <a:endParaRPr lang="en-US" dirty="0"/>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11</a:t>
            </a:fld>
            <a:endParaRPr lang="en-US"/>
          </a:p>
        </p:txBody>
      </p:sp>
    </p:spTree>
    <p:extLst>
      <p:ext uri="{BB962C8B-B14F-4D97-AF65-F5344CB8AC3E}">
        <p14:creationId xmlns:p14="http://schemas.microsoft.com/office/powerpoint/2010/main" val="919722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The </a:t>
            </a:r>
            <a:r>
              <a:rPr lang="en-US" sz="2400" b="1" u="sng" dirty="0"/>
              <a:t>brainstem</a:t>
            </a:r>
            <a:r>
              <a:rPr lang="en-US" sz="2400" dirty="0"/>
              <a:t> is posterior and controls or is involved in many important bodily functions, including: </a:t>
            </a:r>
          </a:p>
          <a:p>
            <a:pPr marL="742950" lvl="1" indent="-285750">
              <a:buFont typeface="Arial" panose="020B0604020202020204" pitchFamily="34" charset="0"/>
              <a:buChar char="•"/>
            </a:pPr>
            <a:r>
              <a:rPr lang="en-US" sz="2400" dirty="0"/>
              <a:t>heart rate, </a:t>
            </a:r>
          </a:p>
          <a:p>
            <a:pPr marL="742950" lvl="1" indent="-285750">
              <a:buFont typeface="Arial" panose="020B0604020202020204" pitchFamily="34" charset="0"/>
              <a:buChar char="•"/>
            </a:pPr>
            <a:r>
              <a:rPr lang="en-US" sz="2400" dirty="0"/>
              <a:t>learning and reward, </a:t>
            </a:r>
          </a:p>
          <a:p>
            <a:pPr marL="742950" lvl="1" indent="-285750">
              <a:buFont typeface="Arial" panose="020B0604020202020204" pitchFamily="34" charset="0"/>
              <a:buChar char="•"/>
            </a:pPr>
            <a:r>
              <a:rPr lang="en-US" sz="2400" dirty="0"/>
              <a:t>consciousness, </a:t>
            </a:r>
          </a:p>
          <a:p>
            <a:pPr marL="742950" lvl="1" indent="-285750">
              <a:buFont typeface="Arial" panose="020B0604020202020204" pitchFamily="34" charset="0"/>
              <a:buChar char="•"/>
            </a:pPr>
            <a:r>
              <a:rPr lang="en-US" sz="2400" dirty="0"/>
              <a:t>breathing, </a:t>
            </a:r>
          </a:p>
          <a:p>
            <a:pPr marL="742950" lvl="1" indent="-285750">
              <a:buFont typeface="Arial" panose="020B0604020202020204" pitchFamily="34" charset="0"/>
              <a:buChar char="•"/>
            </a:pPr>
            <a:r>
              <a:rPr lang="en-US" sz="2400" dirty="0"/>
              <a:t>sleeping, and </a:t>
            </a:r>
          </a:p>
          <a:p>
            <a:pPr marL="742950" lvl="1" indent="-285750">
              <a:buFont typeface="Arial" panose="020B0604020202020204" pitchFamily="34" charset="0"/>
              <a:buChar char="•"/>
            </a:pPr>
            <a:r>
              <a:rPr lang="en-US" sz="2400" dirty="0"/>
              <a:t>pain. </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It also regulates respiration, eye movement and facial expressions, and sensory systems for smell and taste, hearing, balance, and facial touch. </a:t>
            </a:r>
            <a:endParaRPr lang="en-CA" sz="2400" dirty="0"/>
          </a:p>
          <a:p>
            <a:pPr marL="285750" indent="-285750">
              <a:buFont typeface="Arial" panose="020B0604020202020204" pitchFamily="34" charset="0"/>
              <a:buChar char="•"/>
            </a:pPr>
            <a:r>
              <a:rPr lang="en-US" dirty="0"/>
              <a:t>The </a:t>
            </a:r>
            <a:r>
              <a:rPr lang="en-US" b="1" u="sng" dirty="0"/>
              <a:t>cerebellum</a:t>
            </a:r>
            <a:r>
              <a:rPr lang="en-US" dirty="0"/>
              <a:t> is involved in movement and contributes to coordination, posture, motor learning and fine movements. </a:t>
            </a:r>
          </a:p>
          <a:p>
            <a:pPr marL="285750" indent="-285750">
              <a:buFont typeface="Arial" panose="020B0604020202020204" pitchFamily="34" charset="0"/>
              <a:buChar char="•"/>
            </a:pPr>
            <a:r>
              <a:rPr lang="en-US" dirty="0"/>
              <a:t>This region has evolved and expanded to play a major role in language and higher cognition.</a:t>
            </a:r>
            <a:endParaRPr lang="en-US" b="1" dirty="0">
              <a:ln w="15875">
                <a:noFill/>
                <a:round/>
              </a:ln>
              <a:latin typeface="Eurostile" panose="020B0504020202050204"/>
            </a:endParaRPr>
          </a:p>
          <a:p>
            <a:endParaRPr lang="en-US" dirty="0"/>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12</a:t>
            </a:fld>
            <a:endParaRPr lang="en-US"/>
          </a:p>
        </p:txBody>
      </p:sp>
    </p:spTree>
    <p:extLst>
      <p:ext uri="{BB962C8B-B14F-4D97-AF65-F5344CB8AC3E}">
        <p14:creationId xmlns:p14="http://schemas.microsoft.com/office/powerpoint/2010/main" val="1691405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The </a:t>
            </a:r>
            <a:r>
              <a:rPr lang="en-US" sz="2400" b="1" dirty="0"/>
              <a:t>cerebral cortex </a:t>
            </a:r>
            <a:r>
              <a:rPr lang="en-US" sz="2400" dirty="0"/>
              <a:t>is the</a:t>
            </a:r>
            <a:r>
              <a:rPr lang="en-US" sz="2400" b="1" dirty="0"/>
              <a:t> </a:t>
            </a:r>
            <a:r>
              <a:rPr lang="en-US" sz="2400" dirty="0"/>
              <a:t>outer layer of the cerebrum and plays a key role in many of the basic functions that contribute to our sense of: </a:t>
            </a:r>
          </a:p>
          <a:p>
            <a:pPr marL="742950" lvl="1" indent="-285750">
              <a:buFont typeface="Arial" panose="020B0604020202020204" pitchFamily="34" charset="0"/>
              <a:buChar char="•"/>
            </a:pPr>
            <a:r>
              <a:rPr lang="en-US" sz="2400" dirty="0"/>
              <a:t>self</a:t>
            </a:r>
            <a:r>
              <a:rPr lang="en-US" sz="2400" b="1" dirty="0"/>
              <a:t>,</a:t>
            </a:r>
            <a:r>
              <a:rPr lang="en-US" sz="2400" dirty="0"/>
              <a:t> </a:t>
            </a:r>
          </a:p>
          <a:p>
            <a:pPr marL="742950" lvl="1" indent="-285750">
              <a:buFont typeface="Arial" panose="020B0604020202020204" pitchFamily="34" charset="0"/>
              <a:buChar char="•"/>
            </a:pPr>
            <a:r>
              <a:rPr lang="en-US" sz="2400" dirty="0"/>
              <a:t>consciousness, </a:t>
            </a:r>
          </a:p>
          <a:p>
            <a:pPr marL="742950" lvl="1" indent="-285750">
              <a:buFont typeface="Arial" panose="020B0604020202020204" pitchFamily="34" charset="0"/>
              <a:buChar char="•"/>
            </a:pPr>
            <a:r>
              <a:rPr lang="en-US" sz="2400" dirty="0"/>
              <a:t>memory, </a:t>
            </a:r>
          </a:p>
          <a:p>
            <a:pPr marL="742950" lvl="1" indent="-285750">
              <a:buFont typeface="Arial" panose="020B0604020202020204" pitchFamily="34" charset="0"/>
              <a:buChar char="•"/>
            </a:pPr>
            <a:r>
              <a:rPr lang="en-US" sz="2400" dirty="0"/>
              <a:t>thought, </a:t>
            </a:r>
          </a:p>
          <a:p>
            <a:pPr marL="742950" lvl="1" indent="-285750">
              <a:buFont typeface="Arial" panose="020B0604020202020204" pitchFamily="34" charset="0"/>
              <a:buChar char="•"/>
            </a:pPr>
            <a:r>
              <a:rPr lang="en-US" sz="2400" dirty="0"/>
              <a:t>language, </a:t>
            </a:r>
          </a:p>
          <a:p>
            <a:pPr marL="742950" lvl="1" indent="-285750">
              <a:buFont typeface="Arial" panose="020B0604020202020204" pitchFamily="34" charset="0"/>
              <a:buChar char="•"/>
            </a:pPr>
            <a:r>
              <a:rPr lang="en-US" sz="2400" dirty="0"/>
              <a:t>perception, </a:t>
            </a:r>
          </a:p>
          <a:p>
            <a:pPr marL="742950" lvl="1" indent="-285750">
              <a:buFont typeface="Arial" panose="020B0604020202020204" pitchFamily="34" charset="0"/>
              <a:buChar char="•"/>
            </a:pPr>
            <a:r>
              <a:rPr lang="en-US" sz="2400" dirty="0"/>
              <a:t>emotion, and </a:t>
            </a:r>
          </a:p>
          <a:p>
            <a:pPr marL="742950" lvl="1" indent="-285750">
              <a:buFont typeface="Arial" panose="020B0604020202020204" pitchFamily="34" charset="0"/>
              <a:buChar char="•"/>
            </a:pPr>
            <a:r>
              <a:rPr lang="en-US" sz="2400" dirty="0"/>
              <a:t>social relationships</a:t>
            </a: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13</a:t>
            </a:fld>
            <a:endParaRPr lang="en-US"/>
          </a:p>
        </p:txBody>
      </p:sp>
    </p:spTree>
    <p:extLst>
      <p:ext uri="{BB962C8B-B14F-4D97-AF65-F5344CB8AC3E}">
        <p14:creationId xmlns:p14="http://schemas.microsoft.com/office/powerpoint/2010/main" val="2671576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The cerebral cortex can be divided into the </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frontal, </a:t>
            </a:r>
          </a:p>
          <a:p>
            <a:pPr marL="742950" lvl="1" indent="-285750">
              <a:buFont typeface="Arial" panose="020B0604020202020204" pitchFamily="34" charset="0"/>
              <a:buChar char="•"/>
            </a:pPr>
            <a:r>
              <a:rPr lang="en-US" sz="2400" dirty="0"/>
              <a:t>temporal, </a:t>
            </a:r>
          </a:p>
          <a:p>
            <a:pPr marL="742950" lvl="1" indent="-285750">
              <a:buFont typeface="Arial" panose="020B0604020202020204" pitchFamily="34" charset="0"/>
              <a:buChar char="•"/>
            </a:pPr>
            <a:r>
              <a:rPr lang="en-US" sz="2400" dirty="0"/>
              <a:t>parietal, and </a:t>
            </a:r>
          </a:p>
          <a:p>
            <a:pPr marL="742950" lvl="1" indent="-285750">
              <a:buFont typeface="Arial" panose="020B0604020202020204" pitchFamily="34" charset="0"/>
              <a:buChar char="•"/>
            </a:pPr>
            <a:r>
              <a:rPr lang="en-US" sz="2400" dirty="0"/>
              <a:t>occipital lobes. </a:t>
            </a:r>
          </a:p>
          <a:p>
            <a:pPr marL="285750" indent="-285750">
              <a:buFont typeface="Arial" panose="020B0604020202020204" pitchFamily="34" charset="0"/>
              <a:buChar char="•"/>
            </a:pPr>
            <a:r>
              <a:rPr lang="en-US" sz="2400" dirty="0"/>
              <a:t>The </a:t>
            </a:r>
            <a:r>
              <a:rPr lang="en-US" sz="2400" b="1" dirty="0"/>
              <a:t>frontal lobes</a:t>
            </a:r>
            <a:r>
              <a:rPr lang="en-US" sz="2400" dirty="0"/>
              <a:t> in humans have evolved to dominate the cerebral hemispheres.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components work closely together in </a:t>
            </a:r>
          </a:p>
          <a:p>
            <a:pPr marL="742950" lvl="1" indent="-285750">
              <a:buFont typeface="Arial" panose="020B0604020202020204" pitchFamily="34" charset="0"/>
              <a:buChar char="•"/>
            </a:pPr>
            <a:r>
              <a:rPr lang="en-US" sz="2400" dirty="0"/>
              <a:t>high-level reasoning, </a:t>
            </a:r>
          </a:p>
          <a:p>
            <a:pPr marL="742950" lvl="1" indent="-285750">
              <a:buFont typeface="Arial" panose="020B0604020202020204" pitchFamily="34" charset="0"/>
              <a:buChar char="•"/>
            </a:pPr>
            <a:r>
              <a:rPr lang="en-US" sz="2400" dirty="0"/>
              <a:t>controlling attention, </a:t>
            </a:r>
          </a:p>
          <a:p>
            <a:pPr marL="742950" lvl="1" indent="-285750">
              <a:buFont typeface="Arial" panose="020B0604020202020204" pitchFamily="34" charset="0"/>
              <a:buChar char="•"/>
            </a:pPr>
            <a:r>
              <a:rPr lang="en-US" sz="2400" dirty="0"/>
              <a:t>planning complex movements, </a:t>
            </a:r>
          </a:p>
          <a:p>
            <a:pPr marL="742950" lvl="1" indent="-285750">
              <a:buFont typeface="Arial" panose="020B0604020202020204" pitchFamily="34" charset="0"/>
              <a:buChar char="•"/>
            </a:pPr>
            <a:r>
              <a:rPr lang="en-US" sz="2400" dirty="0"/>
              <a:t>emotion regulation, </a:t>
            </a:r>
          </a:p>
          <a:p>
            <a:pPr marL="742950" lvl="1" indent="-285750">
              <a:buFont typeface="Arial" panose="020B0604020202020204" pitchFamily="34" charset="0"/>
              <a:buChar char="•"/>
            </a:pPr>
            <a:r>
              <a:rPr lang="en-US" sz="2400" dirty="0"/>
              <a:t>social cognition, and </a:t>
            </a:r>
          </a:p>
          <a:p>
            <a:pPr marL="742950" lvl="1" indent="-285750">
              <a:buFont typeface="Arial" panose="020B0604020202020204" pitchFamily="34" charset="0"/>
              <a:buChar char="•"/>
            </a:pPr>
            <a:r>
              <a:rPr lang="en-US" sz="2400" dirty="0"/>
              <a:t>some core aspects of memory.</a:t>
            </a: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14</a:t>
            </a:fld>
            <a:endParaRPr lang="en-US"/>
          </a:p>
        </p:txBody>
      </p:sp>
    </p:spTree>
    <p:extLst>
      <p:ext uri="{BB962C8B-B14F-4D97-AF65-F5344CB8AC3E}">
        <p14:creationId xmlns:p14="http://schemas.microsoft.com/office/powerpoint/2010/main" val="1359156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The </a:t>
            </a:r>
            <a:r>
              <a:rPr lang="en-US" sz="2400" b="1" dirty="0"/>
              <a:t>temporal lobes</a:t>
            </a:r>
            <a:r>
              <a:rPr lang="en-US" sz="2400" dirty="0"/>
              <a:t> contain a complex group of structures that process </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auditory information, </a:t>
            </a:r>
          </a:p>
          <a:p>
            <a:pPr marL="742950" lvl="1" indent="-285750">
              <a:buFont typeface="Arial" panose="020B0604020202020204" pitchFamily="34" charset="0"/>
              <a:buChar char="•"/>
            </a:pPr>
            <a:r>
              <a:rPr lang="en-US" sz="2400" dirty="0"/>
              <a:t>language perception (usually on the left side), </a:t>
            </a:r>
          </a:p>
          <a:p>
            <a:pPr marL="742950" lvl="1" indent="-285750">
              <a:buFont typeface="Arial" panose="020B0604020202020204" pitchFamily="34" charset="0"/>
              <a:buChar char="•"/>
            </a:pPr>
            <a:r>
              <a:rPr lang="en-US" sz="2400" dirty="0"/>
              <a:t>learning and memory, and </a:t>
            </a:r>
          </a:p>
          <a:p>
            <a:pPr marL="742950" lvl="1" indent="-285750">
              <a:buFont typeface="Arial" panose="020B0604020202020204" pitchFamily="34" charset="0"/>
              <a:buChar char="•"/>
            </a:pPr>
            <a:r>
              <a:rPr lang="en-US" sz="2400" dirty="0"/>
              <a:t>regulation of emotion. </a:t>
            </a:r>
          </a:p>
          <a:p>
            <a:pPr marL="285750" indent="-285750">
              <a:buFont typeface="Arial" panose="020B0604020202020204" pitchFamily="34" charset="0"/>
              <a:buChar char="•"/>
            </a:pPr>
            <a:r>
              <a:rPr lang="en-US" sz="2400" dirty="0"/>
              <a:t>The temporal lobes are connected to deeper structures in the limbic system, including the</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 </a:t>
            </a:r>
            <a:r>
              <a:rPr lang="en-US" sz="2400" b="1" dirty="0"/>
              <a:t>amygdala</a:t>
            </a:r>
            <a:r>
              <a:rPr lang="en-US" sz="2400" dirty="0"/>
              <a:t>, which is involved in producing and controlling fear and anxiety, and the </a:t>
            </a:r>
          </a:p>
          <a:p>
            <a:pPr marL="742950" lvl="1" indent="-285750">
              <a:buFont typeface="Arial" panose="020B0604020202020204" pitchFamily="34" charset="0"/>
              <a:buChar char="•"/>
            </a:pPr>
            <a:endParaRPr lang="en-US" sz="2400" b="1" dirty="0"/>
          </a:p>
          <a:p>
            <a:pPr marL="742950" lvl="1" indent="-285750">
              <a:buFont typeface="Arial" panose="020B0604020202020204" pitchFamily="34" charset="0"/>
              <a:buChar char="•"/>
            </a:pPr>
            <a:r>
              <a:rPr lang="en-US" sz="2400" b="1" dirty="0"/>
              <a:t>hippocampus</a:t>
            </a:r>
            <a:r>
              <a:rPr lang="en-US" sz="2400" dirty="0"/>
              <a:t>, which is involved in forming short-term memories, spatial cognition, and context evaluation. </a:t>
            </a:r>
          </a:p>
          <a:p>
            <a:pPr marL="285750" indent="-285750">
              <a:buFont typeface="Arial" panose="020B0604020202020204" pitchFamily="34" charset="0"/>
              <a:buChar char="•"/>
            </a:pPr>
            <a:endParaRPr lang="en-US" sz="2400" dirty="0"/>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15</a:t>
            </a:fld>
            <a:endParaRPr lang="en-US"/>
          </a:p>
        </p:txBody>
      </p:sp>
    </p:spTree>
    <p:extLst>
      <p:ext uri="{BB962C8B-B14F-4D97-AF65-F5344CB8AC3E}">
        <p14:creationId xmlns:p14="http://schemas.microsoft.com/office/powerpoint/2010/main" val="1574451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Brain development is largely a genetically programmed sequence of cell division, differentiation, migration, and death. </a:t>
            </a:r>
          </a:p>
          <a:p>
            <a:pPr marL="285750" indent="-285750">
              <a:buFont typeface="Arial" panose="020B0604020202020204" pitchFamily="34" charset="0"/>
              <a:buChar char="•"/>
            </a:pPr>
            <a:r>
              <a:rPr lang="en-US" sz="1200" dirty="0"/>
              <a:t>Brain development starts at the earliest stages of embryogenesis and continues throughout the life span.</a:t>
            </a:r>
          </a:p>
          <a:p>
            <a:pPr marL="285750" indent="-285750">
              <a:buFont typeface="Arial" panose="020B0604020202020204" pitchFamily="34" charset="0"/>
              <a:buChar char="•"/>
            </a:pPr>
            <a:r>
              <a:rPr lang="en-US" sz="1200" dirty="0"/>
              <a:t>Rapid brain growth occurs in early childhood. </a:t>
            </a:r>
          </a:p>
          <a:p>
            <a:pPr marL="285750" indent="-285750">
              <a:buFont typeface="Arial" panose="020B0604020202020204" pitchFamily="34" charset="0"/>
              <a:buChar char="•"/>
            </a:pPr>
            <a:r>
              <a:rPr lang="en-US" sz="2400" dirty="0"/>
              <a:t>The prefrontal cortex continues to develop through adolescence. </a:t>
            </a:r>
          </a:p>
          <a:p>
            <a:pPr marL="742950" lvl="1" indent="-285750">
              <a:buFont typeface="Arial" panose="020B0604020202020204" pitchFamily="34" charset="0"/>
              <a:buChar char="•"/>
            </a:pPr>
            <a:r>
              <a:rPr lang="en-US" sz="2400" dirty="0"/>
              <a:t>Therefore social workers need to be concerned and closely assess indications of mental disorders, substance use, head injury, and delays in social development.</a:t>
            </a:r>
            <a:endParaRPr lang="en-US" sz="2400" dirty="0">
              <a:ln w="15875">
                <a:noFill/>
                <a:round/>
              </a:ln>
              <a:effectLst/>
              <a:latin typeface="Franklin Gothic Heavy" panose="020B0903020102020204" pitchFamily="34" charset="0"/>
            </a:endParaRPr>
          </a:p>
          <a:p>
            <a:pPr marL="285750" indent="-285750">
              <a:buFont typeface="Arial" panose="020B0604020202020204" pitchFamily="34" charset="0"/>
              <a:buChar char="•"/>
            </a:pPr>
            <a:r>
              <a:rPr lang="en-US" sz="2400" dirty="0">
                <a:ln w="15875">
                  <a:noFill/>
                  <a:round/>
                </a:ln>
              </a:rPr>
              <a:t>Additionally, the adolescent brain perfects abstract thinking.</a:t>
            </a:r>
            <a:endParaRPr lang="en-US" sz="24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17</a:t>
            </a:fld>
            <a:endParaRPr lang="en-US"/>
          </a:p>
        </p:txBody>
      </p:sp>
    </p:spTree>
    <p:extLst>
      <p:ext uri="{BB962C8B-B14F-4D97-AF65-F5344CB8AC3E}">
        <p14:creationId xmlns:p14="http://schemas.microsoft.com/office/powerpoint/2010/main" val="1909907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During the first trimester of gestation, the brain is formed in an intricate, genetically programmed choreography. </a:t>
            </a:r>
          </a:p>
          <a:p>
            <a:pPr marL="285750" indent="-285750">
              <a:buFont typeface="Arial" panose="020B0604020202020204" pitchFamily="34" charset="0"/>
              <a:buChar char="•"/>
            </a:pPr>
            <a:r>
              <a:rPr lang="en-US" sz="1200" dirty="0"/>
              <a:t>Within three to four weeks of gestation, the neural tube that will form the central nervous system develops. </a:t>
            </a:r>
          </a:p>
          <a:p>
            <a:pPr marL="285750" indent="-285750">
              <a:buFont typeface="Arial" panose="020B0604020202020204" pitchFamily="34" charset="0"/>
              <a:buChar char="•"/>
            </a:pPr>
            <a:r>
              <a:rPr lang="en-US" sz="2800" dirty="0"/>
              <a:t>At the end of the first trimester and start of the second trimester, </a:t>
            </a:r>
          </a:p>
          <a:p>
            <a:pPr marL="742950" lvl="1" indent="-285750">
              <a:buFont typeface="Arial" panose="020B0604020202020204" pitchFamily="34" charset="0"/>
              <a:buChar char="•"/>
            </a:pPr>
            <a:r>
              <a:rPr lang="en-US" sz="2800" dirty="0"/>
              <a:t>neurons proliferate in the neural tube, </a:t>
            </a:r>
          </a:p>
          <a:p>
            <a:pPr marL="742950" lvl="1" indent="-285750">
              <a:buFont typeface="Arial" panose="020B0604020202020204" pitchFamily="34" charset="0"/>
              <a:buChar char="•"/>
            </a:pPr>
            <a:r>
              <a:rPr lang="en-US" sz="2800" dirty="0"/>
              <a:t>causing it to bend and thicken in a characteristic sequence.  </a:t>
            </a:r>
          </a:p>
          <a:p>
            <a:pPr marL="285750" indent="-285750">
              <a:buFont typeface="Arial" panose="020B0604020202020204" pitchFamily="34" charset="0"/>
              <a:buChar char="•"/>
            </a:pPr>
            <a:r>
              <a:rPr lang="en-US" sz="2800" dirty="0"/>
              <a:t>In a programmed sequence, the embryonic brain goes on to overproduce neurons followed by approximately 50% of them dying off. </a:t>
            </a:r>
          </a:p>
          <a:p>
            <a:pPr marL="742950" lvl="1" indent="-285750">
              <a:buFont typeface="Arial" panose="020B0604020202020204" pitchFamily="34" charset="0"/>
              <a:buChar char="•"/>
            </a:pPr>
            <a:r>
              <a:rPr lang="en-US" sz="2800" dirty="0"/>
              <a:t>This is a normal, species-specific process called </a:t>
            </a:r>
            <a:r>
              <a:rPr lang="en-US" sz="2800" b="1" dirty="0"/>
              <a:t>apoptosis.</a:t>
            </a:r>
            <a:r>
              <a:rPr lang="en-US" sz="2800" dirty="0"/>
              <a:t> </a:t>
            </a:r>
          </a:p>
          <a:p>
            <a:pPr marL="742950" lvl="1" indent="-285750">
              <a:buFont typeface="Arial" panose="020B0604020202020204" pitchFamily="34" charset="0"/>
              <a:buChar char="•"/>
            </a:pPr>
            <a:r>
              <a:rPr lang="en-US" sz="2800" dirty="0"/>
              <a:t>The apoptosis process helps the brain get the correct number of cells in their appropriate places. </a:t>
            </a:r>
            <a:endParaRPr lang="en-US" sz="1200" dirty="0"/>
          </a:p>
          <a:p>
            <a:pPr marL="171450" indent="-171450">
              <a:buFont typeface="Arial" panose="020B0604020202020204" pitchFamily="34" charset="0"/>
              <a:buChar char="•"/>
            </a:pPr>
            <a:r>
              <a:rPr lang="en-US" sz="1200" dirty="0"/>
              <a:t>This process of neuron overproduction and pruning back is observed in different brain regions from the first trimester to four years. </a:t>
            </a:r>
          </a:p>
          <a:p>
            <a:endParaRPr lang="en-US" dirty="0"/>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18</a:t>
            </a:fld>
            <a:endParaRPr lang="en-US"/>
          </a:p>
        </p:txBody>
      </p:sp>
    </p:spTree>
    <p:extLst>
      <p:ext uri="{BB962C8B-B14F-4D97-AF65-F5344CB8AC3E}">
        <p14:creationId xmlns:p14="http://schemas.microsoft.com/office/powerpoint/2010/main" val="3978946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Part of the choreography of brain development is that neurons form in clusters and then sequentially migrate to specific locations. </a:t>
            </a:r>
          </a:p>
          <a:p>
            <a:pPr marL="285750" indent="-285750">
              <a:buFont typeface="Arial" panose="020B0604020202020204" pitchFamily="34" charset="0"/>
              <a:buChar char="•"/>
            </a:pPr>
            <a:r>
              <a:rPr lang="en-US" sz="1200" dirty="0"/>
              <a:t>This migration is guided by complicated molecular markers and glial cells. </a:t>
            </a:r>
          </a:p>
          <a:p>
            <a:pPr marL="285750" indent="-285750">
              <a:buFont typeface="Arial" panose="020B0604020202020204" pitchFamily="34" charset="0"/>
              <a:buChar char="•"/>
            </a:pPr>
            <a:r>
              <a:rPr lang="en-US" sz="1200" dirty="0"/>
              <a:t>The brain’s cortex consists of six layers: each layer develops at a different time and requires six separate neuronal migrations. </a:t>
            </a:r>
          </a:p>
          <a:p>
            <a:pPr marL="285750" indent="-285750">
              <a:buFont typeface="Arial" panose="020B0604020202020204" pitchFamily="34" charset="0"/>
              <a:buChar char="•"/>
            </a:pPr>
            <a:r>
              <a:rPr lang="en-US" sz="1200" dirty="0"/>
              <a:t>Many neurons must move through already existing layers of cortex to reach their target.</a:t>
            </a:r>
          </a:p>
          <a:p>
            <a:pPr marL="285750" indent="-285750">
              <a:buFont typeface="Arial" panose="020B0604020202020204" pitchFamily="34" charset="0"/>
              <a:buChar char="•"/>
            </a:pPr>
            <a:r>
              <a:rPr lang="en-US" sz="1200" dirty="0"/>
              <a:t>After reaching the correct location, the neurons aggregate, or align themselves with other neurons in the area, and form nervous system structures. </a:t>
            </a:r>
          </a:p>
          <a:p>
            <a:pPr marL="285750" indent="-285750">
              <a:buFont typeface="Arial" panose="020B0604020202020204" pitchFamily="34" charset="0"/>
              <a:buChar char="•"/>
            </a:pPr>
            <a:r>
              <a:rPr lang="en-US" sz="1200" dirty="0"/>
              <a:t>If the migration process is disrupted, future development can be altered. </a:t>
            </a:r>
            <a:endParaRPr lang="en-US" sz="1200" dirty="0">
              <a:ln w="15875">
                <a:noFill/>
                <a:round/>
              </a:ln>
              <a:effectLst/>
              <a:latin typeface="Franklin Gothic Heavy" panose="020B0903020102020204" pitchFamily="34" charset="0"/>
            </a:endParaRP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19</a:t>
            </a:fld>
            <a:endParaRPr lang="en-US"/>
          </a:p>
        </p:txBody>
      </p:sp>
    </p:spTree>
    <p:extLst>
      <p:ext uri="{BB962C8B-B14F-4D97-AF65-F5344CB8AC3E}">
        <p14:creationId xmlns:p14="http://schemas.microsoft.com/office/powerpoint/2010/main" val="3304374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Shaping brain networks through experience implies a degree of plasticity in cortical tissue</a:t>
            </a:r>
            <a:endParaRPr lang="en-US" sz="1200" b="1" dirty="0"/>
          </a:p>
          <a:p>
            <a:pPr marL="285750" indent="-285750">
              <a:buFont typeface="Arial" panose="020B0604020202020204" pitchFamily="34" charset="0"/>
              <a:buChar char="•"/>
            </a:pPr>
            <a:r>
              <a:rPr lang="en-US" sz="1200" b="1" dirty="0"/>
              <a:t>Plasticity</a:t>
            </a:r>
            <a:r>
              <a:rPr lang="en-US" sz="1200" dirty="0"/>
              <a:t> refers to brain changes over time from social, educational, and treatment experiences. </a:t>
            </a:r>
            <a:endParaRPr lang="en-US" sz="1200" dirty="0">
              <a:ln w="15875">
                <a:noFill/>
                <a:round/>
              </a:ln>
              <a:effectLst/>
              <a:latin typeface="Franklin Gothic Heavy" panose="020B0903020102020204" pitchFamily="34" charset="0"/>
            </a:endParaRPr>
          </a:p>
          <a:p>
            <a:pPr marL="285750" indent="-285750">
              <a:buFont typeface="Arial" panose="020B0604020202020204" pitchFamily="34" charset="0"/>
              <a:buChar char="•"/>
            </a:pPr>
            <a:r>
              <a:rPr lang="en-US" sz="1200" dirty="0"/>
              <a:t>The function of brain tissue can be shaped to some degree according to the type of ecological and biological input it receives, particularly in early life. </a:t>
            </a:r>
          </a:p>
          <a:p>
            <a:pPr marL="285750" indent="-285750">
              <a:buFont typeface="Arial" panose="020B0604020202020204" pitchFamily="34" charset="0"/>
              <a:buChar char="•"/>
            </a:pPr>
            <a:r>
              <a:rPr lang="en-US" sz="2400" dirty="0"/>
              <a:t>A central question in early brain development  - -</a:t>
            </a:r>
          </a:p>
          <a:p>
            <a:pPr marL="742950" lvl="1" indent="-285750">
              <a:buFont typeface="Arial" panose="020B0604020202020204" pitchFamily="34" charset="0"/>
              <a:buChar char="•"/>
            </a:pPr>
            <a:r>
              <a:rPr lang="en-US" sz="2400" dirty="0"/>
              <a:t>To what extent do environments and  experience play a role in developing the brain and behavior. </a:t>
            </a:r>
            <a:endParaRPr lang="en-US" sz="1200" dirty="0">
              <a:ln w="15875">
                <a:noFill/>
                <a:round/>
              </a:ln>
              <a:effectLst/>
              <a:latin typeface="Franklin Gothic Heavy" panose="020B0903020102020204" pitchFamily="34" charset="0"/>
            </a:endParaRPr>
          </a:p>
          <a:p>
            <a:pPr marL="285750" indent="-285750">
              <a:buFont typeface="Arial" panose="020B0604020202020204" pitchFamily="34" charset="0"/>
              <a:buChar char="•"/>
            </a:pPr>
            <a:r>
              <a:rPr lang="en-US" sz="2400" dirty="0">
                <a:ln w="15875">
                  <a:noFill/>
                  <a:round/>
                </a:ln>
                <a:effectLst/>
              </a:rPr>
              <a:t>We need more research that clarifies:</a:t>
            </a:r>
          </a:p>
          <a:p>
            <a:pPr marL="742950" lvl="1" indent="-285750">
              <a:buFont typeface="Arial" panose="020B0604020202020204" pitchFamily="34" charset="0"/>
              <a:buChar char="•"/>
            </a:pPr>
            <a:r>
              <a:rPr lang="en-US" sz="2400" dirty="0">
                <a:ln w="15875">
                  <a:noFill/>
                  <a:round/>
                </a:ln>
              </a:rPr>
              <a:t>Which environments are particularly helpful and which are toxic for brain development</a:t>
            </a:r>
            <a:endParaRPr lang="en-US" sz="2400" dirty="0">
              <a:ln w="15875">
                <a:noFill/>
                <a:round/>
              </a:ln>
              <a:effectLst/>
            </a:endParaRPr>
          </a:p>
          <a:p>
            <a:pPr marL="742950" lvl="1" indent="-285750">
              <a:buFont typeface="Arial" panose="020B0604020202020204" pitchFamily="34" charset="0"/>
              <a:buChar char="•"/>
            </a:pPr>
            <a:r>
              <a:rPr lang="en-US" sz="2400" dirty="0">
                <a:ln w="15875">
                  <a:noFill/>
                  <a:round/>
                </a:ln>
                <a:effectLst/>
              </a:rPr>
              <a:t>How much experience is needed within an environment to change the brain</a:t>
            </a:r>
            <a:endParaRPr lang="en-US" sz="2400" dirty="0">
              <a:ln w="15875">
                <a:noFill/>
                <a:round/>
              </a:ln>
            </a:endParaRPr>
          </a:p>
          <a:p>
            <a:pPr marL="742950" lvl="1" indent="-285750">
              <a:buFont typeface="Arial" panose="020B0604020202020204" pitchFamily="34" charset="0"/>
              <a:buChar char="•"/>
            </a:pPr>
            <a:r>
              <a:rPr lang="en-US" sz="2400" dirty="0">
                <a:ln w="15875">
                  <a:noFill/>
                  <a:round/>
                </a:ln>
              </a:rPr>
              <a:t>Are there critical age periods where certain environments stimulate positive or negative brain development</a:t>
            </a:r>
            <a:endParaRPr lang="en-US" sz="24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20</a:t>
            </a:fld>
            <a:endParaRPr lang="en-US"/>
          </a:p>
        </p:txBody>
      </p:sp>
    </p:spTree>
    <p:extLst>
      <p:ext uri="{BB962C8B-B14F-4D97-AF65-F5344CB8AC3E}">
        <p14:creationId xmlns:p14="http://schemas.microsoft.com/office/powerpoint/2010/main" val="1996753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We do know that:</a:t>
            </a:r>
          </a:p>
          <a:p>
            <a:pPr marL="742950" lvl="1" indent="-285750">
              <a:buFont typeface="Arial" panose="020B0604020202020204" pitchFamily="34" charset="0"/>
              <a:buChar char="•"/>
            </a:pPr>
            <a:r>
              <a:rPr lang="en-US" sz="2400" dirty="0"/>
              <a:t>Complex social and cognitive experiences result in improved social skills and greater control over stress responses. </a:t>
            </a:r>
          </a:p>
          <a:p>
            <a:pPr marL="285750" indent="-285750">
              <a:buFont typeface="Arial" panose="020B0604020202020204" pitchFamily="34" charset="0"/>
              <a:buChar char="•"/>
            </a:pPr>
            <a:r>
              <a:rPr lang="en-US" sz="2400" dirty="0"/>
              <a:t>Brain changes resulting from experience are distributed over </a:t>
            </a:r>
          </a:p>
          <a:p>
            <a:pPr marL="742950" lvl="1" indent="-285750">
              <a:buFont typeface="Arial" panose="020B0604020202020204" pitchFamily="34" charset="0"/>
              <a:buChar char="•"/>
            </a:pPr>
            <a:r>
              <a:rPr lang="en-US" sz="2400" dirty="0"/>
              <a:t>several neural systems</a:t>
            </a:r>
          </a:p>
          <a:p>
            <a:pPr marL="742950" lvl="1" indent="-285750">
              <a:buFont typeface="Arial" panose="020B0604020202020204" pitchFamily="34" charset="0"/>
              <a:buChar char="•"/>
            </a:pPr>
            <a:r>
              <a:rPr lang="en-US" sz="2400" dirty="0"/>
              <a:t>involve a gross enlargement of the brain, and </a:t>
            </a:r>
          </a:p>
          <a:p>
            <a:pPr marL="742950" lvl="1" indent="-285750">
              <a:buFont typeface="Arial" panose="020B0604020202020204" pitchFamily="34" charset="0"/>
              <a:buChar char="•"/>
            </a:pPr>
            <a:r>
              <a:rPr lang="en-US" sz="2400" dirty="0"/>
              <a:t>formation of new neurons (brain cells) and synapses (connections between neurons).</a:t>
            </a:r>
            <a:endParaRPr lang="en-US" sz="2400" dirty="0">
              <a:ln w="15875">
                <a:noFill/>
                <a:round/>
              </a:ln>
              <a:effectLst/>
              <a:latin typeface="Franklin Gothic Heavy" panose="020B0903020102020204" pitchFamily="34" charset="0"/>
            </a:endParaRPr>
          </a:p>
          <a:p>
            <a:pPr marL="171450" indent="-171450">
              <a:buFont typeface="Arial" panose="020B0604020202020204" pitchFamily="34" charset="0"/>
              <a:buChar char="•"/>
            </a:pPr>
            <a:r>
              <a:rPr lang="en-US" sz="1200" dirty="0"/>
              <a:t>The development of the mammalian brain appears to be shaped by environment and experience throughout the life span, but particularly in early life.</a:t>
            </a:r>
          </a:p>
          <a:p>
            <a:pPr marL="171450" indent="-171450">
              <a:buFont typeface="Arial" panose="020B0604020202020204" pitchFamily="34" charset="0"/>
              <a:buChar char="•"/>
            </a:pPr>
            <a:r>
              <a:rPr lang="en-US" sz="1200" dirty="0"/>
              <a:t>Therefore, social workers need to complete new assessments as clients evolve across the life span.</a:t>
            </a:r>
            <a:endParaRPr lang="en-US" sz="1200" dirty="0">
              <a:ln w="15875">
                <a:noFill/>
                <a:round/>
              </a:ln>
              <a:effectLst/>
              <a:latin typeface="Franklin Gothic Heavy" panose="020B0903020102020204" pitchFamily="34" charset="0"/>
            </a:endParaRPr>
          </a:p>
          <a:p>
            <a:pPr marL="285750" indent="-285750">
              <a:buFont typeface="Arial" panose="020B0604020202020204" pitchFamily="34" charset="0"/>
              <a:buChar char="•"/>
            </a:pPr>
            <a:r>
              <a:rPr lang="en-US" sz="2400" b="1" dirty="0"/>
              <a:t>Experience-expectant developmental processes</a:t>
            </a:r>
            <a:r>
              <a:rPr lang="en-US" sz="2400" dirty="0"/>
              <a:t> develop as an interaction of innate neural wiring with experiences that are universally present in any human environment. </a:t>
            </a:r>
          </a:p>
          <a:p>
            <a:pPr marL="742950" lvl="1" indent="-285750">
              <a:buFont typeface="Arial" panose="020B0604020202020204" pitchFamily="34" charset="0"/>
              <a:buChar char="•"/>
            </a:pPr>
            <a:r>
              <a:rPr lang="en-US" sz="2400" dirty="0"/>
              <a:t>For example, typically developing infants in all cultures experience social interactions. </a:t>
            </a:r>
          </a:p>
          <a:p>
            <a:pPr marL="742950" lvl="1" indent="-285750">
              <a:buFont typeface="Arial" panose="020B0604020202020204" pitchFamily="34" charset="0"/>
              <a:buChar char="•"/>
            </a:pPr>
            <a:r>
              <a:rPr lang="en-US" sz="2400" dirty="0"/>
              <a:t>Children who experience severe social deprivation may have permanent impairments to their social and language development </a:t>
            </a:r>
          </a:p>
          <a:p>
            <a:pPr marL="285750" indent="-285750">
              <a:buFont typeface="Arial" panose="020B0604020202020204" pitchFamily="34" charset="0"/>
              <a:buChar char="•"/>
            </a:pPr>
            <a:endParaRPr lang="en-US" sz="2400" dirty="0">
              <a:ln w="15875">
                <a:noFill/>
                <a:round/>
              </a:ln>
              <a:effectLst/>
              <a:latin typeface="Franklin Gothic Heavy" panose="020B0903020102020204" pitchFamily="34" charset="0"/>
            </a:endParaRP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21</a:t>
            </a:fld>
            <a:endParaRPr lang="en-US"/>
          </a:p>
        </p:txBody>
      </p:sp>
    </p:spTree>
    <p:extLst>
      <p:ext uri="{BB962C8B-B14F-4D97-AF65-F5344CB8AC3E}">
        <p14:creationId xmlns:p14="http://schemas.microsoft.com/office/powerpoint/2010/main" val="2621545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The brain is embedded within the body of an active person participating within a wider sociocultural context. It is not an isolated information processing device.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Developmental cognitive neuroscience is concerned with how the brain: </a:t>
            </a:r>
          </a:p>
          <a:p>
            <a:pPr marL="742950" lvl="1" indent="-285750">
              <a:buFont typeface="Arial" panose="020B0604020202020204" pitchFamily="34" charset="0"/>
              <a:buChar char="•"/>
            </a:pPr>
            <a:r>
              <a:rPr lang="en-US" sz="2400" dirty="0"/>
              <a:t>develops, </a:t>
            </a:r>
          </a:p>
          <a:p>
            <a:pPr marL="742950" lvl="1" indent="-285750">
              <a:buFont typeface="Arial" panose="020B0604020202020204" pitchFamily="34" charset="0"/>
              <a:buChar char="•"/>
            </a:pPr>
            <a:r>
              <a:rPr lang="en-US" sz="2400" dirty="0"/>
              <a:t>organizes into neuro-systems, and </a:t>
            </a:r>
          </a:p>
          <a:p>
            <a:pPr marL="742950" lvl="1" indent="-285750">
              <a:buFont typeface="Arial" panose="020B0604020202020204" pitchFamily="34" charset="0"/>
              <a:buChar char="•"/>
            </a:pPr>
            <a:r>
              <a:rPr lang="en-US" sz="2400" dirty="0"/>
              <a:t>plays a key role in our mental-thinking life. </a:t>
            </a: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3</a:t>
            </a:fld>
            <a:endParaRPr lang="en-US"/>
          </a:p>
        </p:txBody>
      </p:sp>
    </p:spTree>
    <p:extLst>
      <p:ext uri="{BB962C8B-B14F-4D97-AF65-F5344CB8AC3E}">
        <p14:creationId xmlns:p14="http://schemas.microsoft.com/office/powerpoint/2010/main" val="975543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Learning disorders illustrate both plasticity and its limits. </a:t>
            </a:r>
          </a:p>
          <a:p>
            <a:pPr marL="285750" indent="-285750">
              <a:buFont typeface="Arial" panose="020B0604020202020204" pitchFamily="34" charset="0"/>
              <a:buChar char="•"/>
            </a:pPr>
            <a:r>
              <a:rPr lang="en-US" sz="1200" dirty="0"/>
              <a:t>15% of reading problems in North America stem from poor schooling, mental retardation, or other problems. </a:t>
            </a:r>
          </a:p>
          <a:p>
            <a:pPr marL="285750" indent="-285750">
              <a:buFont typeface="Arial" panose="020B0604020202020204" pitchFamily="34" charset="0"/>
              <a:buChar char="•"/>
            </a:pPr>
            <a:r>
              <a:rPr lang="en-US" sz="1200" dirty="0"/>
              <a:t>The remaining 85% result from a biologically based learning disorder. </a:t>
            </a:r>
          </a:p>
          <a:p>
            <a:pPr marL="285750" indent="-285750">
              <a:buFont typeface="Arial" panose="020B0604020202020204" pitchFamily="34" charset="0"/>
              <a:buChar char="•"/>
            </a:pPr>
            <a:r>
              <a:rPr lang="en-US" sz="1200" dirty="0"/>
              <a:t>Brains of individuals with learning disorders generally have less integrated neural structures in the left hemisphere. </a:t>
            </a:r>
          </a:p>
          <a:p>
            <a:pPr marL="285750" indent="-285750">
              <a:buFont typeface="Arial" panose="020B0604020202020204" pitchFamily="34" charset="0"/>
              <a:buChar char="•"/>
            </a:pPr>
            <a:r>
              <a:rPr lang="en-US" sz="1200" dirty="0"/>
              <a:t>People with reading disorders often demonstrate difficulty with phoneme awareness, language-processing skills, speech perception, vocabulary, and phonological representation.</a:t>
            </a:r>
          </a:p>
          <a:p>
            <a:pPr marL="285750" indent="-285750">
              <a:buFont typeface="Arial" panose="020B0604020202020204" pitchFamily="34" charset="0"/>
              <a:buChar char="•"/>
            </a:pPr>
            <a:r>
              <a:rPr lang="en-US" sz="1200" dirty="0"/>
              <a:t>Neither genetics nor experience completely dictates the outcome of a learning disorder. </a:t>
            </a:r>
          </a:p>
          <a:p>
            <a:pPr marL="285750" indent="-285750">
              <a:buFont typeface="Arial" panose="020B0604020202020204" pitchFamily="34" charset="0"/>
              <a:buChar char="•"/>
            </a:pPr>
            <a:r>
              <a:rPr lang="en-US" sz="1200" dirty="0"/>
              <a:t>Through experience focused on left hemispheric exercises and learning, the brain may develop new pathways. </a:t>
            </a:r>
          </a:p>
          <a:p>
            <a:pPr marL="285750" indent="-285750">
              <a:buFont typeface="Arial" panose="020B0604020202020204" pitchFamily="34" charset="0"/>
              <a:buChar char="•"/>
            </a:pPr>
            <a:r>
              <a:rPr lang="en-US" sz="1200" dirty="0"/>
              <a:t>With continued educational practice and increased engagement of the left hemisphere, reading mastery often increases.</a:t>
            </a:r>
            <a:endParaRPr lang="en-US" sz="1200" dirty="0">
              <a:ln w="15875">
                <a:noFill/>
                <a:round/>
              </a:ln>
              <a:effectLst/>
              <a:latin typeface="Franklin Gothic Heavy" panose="020B0903020102020204" pitchFamily="34" charset="0"/>
            </a:endParaRP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22</a:t>
            </a:fld>
            <a:endParaRPr lang="en-US"/>
          </a:p>
        </p:txBody>
      </p:sp>
    </p:spTree>
    <p:extLst>
      <p:ext uri="{BB962C8B-B14F-4D97-AF65-F5344CB8AC3E}">
        <p14:creationId xmlns:p14="http://schemas.microsoft.com/office/powerpoint/2010/main" val="2953575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 shape and size of brain areas are measured using </a:t>
            </a:r>
            <a:r>
              <a:rPr lang="en-US" sz="1200" b="1" dirty="0"/>
              <a:t>computerized axial tomography</a:t>
            </a:r>
            <a:r>
              <a:rPr lang="en-US" sz="1200" dirty="0"/>
              <a:t> (CAT scan). </a:t>
            </a:r>
          </a:p>
          <a:p>
            <a:pPr marL="285750" indent="-285750">
              <a:buFont typeface="Arial" panose="020B0604020202020204" pitchFamily="34" charset="0"/>
              <a:buChar char="•"/>
            </a:pPr>
            <a:r>
              <a:rPr lang="en-US" sz="1200" dirty="0"/>
              <a:t>A CAT scan (also called a CT scan) is created by a computer that turns multiple X-ray images of a selected body area into high-contrast 3-dimensional pictures. </a:t>
            </a:r>
          </a:p>
          <a:p>
            <a:pPr marL="285750" indent="-285750">
              <a:buFont typeface="Arial" panose="020B0604020202020204" pitchFamily="34" charset="0"/>
              <a:buChar char="•"/>
            </a:pPr>
            <a:r>
              <a:rPr lang="en-US" sz="1200" dirty="0"/>
              <a:t>CAT scans provide much sharper resolution of soft tissue than routine X-rays.</a:t>
            </a:r>
            <a:endParaRPr lang="en-US" sz="2400" dirty="0"/>
          </a:p>
          <a:p>
            <a:pPr marL="285750" indent="-285750">
              <a:buFont typeface="Arial" panose="020B0604020202020204" pitchFamily="34" charset="0"/>
              <a:buChar char="•"/>
            </a:pPr>
            <a:r>
              <a:rPr lang="en-US" sz="2400" dirty="0"/>
              <a:t>CAT scans allow one to view tiny changes in grey and white matter in living patients, including characteristics of </a:t>
            </a:r>
          </a:p>
          <a:p>
            <a:pPr marL="742950" lvl="1" indent="-285750">
              <a:buFont typeface="Arial" panose="020B0604020202020204" pitchFamily="34" charset="0"/>
              <a:buChar char="•"/>
            </a:pPr>
            <a:r>
              <a:rPr lang="en-US" sz="2400" dirty="0"/>
              <a:t>strokes, </a:t>
            </a:r>
          </a:p>
          <a:p>
            <a:pPr marL="742950" lvl="1" indent="-285750">
              <a:buFont typeface="Arial" panose="020B0604020202020204" pitchFamily="34" charset="0"/>
              <a:buChar char="•"/>
            </a:pPr>
            <a:r>
              <a:rPr lang="en-US" sz="2400" dirty="0"/>
              <a:t>brain trauma, </a:t>
            </a:r>
          </a:p>
          <a:p>
            <a:pPr marL="742950" lvl="1" indent="-285750">
              <a:buFont typeface="Arial" panose="020B0604020202020204" pitchFamily="34" charset="0"/>
              <a:buChar char="•"/>
            </a:pPr>
            <a:r>
              <a:rPr lang="en-US" sz="2400" dirty="0"/>
              <a:t>tumors, </a:t>
            </a:r>
          </a:p>
          <a:p>
            <a:pPr marL="742950" lvl="1" indent="-285750">
              <a:buFont typeface="Arial" panose="020B0604020202020204" pitchFamily="34" charset="0"/>
              <a:buChar char="•"/>
            </a:pPr>
            <a:r>
              <a:rPr lang="en-US" sz="2400" dirty="0"/>
              <a:t>dementia, </a:t>
            </a:r>
          </a:p>
          <a:p>
            <a:pPr marL="742950" lvl="1" indent="-285750">
              <a:buFont typeface="Arial" panose="020B0604020202020204" pitchFamily="34" charset="0"/>
              <a:buChar char="•"/>
            </a:pPr>
            <a:r>
              <a:rPr lang="en-US" sz="2400" dirty="0"/>
              <a:t>developmental disorders.</a:t>
            </a:r>
            <a:endParaRPr lang="en-CA" sz="2400" dirty="0"/>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24</a:t>
            </a:fld>
            <a:endParaRPr lang="en-US"/>
          </a:p>
        </p:txBody>
      </p:sp>
    </p:spTree>
    <p:extLst>
      <p:ext uri="{BB962C8B-B14F-4D97-AF65-F5344CB8AC3E}">
        <p14:creationId xmlns:p14="http://schemas.microsoft.com/office/powerpoint/2010/main" val="4189012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t>Positron-emission tomography</a:t>
            </a:r>
            <a:r>
              <a:rPr lang="en-US" sz="1200" dirty="0"/>
              <a:t> (PET) allows one to observe which areas of the brain are metabolically active when a person is resting or performing a specific task.</a:t>
            </a:r>
          </a:p>
          <a:p>
            <a:pPr marL="285750" indent="-285750">
              <a:buFont typeface="Arial" panose="020B0604020202020204" pitchFamily="34" charset="0"/>
              <a:buChar char="•"/>
            </a:pPr>
            <a:r>
              <a:rPr lang="en-US" sz="1200" dirty="0"/>
              <a:t>This is accomplished by measuring the amount of oxygen and glucose metabolized throughout the brain. </a:t>
            </a:r>
          </a:p>
          <a:p>
            <a:pPr marL="285750" indent="-285750">
              <a:buFont typeface="Arial" panose="020B0604020202020204" pitchFamily="34" charset="0"/>
              <a:buChar char="•"/>
            </a:pPr>
            <a:r>
              <a:rPr lang="en-US" sz="1200" dirty="0"/>
              <a:t>The PET scan requires the person to be exposed temporarily to a low dose of radioactive substance.</a:t>
            </a:r>
          </a:p>
          <a:p>
            <a:pPr marL="285750" indent="-285750">
              <a:buFont typeface="Arial" panose="020B0604020202020204" pitchFamily="34" charset="0"/>
              <a:buChar char="•"/>
            </a:pPr>
            <a:r>
              <a:rPr lang="en-US" sz="1200" dirty="0"/>
              <a:t>As the chemical enters the brain, gamma rays are emitted and detected by sensors and computers construct a 3-dimensional image of brain function.</a:t>
            </a:r>
            <a:endParaRPr lang="en-US" sz="1200" dirty="0">
              <a:ln w="15875">
                <a:noFill/>
                <a:round/>
              </a:ln>
              <a:effectLst/>
              <a:latin typeface="Franklin Gothic Heavy" panose="020B0903020102020204" pitchFamily="34" charset="0"/>
            </a:endParaRP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25</a:t>
            </a:fld>
            <a:endParaRPr lang="en-US"/>
          </a:p>
        </p:txBody>
      </p:sp>
    </p:spTree>
    <p:extLst>
      <p:ext uri="{BB962C8B-B14F-4D97-AF65-F5344CB8AC3E}">
        <p14:creationId xmlns:p14="http://schemas.microsoft.com/office/powerpoint/2010/main" val="1747494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t>Magnetic resonance imaging</a:t>
            </a:r>
            <a:r>
              <a:rPr lang="en-US" sz="1200" dirty="0"/>
              <a:t> (MRI) and functional MRI (fMRI) capture detailed pictures of brain anatomy and functioning without any harmful radiation </a:t>
            </a:r>
          </a:p>
          <a:p>
            <a:pPr marL="285750" indent="-285750">
              <a:buFont typeface="Arial" panose="020B0604020202020204" pitchFamily="34" charset="0"/>
              <a:buChar char="•"/>
            </a:pPr>
            <a:r>
              <a:rPr lang="en-US" sz="1200" dirty="0"/>
              <a:t>An extremely strong electromagnet rapidly flips its magnetic field back and forth, causing hydrogen atoms in water and fat molecules to line up together and then relax in unison by emitting small radio signals. </a:t>
            </a:r>
          </a:p>
          <a:p>
            <a:pPr marL="285750" indent="-285750">
              <a:buFont typeface="Arial" panose="020B0604020202020204" pitchFamily="34" charset="0"/>
              <a:buChar char="•"/>
            </a:pPr>
            <a:r>
              <a:rPr lang="en-US" sz="1200" dirty="0"/>
              <a:t>Sensitive equipment detects those signals and collates them to assemble a 3-dimensional image. </a:t>
            </a: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26</a:t>
            </a:fld>
            <a:endParaRPr lang="en-US"/>
          </a:p>
        </p:txBody>
      </p:sp>
    </p:spTree>
    <p:extLst>
      <p:ext uri="{BB962C8B-B14F-4D97-AF65-F5344CB8AC3E}">
        <p14:creationId xmlns:p14="http://schemas.microsoft.com/office/powerpoint/2010/main" val="1524890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 </a:t>
            </a:r>
            <a:r>
              <a:rPr lang="en-US" sz="1200" b="1" dirty="0"/>
              <a:t>electroencephalogram</a:t>
            </a:r>
            <a:r>
              <a:rPr lang="en-US" sz="1200" dirty="0"/>
              <a:t> (EEG) measures and graphs the brain’s electrical activities. </a:t>
            </a:r>
          </a:p>
          <a:p>
            <a:pPr marL="285750" indent="-285750">
              <a:buFont typeface="Arial" panose="020B0604020202020204" pitchFamily="34" charset="0"/>
              <a:buChar char="•"/>
            </a:pPr>
            <a:r>
              <a:rPr lang="en-US" sz="1200" dirty="0"/>
              <a:t>A normally functioning brain produces a set pattern of recordable brain waves. </a:t>
            </a:r>
          </a:p>
          <a:p>
            <a:pPr marL="285750" indent="-285750">
              <a:buFont typeface="Arial" panose="020B0604020202020204" pitchFamily="34" charset="0"/>
              <a:buChar char="•"/>
            </a:pPr>
            <a:r>
              <a:rPr lang="en-US" sz="1200" dirty="0"/>
              <a:t>The electrical impulses emitted from the brain are picked up from sensors placed on the head and fed into a computer. </a:t>
            </a:r>
          </a:p>
          <a:p>
            <a:pPr marL="285750" indent="-285750">
              <a:buFont typeface="Arial" panose="020B0604020202020204" pitchFamily="34" charset="0"/>
              <a:buChar char="•"/>
            </a:pPr>
            <a:r>
              <a:rPr lang="en-US" sz="1200" dirty="0"/>
              <a:t>The EEG is often used for assessing, diagnosing, and monitoring seizures and sleep disorders.</a:t>
            </a:r>
            <a:endParaRPr lang="en-US" sz="1200" dirty="0">
              <a:ln w="15875">
                <a:noFill/>
                <a:round/>
              </a:ln>
              <a:effectLst/>
              <a:latin typeface="Franklin Gothic Heavy" panose="020B0903020102020204" pitchFamily="34" charset="0"/>
            </a:endParaRP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27</a:t>
            </a:fld>
            <a:endParaRPr lang="en-US"/>
          </a:p>
        </p:txBody>
      </p:sp>
    </p:spTree>
    <p:extLst>
      <p:ext uri="{BB962C8B-B14F-4D97-AF65-F5344CB8AC3E}">
        <p14:creationId xmlns:p14="http://schemas.microsoft.com/office/powerpoint/2010/main" val="984741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Findings from neuroimaging research are based on group data, and may not represent any one person. </a:t>
            </a:r>
          </a:p>
          <a:p>
            <a:pPr marL="285750" indent="-285750">
              <a:buFont typeface="Arial" panose="020B0604020202020204" pitchFamily="34" charset="0"/>
              <a:buChar char="•"/>
            </a:pPr>
            <a:r>
              <a:rPr lang="en-US" sz="1200" dirty="0"/>
              <a:t>Medical-imaging studies are expensive and seldom answer mental health diagnostic or treatment questions. </a:t>
            </a:r>
          </a:p>
          <a:p>
            <a:pPr marL="285750" indent="-285750">
              <a:buFont typeface="Arial" panose="020B0604020202020204" pitchFamily="34" charset="0"/>
              <a:buChar char="•"/>
            </a:pPr>
            <a:r>
              <a:rPr lang="en-US" sz="1200" dirty="0"/>
              <a:t>In most cases, medical insurance will not cover the cost of an MRI, fMRI, or CAT scan to rule out or verify a mental disorder. Therefore, until imaging becomes a proven assessment process for mental health, little or no benefit will be gained from an expensive brain scan. </a:t>
            </a: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28</a:t>
            </a:fld>
            <a:endParaRPr lang="en-US"/>
          </a:p>
        </p:txBody>
      </p:sp>
    </p:spTree>
    <p:extLst>
      <p:ext uri="{BB962C8B-B14F-4D97-AF65-F5344CB8AC3E}">
        <p14:creationId xmlns:p14="http://schemas.microsoft.com/office/powerpoint/2010/main" val="2958653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Brain scanning is also used to rule out disorders such as </a:t>
            </a:r>
            <a:r>
              <a:rPr lang="en-US" sz="1200" b="1" dirty="0"/>
              <a:t>Alzheimer’s disease</a:t>
            </a:r>
            <a:r>
              <a:rPr lang="en-US" sz="1200" dirty="0"/>
              <a:t> and multiple sclerosis. </a:t>
            </a:r>
          </a:p>
          <a:p>
            <a:pPr marL="285750" indent="-285750">
              <a:buFont typeface="Arial" panose="020B0604020202020204" pitchFamily="34" charset="0"/>
              <a:buChar char="•"/>
            </a:pPr>
            <a:r>
              <a:rPr lang="en-US" sz="1200" dirty="0"/>
              <a:t>We must always keep in mind that clients across the life span can develop neurological disorders and also have an active mental health problem. </a:t>
            </a:r>
          </a:p>
          <a:p>
            <a:pPr marL="285750" indent="-285750">
              <a:buFont typeface="Arial" panose="020B0604020202020204" pitchFamily="34" charset="0"/>
              <a:buChar char="•"/>
            </a:pPr>
            <a:r>
              <a:rPr lang="en-US" sz="1200" dirty="0"/>
              <a:t>Whenever symptoms or any indicator signals a possible neurological problem beyond the known mental disorder, a medical consultation is immediately needed. </a:t>
            </a:r>
            <a:endParaRPr lang="en-US" sz="1200" dirty="0">
              <a:ln w="15875">
                <a:noFill/>
                <a:round/>
              </a:ln>
              <a:effectLst/>
              <a:latin typeface="Franklin Gothic Heavy" panose="020B0903020102020204" pitchFamily="34" charset="0"/>
            </a:endParaRP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29</a:t>
            </a:fld>
            <a:endParaRPr lang="en-US"/>
          </a:p>
        </p:txBody>
      </p:sp>
    </p:spTree>
    <p:extLst>
      <p:ext uri="{BB962C8B-B14F-4D97-AF65-F5344CB8AC3E}">
        <p14:creationId xmlns:p14="http://schemas.microsoft.com/office/powerpoint/2010/main" val="1966089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b="1" dirty="0"/>
              <a:t>Neuropsychological testing</a:t>
            </a:r>
            <a:r>
              <a:rPr lang="en-US" sz="2400" dirty="0"/>
              <a:t> is an assessment of brain functions that indirectly yields information about the structural and functional integrity of the client’s brain.</a:t>
            </a:r>
          </a:p>
          <a:p>
            <a:pPr marL="285750" indent="-285750">
              <a:buFont typeface="Arial" panose="020B0604020202020204" pitchFamily="34" charset="0"/>
              <a:buChar char="•"/>
            </a:pPr>
            <a:r>
              <a:rPr lang="en-US" sz="2400" dirty="0"/>
              <a:t>Neuropsychological tests can be scored to provide global estimates of pathology (e.g., the severity of dementia) or </a:t>
            </a:r>
          </a:p>
          <a:p>
            <a:pPr marL="742950" lvl="1" indent="-285750">
              <a:buFont typeface="Arial" panose="020B0604020202020204" pitchFamily="34" charset="0"/>
              <a:buChar char="•"/>
            </a:pPr>
            <a:r>
              <a:rPr lang="en-US" sz="2400" dirty="0"/>
              <a:t>they can be used to localize structural problems (e.g., executive function deficits indicating prefrontal pathology).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Neuropsychological testing can be enormously helpful to clinicians especially when combined with brain imaging, clinical history, and other tests.</a:t>
            </a: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30</a:t>
            </a:fld>
            <a:endParaRPr lang="en-US"/>
          </a:p>
        </p:txBody>
      </p:sp>
    </p:spTree>
    <p:extLst>
      <p:ext uri="{BB962C8B-B14F-4D97-AF65-F5344CB8AC3E}">
        <p14:creationId xmlns:p14="http://schemas.microsoft.com/office/powerpoint/2010/main" val="3713427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Neuropsychological evaluation is often performed by a licensed psychologist through an interview and the administration of tests. </a:t>
            </a:r>
          </a:p>
          <a:p>
            <a:pPr marL="742950" lvl="1" indent="-285750">
              <a:buFont typeface="Arial" panose="020B0604020202020204" pitchFamily="34" charset="0"/>
              <a:buChar char="•"/>
            </a:pPr>
            <a:r>
              <a:rPr lang="en-US" sz="2400" dirty="0"/>
              <a:t>The tests used to be pencil and paper type tests, but recently they are more often done on computers. </a:t>
            </a:r>
          </a:p>
          <a:p>
            <a:pPr marL="285750" indent="-285750">
              <a:buFont typeface="Arial" panose="020B0604020202020204" pitchFamily="34" charset="0"/>
              <a:buChar char="•"/>
            </a:pPr>
            <a:r>
              <a:rPr lang="en-US" sz="1200" dirty="0"/>
              <a:t>There are many psychological tests in the published literature, intended to measure specific cognitive and behavioral issues in numerous clinical populations.</a:t>
            </a:r>
          </a:p>
          <a:p>
            <a:pPr marL="285750" indent="-285750">
              <a:buFont typeface="Arial" panose="020B0604020202020204" pitchFamily="34" charset="0"/>
              <a:buChar char="•"/>
            </a:pPr>
            <a:r>
              <a:rPr lang="en-US" sz="1200" dirty="0"/>
              <a:t>It is important to ensure that the neuropsychological instrument has been psychometrically studied for reliability and validity with the culture, race, and gender of the client being assessed.  </a:t>
            </a:r>
            <a:endParaRPr lang="en-US" sz="1200" dirty="0">
              <a:ln w="15875">
                <a:noFill/>
                <a:round/>
              </a:ln>
              <a:effectLst/>
              <a:latin typeface="Franklin Gothic Heavy" panose="020B0903020102020204" pitchFamily="34" charset="0"/>
            </a:endParaRP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31</a:t>
            </a:fld>
            <a:endParaRPr lang="en-US"/>
          </a:p>
        </p:txBody>
      </p:sp>
    </p:spTree>
    <p:extLst>
      <p:ext uri="{BB962C8B-B14F-4D97-AF65-F5344CB8AC3E}">
        <p14:creationId xmlns:p14="http://schemas.microsoft.com/office/powerpoint/2010/main" val="3993435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Montreal Cognitive Assessment (</a:t>
            </a:r>
            <a:r>
              <a:rPr lang="en-US" sz="1200" dirty="0" err="1"/>
              <a:t>MoCA</a:t>
            </a:r>
            <a:r>
              <a:rPr lang="en-US" sz="1200" dirty="0"/>
              <a:t>), the Mini Mental Status Exam (MMSE), and Clock-Drawing Test are often used by clinicians for screening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Cambridge Neuropsychological Test Automated Battery (CANTAB) is a computerized measure of general learning, visual memory, working memory, executive function, attention, reaction time and response inhibition.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 is often used to assess the effects of traumatic head injury, dementia, stroke, or other neurological diseases </a:t>
            </a: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32</a:t>
            </a:fld>
            <a:endParaRPr lang="en-US"/>
          </a:p>
        </p:txBody>
      </p:sp>
    </p:spTree>
    <p:extLst>
      <p:ext uri="{BB962C8B-B14F-4D97-AF65-F5344CB8AC3E}">
        <p14:creationId xmlns:p14="http://schemas.microsoft.com/office/powerpoint/2010/main" val="1655385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Development occurs through the co-action of genes and environment in increasingly complex levels of biological organization. </a:t>
            </a:r>
          </a:p>
          <a:p>
            <a:pPr marL="285750" indent="-285750">
              <a:buFont typeface="Arial" panose="020B0604020202020204" pitchFamily="34" charset="0"/>
              <a:buChar char="•"/>
            </a:pPr>
            <a:r>
              <a:rPr lang="en-US" sz="1200" dirty="0"/>
              <a:t>Brain development exemplifies the complex transactions of biological, physical, social, and cultural contexts from our earliest development. </a:t>
            </a:r>
            <a:endParaRPr lang="en-US" sz="1200" dirty="0">
              <a:ln w="15875">
                <a:noFill/>
                <a:round/>
              </a:ln>
              <a:effectLst/>
              <a:latin typeface="Franklin Gothic Heavy" panose="020B0903020102020204" pitchFamily="34" charset="0"/>
            </a:endParaRP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4</a:t>
            </a:fld>
            <a:endParaRPr lang="en-US"/>
          </a:p>
        </p:txBody>
      </p:sp>
    </p:spTree>
    <p:extLst>
      <p:ext uri="{BB962C8B-B14F-4D97-AF65-F5344CB8AC3E}">
        <p14:creationId xmlns:p14="http://schemas.microsoft.com/office/powerpoint/2010/main" val="782258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For children, the Wechsler Intelligence Scale for Children (WISC) measures full-scale intelligence </a:t>
            </a:r>
          </a:p>
          <a:p>
            <a:pPr marL="742950" lvl="1" indent="-285750">
              <a:buFont typeface="Arial" panose="020B0604020202020204" pitchFamily="34" charset="0"/>
              <a:buChar char="•"/>
            </a:pPr>
            <a:r>
              <a:rPr lang="en-US" sz="2400" dirty="0"/>
              <a:t>The instrument has specific subtests for verbal skills, spatial reasoning, working memory, and fluid reasoning.</a:t>
            </a:r>
            <a:endParaRPr lang="en-US" sz="1200" dirty="0"/>
          </a:p>
          <a:p>
            <a:pPr marL="285750" indent="-285750">
              <a:buFont typeface="Arial" panose="020B0604020202020204" pitchFamily="34" charset="0"/>
              <a:buChar char="•"/>
            </a:pPr>
            <a:r>
              <a:rPr lang="en-US" sz="1200" dirty="0"/>
              <a:t>The Rorschach Inkblot Test and Thematic Apperception Test (TAT) are described as projective tests, in that subjects impose hidden emotions or internal conflicts onto ambiguous inkblots or pictures.</a:t>
            </a:r>
          </a:p>
          <a:p>
            <a:pPr marL="285750" indent="-285750">
              <a:buFont typeface="Arial" panose="020B0604020202020204" pitchFamily="34" charset="0"/>
              <a:buChar char="•"/>
            </a:pPr>
            <a:r>
              <a:rPr lang="en-US" sz="1200" dirty="0"/>
              <a:t>Numerous studies have found that these and other projective assessment instruments have little or no reliability or validity. </a:t>
            </a: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33</a:t>
            </a:fld>
            <a:endParaRPr lang="en-US"/>
          </a:p>
        </p:txBody>
      </p:sp>
    </p:spTree>
    <p:extLst>
      <p:ext uri="{BB962C8B-B14F-4D97-AF65-F5344CB8AC3E}">
        <p14:creationId xmlns:p14="http://schemas.microsoft.com/office/powerpoint/2010/main" val="1673813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 biological brain and the mystical mind are intrinsically bound together. </a:t>
            </a:r>
          </a:p>
          <a:p>
            <a:pPr marL="285750" indent="-285750">
              <a:buFont typeface="Arial" panose="020B0604020202020204" pitchFamily="34" charset="0"/>
              <a:buChar char="•"/>
            </a:pPr>
            <a:r>
              <a:rPr lang="en-US" sz="1200" dirty="0"/>
              <a:t>One way of understanding the mind is to consider it the reality we have trained our brain to produce.</a:t>
            </a:r>
          </a:p>
          <a:p>
            <a:pPr marL="285750" indent="-285750">
              <a:buFont typeface="Arial" panose="020B0604020202020204" pitchFamily="34" charset="0"/>
              <a:buChar char="•"/>
            </a:pPr>
            <a:r>
              <a:rPr lang="en-US" sz="1200" dirty="0"/>
              <a:t>Without the countless interactions among brain functioning, memory, and the sociocultural context, there is no mind</a:t>
            </a:r>
            <a:endParaRPr lang="en-US" sz="1200" b="1" dirty="0">
              <a:ln w="15875">
                <a:noFill/>
                <a:round/>
              </a:ln>
              <a:effectLst/>
              <a:latin typeface="Eurostile" panose="020B0504020202050204"/>
            </a:endParaRPr>
          </a:p>
          <a:p>
            <a:pPr marL="285750" indent="-285750">
              <a:buFont typeface="Arial" panose="020B0604020202020204" pitchFamily="34" charset="0"/>
              <a:buChar char="•"/>
            </a:pPr>
            <a:r>
              <a:rPr lang="en-US" sz="1200" dirty="0"/>
              <a:t>To help clients understand neurological testing, learning, and brain disorders, and to contribute to multidisciplinary teams serving individuals suffering from mental illnesses, contemporary social workers require a basic understanding of the brain, and how it relates to that elusive concept of the mind.</a:t>
            </a:r>
            <a:endParaRPr lang="en-CA" sz="1200" dirty="0"/>
          </a:p>
          <a:p>
            <a:pPr marL="285750" indent="-285750">
              <a:buFont typeface="Arial" panose="020B0604020202020204" pitchFamily="34" charset="0"/>
              <a:buChar char="•"/>
            </a:pPr>
            <a:endParaRPr lang="en-US" sz="1200" b="1" dirty="0">
              <a:ln w="15875">
                <a:noFill/>
                <a:round/>
              </a:ln>
              <a:effectLst/>
              <a:latin typeface="Eurostile" panose="020B0504020202050204"/>
            </a:endParaRP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34</a:t>
            </a:fld>
            <a:endParaRPr lang="en-US"/>
          </a:p>
        </p:txBody>
      </p:sp>
    </p:spTree>
    <p:extLst>
      <p:ext uri="{BB962C8B-B14F-4D97-AF65-F5344CB8AC3E}">
        <p14:creationId xmlns:p14="http://schemas.microsoft.com/office/powerpoint/2010/main" val="1362049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Throughout history, beliefs about the brain have emerged from scientific findings, existential, religious, and even political concerns.</a:t>
            </a:r>
          </a:p>
          <a:p>
            <a:pPr marL="285750" indent="-285750">
              <a:buFont typeface="Arial" panose="020B0604020202020204" pitchFamily="34" charset="0"/>
              <a:buChar char="•"/>
            </a:pPr>
            <a:r>
              <a:rPr lang="en-US" sz="1200" dirty="0"/>
              <a:t>From the earliest of times, there have also been periods of enlightenment and scientific inquiry.</a:t>
            </a:r>
          </a:p>
          <a:p>
            <a:pPr marL="285750" indent="-285750">
              <a:buFont typeface="Arial" panose="020B0604020202020204" pitchFamily="34" charset="0"/>
              <a:buChar char="•"/>
            </a:pPr>
            <a:r>
              <a:rPr lang="en-US" sz="1200" dirty="0"/>
              <a:t>Hippocrates, the Greek medical doctor and teacher, believed that mental disorders resulted from disease and head injuries. He described what we now call schizophrenia as a brain disorder that has some similarities with </a:t>
            </a:r>
            <a:r>
              <a:rPr lang="en-US" sz="1200" b="1" u="none" dirty="0"/>
              <a:t>dementia</a:t>
            </a:r>
            <a:r>
              <a:rPr lang="en-US" sz="1200" u="none" dirty="0"/>
              <a:t>. </a:t>
            </a:r>
          </a:p>
          <a:p>
            <a:pPr marL="285750" indent="-285750">
              <a:buFont typeface="Arial" panose="020B0604020202020204" pitchFamily="34" charset="0"/>
              <a:buChar char="•"/>
            </a:pPr>
            <a:r>
              <a:rPr lang="en-US" sz="1200" dirty="0"/>
              <a:t>Throughout the Middle Ages, mental illness was mostly viewed from a religious perspective. The mentally ill were seen either as possessed by demons or as being punished for their sins. </a:t>
            </a: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5</a:t>
            </a:fld>
            <a:endParaRPr lang="en-US"/>
          </a:p>
        </p:txBody>
      </p:sp>
    </p:spTree>
    <p:extLst>
      <p:ext uri="{BB962C8B-B14F-4D97-AF65-F5344CB8AC3E}">
        <p14:creationId xmlns:p14="http://schemas.microsoft.com/office/powerpoint/2010/main" val="1987152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Banishment, exorcism, confinement, and sometimes torture and death were often the prescribed treatments.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 the 1800s, attention was focused on science, and brain studies flourished.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For example, </a:t>
            </a:r>
            <a:r>
              <a:rPr lang="en-US" sz="1200" b="1" dirty="0"/>
              <a:t>Emil Kraepelin</a:t>
            </a:r>
            <a:r>
              <a:rPr lang="en-US" sz="1200" dirty="0"/>
              <a:t>, a German psychiatrist, conducted research and taught that schizophrenia, bipolar disorders, and dementia were disorders of the brain and that those suffering from them deserved humane, professional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early 1900s ushered in psychoanalytic theory, which framed mental illness as an internal emotional conflict rather than as a disease of the brain. </a:t>
            </a:r>
          </a:p>
          <a:p>
            <a:endParaRPr lang="en-US" sz="1200" dirty="0"/>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6</a:t>
            </a:fld>
            <a:endParaRPr lang="en-US"/>
          </a:p>
        </p:txBody>
      </p:sp>
    </p:spTree>
    <p:extLst>
      <p:ext uri="{BB962C8B-B14F-4D97-AF65-F5344CB8AC3E}">
        <p14:creationId xmlns:p14="http://schemas.microsoft.com/office/powerpoint/2010/main" val="415957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Sigmund Freud </a:t>
            </a:r>
            <a:r>
              <a:rPr lang="en-US" sz="1200" dirty="0"/>
              <a:t>built a sweeping theory for explaining mental illness, based on Western philosophy and limited clinical observations. </a:t>
            </a:r>
          </a:p>
          <a:p>
            <a:pPr marL="285750" indent="-285750">
              <a:buFont typeface="Arial" panose="020B0604020202020204" pitchFamily="34" charset="0"/>
              <a:buChar char="•"/>
            </a:pPr>
            <a:r>
              <a:rPr lang="en-US" sz="1200" dirty="0"/>
              <a:t>While modern neuroscience has again moved the focus of mental disorders back to the brain, aspects of psychoanalytic theory and some religious beliefs continue to stigmatize those living with mental illness and their families.</a:t>
            </a:r>
            <a:endParaRPr lang="en-CA" sz="1200" dirty="0"/>
          </a:p>
          <a:p>
            <a:pPr marL="285750" indent="-285750">
              <a:buFont typeface="Arial" panose="020B0604020202020204" pitchFamily="34" charset="0"/>
              <a:buChar char="•"/>
            </a:pPr>
            <a:endParaRPr lang="en-US" sz="1200" b="1" dirty="0">
              <a:ln w="15875">
                <a:noFill/>
                <a:round/>
              </a:ln>
              <a:effectLst/>
              <a:latin typeface="Eurostile" panose="020B0504020202050204"/>
            </a:endParaRP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7</a:t>
            </a:fld>
            <a:endParaRPr lang="en-US"/>
          </a:p>
        </p:txBody>
      </p:sp>
    </p:spTree>
    <p:extLst>
      <p:ext uri="{BB962C8B-B14F-4D97-AF65-F5344CB8AC3E}">
        <p14:creationId xmlns:p14="http://schemas.microsoft.com/office/powerpoint/2010/main" val="919945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 human brain and the spinal cord comprise the central nervous system (CNS). </a:t>
            </a:r>
          </a:p>
          <a:p>
            <a:pPr marL="285750" indent="-285750">
              <a:buFont typeface="Arial" panose="020B0604020202020204" pitchFamily="34" charset="0"/>
              <a:buChar char="•"/>
            </a:pPr>
            <a:r>
              <a:rPr lang="en-US" sz="1200" dirty="0"/>
              <a:t>The brain is protected by the skull and cushioned in cerebrospinal fluid. It also is physiologically isolated from the bloodstream by the blood-brain barrier. </a:t>
            </a:r>
          </a:p>
          <a:p>
            <a:pPr marL="285750" indent="-285750">
              <a:buFont typeface="Arial" panose="020B0604020202020204" pitchFamily="34" charset="0"/>
              <a:buChar char="•"/>
            </a:pPr>
            <a:r>
              <a:rPr lang="en-US" sz="2400" dirty="0"/>
              <a:t>CNS damage can occur at multiple levels.</a:t>
            </a:r>
          </a:p>
          <a:p>
            <a:pPr marL="285750" indent="-285750">
              <a:buFont typeface="Arial" panose="020B0604020202020204" pitchFamily="34" charset="0"/>
              <a:buChar char="•"/>
            </a:pPr>
            <a:r>
              <a:rPr lang="en-US" sz="2400" dirty="0"/>
              <a:t>Examples of events that damage CNS includes </a:t>
            </a:r>
          </a:p>
          <a:p>
            <a:pPr marL="742950" lvl="1" indent="-285750">
              <a:buFont typeface="Arial" panose="020B0604020202020204" pitchFamily="34" charset="0"/>
              <a:buChar char="•"/>
            </a:pPr>
            <a:r>
              <a:rPr lang="en-US" sz="2400" dirty="0"/>
              <a:t>blunt trauma, </a:t>
            </a:r>
          </a:p>
          <a:p>
            <a:pPr marL="742950" lvl="1" indent="-285750">
              <a:buFont typeface="Arial" panose="020B0604020202020204" pitchFamily="34" charset="0"/>
              <a:buChar char="•"/>
            </a:pPr>
            <a:r>
              <a:rPr lang="en-US" sz="2400" dirty="0"/>
              <a:t>neurodegenerative disorders (e.g., Parkinson, Alzheimer), </a:t>
            </a:r>
          </a:p>
          <a:p>
            <a:pPr marL="742950" lvl="1" indent="-285750">
              <a:buFont typeface="Arial" panose="020B0604020202020204" pitchFamily="34" charset="0"/>
              <a:buChar char="•"/>
            </a:pPr>
            <a:r>
              <a:rPr lang="en-US" sz="2400" dirty="0"/>
              <a:t>infections (e.g., syphilis, HIV), </a:t>
            </a:r>
          </a:p>
          <a:p>
            <a:pPr marL="742950" lvl="1" indent="-285750">
              <a:buFont typeface="Arial" panose="020B0604020202020204" pitchFamily="34" charset="0"/>
              <a:buChar char="•"/>
            </a:pPr>
            <a:r>
              <a:rPr lang="en-US" sz="2400" dirty="0"/>
              <a:t>tumors, </a:t>
            </a:r>
          </a:p>
          <a:p>
            <a:pPr marL="742950" lvl="1" indent="-285750">
              <a:buFont typeface="Arial" panose="020B0604020202020204" pitchFamily="34" charset="0"/>
              <a:buChar char="•"/>
            </a:pPr>
            <a:r>
              <a:rPr lang="en-US" sz="2400" dirty="0"/>
              <a:t>autoimmune diseases, and </a:t>
            </a:r>
          </a:p>
          <a:p>
            <a:pPr marL="742950" lvl="1" indent="-285750">
              <a:buFont typeface="Arial" panose="020B0604020202020204" pitchFamily="34" charset="0"/>
              <a:buChar char="•"/>
            </a:pPr>
            <a:r>
              <a:rPr lang="en-US" sz="2400" dirty="0"/>
              <a:t>interrupted blood supply. </a:t>
            </a: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8</a:t>
            </a:fld>
            <a:endParaRPr lang="en-US"/>
          </a:p>
        </p:txBody>
      </p:sp>
    </p:spTree>
    <p:extLst>
      <p:ext uri="{BB962C8B-B14F-4D97-AF65-F5344CB8AC3E}">
        <p14:creationId xmlns:p14="http://schemas.microsoft.com/office/powerpoint/2010/main" val="1661239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b="1" u="sng" dirty="0"/>
              <a:t>Neurons</a:t>
            </a:r>
            <a:r>
              <a:rPr lang="en-US" sz="2400" dirty="0"/>
              <a:t> </a:t>
            </a:r>
          </a:p>
          <a:p>
            <a:pPr marL="742950" lvl="1" indent="-285750">
              <a:buFont typeface="Arial" panose="020B0604020202020204" pitchFamily="34" charset="0"/>
              <a:buChar char="•"/>
            </a:pPr>
            <a:r>
              <a:rPr lang="en-US" sz="2400" dirty="0"/>
              <a:t>brain cells that receive, process, and transmit information. Neurons transmit signals across synapses using neurotransmitters and related molecules and electrical impulses.</a:t>
            </a:r>
            <a:endParaRPr lang="en-US" sz="2400" b="1" u="sng" dirty="0"/>
          </a:p>
          <a:p>
            <a:pPr marL="285750" indent="-285750">
              <a:buFont typeface="Arial" panose="020B0604020202020204" pitchFamily="34" charset="0"/>
              <a:buChar char="•"/>
            </a:pPr>
            <a:r>
              <a:rPr lang="en-US" sz="2400" b="1" u="sng" dirty="0"/>
              <a:t>Synapses</a:t>
            </a:r>
            <a:r>
              <a:rPr lang="en-US" sz="2400" dirty="0"/>
              <a:t> </a:t>
            </a:r>
          </a:p>
          <a:p>
            <a:pPr marL="742950" lvl="1" indent="-285750">
              <a:buFont typeface="Arial" panose="020B0604020202020204" pitchFamily="34" charset="0"/>
              <a:buChar char="•"/>
            </a:pPr>
            <a:r>
              <a:rPr lang="en-US" sz="2400" dirty="0"/>
              <a:t>connections between neurons that extend into complex molecular networks. </a:t>
            </a:r>
          </a:p>
          <a:p>
            <a:pPr marL="1200150" lvl="2" indent="-285750">
              <a:buFont typeface="Arial" panose="020B0604020202020204" pitchFamily="34" charset="0"/>
              <a:buChar char="•"/>
            </a:pPr>
            <a:r>
              <a:rPr lang="en-US" sz="2400" dirty="0"/>
              <a:t>A single neuron can have several hundred thousand synapses, but as a rule it only has one axon. </a:t>
            </a:r>
          </a:p>
          <a:p>
            <a:pPr marL="285750" indent="-285750">
              <a:buFont typeface="Arial" panose="020B0604020202020204" pitchFamily="34" charset="0"/>
              <a:buChar char="•"/>
            </a:pPr>
            <a:r>
              <a:rPr lang="en-US" sz="1200" dirty="0"/>
              <a:t>The neuronal </a:t>
            </a:r>
            <a:r>
              <a:rPr lang="en-US" sz="1200" b="1" u="sng" dirty="0"/>
              <a:t>axon</a:t>
            </a:r>
            <a:r>
              <a:rPr lang="en-US" sz="1200" dirty="0"/>
              <a:t> is an elongated fiber that projects from the body of the neuron and splits into smaller branches and twigs.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Some axons can run about a meter from the spine to the toes. </a:t>
            </a:r>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9</a:t>
            </a:fld>
            <a:endParaRPr lang="en-US"/>
          </a:p>
        </p:txBody>
      </p:sp>
    </p:spTree>
    <p:extLst>
      <p:ext uri="{BB962C8B-B14F-4D97-AF65-F5344CB8AC3E}">
        <p14:creationId xmlns:p14="http://schemas.microsoft.com/office/powerpoint/2010/main" val="1633351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buFont typeface="Arial" panose="020B0604020202020204" pitchFamily="34" charset="0"/>
              <a:buChar char="•"/>
            </a:pPr>
            <a:r>
              <a:rPr lang="en-US" sz="1500" dirty="0"/>
              <a:t>Glial cells and capillaries provide metabolic support and protection for neurons in a complex fashion.  </a:t>
            </a:r>
            <a:endParaRPr lang="en-US" sz="1500" b="1" dirty="0"/>
          </a:p>
          <a:p>
            <a:pPr marL="285750" indent="-285750">
              <a:lnSpc>
                <a:spcPct val="90000"/>
              </a:lnSpc>
              <a:buFont typeface="Arial" panose="020B0604020202020204" pitchFamily="34" charset="0"/>
              <a:buChar char="•"/>
            </a:pPr>
            <a:r>
              <a:rPr lang="en-US" sz="1500" b="1" dirty="0"/>
              <a:t>Myelination</a:t>
            </a:r>
            <a:r>
              <a:rPr lang="en-US" sz="1500" dirty="0"/>
              <a:t> is a process where specific glial cells wrap around and electrically insulate longer axons. </a:t>
            </a:r>
          </a:p>
          <a:p>
            <a:pPr marL="742950" lvl="1" indent="-285750">
              <a:lnSpc>
                <a:spcPct val="90000"/>
              </a:lnSpc>
              <a:buFont typeface="Arial" panose="020B0604020202020204" pitchFamily="34" charset="0"/>
              <a:buChar char="•"/>
            </a:pPr>
            <a:r>
              <a:rPr lang="en-US" sz="1500" dirty="0"/>
              <a:t>When bundled together form “white matter” tracts connecting remote brain areas. </a:t>
            </a:r>
          </a:p>
          <a:p>
            <a:pPr marL="285750" indent="-285750">
              <a:lnSpc>
                <a:spcPct val="90000"/>
              </a:lnSpc>
              <a:buFont typeface="Arial" panose="020B0604020202020204" pitchFamily="34" charset="0"/>
              <a:buChar char="•"/>
            </a:pPr>
            <a:r>
              <a:rPr lang="en-US" sz="1500" dirty="0"/>
              <a:t>The corpus callosum in humans connects the two cerebral hemispheres with some 20 million axons.</a:t>
            </a:r>
          </a:p>
          <a:p>
            <a:pPr marL="285750" indent="-285750">
              <a:buFont typeface="Arial" panose="020B0604020202020204" pitchFamily="34" charset="0"/>
              <a:buChar char="•"/>
            </a:pPr>
            <a:r>
              <a:rPr lang="en-US" sz="1200" dirty="0"/>
              <a:t>The human brain is organized as the forebrain (includes </a:t>
            </a:r>
            <a:r>
              <a:rPr lang="en-US" sz="1200" b="1" dirty="0"/>
              <a:t>cerebrum </a:t>
            </a:r>
            <a:r>
              <a:rPr lang="en-US" sz="1200" dirty="0"/>
              <a:t>and</a:t>
            </a:r>
            <a:r>
              <a:rPr lang="en-US" sz="1200" b="1" dirty="0"/>
              <a:t> hypothalamus)</a:t>
            </a:r>
            <a:r>
              <a:rPr lang="en-US" sz="1200" dirty="0"/>
              <a:t> and the </a:t>
            </a:r>
            <a:r>
              <a:rPr lang="en-US" sz="1200" b="1" dirty="0"/>
              <a:t>brainstem </a:t>
            </a:r>
            <a:r>
              <a:rPr lang="en-US" sz="1200" dirty="0"/>
              <a:t>(includes the </a:t>
            </a:r>
            <a:r>
              <a:rPr lang="en-US" sz="1200" b="1" dirty="0"/>
              <a:t>cerebellum)</a:t>
            </a:r>
            <a:r>
              <a:rPr lang="en-US" sz="1200" dirty="0"/>
              <a:t>.</a:t>
            </a:r>
          </a:p>
          <a:p>
            <a:pPr marL="285750" indent="-285750">
              <a:buFont typeface="Arial" panose="020B0604020202020204" pitchFamily="34" charset="0"/>
              <a:buChar char="•"/>
            </a:pPr>
            <a:r>
              <a:rPr lang="en-US" sz="1200" dirty="0"/>
              <a:t>These complex structures are interconnected and always interacting.</a:t>
            </a:r>
          </a:p>
          <a:p>
            <a:pPr marL="285750" indent="-28575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872F0416-C1DF-E544-9F5A-B18A08EE3857}" type="slidenum">
              <a:rPr lang="en-US" smtClean="0"/>
              <a:t>10</a:t>
            </a:fld>
            <a:endParaRPr lang="en-US"/>
          </a:p>
        </p:txBody>
      </p:sp>
    </p:spTree>
    <p:extLst>
      <p:ext uri="{BB962C8B-B14F-4D97-AF65-F5344CB8AC3E}">
        <p14:creationId xmlns:p14="http://schemas.microsoft.com/office/powerpoint/2010/main" val="170316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9/6/19</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74391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88701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11410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2974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9/6/19</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617703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39343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9/6/19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70924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46958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99585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9/6/19</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237410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9/6/19</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8401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9/6/19</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12368803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3" r:id="rId6"/>
    <p:sldLayoutId id="2147483688" r:id="rId7"/>
    <p:sldLayoutId id="2147483689" r:id="rId8"/>
    <p:sldLayoutId id="2147483690" r:id="rId9"/>
    <p:sldLayoutId id="2147483691" r:id="rId10"/>
    <p:sldLayoutId id="2147483692"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kitchenware&#10;&#10;Description automatically generated">
            <a:extLst>
              <a:ext uri="{FF2B5EF4-FFF2-40B4-BE49-F238E27FC236}">
                <a16:creationId xmlns:a16="http://schemas.microsoft.com/office/drawing/2014/main" id="{A721FBD7-3595-4703-A112-37EEAD8C987E}"/>
              </a:ext>
            </a:extLst>
          </p:cNvPr>
          <p:cNvPicPr>
            <a:picLocks noChangeAspect="1"/>
          </p:cNvPicPr>
          <p:nvPr/>
        </p:nvPicPr>
        <p:blipFill rotWithShape="1">
          <a:blip r:embed="rId2">
            <a:alphaModFix amt="90000"/>
          </a:blip>
          <a:srcRect t="8537"/>
          <a:stretch/>
        </p:blipFill>
        <p:spPr>
          <a:xfrm>
            <a:off x="20" y="10"/>
            <a:ext cx="12191979" cy="6857990"/>
          </a:xfrm>
          <a:prstGeom prst="rect">
            <a:avLst/>
          </a:prstGeom>
        </p:spPr>
      </p:pic>
      <p:sp>
        <p:nvSpPr>
          <p:cNvPr id="31" name="Rectangle 30">
            <a:extLst>
              <a:ext uri="{FF2B5EF4-FFF2-40B4-BE49-F238E27FC236}">
                <a16:creationId xmlns:a16="http://schemas.microsoft.com/office/drawing/2014/main" id="{DB4A12B6-EF0D-43E8-8C17-4FAD4D276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lumMod val="85000"/>
              <a:lumOff val="15000"/>
              <a:alpha val="93000"/>
            </a:schemeClr>
          </a:solidFill>
          <a:ln w="6350" cap="flat" cmpd="sng" algn="ctr">
            <a:noFill/>
            <a:prstDash val="solid"/>
          </a:ln>
          <a:effectLst>
            <a:softEdge rad="0"/>
          </a:effectLst>
        </p:spPr>
      </p:sp>
      <p:sp>
        <p:nvSpPr>
          <p:cNvPr id="33" name="Rectangle 32">
            <a:extLst>
              <a:ext uri="{FF2B5EF4-FFF2-40B4-BE49-F238E27FC236}">
                <a16:creationId xmlns:a16="http://schemas.microsoft.com/office/drawing/2014/main" id="{AE107525-0C02-447F-8A3F-553320A72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2"/>
            </a:solidFill>
            <a:prstDash val="solid"/>
            <a:miter lim="800000"/>
          </a:ln>
          <a:effectLst/>
        </p:spPr>
      </p:sp>
      <p:sp>
        <p:nvSpPr>
          <p:cNvPr id="2" name="Title 1">
            <a:extLst>
              <a:ext uri="{FF2B5EF4-FFF2-40B4-BE49-F238E27FC236}">
                <a16:creationId xmlns:a16="http://schemas.microsoft.com/office/drawing/2014/main" id="{FA72291A-1D1E-144E-BD83-5CF32649540F}"/>
              </a:ext>
            </a:extLst>
          </p:cNvPr>
          <p:cNvSpPr>
            <a:spLocks noGrp="1"/>
          </p:cNvSpPr>
          <p:nvPr>
            <p:ph type="ctrTitle"/>
          </p:nvPr>
        </p:nvSpPr>
        <p:spPr>
          <a:xfrm>
            <a:off x="1629103" y="2244830"/>
            <a:ext cx="8933796" cy="2437232"/>
          </a:xfrm>
        </p:spPr>
        <p:txBody>
          <a:bodyPr>
            <a:normAutofit/>
          </a:bodyPr>
          <a:lstStyle/>
          <a:p>
            <a:r>
              <a:rPr lang="en-US" sz="4000" dirty="0"/>
              <a:t>CHAPTER 3.</a:t>
            </a:r>
            <a:br>
              <a:rPr lang="en-US" sz="4300" dirty="0"/>
            </a:br>
            <a:r>
              <a:rPr lang="en-US" sz="2800" dirty="0"/>
              <a:t>The Brain: A Developmental Ecological Perspective </a:t>
            </a:r>
          </a:p>
        </p:txBody>
      </p:sp>
      <p:sp>
        <p:nvSpPr>
          <p:cNvPr id="3" name="Subtitle 2">
            <a:extLst>
              <a:ext uri="{FF2B5EF4-FFF2-40B4-BE49-F238E27FC236}">
                <a16:creationId xmlns:a16="http://schemas.microsoft.com/office/drawing/2014/main" id="{254959EE-673E-CE42-8D32-D8F19C7BC9AE}"/>
              </a:ext>
            </a:extLst>
          </p:cNvPr>
          <p:cNvSpPr>
            <a:spLocks noGrp="1"/>
          </p:cNvSpPr>
          <p:nvPr>
            <p:ph type="subTitle" idx="1"/>
          </p:nvPr>
        </p:nvSpPr>
        <p:spPr>
          <a:xfrm>
            <a:off x="1629101" y="4682062"/>
            <a:ext cx="8936846" cy="457201"/>
          </a:xfrm>
        </p:spPr>
        <p:txBody>
          <a:bodyPr>
            <a:normAutofit/>
          </a:bodyPr>
          <a:lstStyle/>
          <a:p>
            <a:pPr>
              <a:spcAft>
                <a:spcPts val="600"/>
              </a:spcAft>
            </a:pPr>
            <a:r>
              <a:rPr lang="en-US" dirty="0"/>
              <a:t>Human Behavior for Social Work Practice</a:t>
            </a:r>
          </a:p>
          <a:p>
            <a:pPr>
              <a:spcAft>
                <a:spcPts val="600"/>
              </a:spcAft>
            </a:pPr>
            <a:endParaRPr lang="en-US" dirty="0"/>
          </a:p>
          <a:p>
            <a:endParaRPr lang="en-US" dirty="0"/>
          </a:p>
        </p:txBody>
      </p:sp>
      <p:sp>
        <p:nvSpPr>
          <p:cNvPr id="35" name="Rectangle 34">
            <a:extLst>
              <a:ext uri="{FF2B5EF4-FFF2-40B4-BE49-F238E27FC236}">
                <a16:creationId xmlns:a16="http://schemas.microsoft.com/office/drawing/2014/main" id="{AB7A42E3-05D8-4A0B-9D4E-20EF581E5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7" name="Straight Connector 36">
            <a:extLst>
              <a:ext uri="{FF2B5EF4-FFF2-40B4-BE49-F238E27FC236}">
                <a16:creationId xmlns:a16="http://schemas.microsoft.com/office/drawing/2014/main" id="{6EE9A54B-189D-4645-8254-FDC4210EC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11CE48F-D5E4-4520-AF1E-8F85CFBDA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448851-39AD-4943-BF9C-C50704E08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2179A88-2AFA-6042-BD80-88B473259EAB}"/>
              </a:ext>
            </a:extLst>
          </p:cNvPr>
          <p:cNvCxnSpPr/>
          <p:nvPr/>
        </p:nvCxnSpPr>
        <p:spPr>
          <a:xfrm>
            <a:off x="2514600" y="4392386"/>
            <a:ext cx="7151914"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020220B-9AD9-1543-B194-1041D36FE377}"/>
              </a:ext>
            </a:extLst>
          </p:cNvPr>
          <p:cNvSpPr txBox="1"/>
          <p:nvPr/>
        </p:nvSpPr>
        <p:spPr>
          <a:xfrm>
            <a:off x="196042" y="6492672"/>
            <a:ext cx="5735782" cy="276999"/>
          </a:xfrm>
          <a:prstGeom prst="rect">
            <a:avLst/>
          </a:prstGeom>
          <a:noFill/>
        </p:spPr>
        <p:txBody>
          <a:bodyPr wrap="square" rtlCol="0">
            <a:spAutoFit/>
          </a:bodyPr>
          <a:lstStyle/>
          <a:p>
            <a:r>
              <a:rPr lang="en-US" sz="1200" b="1" dirty="0"/>
              <a:t>Power Point format &amp; design by: Bailey Jader, University of Minnesota</a:t>
            </a:r>
          </a:p>
        </p:txBody>
      </p:sp>
      <p:sp>
        <p:nvSpPr>
          <p:cNvPr id="13" name="TextBox 12">
            <a:extLst>
              <a:ext uri="{FF2B5EF4-FFF2-40B4-BE49-F238E27FC236}">
                <a16:creationId xmlns:a16="http://schemas.microsoft.com/office/drawing/2014/main" id="{437A5D25-F631-9949-9D3C-945E40F342A8}"/>
              </a:ext>
            </a:extLst>
          </p:cNvPr>
          <p:cNvSpPr txBox="1"/>
          <p:nvPr/>
        </p:nvSpPr>
        <p:spPr>
          <a:xfrm>
            <a:off x="9842882" y="6492672"/>
            <a:ext cx="2243328" cy="215444"/>
          </a:xfrm>
          <a:prstGeom prst="rect">
            <a:avLst/>
          </a:prstGeom>
          <a:noFill/>
        </p:spPr>
        <p:txBody>
          <a:bodyPr wrap="square" rtlCol="0">
            <a:spAutoFit/>
          </a:bodyPr>
          <a:lstStyle/>
          <a:p>
            <a:pPr algn="r"/>
            <a:r>
              <a:rPr lang="en-US" sz="800" dirty="0"/>
              <a:t>Photo Credit: Gerd Altmann</a:t>
            </a:r>
          </a:p>
        </p:txBody>
      </p:sp>
    </p:spTree>
    <p:extLst>
      <p:ext uri="{BB962C8B-B14F-4D97-AF65-F5344CB8AC3E}">
        <p14:creationId xmlns:p14="http://schemas.microsoft.com/office/powerpoint/2010/main" val="6109925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9F08C-3DA9-E844-BE16-7C9E653718BE}"/>
              </a:ext>
            </a:extLst>
          </p:cNvPr>
          <p:cNvSpPr>
            <a:spLocks noGrp="1"/>
          </p:cNvSpPr>
          <p:nvPr>
            <p:ph type="title"/>
          </p:nvPr>
        </p:nvSpPr>
        <p:spPr>
          <a:xfrm>
            <a:off x="6846137" y="466366"/>
            <a:ext cx="4602152" cy="1718225"/>
          </a:xfrm>
        </p:spPr>
        <p:txBody>
          <a:bodyPr>
            <a:normAutofit/>
          </a:bodyPr>
          <a:lstStyle/>
          <a:p>
            <a:r>
              <a:rPr lang="en-US" sz="2800" dirty="0"/>
              <a:t>Outline of Human Brain Anatomy</a:t>
            </a:r>
            <a:endParaRPr lang="en-US" sz="3000" dirty="0"/>
          </a:p>
        </p:txBody>
      </p:sp>
      <p:sp>
        <p:nvSpPr>
          <p:cNvPr id="3" name="Content Placeholder 2">
            <a:extLst>
              <a:ext uri="{FF2B5EF4-FFF2-40B4-BE49-F238E27FC236}">
                <a16:creationId xmlns:a16="http://schemas.microsoft.com/office/drawing/2014/main" id="{533993DC-0F2C-CF44-8A46-032631EA0845}"/>
              </a:ext>
            </a:extLst>
          </p:cNvPr>
          <p:cNvSpPr>
            <a:spLocks noGrp="1"/>
          </p:cNvSpPr>
          <p:nvPr>
            <p:ph idx="1"/>
          </p:nvPr>
        </p:nvSpPr>
        <p:spPr>
          <a:xfrm>
            <a:off x="6613071" y="2065384"/>
            <a:ext cx="5192486" cy="4057824"/>
          </a:xfrm>
        </p:spPr>
        <p:txBody>
          <a:bodyPr>
            <a:noAutofit/>
          </a:bodyPr>
          <a:lstStyle/>
          <a:p>
            <a:pPr marL="285750" indent="-285750">
              <a:lnSpc>
                <a:spcPct val="90000"/>
              </a:lnSpc>
              <a:spcBef>
                <a:spcPts val="0"/>
              </a:spcBef>
              <a:buFont typeface="Arial" panose="020B0604020202020204" pitchFamily="34" charset="0"/>
              <a:buChar char="•"/>
            </a:pPr>
            <a:r>
              <a:rPr lang="en-US" dirty="0"/>
              <a:t>Glial cells &amp; capillaries provide metabolic support &amp; protection for neurons in complex fashion</a:t>
            </a:r>
            <a:br>
              <a:rPr lang="en-US" dirty="0"/>
            </a:br>
            <a:endParaRPr lang="en-US" b="1" dirty="0"/>
          </a:p>
          <a:p>
            <a:pPr marL="285750" indent="-285750">
              <a:lnSpc>
                <a:spcPct val="90000"/>
              </a:lnSpc>
              <a:spcBef>
                <a:spcPts val="0"/>
              </a:spcBef>
              <a:buFont typeface="Arial" panose="020B0604020202020204" pitchFamily="34" charset="0"/>
              <a:buChar char="•"/>
            </a:pPr>
            <a:r>
              <a:rPr lang="en-US" b="1" dirty="0"/>
              <a:t>Myelination: </a:t>
            </a:r>
            <a:r>
              <a:rPr lang="en-US" dirty="0"/>
              <a:t>process where specific glial cells wrap around &amp; electrically insulate longer axons</a:t>
            </a:r>
          </a:p>
          <a:p>
            <a:pPr marL="742950" lvl="1" indent="-285750">
              <a:lnSpc>
                <a:spcPct val="90000"/>
              </a:lnSpc>
              <a:spcBef>
                <a:spcPts val="0"/>
              </a:spcBef>
              <a:buFont typeface="Arial" panose="020B0604020202020204" pitchFamily="34" charset="0"/>
              <a:buChar char="•"/>
            </a:pPr>
            <a:r>
              <a:rPr lang="en-US" sz="1800" dirty="0"/>
              <a:t>When bundled, form “white matter” tracts connecting remote brain areas</a:t>
            </a:r>
            <a:br>
              <a:rPr lang="en-US" sz="1800" dirty="0"/>
            </a:br>
            <a:endParaRPr lang="en-US" sz="1800" dirty="0"/>
          </a:p>
          <a:p>
            <a:pPr marL="285750" indent="-285750">
              <a:lnSpc>
                <a:spcPct val="90000"/>
              </a:lnSpc>
              <a:spcBef>
                <a:spcPts val="0"/>
              </a:spcBef>
              <a:buFont typeface="Arial" panose="020B0604020202020204" pitchFamily="34" charset="0"/>
              <a:buChar char="•"/>
            </a:pPr>
            <a:r>
              <a:rPr lang="en-US" dirty="0"/>
              <a:t>Corpus callosum in humans connects two cerebral hemispheres with 20 million axons</a:t>
            </a:r>
            <a:endParaRPr lang="en-US" b="1" dirty="0">
              <a:ln w="15875">
                <a:noFill/>
                <a:round/>
              </a:ln>
            </a:endParaRPr>
          </a:p>
          <a:p>
            <a:pPr>
              <a:lnSpc>
                <a:spcPct val="90000"/>
              </a:lnSpc>
              <a:spcBef>
                <a:spcPts val="0"/>
              </a:spcBef>
            </a:pPr>
            <a:endParaRPr lang="en-US" dirty="0"/>
          </a:p>
          <a:p>
            <a:pPr marL="285750" indent="-285750">
              <a:spcBef>
                <a:spcPts val="0"/>
              </a:spcBef>
              <a:buFont typeface="Arial" panose="020B0604020202020204" pitchFamily="34" charset="0"/>
              <a:buChar char="•"/>
            </a:pPr>
            <a:r>
              <a:rPr lang="en-US" dirty="0"/>
              <a:t>Human brain organized as forebrain &amp; </a:t>
            </a:r>
            <a:r>
              <a:rPr lang="en-US" b="1" dirty="0"/>
              <a:t>brainstem</a:t>
            </a:r>
            <a:br>
              <a:rPr lang="en-US" b="1" dirty="0"/>
            </a:br>
            <a:endParaRPr lang="en-US" dirty="0"/>
          </a:p>
          <a:p>
            <a:pPr marL="285750" indent="-285750">
              <a:spcBef>
                <a:spcPts val="0"/>
              </a:spcBef>
              <a:buFont typeface="Arial" panose="020B0604020202020204" pitchFamily="34" charset="0"/>
              <a:buChar char="•"/>
            </a:pPr>
            <a:r>
              <a:rPr lang="en-US" dirty="0"/>
              <a:t>Complex structures interconnected &amp; always interacting</a:t>
            </a:r>
          </a:p>
          <a:p>
            <a:pPr marL="285750" indent="-285750">
              <a:spcBef>
                <a:spcPts val="0"/>
              </a:spcBef>
              <a:buFont typeface="Arial" panose="020B0604020202020204" pitchFamily="34" charset="0"/>
              <a:buChar char="•"/>
            </a:pPr>
            <a:endParaRPr lang="en-US" dirty="0"/>
          </a:p>
          <a:p>
            <a:pPr>
              <a:lnSpc>
                <a:spcPct val="90000"/>
              </a:lnSpc>
              <a:spcBef>
                <a:spcPts val="0"/>
              </a:spcBef>
            </a:pPr>
            <a:endParaRPr lang="en-US" dirty="0"/>
          </a:p>
        </p:txBody>
      </p:sp>
      <p:pic>
        <p:nvPicPr>
          <p:cNvPr id="12" name="Picture 11">
            <a:extLst>
              <a:ext uri="{FF2B5EF4-FFF2-40B4-BE49-F238E27FC236}">
                <a16:creationId xmlns:a16="http://schemas.microsoft.com/office/drawing/2014/main" id="{9277A129-7BE1-9944-9F39-A4E2335BE3F1}"/>
              </a:ext>
            </a:extLst>
          </p:cNvPr>
          <p:cNvPicPr>
            <a:picLocks noChangeAspect="1"/>
          </p:cNvPicPr>
          <p:nvPr/>
        </p:nvPicPr>
        <p:blipFill rotWithShape="1">
          <a:blip r:embed="rId3"/>
          <a:srcRect l="4813" t="10471" r="47087" b="12692"/>
          <a:stretch/>
        </p:blipFill>
        <p:spPr>
          <a:xfrm>
            <a:off x="619579" y="759100"/>
            <a:ext cx="5864226" cy="5339799"/>
          </a:xfrm>
          <a:prstGeom prst="rect">
            <a:avLst/>
          </a:prstGeom>
          <a:ln>
            <a:solidFill>
              <a:schemeClr val="tx1"/>
            </a:solidFill>
          </a:ln>
        </p:spPr>
      </p:pic>
      <p:sp>
        <p:nvSpPr>
          <p:cNvPr id="10" name="TextBox 9">
            <a:extLst>
              <a:ext uri="{FF2B5EF4-FFF2-40B4-BE49-F238E27FC236}">
                <a16:creationId xmlns:a16="http://schemas.microsoft.com/office/drawing/2014/main" id="{7538F87E-9867-324C-8643-7E1D6C563560}"/>
              </a:ext>
            </a:extLst>
          </p:cNvPr>
          <p:cNvSpPr txBox="1"/>
          <p:nvPr/>
        </p:nvSpPr>
        <p:spPr>
          <a:xfrm>
            <a:off x="4081273" y="5807791"/>
            <a:ext cx="2243328" cy="215444"/>
          </a:xfrm>
          <a:prstGeom prst="rect">
            <a:avLst/>
          </a:prstGeom>
          <a:noFill/>
        </p:spPr>
        <p:txBody>
          <a:bodyPr wrap="square" rtlCol="0">
            <a:spAutoFit/>
          </a:bodyPr>
          <a:lstStyle/>
          <a:p>
            <a:pPr algn="r"/>
            <a:r>
              <a:rPr lang="en-US" sz="800" dirty="0"/>
              <a:t>Photo Credit: Wikimedia</a:t>
            </a:r>
          </a:p>
        </p:txBody>
      </p:sp>
    </p:spTree>
    <p:extLst>
      <p:ext uri="{BB962C8B-B14F-4D97-AF65-F5344CB8AC3E}">
        <p14:creationId xmlns:p14="http://schemas.microsoft.com/office/powerpoint/2010/main" val="1503593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Content Placeholder 4" descr="A close up of a logo&#10;&#10;Description automatically generated">
            <a:extLst>
              <a:ext uri="{FF2B5EF4-FFF2-40B4-BE49-F238E27FC236}">
                <a16:creationId xmlns:a16="http://schemas.microsoft.com/office/drawing/2014/main" id="{AF08BDED-971C-9A41-BE60-427CA34CA3C9}"/>
              </a:ext>
            </a:extLst>
          </p:cNvPr>
          <p:cNvPicPr>
            <a:picLocks noChangeAspect="1"/>
          </p:cNvPicPr>
          <p:nvPr/>
        </p:nvPicPr>
        <p:blipFill rotWithShape="1">
          <a:blip r:embed="rId3"/>
          <a:srcRect l="15215" t="834" r="15215" b="-834"/>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882531-86CE-F840-88D2-6DF516548F5E}"/>
              </a:ext>
            </a:extLst>
          </p:cNvPr>
          <p:cNvSpPr>
            <a:spLocks noGrp="1"/>
          </p:cNvSpPr>
          <p:nvPr>
            <p:ph type="title"/>
          </p:nvPr>
        </p:nvSpPr>
        <p:spPr>
          <a:xfrm>
            <a:off x="6662058" y="352067"/>
            <a:ext cx="5105014" cy="1718225"/>
          </a:xfrm>
        </p:spPr>
        <p:txBody>
          <a:bodyPr>
            <a:normAutofit/>
          </a:bodyPr>
          <a:lstStyle/>
          <a:p>
            <a:r>
              <a:rPr lang="en-US" sz="3600" dirty="0"/>
              <a:t>Outline of Human Brain Anatomy</a:t>
            </a:r>
          </a:p>
        </p:txBody>
      </p:sp>
      <p:sp>
        <p:nvSpPr>
          <p:cNvPr id="3" name="Content Placeholder 2">
            <a:extLst>
              <a:ext uri="{FF2B5EF4-FFF2-40B4-BE49-F238E27FC236}">
                <a16:creationId xmlns:a16="http://schemas.microsoft.com/office/drawing/2014/main" id="{3B38FE4F-038F-8347-8D0E-C5BA8D939C73}"/>
              </a:ext>
            </a:extLst>
          </p:cNvPr>
          <p:cNvSpPr>
            <a:spLocks noGrp="1"/>
          </p:cNvSpPr>
          <p:nvPr>
            <p:ph idx="1"/>
          </p:nvPr>
        </p:nvSpPr>
        <p:spPr>
          <a:xfrm>
            <a:off x="6662058" y="2070292"/>
            <a:ext cx="5105014" cy="3557805"/>
          </a:xfrm>
        </p:spPr>
        <p:txBody>
          <a:bodyPr>
            <a:noAutofit/>
          </a:bodyPr>
          <a:lstStyle/>
          <a:p>
            <a:pPr marL="285750" indent="-285750">
              <a:lnSpc>
                <a:spcPct val="90000"/>
              </a:lnSpc>
              <a:spcBef>
                <a:spcPts val="0"/>
              </a:spcBef>
              <a:buFont typeface="Arial" panose="020B0604020202020204" pitchFamily="34" charset="0"/>
              <a:buChar char="•"/>
            </a:pPr>
            <a:r>
              <a:rPr lang="en-US" dirty="0"/>
              <a:t>Cerebrum largest part of brain &amp; divided into two hemispheres</a:t>
            </a:r>
            <a:br>
              <a:rPr lang="en-US" dirty="0"/>
            </a:br>
            <a:endParaRPr lang="en-US" dirty="0"/>
          </a:p>
          <a:p>
            <a:pPr marL="285750" indent="-285750">
              <a:lnSpc>
                <a:spcPct val="90000"/>
              </a:lnSpc>
              <a:spcBef>
                <a:spcPts val="0"/>
              </a:spcBef>
              <a:buFont typeface="Arial" panose="020B0604020202020204" pitchFamily="34" charset="0"/>
              <a:buChar char="•"/>
            </a:pPr>
            <a:r>
              <a:rPr lang="en-US" dirty="0"/>
              <a:t>Right hemisphere controls movements &amp; processes sensory signals from left side of body </a:t>
            </a:r>
            <a:br>
              <a:rPr lang="en-US" dirty="0"/>
            </a:br>
            <a:endParaRPr lang="en-US" dirty="0"/>
          </a:p>
          <a:p>
            <a:pPr marL="285750" indent="-285750">
              <a:lnSpc>
                <a:spcPct val="90000"/>
              </a:lnSpc>
              <a:spcBef>
                <a:spcPts val="0"/>
              </a:spcBef>
              <a:buFont typeface="Arial" panose="020B0604020202020204" pitchFamily="34" charset="0"/>
              <a:buChar char="•"/>
            </a:pPr>
            <a:r>
              <a:rPr lang="en-US" dirty="0"/>
              <a:t>Left hemisphere interacts with right side of body</a:t>
            </a:r>
            <a:br>
              <a:rPr lang="en-US" dirty="0"/>
            </a:br>
            <a:endParaRPr lang="en-US" dirty="0"/>
          </a:p>
          <a:p>
            <a:pPr marL="285750" indent="-285750">
              <a:lnSpc>
                <a:spcPct val="90000"/>
              </a:lnSpc>
              <a:spcBef>
                <a:spcPts val="0"/>
              </a:spcBef>
              <a:buFont typeface="Arial" panose="020B0604020202020204" pitchFamily="34" charset="0"/>
              <a:buChar char="•"/>
            </a:pPr>
            <a:r>
              <a:rPr lang="en-US" dirty="0"/>
              <a:t>Cerebrum involved in all voluntary actions: </a:t>
            </a:r>
          </a:p>
          <a:p>
            <a:pPr marL="742950" lvl="1" indent="-285750">
              <a:lnSpc>
                <a:spcPct val="90000"/>
              </a:lnSpc>
              <a:spcBef>
                <a:spcPts val="0"/>
              </a:spcBef>
              <a:buFont typeface="Arial" panose="020B0604020202020204" pitchFamily="34" charset="0"/>
              <a:buChar char="•"/>
            </a:pPr>
            <a:r>
              <a:rPr lang="en-US" sz="1800" dirty="0"/>
              <a:t>Language</a:t>
            </a:r>
          </a:p>
          <a:p>
            <a:pPr marL="742950" lvl="1" indent="-285750">
              <a:lnSpc>
                <a:spcPct val="90000"/>
              </a:lnSpc>
              <a:spcBef>
                <a:spcPts val="0"/>
              </a:spcBef>
              <a:buFont typeface="Arial" panose="020B0604020202020204" pitchFamily="34" charset="0"/>
              <a:buChar char="•"/>
            </a:pPr>
            <a:r>
              <a:rPr lang="en-US" sz="1800" dirty="0"/>
              <a:t>Social cognition</a:t>
            </a:r>
          </a:p>
          <a:p>
            <a:pPr marL="742950" lvl="1" indent="-285750">
              <a:lnSpc>
                <a:spcPct val="90000"/>
              </a:lnSpc>
              <a:spcBef>
                <a:spcPts val="0"/>
              </a:spcBef>
              <a:buFont typeface="Arial" panose="020B0604020202020204" pitchFamily="34" charset="0"/>
              <a:buChar char="•"/>
            </a:pPr>
            <a:r>
              <a:rPr lang="en-US" sz="1800" dirty="0"/>
              <a:t>Emotion regulation</a:t>
            </a:r>
          </a:p>
          <a:p>
            <a:pPr marL="742950" lvl="1" indent="-285750">
              <a:lnSpc>
                <a:spcPct val="90000"/>
              </a:lnSpc>
              <a:spcBef>
                <a:spcPts val="0"/>
              </a:spcBef>
              <a:buFont typeface="Arial" panose="020B0604020202020204" pitchFamily="34" charset="0"/>
              <a:buChar char="•"/>
            </a:pPr>
            <a:r>
              <a:rPr lang="en-US" sz="1800" dirty="0"/>
              <a:t>Rational thought</a:t>
            </a:r>
          </a:p>
          <a:p>
            <a:pPr marL="742950" lvl="1" indent="-285750">
              <a:lnSpc>
                <a:spcPct val="90000"/>
              </a:lnSpc>
              <a:spcBef>
                <a:spcPts val="0"/>
              </a:spcBef>
              <a:buFont typeface="Arial" panose="020B0604020202020204" pitchFamily="34" charset="0"/>
              <a:buChar char="•"/>
            </a:pPr>
            <a:r>
              <a:rPr lang="en-US" sz="1800" dirty="0"/>
              <a:t>Motor learning</a:t>
            </a:r>
          </a:p>
          <a:p>
            <a:pPr marL="742950" lvl="1" indent="-285750">
              <a:lnSpc>
                <a:spcPct val="90000"/>
              </a:lnSpc>
              <a:spcBef>
                <a:spcPts val="0"/>
              </a:spcBef>
              <a:buFont typeface="Arial" panose="020B0604020202020204" pitchFamily="34" charset="0"/>
              <a:buChar char="•"/>
            </a:pPr>
            <a:r>
              <a:rPr lang="en-US" sz="1800" dirty="0"/>
              <a:t>Memory </a:t>
            </a:r>
          </a:p>
          <a:p>
            <a:pPr>
              <a:lnSpc>
                <a:spcPct val="90000"/>
              </a:lnSpc>
              <a:spcBef>
                <a:spcPts val="0"/>
              </a:spcBef>
            </a:pPr>
            <a:endParaRPr lang="en-US" dirty="0"/>
          </a:p>
        </p:txBody>
      </p:sp>
      <p:sp>
        <p:nvSpPr>
          <p:cNvPr id="10" name="TextBox 9">
            <a:extLst>
              <a:ext uri="{FF2B5EF4-FFF2-40B4-BE49-F238E27FC236}">
                <a16:creationId xmlns:a16="http://schemas.microsoft.com/office/drawing/2014/main" id="{34B308A2-2837-0346-8A48-834D01CEE32D}"/>
              </a:ext>
            </a:extLst>
          </p:cNvPr>
          <p:cNvSpPr txBox="1"/>
          <p:nvPr/>
        </p:nvSpPr>
        <p:spPr>
          <a:xfrm>
            <a:off x="3802550" y="6364898"/>
            <a:ext cx="2243328" cy="215444"/>
          </a:xfrm>
          <a:prstGeom prst="rect">
            <a:avLst/>
          </a:prstGeom>
          <a:noFill/>
        </p:spPr>
        <p:txBody>
          <a:bodyPr wrap="square" rtlCol="0">
            <a:spAutoFit/>
          </a:bodyPr>
          <a:lstStyle/>
          <a:p>
            <a:pPr algn="r"/>
            <a:r>
              <a:rPr lang="en-US" sz="800" dirty="0"/>
              <a:t>Photo Credit: Elisa Riva</a:t>
            </a:r>
          </a:p>
        </p:txBody>
      </p:sp>
    </p:spTree>
    <p:extLst>
      <p:ext uri="{BB962C8B-B14F-4D97-AF65-F5344CB8AC3E}">
        <p14:creationId xmlns:p14="http://schemas.microsoft.com/office/powerpoint/2010/main" val="1580294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5788A-F399-684D-AB04-F837302E3F82}"/>
              </a:ext>
            </a:extLst>
          </p:cNvPr>
          <p:cNvSpPr>
            <a:spLocks noGrp="1"/>
          </p:cNvSpPr>
          <p:nvPr>
            <p:ph type="title"/>
          </p:nvPr>
        </p:nvSpPr>
        <p:spPr>
          <a:xfrm>
            <a:off x="6913774" y="564339"/>
            <a:ext cx="4859126" cy="1645920"/>
          </a:xfrm>
        </p:spPr>
        <p:txBody>
          <a:bodyPr>
            <a:normAutofit/>
          </a:bodyPr>
          <a:lstStyle/>
          <a:p>
            <a:r>
              <a:rPr lang="en-US" sz="4000" dirty="0"/>
              <a:t>Outline of Human Brain Anatomy</a:t>
            </a:r>
          </a:p>
        </p:txBody>
      </p:sp>
      <p:sp>
        <p:nvSpPr>
          <p:cNvPr id="9" name="Rectangle 8">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chemeClr val="bg1"/>
          </a:solidFill>
          <a:ln w="6350" cap="flat" cmpd="sng" algn="ctr">
            <a:noFill/>
            <a:prstDash val="solid"/>
          </a:ln>
          <a:effectLst>
            <a:softEdge rad="0"/>
          </a:effectLst>
        </p:spPr>
      </p:sp>
      <p:sp>
        <p:nvSpPr>
          <p:cNvPr id="11" name="Rectangle 10">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chemeClr val="tx1">
                <a:lumMod val="75000"/>
                <a:lumOff val="25000"/>
              </a:schemeClr>
            </a:solidFill>
            <a:prstDash val="solid"/>
            <a:miter lim="800000"/>
          </a:ln>
          <a:effectLst/>
        </p:spPr>
      </p:sp>
      <p:pic>
        <p:nvPicPr>
          <p:cNvPr id="4" name="Picture 3">
            <a:extLst>
              <a:ext uri="{FF2B5EF4-FFF2-40B4-BE49-F238E27FC236}">
                <a16:creationId xmlns:a16="http://schemas.microsoft.com/office/drawing/2014/main" id="{20DB667F-AECB-6E4B-920A-49B33CDB046D}"/>
              </a:ext>
            </a:extLst>
          </p:cNvPr>
          <p:cNvPicPr>
            <a:picLocks noChangeAspect="1"/>
          </p:cNvPicPr>
          <p:nvPr/>
        </p:nvPicPr>
        <p:blipFill>
          <a:blip r:embed="rId3"/>
          <a:stretch>
            <a:fillRect/>
          </a:stretch>
        </p:blipFill>
        <p:spPr>
          <a:xfrm>
            <a:off x="1393255" y="1206900"/>
            <a:ext cx="4038440" cy="4462365"/>
          </a:xfrm>
          <a:prstGeom prst="rect">
            <a:avLst/>
          </a:prstGeom>
        </p:spPr>
      </p:pic>
      <p:sp>
        <p:nvSpPr>
          <p:cNvPr id="3" name="Content Placeholder 2">
            <a:extLst>
              <a:ext uri="{FF2B5EF4-FFF2-40B4-BE49-F238E27FC236}">
                <a16:creationId xmlns:a16="http://schemas.microsoft.com/office/drawing/2014/main" id="{AF662DAD-2CAA-304F-8A57-9746066EDACB}"/>
              </a:ext>
            </a:extLst>
          </p:cNvPr>
          <p:cNvSpPr>
            <a:spLocks noGrp="1"/>
          </p:cNvSpPr>
          <p:nvPr>
            <p:ph idx="1"/>
          </p:nvPr>
        </p:nvSpPr>
        <p:spPr>
          <a:xfrm>
            <a:off x="6604038" y="2516042"/>
            <a:ext cx="4859126" cy="4407269"/>
          </a:xfrm>
        </p:spPr>
        <p:txBody>
          <a:bodyPr>
            <a:noAutofit/>
          </a:bodyPr>
          <a:lstStyle/>
          <a:p>
            <a:pPr marL="285750" indent="-285750">
              <a:lnSpc>
                <a:spcPct val="90000"/>
              </a:lnSpc>
              <a:spcBef>
                <a:spcPts val="0"/>
              </a:spcBef>
              <a:buFont typeface="Arial" panose="020B0604020202020204" pitchFamily="34" charset="0"/>
              <a:buChar char="•"/>
            </a:pPr>
            <a:r>
              <a:rPr lang="en-US" b="1" dirty="0"/>
              <a:t>Brainstem</a:t>
            </a:r>
            <a:r>
              <a:rPr lang="en-US" dirty="0"/>
              <a:t> is posterior &amp; controls/involved in important bodily functions</a:t>
            </a:r>
            <a:br>
              <a:rPr lang="en-US" sz="1800" dirty="0"/>
            </a:br>
            <a:endParaRPr lang="en-US" sz="1800" dirty="0"/>
          </a:p>
          <a:p>
            <a:pPr marL="285750" indent="-285750">
              <a:lnSpc>
                <a:spcPct val="90000"/>
              </a:lnSpc>
              <a:spcBef>
                <a:spcPts val="0"/>
              </a:spcBef>
              <a:buFont typeface="Arial" panose="020B0604020202020204" pitchFamily="34" charset="0"/>
              <a:buChar char="•"/>
            </a:pPr>
            <a:r>
              <a:rPr lang="en-US" dirty="0"/>
              <a:t>Also regulates respiration, eye movement &amp; facial expressions &amp; sensory systems for smell/taste, hearing, balance &amp; facial touch</a:t>
            </a:r>
            <a:br>
              <a:rPr lang="en-US" dirty="0"/>
            </a:br>
            <a:endParaRPr lang="en-CA" dirty="0"/>
          </a:p>
          <a:p>
            <a:pPr marL="285750" indent="-285750">
              <a:lnSpc>
                <a:spcPct val="90000"/>
              </a:lnSpc>
              <a:spcBef>
                <a:spcPts val="0"/>
              </a:spcBef>
              <a:buFont typeface="Arial" panose="020B0604020202020204" pitchFamily="34" charset="0"/>
              <a:buChar char="•"/>
            </a:pPr>
            <a:r>
              <a:rPr lang="en-US" b="1" dirty="0"/>
              <a:t>Cerebellum</a:t>
            </a:r>
            <a:r>
              <a:rPr lang="en-US" dirty="0"/>
              <a:t> involved in movement &amp; contributes to coordination, posture, motor learning &amp; fine movements</a:t>
            </a:r>
            <a:br>
              <a:rPr lang="en-US" dirty="0"/>
            </a:br>
            <a:endParaRPr lang="en-US" dirty="0"/>
          </a:p>
          <a:p>
            <a:pPr marL="285750" indent="-285750">
              <a:lnSpc>
                <a:spcPct val="90000"/>
              </a:lnSpc>
              <a:spcBef>
                <a:spcPts val="0"/>
              </a:spcBef>
              <a:buFont typeface="Arial" panose="020B0604020202020204" pitchFamily="34" charset="0"/>
              <a:buChar char="•"/>
            </a:pPr>
            <a:r>
              <a:rPr lang="en-US" dirty="0"/>
              <a:t>Region has evolved &amp; expanded to play major role in language &amp; higher cognition</a:t>
            </a:r>
            <a:endParaRPr lang="en-US" b="1" dirty="0">
              <a:ln w="15875">
                <a:noFill/>
                <a:round/>
              </a:ln>
            </a:endParaRPr>
          </a:p>
          <a:p>
            <a:pPr>
              <a:lnSpc>
                <a:spcPct val="90000"/>
              </a:lnSpc>
              <a:spcBef>
                <a:spcPts val="0"/>
              </a:spcBef>
            </a:pPr>
            <a:endParaRPr lang="en-US" dirty="0"/>
          </a:p>
        </p:txBody>
      </p:sp>
      <p:sp>
        <p:nvSpPr>
          <p:cNvPr id="7" name="TextBox 6">
            <a:extLst>
              <a:ext uri="{FF2B5EF4-FFF2-40B4-BE49-F238E27FC236}">
                <a16:creationId xmlns:a16="http://schemas.microsoft.com/office/drawing/2014/main" id="{B7DD47EF-1556-B44E-A505-C10A12936F16}"/>
              </a:ext>
            </a:extLst>
          </p:cNvPr>
          <p:cNvSpPr txBox="1"/>
          <p:nvPr/>
        </p:nvSpPr>
        <p:spPr>
          <a:xfrm>
            <a:off x="3704576" y="5728083"/>
            <a:ext cx="2243328" cy="215444"/>
          </a:xfrm>
          <a:prstGeom prst="rect">
            <a:avLst/>
          </a:prstGeom>
          <a:noFill/>
        </p:spPr>
        <p:txBody>
          <a:bodyPr wrap="square" rtlCol="0">
            <a:spAutoFit/>
          </a:bodyPr>
          <a:lstStyle/>
          <a:p>
            <a:pPr algn="r"/>
            <a:r>
              <a:rPr lang="en-US" sz="800" dirty="0"/>
              <a:t>Photo Credit: </a:t>
            </a:r>
            <a:r>
              <a:rPr lang="en-US" sz="800" dirty="0" err="1"/>
              <a:t>Pixababy</a:t>
            </a:r>
            <a:endParaRPr lang="en-US" sz="800" dirty="0"/>
          </a:p>
        </p:txBody>
      </p:sp>
    </p:spTree>
    <p:extLst>
      <p:ext uri="{BB962C8B-B14F-4D97-AF65-F5344CB8AC3E}">
        <p14:creationId xmlns:p14="http://schemas.microsoft.com/office/powerpoint/2010/main" val="796758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5" name="Picture 4">
            <a:extLst>
              <a:ext uri="{FF2B5EF4-FFF2-40B4-BE49-F238E27FC236}">
                <a16:creationId xmlns:a16="http://schemas.microsoft.com/office/drawing/2014/main" id="{05ABE931-07E6-0F46-9338-5ADF6DAF57B3}"/>
              </a:ext>
            </a:extLst>
          </p:cNvPr>
          <p:cNvPicPr>
            <a:picLocks noChangeAspect="1"/>
          </p:cNvPicPr>
          <p:nvPr/>
        </p:nvPicPr>
        <p:blipFill rotWithShape="1">
          <a:blip r:embed="rId3"/>
          <a:srcRect l="21618" t="-828" r="30254" b="829"/>
          <a:stretch/>
        </p:blipFill>
        <p:spPr>
          <a:xfrm>
            <a:off x="424928" y="419292"/>
            <a:ext cx="5522976" cy="6053328"/>
          </a:xfrm>
          <a:prstGeom prst="rect">
            <a:avLst/>
          </a:prstGeom>
        </p:spPr>
      </p:pic>
      <p:sp>
        <p:nvSpPr>
          <p:cNvPr id="33" name="Rectangle 3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D157EB-5DEB-4B4A-A4C4-40C0F79C0C41}"/>
              </a:ext>
            </a:extLst>
          </p:cNvPr>
          <p:cNvSpPr>
            <a:spLocks noGrp="1"/>
          </p:cNvSpPr>
          <p:nvPr>
            <p:ph type="title"/>
          </p:nvPr>
        </p:nvSpPr>
        <p:spPr>
          <a:xfrm>
            <a:off x="6846137" y="727626"/>
            <a:ext cx="4602152" cy="1718225"/>
          </a:xfrm>
        </p:spPr>
        <p:txBody>
          <a:bodyPr>
            <a:normAutofit/>
          </a:bodyPr>
          <a:lstStyle/>
          <a:p>
            <a:r>
              <a:rPr lang="en-US" sz="4100" dirty="0"/>
              <a:t>The Cerebral Cortex in Brief</a:t>
            </a:r>
          </a:p>
        </p:txBody>
      </p:sp>
      <p:sp>
        <p:nvSpPr>
          <p:cNvPr id="3" name="Content Placeholder 2">
            <a:extLst>
              <a:ext uri="{FF2B5EF4-FFF2-40B4-BE49-F238E27FC236}">
                <a16:creationId xmlns:a16="http://schemas.microsoft.com/office/drawing/2014/main" id="{5485413E-275D-6E44-A37F-A5A5514B7665}"/>
              </a:ext>
            </a:extLst>
          </p:cNvPr>
          <p:cNvSpPr>
            <a:spLocks noGrp="1"/>
          </p:cNvSpPr>
          <p:nvPr>
            <p:ph idx="1"/>
          </p:nvPr>
        </p:nvSpPr>
        <p:spPr>
          <a:xfrm>
            <a:off x="6846137" y="2538919"/>
            <a:ext cx="4602152" cy="3557805"/>
          </a:xfrm>
        </p:spPr>
        <p:txBody>
          <a:bodyPr>
            <a:normAutofit/>
          </a:bodyPr>
          <a:lstStyle/>
          <a:p>
            <a:pPr marL="285750" indent="-285750">
              <a:lnSpc>
                <a:spcPct val="90000"/>
              </a:lnSpc>
              <a:buFont typeface="Arial" panose="020B0604020202020204" pitchFamily="34" charset="0"/>
              <a:buChar char="•"/>
            </a:pPr>
            <a:r>
              <a:rPr lang="en-US" b="1" dirty="0"/>
              <a:t>Cerebral cortex = </a:t>
            </a:r>
            <a:r>
              <a:rPr lang="en-US" dirty="0"/>
              <a:t>outer layer of cerebrum &amp; plays key role in basic functions that contribute to sense of: </a:t>
            </a:r>
          </a:p>
          <a:p>
            <a:pPr marL="742950" lvl="1" indent="-285750">
              <a:lnSpc>
                <a:spcPct val="90000"/>
              </a:lnSpc>
              <a:buFont typeface="Arial" panose="020B0604020202020204" pitchFamily="34" charset="0"/>
              <a:buChar char="•"/>
            </a:pPr>
            <a:r>
              <a:rPr lang="en-US" dirty="0"/>
              <a:t>Self</a:t>
            </a:r>
          </a:p>
          <a:p>
            <a:pPr marL="742950" lvl="1" indent="-285750">
              <a:lnSpc>
                <a:spcPct val="90000"/>
              </a:lnSpc>
              <a:buFont typeface="Arial" panose="020B0604020202020204" pitchFamily="34" charset="0"/>
              <a:buChar char="•"/>
            </a:pPr>
            <a:r>
              <a:rPr lang="en-US" dirty="0"/>
              <a:t>Consciousness</a:t>
            </a:r>
          </a:p>
          <a:p>
            <a:pPr marL="742950" lvl="1" indent="-285750">
              <a:lnSpc>
                <a:spcPct val="90000"/>
              </a:lnSpc>
              <a:buFont typeface="Arial" panose="020B0604020202020204" pitchFamily="34" charset="0"/>
              <a:buChar char="•"/>
            </a:pPr>
            <a:r>
              <a:rPr lang="en-US" dirty="0"/>
              <a:t>Memory</a:t>
            </a:r>
          </a:p>
          <a:p>
            <a:pPr marL="742950" lvl="1" indent="-285750">
              <a:lnSpc>
                <a:spcPct val="90000"/>
              </a:lnSpc>
              <a:buFont typeface="Arial" panose="020B0604020202020204" pitchFamily="34" charset="0"/>
              <a:buChar char="•"/>
            </a:pPr>
            <a:r>
              <a:rPr lang="en-US" dirty="0"/>
              <a:t>Thought</a:t>
            </a:r>
          </a:p>
          <a:p>
            <a:pPr marL="742950" lvl="1" indent="-285750">
              <a:lnSpc>
                <a:spcPct val="90000"/>
              </a:lnSpc>
              <a:buFont typeface="Arial" panose="020B0604020202020204" pitchFamily="34" charset="0"/>
              <a:buChar char="•"/>
            </a:pPr>
            <a:r>
              <a:rPr lang="en-US" dirty="0"/>
              <a:t>Language</a:t>
            </a:r>
          </a:p>
          <a:p>
            <a:pPr marL="742950" lvl="1" indent="-285750">
              <a:lnSpc>
                <a:spcPct val="90000"/>
              </a:lnSpc>
              <a:buFont typeface="Arial" panose="020B0604020202020204" pitchFamily="34" charset="0"/>
              <a:buChar char="•"/>
            </a:pPr>
            <a:r>
              <a:rPr lang="en-US" dirty="0"/>
              <a:t>Perception</a:t>
            </a:r>
          </a:p>
          <a:p>
            <a:pPr marL="742950" lvl="1" indent="-285750">
              <a:lnSpc>
                <a:spcPct val="90000"/>
              </a:lnSpc>
              <a:buFont typeface="Arial" panose="020B0604020202020204" pitchFamily="34" charset="0"/>
              <a:buChar char="•"/>
            </a:pPr>
            <a:r>
              <a:rPr lang="en-US" dirty="0"/>
              <a:t>Emotion</a:t>
            </a:r>
          </a:p>
          <a:p>
            <a:pPr marL="742950" lvl="1" indent="-285750">
              <a:lnSpc>
                <a:spcPct val="90000"/>
              </a:lnSpc>
              <a:buFont typeface="Arial" panose="020B0604020202020204" pitchFamily="34" charset="0"/>
              <a:buChar char="•"/>
            </a:pPr>
            <a:r>
              <a:rPr lang="en-US" dirty="0"/>
              <a:t>Social relationships</a:t>
            </a:r>
          </a:p>
        </p:txBody>
      </p:sp>
    </p:spTree>
    <p:extLst>
      <p:ext uri="{BB962C8B-B14F-4D97-AF65-F5344CB8AC3E}">
        <p14:creationId xmlns:p14="http://schemas.microsoft.com/office/powerpoint/2010/main" val="3588991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A8F8FE5-72B7-4444-8665-E8B9D8E10215}"/>
              </a:ext>
            </a:extLst>
          </p:cNvPr>
          <p:cNvPicPr>
            <a:picLocks noChangeAspect="1"/>
          </p:cNvPicPr>
          <p:nvPr/>
        </p:nvPicPr>
        <p:blipFill rotWithShape="1">
          <a:blip r:embed="rId3"/>
          <a:srcRect l="9043" r="34069"/>
          <a:stretch/>
        </p:blipFill>
        <p:spPr>
          <a:xfrm>
            <a:off x="20" y="-1"/>
            <a:ext cx="12191980" cy="6857999"/>
          </a:xfrm>
          <a:prstGeom prst="rect">
            <a:avLst/>
          </a:prstGeom>
        </p:spPr>
      </p:pic>
      <p:sp>
        <p:nvSpPr>
          <p:cNvPr id="25"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BDE962-9BA3-A144-8C8C-185FF7661BEC}"/>
              </a:ext>
            </a:extLst>
          </p:cNvPr>
          <p:cNvSpPr>
            <a:spLocks noGrp="1"/>
          </p:cNvSpPr>
          <p:nvPr>
            <p:ph type="title"/>
          </p:nvPr>
        </p:nvSpPr>
        <p:spPr>
          <a:xfrm>
            <a:off x="774043" y="727626"/>
            <a:ext cx="4602152" cy="1718225"/>
          </a:xfrm>
        </p:spPr>
        <p:txBody>
          <a:bodyPr>
            <a:normAutofit/>
          </a:bodyPr>
          <a:lstStyle/>
          <a:p>
            <a:r>
              <a:rPr lang="en-US" sz="4100" dirty="0"/>
              <a:t>The Cerebral Cortex in Brief</a:t>
            </a:r>
          </a:p>
        </p:txBody>
      </p:sp>
      <p:sp>
        <p:nvSpPr>
          <p:cNvPr id="3" name="Content Placeholder 2">
            <a:extLst>
              <a:ext uri="{FF2B5EF4-FFF2-40B4-BE49-F238E27FC236}">
                <a16:creationId xmlns:a16="http://schemas.microsoft.com/office/drawing/2014/main" id="{D028CE73-F990-6C45-A42B-3E15D8A091C7}"/>
              </a:ext>
            </a:extLst>
          </p:cNvPr>
          <p:cNvSpPr>
            <a:spLocks noGrp="1"/>
          </p:cNvSpPr>
          <p:nvPr>
            <p:ph idx="1"/>
          </p:nvPr>
        </p:nvSpPr>
        <p:spPr>
          <a:xfrm>
            <a:off x="774043" y="2538920"/>
            <a:ext cx="4602152" cy="3480066"/>
          </a:xfrm>
        </p:spPr>
        <p:txBody>
          <a:bodyPr>
            <a:normAutofit/>
          </a:bodyPr>
          <a:lstStyle/>
          <a:p>
            <a:pPr marL="285750" indent="-285750">
              <a:lnSpc>
                <a:spcPct val="90000"/>
              </a:lnSpc>
              <a:spcBef>
                <a:spcPts val="0"/>
              </a:spcBef>
              <a:buFont typeface="Arial" panose="020B0604020202020204" pitchFamily="34" charset="0"/>
              <a:buChar char="•"/>
            </a:pPr>
            <a:r>
              <a:rPr lang="en-US" dirty="0"/>
              <a:t>Cerebral cortex can be divided into frontal, temporal, parietal &amp; occipital lobes</a:t>
            </a:r>
            <a:br>
              <a:rPr lang="en-US" dirty="0"/>
            </a:br>
            <a:endParaRPr lang="en-US" dirty="0"/>
          </a:p>
          <a:p>
            <a:pPr marL="285750" indent="-285750">
              <a:lnSpc>
                <a:spcPct val="90000"/>
              </a:lnSpc>
              <a:spcBef>
                <a:spcPts val="0"/>
              </a:spcBef>
              <a:buFont typeface="Arial" panose="020B0604020202020204" pitchFamily="34" charset="0"/>
              <a:buChar char="•"/>
            </a:pPr>
            <a:r>
              <a:rPr lang="en-US" b="1" dirty="0"/>
              <a:t>Frontal lobes</a:t>
            </a:r>
            <a:r>
              <a:rPr lang="en-US" dirty="0"/>
              <a:t> in humans evolved to dominate cerebral hemispheres</a:t>
            </a:r>
            <a:br>
              <a:rPr lang="en-US" dirty="0"/>
            </a:br>
            <a:endParaRPr lang="en-US" dirty="0"/>
          </a:p>
          <a:p>
            <a:pPr marL="285750" indent="-285750">
              <a:lnSpc>
                <a:spcPct val="90000"/>
              </a:lnSpc>
              <a:spcBef>
                <a:spcPts val="0"/>
              </a:spcBef>
              <a:buFont typeface="Arial" panose="020B0604020202020204" pitchFamily="34" charset="0"/>
              <a:buChar char="•"/>
            </a:pPr>
            <a:r>
              <a:rPr lang="en-US" dirty="0"/>
              <a:t>Components work together in:</a:t>
            </a:r>
          </a:p>
          <a:p>
            <a:pPr marL="742950" lvl="1" indent="-285750">
              <a:lnSpc>
                <a:spcPct val="90000"/>
              </a:lnSpc>
              <a:spcBef>
                <a:spcPts val="0"/>
              </a:spcBef>
              <a:buFont typeface="Arial" panose="020B0604020202020204" pitchFamily="34" charset="0"/>
              <a:buChar char="•"/>
            </a:pPr>
            <a:r>
              <a:rPr lang="en-US" dirty="0"/>
              <a:t>High-level reasoning</a:t>
            </a:r>
          </a:p>
          <a:p>
            <a:pPr marL="742950" lvl="1" indent="-285750">
              <a:lnSpc>
                <a:spcPct val="90000"/>
              </a:lnSpc>
              <a:spcBef>
                <a:spcPts val="0"/>
              </a:spcBef>
              <a:buFont typeface="Arial" panose="020B0604020202020204" pitchFamily="34" charset="0"/>
              <a:buChar char="•"/>
            </a:pPr>
            <a:r>
              <a:rPr lang="en-US" dirty="0"/>
              <a:t>Controlling attention</a:t>
            </a:r>
          </a:p>
          <a:p>
            <a:pPr marL="742950" lvl="1" indent="-285750">
              <a:lnSpc>
                <a:spcPct val="90000"/>
              </a:lnSpc>
              <a:spcBef>
                <a:spcPts val="0"/>
              </a:spcBef>
              <a:buFont typeface="Arial" panose="020B0604020202020204" pitchFamily="34" charset="0"/>
              <a:buChar char="•"/>
            </a:pPr>
            <a:r>
              <a:rPr lang="en-US" dirty="0"/>
              <a:t>Planning complex movements</a:t>
            </a:r>
          </a:p>
          <a:p>
            <a:pPr marL="742950" lvl="1" indent="-285750">
              <a:lnSpc>
                <a:spcPct val="90000"/>
              </a:lnSpc>
              <a:spcBef>
                <a:spcPts val="0"/>
              </a:spcBef>
              <a:buFont typeface="Arial" panose="020B0604020202020204" pitchFamily="34" charset="0"/>
              <a:buChar char="•"/>
            </a:pPr>
            <a:r>
              <a:rPr lang="en-US" dirty="0"/>
              <a:t>Emotion regulation</a:t>
            </a:r>
          </a:p>
          <a:p>
            <a:pPr marL="742950" lvl="1" indent="-285750">
              <a:lnSpc>
                <a:spcPct val="90000"/>
              </a:lnSpc>
              <a:spcBef>
                <a:spcPts val="0"/>
              </a:spcBef>
              <a:buFont typeface="Arial" panose="020B0604020202020204" pitchFamily="34" charset="0"/>
              <a:buChar char="•"/>
            </a:pPr>
            <a:r>
              <a:rPr lang="en-US" dirty="0"/>
              <a:t>Social cognition</a:t>
            </a:r>
          </a:p>
          <a:p>
            <a:pPr marL="742950" lvl="1" indent="-285750">
              <a:lnSpc>
                <a:spcPct val="90000"/>
              </a:lnSpc>
              <a:spcBef>
                <a:spcPts val="0"/>
              </a:spcBef>
              <a:buFont typeface="Arial" panose="020B0604020202020204" pitchFamily="34" charset="0"/>
              <a:buChar char="•"/>
            </a:pPr>
            <a:r>
              <a:rPr lang="en-US" dirty="0"/>
              <a:t>Some core aspects of memory</a:t>
            </a:r>
          </a:p>
          <a:p>
            <a:pPr marL="285750" indent="-285750">
              <a:lnSpc>
                <a:spcPct val="90000"/>
              </a:lnSpc>
              <a:spcBef>
                <a:spcPts val="0"/>
              </a:spcBef>
              <a:buFont typeface="Arial" panose="020B0604020202020204" pitchFamily="34" charset="0"/>
              <a:buChar char="•"/>
            </a:pPr>
            <a:endParaRPr lang="en-US" dirty="0"/>
          </a:p>
          <a:p>
            <a:pPr>
              <a:lnSpc>
                <a:spcPct val="90000"/>
              </a:lnSpc>
              <a:spcBef>
                <a:spcPts val="0"/>
              </a:spcBef>
            </a:pPr>
            <a:endParaRPr lang="en-US" dirty="0"/>
          </a:p>
        </p:txBody>
      </p:sp>
    </p:spTree>
    <p:extLst>
      <p:ext uri="{BB962C8B-B14F-4D97-AF65-F5344CB8AC3E}">
        <p14:creationId xmlns:p14="http://schemas.microsoft.com/office/powerpoint/2010/main" val="3386269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icture containing text, map&#10;&#10;Description automatically generated">
            <a:extLst>
              <a:ext uri="{FF2B5EF4-FFF2-40B4-BE49-F238E27FC236}">
                <a16:creationId xmlns:a16="http://schemas.microsoft.com/office/drawing/2014/main" id="{DD89CCDF-2A57-7644-A7F7-154AD1F9629D}"/>
              </a:ext>
            </a:extLst>
          </p:cNvPr>
          <p:cNvPicPr>
            <a:picLocks noChangeAspect="1"/>
          </p:cNvPicPr>
          <p:nvPr/>
        </p:nvPicPr>
        <p:blipFill rotWithShape="1">
          <a:blip r:embed="rId3"/>
          <a:srcRect t="9474" r="9091" b="13918"/>
          <a:stretch/>
        </p:blipFill>
        <p:spPr>
          <a:xfrm>
            <a:off x="1" y="10"/>
            <a:ext cx="12191999" cy="6857989"/>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6C1F2D-A11C-F34A-BA83-8C3BDA493D58}"/>
              </a:ext>
            </a:extLst>
          </p:cNvPr>
          <p:cNvSpPr>
            <a:spLocks noGrp="1"/>
          </p:cNvSpPr>
          <p:nvPr>
            <p:ph type="title"/>
          </p:nvPr>
        </p:nvSpPr>
        <p:spPr>
          <a:xfrm>
            <a:off x="578098" y="515353"/>
            <a:ext cx="4602152" cy="1718225"/>
          </a:xfrm>
        </p:spPr>
        <p:txBody>
          <a:bodyPr>
            <a:normAutofit/>
          </a:bodyPr>
          <a:lstStyle/>
          <a:p>
            <a:r>
              <a:rPr lang="en-US" sz="3600" dirty="0"/>
              <a:t>The Cerebral Cortex in Brief</a:t>
            </a:r>
          </a:p>
        </p:txBody>
      </p:sp>
      <p:sp>
        <p:nvSpPr>
          <p:cNvPr id="3" name="Content Placeholder 2">
            <a:extLst>
              <a:ext uri="{FF2B5EF4-FFF2-40B4-BE49-F238E27FC236}">
                <a16:creationId xmlns:a16="http://schemas.microsoft.com/office/drawing/2014/main" id="{4914A697-5184-6A44-BA3D-B9EB6071755D}"/>
              </a:ext>
            </a:extLst>
          </p:cNvPr>
          <p:cNvSpPr>
            <a:spLocks noGrp="1"/>
          </p:cNvSpPr>
          <p:nvPr>
            <p:ph idx="1"/>
          </p:nvPr>
        </p:nvSpPr>
        <p:spPr>
          <a:xfrm>
            <a:off x="415449" y="2147028"/>
            <a:ext cx="5119938" cy="3480066"/>
          </a:xfrm>
        </p:spPr>
        <p:txBody>
          <a:bodyPr>
            <a:noAutofit/>
          </a:bodyPr>
          <a:lstStyle/>
          <a:p>
            <a:pPr marL="285750" indent="-285750">
              <a:lnSpc>
                <a:spcPct val="90000"/>
              </a:lnSpc>
              <a:buFont typeface="Arial" panose="020B0604020202020204" pitchFamily="34" charset="0"/>
              <a:buChar char="•"/>
            </a:pPr>
            <a:r>
              <a:rPr lang="en-US" b="1" dirty="0"/>
              <a:t>Temporal lobes</a:t>
            </a:r>
            <a:r>
              <a:rPr lang="en-US" dirty="0"/>
              <a:t> contain complex group of structures that process: </a:t>
            </a:r>
          </a:p>
          <a:p>
            <a:pPr marL="742950" lvl="1" indent="-285750">
              <a:lnSpc>
                <a:spcPct val="90000"/>
              </a:lnSpc>
              <a:buFont typeface="Arial" panose="020B0604020202020204" pitchFamily="34" charset="0"/>
              <a:buChar char="•"/>
            </a:pPr>
            <a:r>
              <a:rPr lang="en-US" sz="1800" dirty="0"/>
              <a:t>Auditory information</a:t>
            </a:r>
          </a:p>
          <a:p>
            <a:pPr marL="742950" lvl="1" indent="-285750">
              <a:lnSpc>
                <a:spcPct val="90000"/>
              </a:lnSpc>
              <a:buFont typeface="Arial" panose="020B0604020202020204" pitchFamily="34" charset="0"/>
              <a:buChar char="•"/>
            </a:pPr>
            <a:r>
              <a:rPr lang="en-US" sz="1800" dirty="0"/>
              <a:t>Language perception (usually on left side)</a:t>
            </a:r>
          </a:p>
          <a:p>
            <a:pPr marL="742950" lvl="1" indent="-285750">
              <a:lnSpc>
                <a:spcPct val="90000"/>
              </a:lnSpc>
              <a:buFont typeface="Arial" panose="020B0604020202020204" pitchFamily="34" charset="0"/>
              <a:buChar char="•"/>
            </a:pPr>
            <a:r>
              <a:rPr lang="en-US" sz="1800" dirty="0"/>
              <a:t>Learning &amp; memory</a:t>
            </a:r>
          </a:p>
          <a:p>
            <a:pPr marL="742950" lvl="1" indent="-285750">
              <a:lnSpc>
                <a:spcPct val="90000"/>
              </a:lnSpc>
              <a:buFont typeface="Arial" panose="020B0604020202020204" pitchFamily="34" charset="0"/>
              <a:buChar char="•"/>
            </a:pPr>
            <a:r>
              <a:rPr lang="en-US" sz="1800" dirty="0"/>
              <a:t>Regulation of emotion</a:t>
            </a:r>
            <a:br>
              <a:rPr lang="en-US" sz="1800" dirty="0"/>
            </a:br>
            <a:endParaRPr lang="en-US" sz="1800" dirty="0"/>
          </a:p>
          <a:p>
            <a:pPr marL="285750" indent="-285750">
              <a:lnSpc>
                <a:spcPct val="90000"/>
              </a:lnSpc>
              <a:buFont typeface="Arial" panose="020B0604020202020204" pitchFamily="34" charset="0"/>
              <a:buChar char="•"/>
            </a:pPr>
            <a:r>
              <a:rPr lang="en-US" dirty="0"/>
              <a:t>Temporal lobes connected to deeper structures in limbic system, including:</a:t>
            </a:r>
          </a:p>
          <a:p>
            <a:pPr marL="742950" lvl="1" indent="-285750">
              <a:lnSpc>
                <a:spcPct val="90000"/>
              </a:lnSpc>
              <a:buFont typeface="Arial" panose="020B0604020202020204" pitchFamily="34" charset="0"/>
              <a:buChar char="•"/>
            </a:pPr>
            <a:r>
              <a:rPr lang="en-US" sz="1800" b="1" dirty="0"/>
              <a:t>Amygdala - </a:t>
            </a:r>
            <a:r>
              <a:rPr lang="en-US" sz="1800" dirty="0"/>
              <a:t>involved in producing/controlling fear &amp; anxiety</a:t>
            </a:r>
            <a:endParaRPr lang="en-US" sz="1800" b="1" dirty="0"/>
          </a:p>
          <a:p>
            <a:pPr marL="742950" lvl="1" indent="-285750">
              <a:lnSpc>
                <a:spcPct val="90000"/>
              </a:lnSpc>
              <a:buFont typeface="Arial" panose="020B0604020202020204" pitchFamily="34" charset="0"/>
              <a:buChar char="•"/>
            </a:pPr>
            <a:r>
              <a:rPr lang="en-US" sz="1800" b="1" dirty="0"/>
              <a:t>Hippocampus - </a:t>
            </a:r>
            <a:r>
              <a:rPr lang="en-US" sz="1800" dirty="0"/>
              <a:t>involved in forming short-term memories, spatial cognition &amp; context evaluation</a:t>
            </a:r>
          </a:p>
          <a:p>
            <a:pPr>
              <a:lnSpc>
                <a:spcPct val="90000"/>
              </a:lnSpc>
            </a:pPr>
            <a:endParaRPr lang="en-US" dirty="0"/>
          </a:p>
        </p:txBody>
      </p:sp>
      <p:sp>
        <p:nvSpPr>
          <p:cNvPr id="14" name="TextBox 13">
            <a:extLst>
              <a:ext uri="{FF2B5EF4-FFF2-40B4-BE49-F238E27FC236}">
                <a16:creationId xmlns:a16="http://schemas.microsoft.com/office/drawing/2014/main" id="{0CBA3C84-C835-E440-813A-B9E3C89F6051}"/>
              </a:ext>
            </a:extLst>
          </p:cNvPr>
          <p:cNvSpPr txBox="1"/>
          <p:nvPr/>
        </p:nvSpPr>
        <p:spPr>
          <a:xfrm>
            <a:off x="3471889" y="6199640"/>
            <a:ext cx="2243328" cy="215444"/>
          </a:xfrm>
          <a:prstGeom prst="rect">
            <a:avLst/>
          </a:prstGeom>
          <a:noFill/>
        </p:spPr>
        <p:txBody>
          <a:bodyPr wrap="square" rtlCol="0">
            <a:spAutoFit/>
          </a:bodyPr>
          <a:lstStyle/>
          <a:p>
            <a:pPr algn="r"/>
            <a:r>
              <a:rPr lang="en-US" sz="800" dirty="0"/>
              <a:t>Photo Credit: Gerd Altmann</a:t>
            </a:r>
          </a:p>
        </p:txBody>
      </p:sp>
    </p:spTree>
    <p:extLst>
      <p:ext uri="{BB962C8B-B14F-4D97-AF65-F5344CB8AC3E}">
        <p14:creationId xmlns:p14="http://schemas.microsoft.com/office/powerpoint/2010/main" val="4063875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Content Placeholder 4" descr="A picture containing animal, invertebrate, blue&#10;&#10;Description automatically generated">
            <a:extLst>
              <a:ext uri="{FF2B5EF4-FFF2-40B4-BE49-F238E27FC236}">
                <a16:creationId xmlns:a16="http://schemas.microsoft.com/office/drawing/2014/main" id="{7E5CC83B-2473-654C-B4BA-263D82162D90}"/>
              </a:ext>
            </a:extLst>
          </p:cNvPr>
          <p:cNvPicPr>
            <a:picLocks noChangeAspect="1"/>
          </p:cNvPicPr>
          <p:nvPr/>
        </p:nvPicPr>
        <p:blipFill rotWithShape="1">
          <a:blip r:embed="rId2"/>
          <a:srcRect l="9742" r="9739" b="-1"/>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ACCEF9-B313-C54F-A42E-E879FA0D166A}"/>
              </a:ext>
            </a:extLst>
          </p:cNvPr>
          <p:cNvSpPr>
            <a:spLocks noGrp="1"/>
          </p:cNvSpPr>
          <p:nvPr>
            <p:ph type="title"/>
          </p:nvPr>
        </p:nvSpPr>
        <p:spPr>
          <a:xfrm>
            <a:off x="6846137" y="548010"/>
            <a:ext cx="4602152" cy="1718225"/>
          </a:xfrm>
        </p:spPr>
        <p:txBody>
          <a:bodyPr>
            <a:normAutofit/>
          </a:bodyPr>
          <a:lstStyle/>
          <a:p>
            <a:r>
              <a:rPr lang="en-US" dirty="0"/>
              <a:t>The Cerebral Cortex in Brief</a:t>
            </a:r>
          </a:p>
        </p:txBody>
      </p:sp>
      <p:sp>
        <p:nvSpPr>
          <p:cNvPr id="3" name="Content Placeholder 2">
            <a:extLst>
              <a:ext uri="{FF2B5EF4-FFF2-40B4-BE49-F238E27FC236}">
                <a16:creationId xmlns:a16="http://schemas.microsoft.com/office/drawing/2014/main" id="{7904DEA0-573A-D94D-B39F-2B5C6431B02B}"/>
              </a:ext>
            </a:extLst>
          </p:cNvPr>
          <p:cNvSpPr>
            <a:spLocks noGrp="1"/>
          </p:cNvSpPr>
          <p:nvPr>
            <p:ph idx="1"/>
          </p:nvPr>
        </p:nvSpPr>
        <p:spPr>
          <a:xfrm>
            <a:off x="6645729" y="2359303"/>
            <a:ext cx="4996542" cy="3557805"/>
          </a:xfrm>
        </p:spPr>
        <p:txBody>
          <a:bodyPr>
            <a:noAutofit/>
          </a:bodyPr>
          <a:lstStyle/>
          <a:p>
            <a:pPr marL="285750" indent="-285750">
              <a:spcBef>
                <a:spcPts val="0"/>
              </a:spcBef>
              <a:buFont typeface="Arial" panose="020B0604020202020204" pitchFamily="34" charset="0"/>
              <a:buChar char="•"/>
            </a:pPr>
            <a:r>
              <a:rPr lang="en-US" b="1" dirty="0"/>
              <a:t>Parietal lobes </a:t>
            </a:r>
            <a:r>
              <a:rPr lang="en-US" dirty="0"/>
              <a:t>located behind frontal lobes &amp; above temporal lobes</a:t>
            </a:r>
          </a:p>
          <a:p>
            <a:pPr marL="560070" lvl="1" indent="-285750">
              <a:spcBef>
                <a:spcPts val="0"/>
              </a:spcBef>
              <a:buFont typeface="Arial" panose="020B0604020202020204" pitchFamily="34" charset="0"/>
              <a:buChar char="•"/>
            </a:pPr>
            <a:r>
              <a:rPr lang="en-US" sz="1800" dirty="0"/>
              <a:t>Components process: </a:t>
            </a:r>
          </a:p>
          <a:p>
            <a:pPr marL="1200150" lvl="2" indent="-285750">
              <a:spcBef>
                <a:spcPts val="0"/>
              </a:spcBef>
              <a:buFont typeface="Arial" panose="020B0604020202020204" pitchFamily="34" charset="0"/>
              <a:buChar char="•"/>
            </a:pPr>
            <a:r>
              <a:rPr lang="en-US" sz="1800" dirty="0"/>
              <a:t>Spatial orientation &amp; perception</a:t>
            </a:r>
          </a:p>
          <a:p>
            <a:pPr marL="1200150" lvl="2" indent="-285750">
              <a:spcBef>
                <a:spcPts val="0"/>
              </a:spcBef>
              <a:buFont typeface="Arial" panose="020B0604020202020204" pitchFamily="34" charset="0"/>
              <a:buChar char="•"/>
            </a:pPr>
            <a:r>
              <a:rPr lang="en-US" sz="1800" dirty="0"/>
              <a:t>Integrating visual information &amp; spatial cognition </a:t>
            </a:r>
          </a:p>
          <a:p>
            <a:pPr marL="1200150" lvl="2" indent="-285750">
              <a:spcBef>
                <a:spcPts val="0"/>
              </a:spcBef>
              <a:buFont typeface="Arial" panose="020B0604020202020204" pitchFamily="34" charset="0"/>
              <a:buChar char="•"/>
            </a:pPr>
            <a:r>
              <a:rPr lang="en-US" sz="1800" dirty="0"/>
              <a:t>Sense of touch</a:t>
            </a:r>
            <a:br>
              <a:rPr lang="en-US" sz="1800" dirty="0"/>
            </a:br>
            <a:endParaRPr lang="en-US" sz="1800" dirty="0"/>
          </a:p>
          <a:p>
            <a:pPr marL="285750" indent="-285750">
              <a:spcBef>
                <a:spcPts val="0"/>
              </a:spcBef>
              <a:buFont typeface="Arial" panose="020B0604020202020204" pitchFamily="34" charset="0"/>
              <a:buChar char="•"/>
            </a:pPr>
            <a:r>
              <a:rPr lang="en-US" b="1" dirty="0"/>
              <a:t>Occipital lobes</a:t>
            </a:r>
            <a:r>
              <a:rPr lang="en-US" dirty="0"/>
              <a:t> sit toward back of the brain</a:t>
            </a:r>
          </a:p>
          <a:p>
            <a:pPr marL="742950" lvl="1" indent="-285750">
              <a:spcBef>
                <a:spcPts val="0"/>
              </a:spcBef>
              <a:buFont typeface="Arial" panose="020B0604020202020204" pitchFamily="34" charset="0"/>
              <a:buChar char="•"/>
            </a:pPr>
            <a:r>
              <a:rPr lang="en-US" sz="1800" dirty="0"/>
              <a:t>Primarily responsible for vision &amp; visual associations</a:t>
            </a:r>
            <a:br>
              <a:rPr lang="en-US" sz="1800" dirty="0"/>
            </a:br>
            <a:endParaRPr lang="en-US" sz="1800" dirty="0"/>
          </a:p>
          <a:p>
            <a:pPr marL="285750" indent="-285750">
              <a:spcBef>
                <a:spcPts val="0"/>
              </a:spcBef>
              <a:buFont typeface="Arial" panose="020B0604020202020204" pitchFamily="34" charset="0"/>
              <a:buChar char="•"/>
            </a:pPr>
            <a:r>
              <a:rPr lang="en-US" dirty="0"/>
              <a:t>Damage to parietal lobes can cause </a:t>
            </a:r>
            <a:r>
              <a:rPr lang="en-US" b="1" dirty="0"/>
              <a:t>agnosia</a:t>
            </a:r>
            <a:r>
              <a:rPr lang="en-US" dirty="0"/>
              <a:t> &amp; </a:t>
            </a:r>
            <a:r>
              <a:rPr lang="en-US" b="1" dirty="0"/>
              <a:t>apraxia</a:t>
            </a:r>
            <a:endParaRPr lang="en-US" dirty="0"/>
          </a:p>
          <a:p>
            <a:pPr>
              <a:spcBef>
                <a:spcPts val="0"/>
              </a:spcBef>
            </a:pPr>
            <a:endParaRPr lang="en-US" dirty="0"/>
          </a:p>
        </p:txBody>
      </p:sp>
    </p:spTree>
    <p:extLst>
      <p:ext uri="{BB962C8B-B14F-4D97-AF65-F5344CB8AC3E}">
        <p14:creationId xmlns:p14="http://schemas.microsoft.com/office/powerpoint/2010/main" val="1215374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outdoor object, web, grass, outdoor&#10;&#10;Description automatically generated">
            <a:extLst>
              <a:ext uri="{FF2B5EF4-FFF2-40B4-BE49-F238E27FC236}">
                <a16:creationId xmlns:a16="http://schemas.microsoft.com/office/drawing/2014/main" id="{B100944B-E015-DC4E-8C11-EB2D31F46ED3}"/>
              </a:ext>
            </a:extLst>
          </p:cNvPr>
          <p:cNvPicPr>
            <a:picLocks noChangeAspect="1"/>
          </p:cNvPicPr>
          <p:nvPr/>
        </p:nvPicPr>
        <p:blipFill rotWithShape="1">
          <a:blip r:embed="rId3"/>
          <a:srcRect l="9091" t="10763" b="12629"/>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04E84C-C0C1-054A-9B1A-EE7CBBE70C90}"/>
              </a:ext>
            </a:extLst>
          </p:cNvPr>
          <p:cNvSpPr>
            <a:spLocks noGrp="1"/>
          </p:cNvSpPr>
          <p:nvPr>
            <p:ph type="title"/>
          </p:nvPr>
        </p:nvSpPr>
        <p:spPr>
          <a:xfrm>
            <a:off x="6846137" y="727626"/>
            <a:ext cx="4602152" cy="1718225"/>
          </a:xfrm>
        </p:spPr>
        <p:txBody>
          <a:bodyPr>
            <a:normAutofit/>
          </a:bodyPr>
          <a:lstStyle/>
          <a:p>
            <a:r>
              <a:rPr lang="en-US" sz="4400"/>
              <a:t>Brain Development</a:t>
            </a:r>
          </a:p>
        </p:txBody>
      </p:sp>
      <p:sp>
        <p:nvSpPr>
          <p:cNvPr id="3" name="Content Placeholder 2">
            <a:extLst>
              <a:ext uri="{FF2B5EF4-FFF2-40B4-BE49-F238E27FC236}">
                <a16:creationId xmlns:a16="http://schemas.microsoft.com/office/drawing/2014/main" id="{F277FC38-65BF-914B-ABF2-552CBE1A2205}"/>
              </a:ext>
            </a:extLst>
          </p:cNvPr>
          <p:cNvSpPr>
            <a:spLocks noGrp="1"/>
          </p:cNvSpPr>
          <p:nvPr>
            <p:ph idx="1"/>
          </p:nvPr>
        </p:nvSpPr>
        <p:spPr>
          <a:xfrm>
            <a:off x="6846137" y="2277661"/>
            <a:ext cx="4602152" cy="3480066"/>
          </a:xfrm>
        </p:spPr>
        <p:txBody>
          <a:bodyPr>
            <a:noAutofit/>
          </a:bodyPr>
          <a:lstStyle/>
          <a:p>
            <a:pPr marL="285750" indent="-285750">
              <a:lnSpc>
                <a:spcPct val="90000"/>
              </a:lnSpc>
              <a:buFont typeface="Arial" panose="020B0604020202020204" pitchFamily="34" charset="0"/>
              <a:buChar char="•"/>
            </a:pPr>
            <a:r>
              <a:rPr lang="en-US" dirty="0"/>
              <a:t>Genetically programmed sequence of cell division, differentiation, migration &amp; death</a:t>
            </a:r>
            <a:br>
              <a:rPr lang="en-US" dirty="0"/>
            </a:br>
            <a:endParaRPr lang="en-US" dirty="0"/>
          </a:p>
          <a:p>
            <a:pPr marL="285750" indent="-285750">
              <a:lnSpc>
                <a:spcPct val="90000"/>
              </a:lnSpc>
              <a:buFont typeface="Arial" panose="020B0604020202020204" pitchFamily="34" charset="0"/>
              <a:buChar char="•"/>
            </a:pPr>
            <a:r>
              <a:rPr lang="en-US" dirty="0"/>
              <a:t>Starts at embryogenesis &amp; continues throughout life span</a:t>
            </a:r>
            <a:br>
              <a:rPr lang="en-US" dirty="0"/>
            </a:br>
            <a:endParaRPr lang="en-US" dirty="0"/>
          </a:p>
          <a:p>
            <a:pPr marL="285750" indent="-285750">
              <a:lnSpc>
                <a:spcPct val="90000"/>
              </a:lnSpc>
              <a:buFont typeface="Arial" panose="020B0604020202020204" pitchFamily="34" charset="0"/>
              <a:buChar char="•"/>
            </a:pPr>
            <a:r>
              <a:rPr lang="en-US" dirty="0"/>
              <a:t>Rapid brain growth occurs in early childhood</a:t>
            </a:r>
            <a:br>
              <a:rPr lang="en-US" dirty="0"/>
            </a:br>
            <a:endParaRPr lang="en-US" dirty="0"/>
          </a:p>
          <a:p>
            <a:pPr marL="285750" indent="-285750">
              <a:lnSpc>
                <a:spcPct val="90000"/>
              </a:lnSpc>
              <a:buFont typeface="Arial" panose="020B0604020202020204" pitchFamily="34" charset="0"/>
              <a:buChar char="•"/>
            </a:pPr>
            <a:r>
              <a:rPr lang="en-US" dirty="0"/>
              <a:t>Prefrontal cortex continues to develop through adolescence</a:t>
            </a:r>
            <a:br>
              <a:rPr lang="en-US" dirty="0"/>
            </a:br>
            <a:endParaRPr lang="en-US" dirty="0">
              <a:ln w="15875">
                <a:noFill/>
                <a:round/>
              </a:ln>
            </a:endParaRPr>
          </a:p>
          <a:p>
            <a:pPr marL="285750" indent="-285750">
              <a:lnSpc>
                <a:spcPct val="90000"/>
              </a:lnSpc>
              <a:buFont typeface="Arial" panose="020B0604020202020204" pitchFamily="34" charset="0"/>
              <a:buChar char="•"/>
            </a:pPr>
            <a:r>
              <a:rPr lang="en-US" dirty="0">
                <a:ln w="15875">
                  <a:noFill/>
                  <a:round/>
                </a:ln>
              </a:rPr>
              <a:t>Adolescent brain perfects abstract thinking</a:t>
            </a:r>
          </a:p>
          <a:p>
            <a:pPr>
              <a:lnSpc>
                <a:spcPct val="90000"/>
              </a:lnSpc>
            </a:pPr>
            <a:endParaRPr lang="en-US" dirty="0"/>
          </a:p>
        </p:txBody>
      </p:sp>
      <p:sp>
        <p:nvSpPr>
          <p:cNvPr id="12" name="TextBox 11">
            <a:extLst>
              <a:ext uri="{FF2B5EF4-FFF2-40B4-BE49-F238E27FC236}">
                <a16:creationId xmlns:a16="http://schemas.microsoft.com/office/drawing/2014/main" id="{ACBEDCCF-B5E4-3B41-A4E4-3EA0A7E9BC9A}"/>
              </a:ext>
            </a:extLst>
          </p:cNvPr>
          <p:cNvSpPr txBox="1"/>
          <p:nvPr/>
        </p:nvSpPr>
        <p:spPr>
          <a:xfrm>
            <a:off x="9486739" y="6215406"/>
            <a:ext cx="2243328" cy="215444"/>
          </a:xfrm>
          <a:prstGeom prst="rect">
            <a:avLst/>
          </a:prstGeom>
          <a:noFill/>
        </p:spPr>
        <p:txBody>
          <a:bodyPr wrap="square" rtlCol="0">
            <a:spAutoFit/>
          </a:bodyPr>
          <a:lstStyle/>
          <a:p>
            <a:pPr algn="r"/>
            <a:r>
              <a:rPr lang="en-US" sz="800" dirty="0"/>
              <a:t>Photo Credit: Gerd Altmann</a:t>
            </a:r>
          </a:p>
        </p:txBody>
      </p:sp>
    </p:spTree>
    <p:extLst>
      <p:ext uri="{BB962C8B-B14F-4D97-AF65-F5344CB8AC3E}">
        <p14:creationId xmlns:p14="http://schemas.microsoft.com/office/powerpoint/2010/main" val="2455979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lack&#10;&#10;Description automatically generated">
            <a:extLst>
              <a:ext uri="{FF2B5EF4-FFF2-40B4-BE49-F238E27FC236}">
                <a16:creationId xmlns:a16="http://schemas.microsoft.com/office/drawing/2014/main" id="{69F71AE2-A2AF-B44C-AE26-EB8E8C960D7E}"/>
              </a:ext>
            </a:extLst>
          </p:cNvPr>
          <p:cNvPicPr>
            <a:picLocks noChangeAspect="1"/>
          </p:cNvPicPr>
          <p:nvPr/>
        </p:nvPicPr>
        <p:blipFill rotWithShape="1">
          <a:blip r:embed="rId3"/>
          <a:srcRect l="9091" t="22282" b="9763"/>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F4BDAB-6977-6140-9A65-CE9A72C983F0}"/>
              </a:ext>
            </a:extLst>
          </p:cNvPr>
          <p:cNvSpPr>
            <a:spLocks noGrp="1"/>
          </p:cNvSpPr>
          <p:nvPr>
            <p:ph type="title"/>
          </p:nvPr>
        </p:nvSpPr>
        <p:spPr>
          <a:xfrm>
            <a:off x="6846137" y="384721"/>
            <a:ext cx="4602152" cy="1718225"/>
          </a:xfrm>
        </p:spPr>
        <p:txBody>
          <a:bodyPr>
            <a:normAutofit/>
          </a:bodyPr>
          <a:lstStyle/>
          <a:p>
            <a:r>
              <a:rPr lang="en-US" sz="4100" dirty="0"/>
              <a:t>Genetic Control Of Number Of Neurons</a:t>
            </a:r>
          </a:p>
        </p:txBody>
      </p:sp>
      <p:sp>
        <p:nvSpPr>
          <p:cNvPr id="3" name="Content Placeholder 2">
            <a:extLst>
              <a:ext uri="{FF2B5EF4-FFF2-40B4-BE49-F238E27FC236}">
                <a16:creationId xmlns:a16="http://schemas.microsoft.com/office/drawing/2014/main" id="{60C5FCF8-0C9C-934F-9225-C200AE29748F}"/>
              </a:ext>
            </a:extLst>
          </p:cNvPr>
          <p:cNvSpPr>
            <a:spLocks noGrp="1"/>
          </p:cNvSpPr>
          <p:nvPr>
            <p:ph idx="1"/>
          </p:nvPr>
        </p:nvSpPr>
        <p:spPr>
          <a:xfrm>
            <a:off x="6596743" y="2016404"/>
            <a:ext cx="5174238" cy="3480066"/>
          </a:xfrm>
        </p:spPr>
        <p:txBody>
          <a:bodyPr>
            <a:noAutofit/>
          </a:bodyPr>
          <a:lstStyle/>
          <a:p>
            <a:pPr marL="285750" indent="-285750">
              <a:spcBef>
                <a:spcPts val="0"/>
              </a:spcBef>
              <a:buFont typeface="Arial" panose="020B0604020202020204" pitchFamily="34" charset="0"/>
              <a:buChar char="•"/>
            </a:pPr>
            <a:r>
              <a:rPr lang="en-US" dirty="0"/>
              <a:t>First trimester of gestation; brain forms</a:t>
            </a:r>
            <a:br>
              <a:rPr lang="en-US" dirty="0"/>
            </a:br>
            <a:endParaRPr lang="en-US" dirty="0"/>
          </a:p>
          <a:p>
            <a:pPr marL="285750" indent="-285750">
              <a:spcBef>
                <a:spcPts val="0"/>
              </a:spcBef>
              <a:buFont typeface="Arial" panose="020B0604020202020204" pitchFamily="34" charset="0"/>
              <a:buChar char="•"/>
            </a:pPr>
            <a:r>
              <a:rPr lang="en-US" dirty="0"/>
              <a:t>3-4 wks. of gestation; neural tube forms central nervous system </a:t>
            </a:r>
            <a:br>
              <a:rPr lang="en-US" dirty="0"/>
            </a:br>
            <a:endParaRPr lang="en-US" dirty="0"/>
          </a:p>
          <a:p>
            <a:pPr marL="285750" indent="-285750">
              <a:spcBef>
                <a:spcPts val="0"/>
              </a:spcBef>
              <a:buFont typeface="Arial" panose="020B0604020202020204" pitchFamily="34" charset="0"/>
              <a:buChar char="•"/>
            </a:pPr>
            <a:r>
              <a:rPr lang="en-US" dirty="0"/>
              <a:t>End of first trimester; neurons proliferate in neural tube</a:t>
            </a:r>
            <a:br>
              <a:rPr lang="en-US" dirty="0"/>
            </a:br>
            <a:endParaRPr lang="en-US" dirty="0"/>
          </a:p>
          <a:p>
            <a:pPr>
              <a:spcBef>
                <a:spcPts val="0"/>
              </a:spcBef>
              <a:buFont typeface="Arial" panose="020B0604020202020204" pitchFamily="34" charset="0"/>
              <a:buChar char="•"/>
            </a:pPr>
            <a:r>
              <a:rPr lang="en-US" b="1" dirty="0"/>
              <a:t>Apoptosis: </a:t>
            </a:r>
            <a:r>
              <a:rPr lang="en-US" dirty="0"/>
              <a:t>embryonic brain overproduces neurons followed by approx. 50% of them dying </a:t>
            </a:r>
          </a:p>
          <a:p>
            <a:pPr marL="742950" lvl="1" indent="-285750">
              <a:spcBef>
                <a:spcPts val="0"/>
              </a:spcBef>
              <a:buFont typeface="Arial" panose="020B0604020202020204" pitchFamily="34" charset="0"/>
              <a:buChar char="•"/>
            </a:pPr>
            <a:r>
              <a:rPr lang="en-US" sz="1800" dirty="0"/>
              <a:t>Helps brain get cells in appropriate places</a:t>
            </a:r>
            <a:br>
              <a:rPr lang="en-US" sz="1800" dirty="0"/>
            </a:br>
            <a:endParaRPr lang="en-US" sz="1800" dirty="0"/>
          </a:p>
          <a:p>
            <a:pPr>
              <a:spcBef>
                <a:spcPts val="0"/>
              </a:spcBef>
              <a:buFont typeface="Arial" panose="020B0604020202020204" pitchFamily="34" charset="0"/>
              <a:buChar char="•"/>
            </a:pPr>
            <a:r>
              <a:rPr lang="en-US" dirty="0"/>
              <a:t>Process of neuron overproduction &amp; pruning back observed in different brain regions (0-4 </a:t>
            </a:r>
            <a:r>
              <a:rPr lang="en-US" dirty="0" err="1"/>
              <a:t>yrs</a:t>
            </a:r>
            <a:r>
              <a:rPr lang="en-US" dirty="0"/>
              <a:t>)</a:t>
            </a:r>
          </a:p>
          <a:p>
            <a:pPr>
              <a:spcBef>
                <a:spcPts val="0"/>
              </a:spcBef>
              <a:buFont typeface="Arial" panose="020B0604020202020204" pitchFamily="34" charset="0"/>
              <a:buChar char="•"/>
            </a:pPr>
            <a:endParaRPr lang="en-US" dirty="0"/>
          </a:p>
          <a:p>
            <a:pPr marL="285750" indent="-285750">
              <a:spcBef>
                <a:spcPts val="0"/>
              </a:spcBef>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8722E6C0-BD2C-3842-BD7C-CE020E4E7422}"/>
              </a:ext>
            </a:extLst>
          </p:cNvPr>
          <p:cNvSpPr txBox="1"/>
          <p:nvPr/>
        </p:nvSpPr>
        <p:spPr>
          <a:xfrm>
            <a:off x="9527653" y="6215022"/>
            <a:ext cx="2243328" cy="215444"/>
          </a:xfrm>
          <a:prstGeom prst="rect">
            <a:avLst/>
          </a:prstGeom>
          <a:noFill/>
        </p:spPr>
        <p:txBody>
          <a:bodyPr wrap="square" rtlCol="0">
            <a:spAutoFit/>
          </a:bodyPr>
          <a:lstStyle/>
          <a:p>
            <a:pPr algn="r"/>
            <a:r>
              <a:rPr lang="en-US" sz="800" dirty="0"/>
              <a:t>Photo Credit: Wikimedia</a:t>
            </a:r>
          </a:p>
        </p:txBody>
      </p:sp>
    </p:spTree>
    <p:extLst>
      <p:ext uri="{BB962C8B-B14F-4D97-AF65-F5344CB8AC3E}">
        <p14:creationId xmlns:p14="http://schemas.microsoft.com/office/powerpoint/2010/main" val="2950376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70BB34-1E11-4A38-961E-8BECD4EB2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sky, large, building, outdoor&#10;&#10;Description automatically generated">
            <a:extLst>
              <a:ext uri="{FF2B5EF4-FFF2-40B4-BE49-F238E27FC236}">
                <a16:creationId xmlns:a16="http://schemas.microsoft.com/office/drawing/2014/main" id="{EF4A8DB4-5C75-0F49-AA49-DD61A218BD81}"/>
              </a:ext>
            </a:extLst>
          </p:cNvPr>
          <p:cNvPicPr>
            <a:picLocks noChangeAspect="1"/>
          </p:cNvPicPr>
          <p:nvPr/>
        </p:nvPicPr>
        <p:blipFill rotWithShape="1">
          <a:blip r:embed="rId3"/>
          <a:srcRect t="22807" r="9091" b="584"/>
          <a:stretch/>
        </p:blipFill>
        <p:spPr>
          <a:xfrm>
            <a:off x="1" y="10"/>
            <a:ext cx="12191999" cy="6857989"/>
          </a:xfrm>
          <a:prstGeom prst="rect">
            <a:avLst/>
          </a:prstGeom>
        </p:spPr>
      </p:pic>
      <p:sp>
        <p:nvSpPr>
          <p:cNvPr id="12" name="Rectangle 11">
            <a:extLst>
              <a:ext uri="{FF2B5EF4-FFF2-40B4-BE49-F238E27FC236}">
                <a16:creationId xmlns:a16="http://schemas.microsoft.com/office/drawing/2014/main" id="{3E480DB9-98E5-480A-AF30-5D73B6127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206"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C1F246CF-DB85-4B25-B3A3-F5BBDEE3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366"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FE06D4B-7C79-0940-A5B8-6A5163602475}"/>
              </a:ext>
            </a:extLst>
          </p:cNvPr>
          <p:cNvSpPr>
            <a:spLocks noGrp="1"/>
          </p:cNvSpPr>
          <p:nvPr>
            <p:ph type="title"/>
          </p:nvPr>
        </p:nvSpPr>
        <p:spPr>
          <a:xfrm>
            <a:off x="671830" y="642594"/>
            <a:ext cx="6718433" cy="1746504"/>
          </a:xfrm>
        </p:spPr>
        <p:txBody>
          <a:bodyPr>
            <a:normAutofit/>
          </a:bodyPr>
          <a:lstStyle/>
          <a:p>
            <a:r>
              <a:rPr lang="en-US" sz="3600" dirty="0">
                <a:solidFill>
                  <a:schemeClr val="tx1">
                    <a:lumMod val="75000"/>
                    <a:lumOff val="25000"/>
                  </a:schemeClr>
                </a:solidFill>
              </a:rPr>
              <a:t>Genetic Control of the Location of Neurons</a:t>
            </a:r>
          </a:p>
        </p:txBody>
      </p:sp>
      <p:sp>
        <p:nvSpPr>
          <p:cNvPr id="3" name="Content Placeholder 2">
            <a:extLst>
              <a:ext uri="{FF2B5EF4-FFF2-40B4-BE49-F238E27FC236}">
                <a16:creationId xmlns:a16="http://schemas.microsoft.com/office/drawing/2014/main" id="{D528843D-290C-1442-A432-19575A18C054}"/>
              </a:ext>
            </a:extLst>
          </p:cNvPr>
          <p:cNvSpPr>
            <a:spLocks noGrp="1"/>
          </p:cNvSpPr>
          <p:nvPr>
            <p:ph idx="1"/>
          </p:nvPr>
        </p:nvSpPr>
        <p:spPr>
          <a:xfrm>
            <a:off x="509954" y="2389098"/>
            <a:ext cx="7207567" cy="3645942"/>
          </a:xfrm>
        </p:spPr>
        <p:txBody>
          <a:bodyPr>
            <a:noAutofit/>
          </a:bodyPr>
          <a:lstStyle/>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Neurons form in clusters &amp; sequentially migrate to specific locations</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Migration guided by molecular markers &amp; glial cells</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Brain’s cortex (six layers) develops at different time &amp; requires 6 separate neuronal migrations</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Neurons must move through existing layers of cortex to reach target</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At correct location, neurons aggregate/align with other neurons in area &amp; form nervous system structures</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If migration process disrupted, future development can be altered</a:t>
            </a:r>
            <a:endParaRPr lang="en-US" dirty="0">
              <a:ln w="15875">
                <a:noFill/>
                <a:round/>
              </a:ln>
              <a:solidFill>
                <a:schemeClr val="tx1">
                  <a:lumMod val="75000"/>
                  <a:lumOff val="25000"/>
                </a:schemeClr>
              </a:solidFill>
            </a:endParaRPr>
          </a:p>
          <a:p>
            <a:pPr>
              <a:lnSpc>
                <a:spcPct val="90000"/>
              </a:lnSpc>
              <a:spcBef>
                <a:spcPts val="0"/>
              </a:spcBef>
            </a:pPr>
            <a:endParaRPr lang="en-US" dirty="0">
              <a:solidFill>
                <a:schemeClr val="tx1">
                  <a:lumMod val="75000"/>
                  <a:lumOff val="25000"/>
                </a:schemeClr>
              </a:solidFill>
            </a:endParaRPr>
          </a:p>
        </p:txBody>
      </p:sp>
      <p:sp>
        <p:nvSpPr>
          <p:cNvPr id="9" name="TextBox 8">
            <a:extLst>
              <a:ext uri="{FF2B5EF4-FFF2-40B4-BE49-F238E27FC236}">
                <a16:creationId xmlns:a16="http://schemas.microsoft.com/office/drawing/2014/main" id="{B0A133A4-A864-DA4B-BE6E-EDE3F3C6AFC0}"/>
              </a:ext>
            </a:extLst>
          </p:cNvPr>
          <p:cNvSpPr txBox="1"/>
          <p:nvPr/>
        </p:nvSpPr>
        <p:spPr>
          <a:xfrm>
            <a:off x="5474193" y="6215406"/>
            <a:ext cx="2243328" cy="215444"/>
          </a:xfrm>
          <a:prstGeom prst="rect">
            <a:avLst/>
          </a:prstGeom>
          <a:noFill/>
        </p:spPr>
        <p:txBody>
          <a:bodyPr wrap="square" rtlCol="0">
            <a:spAutoFit/>
          </a:bodyPr>
          <a:lstStyle/>
          <a:p>
            <a:pPr algn="r"/>
            <a:r>
              <a:rPr lang="en-US" sz="800" dirty="0"/>
              <a:t>Photo Credit: </a:t>
            </a:r>
            <a:r>
              <a:rPr lang="en-US" sz="800" dirty="0" err="1"/>
              <a:t>Pixababy</a:t>
            </a:r>
            <a:endParaRPr lang="en-US" sz="800" dirty="0"/>
          </a:p>
        </p:txBody>
      </p:sp>
    </p:spTree>
    <p:extLst>
      <p:ext uri="{BB962C8B-B14F-4D97-AF65-F5344CB8AC3E}">
        <p14:creationId xmlns:p14="http://schemas.microsoft.com/office/powerpoint/2010/main" val="3974169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close up of a map&#10;&#10;Description automatically generated">
            <a:extLst>
              <a:ext uri="{FF2B5EF4-FFF2-40B4-BE49-F238E27FC236}">
                <a16:creationId xmlns:a16="http://schemas.microsoft.com/office/drawing/2014/main" id="{7347AD47-145F-554D-8552-D571946867F6}"/>
              </a:ext>
            </a:extLst>
          </p:cNvPr>
          <p:cNvPicPr>
            <a:picLocks noChangeAspect="1"/>
          </p:cNvPicPr>
          <p:nvPr/>
        </p:nvPicPr>
        <p:blipFill rotWithShape="1">
          <a:blip r:embed="rId3"/>
          <a:srcRect l="24710" r="16179"/>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ED1D23-C390-F640-9851-E08DE0A12A66}"/>
              </a:ext>
            </a:extLst>
          </p:cNvPr>
          <p:cNvSpPr>
            <a:spLocks noGrp="1"/>
          </p:cNvSpPr>
          <p:nvPr>
            <p:ph type="title"/>
          </p:nvPr>
        </p:nvSpPr>
        <p:spPr>
          <a:xfrm>
            <a:off x="6654304" y="1050247"/>
            <a:ext cx="4472921" cy="1371600"/>
          </a:xfrm>
        </p:spPr>
        <p:txBody>
          <a:bodyPr>
            <a:normAutofit/>
          </a:bodyPr>
          <a:lstStyle/>
          <a:p>
            <a:r>
              <a:rPr lang="en-US" sz="4000" dirty="0"/>
              <a:t>Objectives</a:t>
            </a:r>
          </a:p>
        </p:txBody>
      </p:sp>
      <p:sp>
        <p:nvSpPr>
          <p:cNvPr id="3" name="Content Placeholder 2">
            <a:extLst>
              <a:ext uri="{FF2B5EF4-FFF2-40B4-BE49-F238E27FC236}">
                <a16:creationId xmlns:a16="http://schemas.microsoft.com/office/drawing/2014/main" id="{E91720E1-5404-F149-934E-E3484237FA8E}"/>
              </a:ext>
            </a:extLst>
          </p:cNvPr>
          <p:cNvSpPr>
            <a:spLocks noGrp="1"/>
          </p:cNvSpPr>
          <p:nvPr>
            <p:ph idx="1"/>
          </p:nvPr>
        </p:nvSpPr>
        <p:spPr>
          <a:xfrm>
            <a:off x="6654304" y="2567526"/>
            <a:ext cx="4472922" cy="3131672"/>
          </a:xfrm>
        </p:spPr>
        <p:txBody>
          <a:bodyPr>
            <a:noAutofit/>
          </a:bodyPr>
          <a:lstStyle/>
          <a:p>
            <a:pPr marL="285750" indent="-285750">
              <a:lnSpc>
                <a:spcPct val="90000"/>
              </a:lnSpc>
              <a:buFont typeface="Arial" panose="020B0604020202020204" pitchFamily="34" charset="0"/>
              <a:buChar char="•"/>
            </a:pPr>
            <a:r>
              <a:rPr lang="en-US" b="1" dirty="0"/>
              <a:t>Help social workers: </a:t>
            </a:r>
          </a:p>
          <a:p>
            <a:pPr marL="742950" lvl="1" indent="-285750">
              <a:lnSpc>
                <a:spcPct val="90000"/>
              </a:lnSpc>
              <a:buFont typeface="Arial" panose="020B0604020202020204" pitchFamily="34" charset="0"/>
              <a:buChar char="•"/>
            </a:pPr>
            <a:r>
              <a:rPr lang="en-US" sz="1800" dirty="0"/>
              <a:t>Understand basic neuroscience</a:t>
            </a:r>
          </a:p>
          <a:p>
            <a:pPr marL="742950" lvl="1" indent="-285750">
              <a:lnSpc>
                <a:spcPct val="90000"/>
              </a:lnSpc>
              <a:buFont typeface="Arial" panose="020B0604020202020204" pitchFamily="34" charset="0"/>
              <a:buChar char="•"/>
            </a:pPr>
            <a:r>
              <a:rPr lang="en-US" sz="1800" dirty="0"/>
              <a:t>Provide biopsychosocial education to clients suffering from health, developmental &amp; mental disorders</a:t>
            </a:r>
          </a:p>
          <a:p>
            <a:pPr marL="742950" lvl="1" indent="-285750">
              <a:lnSpc>
                <a:spcPct val="90000"/>
              </a:lnSpc>
              <a:buFont typeface="Arial" panose="020B0604020202020204" pitchFamily="34" charset="0"/>
              <a:buChar char="•"/>
            </a:pPr>
            <a:r>
              <a:rPr lang="en-US" sz="1800" dirty="0"/>
              <a:t>Use/understand basic neuroscience concepts when participating as members of treatment teams </a:t>
            </a:r>
            <a:endParaRPr lang="en-US" sz="1800" dirty="0">
              <a:ln w="15875">
                <a:noFill/>
                <a:round/>
              </a:ln>
            </a:endParaRPr>
          </a:p>
          <a:p>
            <a:pPr>
              <a:lnSpc>
                <a:spcPct val="90000"/>
              </a:lnSpc>
            </a:pPr>
            <a:endParaRPr lang="en-US" dirty="0"/>
          </a:p>
        </p:txBody>
      </p:sp>
      <p:sp>
        <p:nvSpPr>
          <p:cNvPr id="5" name="TextBox 4">
            <a:extLst>
              <a:ext uri="{FF2B5EF4-FFF2-40B4-BE49-F238E27FC236}">
                <a16:creationId xmlns:a16="http://schemas.microsoft.com/office/drawing/2014/main" id="{7C227167-9DCB-1540-87FF-D94D3540632F}"/>
              </a:ext>
            </a:extLst>
          </p:cNvPr>
          <p:cNvSpPr txBox="1"/>
          <p:nvPr/>
        </p:nvSpPr>
        <p:spPr>
          <a:xfrm>
            <a:off x="9133174" y="5782127"/>
            <a:ext cx="2243328" cy="215444"/>
          </a:xfrm>
          <a:prstGeom prst="rect">
            <a:avLst/>
          </a:prstGeom>
          <a:noFill/>
        </p:spPr>
        <p:txBody>
          <a:bodyPr wrap="square" rtlCol="0">
            <a:spAutoFit/>
          </a:bodyPr>
          <a:lstStyle/>
          <a:p>
            <a:pPr algn="r"/>
            <a:r>
              <a:rPr lang="en-US" sz="800" dirty="0"/>
              <a:t>Photo Credit: Gerd Altmann</a:t>
            </a:r>
          </a:p>
        </p:txBody>
      </p:sp>
    </p:spTree>
    <p:extLst>
      <p:ext uri="{BB962C8B-B14F-4D97-AF65-F5344CB8AC3E}">
        <p14:creationId xmlns:p14="http://schemas.microsoft.com/office/powerpoint/2010/main" val="461033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4" descr="A blue and white background&#10;&#10;Description automatically generated">
            <a:extLst>
              <a:ext uri="{FF2B5EF4-FFF2-40B4-BE49-F238E27FC236}">
                <a16:creationId xmlns:a16="http://schemas.microsoft.com/office/drawing/2014/main" id="{ADD7E794-A837-F844-A050-C620AF2530D7}"/>
              </a:ext>
            </a:extLst>
          </p:cNvPr>
          <p:cNvPicPr>
            <a:picLocks noChangeAspect="1"/>
          </p:cNvPicPr>
          <p:nvPr/>
        </p:nvPicPr>
        <p:blipFill rotWithShape="1">
          <a:blip r:embed="rId3"/>
          <a:srcRect l="9091" t="15012" b="8379"/>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FE06D4B-7C79-0940-A5B8-6A5163602475}"/>
              </a:ext>
            </a:extLst>
          </p:cNvPr>
          <p:cNvSpPr>
            <a:spLocks noGrp="1"/>
          </p:cNvSpPr>
          <p:nvPr>
            <p:ph type="title"/>
          </p:nvPr>
        </p:nvSpPr>
        <p:spPr>
          <a:xfrm>
            <a:off x="4740751" y="290902"/>
            <a:ext cx="6718433" cy="1746504"/>
          </a:xfrm>
        </p:spPr>
        <p:txBody>
          <a:bodyPr>
            <a:normAutofit/>
          </a:bodyPr>
          <a:lstStyle/>
          <a:p>
            <a:r>
              <a:rPr lang="en-US" sz="3600" dirty="0">
                <a:solidFill>
                  <a:schemeClr val="tx1">
                    <a:lumMod val="75000"/>
                    <a:lumOff val="25000"/>
                  </a:schemeClr>
                </a:solidFill>
              </a:rPr>
              <a:t>Brain Plasticity</a:t>
            </a:r>
          </a:p>
        </p:txBody>
      </p:sp>
      <p:sp>
        <p:nvSpPr>
          <p:cNvPr id="3" name="Content Placeholder 2">
            <a:extLst>
              <a:ext uri="{FF2B5EF4-FFF2-40B4-BE49-F238E27FC236}">
                <a16:creationId xmlns:a16="http://schemas.microsoft.com/office/drawing/2014/main" id="{D528843D-290C-1442-A432-19575A18C054}"/>
              </a:ext>
            </a:extLst>
          </p:cNvPr>
          <p:cNvSpPr>
            <a:spLocks noGrp="1"/>
          </p:cNvSpPr>
          <p:nvPr>
            <p:ph idx="1"/>
          </p:nvPr>
        </p:nvSpPr>
        <p:spPr>
          <a:xfrm>
            <a:off x="4554415" y="1890349"/>
            <a:ext cx="7175651" cy="4487594"/>
          </a:xfrm>
        </p:spPr>
        <p:txBody>
          <a:bodyPr>
            <a:noAutofit/>
          </a:bodyPr>
          <a:lstStyle/>
          <a:p>
            <a:pPr marL="285750" indent="-285750">
              <a:lnSpc>
                <a:spcPct val="90000"/>
              </a:lnSpc>
              <a:spcBef>
                <a:spcPts val="0"/>
              </a:spcBef>
              <a:buFont typeface="Arial" panose="020B0604020202020204" pitchFamily="34" charset="0"/>
              <a:buChar char="•"/>
            </a:pPr>
            <a:r>
              <a:rPr lang="en-US" b="1" dirty="0">
                <a:solidFill>
                  <a:schemeClr val="tx1">
                    <a:lumMod val="75000"/>
                    <a:lumOff val="25000"/>
                  </a:schemeClr>
                </a:solidFill>
              </a:rPr>
              <a:t>Plasticity: </a:t>
            </a:r>
            <a:r>
              <a:rPr lang="en-US" dirty="0">
                <a:solidFill>
                  <a:schemeClr val="tx1">
                    <a:lumMod val="75000"/>
                    <a:lumOff val="25000"/>
                  </a:schemeClr>
                </a:solidFill>
              </a:rPr>
              <a:t>brain changes over time from social, educational &amp; treatment experiences</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Function of brain tissue can be shaped according to type of ecological &amp; biological input</a:t>
            </a:r>
          </a:p>
          <a:p>
            <a:pPr marL="285750" indent="-285750">
              <a:lnSpc>
                <a:spcPct val="90000"/>
              </a:lnSpc>
              <a:spcBef>
                <a:spcPts val="0"/>
              </a:spcBef>
              <a:buFont typeface="Arial" panose="020B0604020202020204" pitchFamily="34" charset="0"/>
              <a:buChar char="•"/>
            </a:pP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r>
              <a:rPr lang="en-US" dirty="0">
                <a:solidFill>
                  <a:schemeClr val="tx1">
                    <a:lumMod val="75000"/>
                    <a:lumOff val="25000"/>
                  </a:schemeClr>
                </a:solidFill>
              </a:rPr>
              <a:t>Central question in early brain development:</a:t>
            </a:r>
          </a:p>
          <a:p>
            <a:pPr marL="560070" lvl="1" indent="-285750">
              <a:lnSpc>
                <a:spcPct val="90000"/>
              </a:lnSpc>
              <a:spcBef>
                <a:spcPts val="0"/>
              </a:spcBef>
              <a:buFont typeface="Arial" panose="020B0604020202020204" pitchFamily="34" charset="0"/>
              <a:buChar char="•"/>
            </a:pPr>
            <a:r>
              <a:rPr lang="en-US" sz="1800" dirty="0">
                <a:solidFill>
                  <a:schemeClr val="tx1">
                    <a:lumMod val="75000"/>
                    <a:lumOff val="25000"/>
                  </a:schemeClr>
                </a:solidFill>
              </a:rPr>
              <a:t>To what extent do environments &amp; experience play a role in developing brain &amp; behavior</a:t>
            </a:r>
            <a:br>
              <a:rPr lang="en-US" sz="1800" dirty="0">
                <a:solidFill>
                  <a:schemeClr val="tx1">
                    <a:lumMod val="75000"/>
                    <a:lumOff val="25000"/>
                  </a:schemeClr>
                </a:solidFill>
              </a:rPr>
            </a:br>
            <a:endParaRPr lang="en-US" sz="1800" dirty="0">
              <a:solidFill>
                <a:schemeClr val="tx1">
                  <a:lumMod val="75000"/>
                  <a:lumOff val="25000"/>
                </a:schemeClr>
              </a:solidFill>
            </a:endParaRPr>
          </a:p>
          <a:p>
            <a:pPr marL="285750" indent="-285750">
              <a:spcBef>
                <a:spcPts val="0"/>
              </a:spcBef>
              <a:buFont typeface="Arial" panose="020B0604020202020204" pitchFamily="34" charset="0"/>
              <a:buChar char="•"/>
            </a:pPr>
            <a:r>
              <a:rPr lang="en-US" dirty="0">
                <a:ln w="15875">
                  <a:noFill/>
                  <a:round/>
                </a:ln>
              </a:rPr>
              <a:t>More research needed to clarify:</a:t>
            </a:r>
          </a:p>
          <a:p>
            <a:pPr marL="742950" lvl="1" indent="-285750">
              <a:spcBef>
                <a:spcPts val="0"/>
              </a:spcBef>
              <a:buFont typeface="Arial" panose="020B0604020202020204" pitchFamily="34" charset="0"/>
              <a:buChar char="•"/>
            </a:pPr>
            <a:r>
              <a:rPr lang="en-US" sz="1800" dirty="0">
                <a:ln w="15875">
                  <a:noFill/>
                  <a:round/>
                </a:ln>
              </a:rPr>
              <a:t>Which environments particularly helpful/toxic?</a:t>
            </a:r>
          </a:p>
          <a:p>
            <a:pPr marL="742950" lvl="1" indent="-285750">
              <a:spcBef>
                <a:spcPts val="0"/>
              </a:spcBef>
              <a:buFont typeface="Arial" panose="020B0604020202020204" pitchFamily="34" charset="0"/>
              <a:buChar char="•"/>
            </a:pPr>
            <a:r>
              <a:rPr lang="en-US" sz="1800" dirty="0">
                <a:ln w="15875">
                  <a:noFill/>
                  <a:round/>
                </a:ln>
              </a:rPr>
              <a:t>How much experience needed within environment to change brain?</a:t>
            </a:r>
          </a:p>
          <a:p>
            <a:pPr marL="742950" lvl="1" indent="-285750">
              <a:spcBef>
                <a:spcPts val="0"/>
              </a:spcBef>
              <a:buFont typeface="Arial" panose="020B0604020202020204" pitchFamily="34" charset="0"/>
              <a:buChar char="•"/>
            </a:pPr>
            <a:r>
              <a:rPr lang="en-US" sz="1800" dirty="0">
                <a:ln w="15875">
                  <a:noFill/>
                  <a:round/>
                </a:ln>
              </a:rPr>
              <a:t>Are there critical age periods where environments stimulate pos. or neg. brain development?</a:t>
            </a:r>
          </a:p>
          <a:p>
            <a:pPr marL="285750" indent="-285750">
              <a:lnSpc>
                <a:spcPct val="90000"/>
              </a:lnSpc>
              <a:spcBef>
                <a:spcPts val="0"/>
              </a:spcBef>
              <a:buFont typeface="Arial" panose="020B0604020202020204" pitchFamily="34" charset="0"/>
              <a:buChar char="•"/>
            </a:pPr>
            <a:endParaRPr lang="en-US" dirty="0">
              <a:solidFill>
                <a:schemeClr val="tx1">
                  <a:lumMod val="75000"/>
                  <a:lumOff val="25000"/>
                </a:schemeClr>
              </a:solidFill>
            </a:endParaRPr>
          </a:p>
          <a:p>
            <a:pPr marL="285750" indent="-285750">
              <a:lnSpc>
                <a:spcPct val="90000"/>
              </a:lnSpc>
              <a:spcBef>
                <a:spcPts val="0"/>
              </a:spcBef>
              <a:buFont typeface="Arial" panose="020B0604020202020204" pitchFamily="34" charset="0"/>
              <a:buChar char="•"/>
            </a:pPr>
            <a:endParaRPr lang="en-US" dirty="0">
              <a:ln w="15875">
                <a:noFill/>
                <a:round/>
              </a:ln>
              <a:solidFill>
                <a:schemeClr val="tx1">
                  <a:lumMod val="75000"/>
                  <a:lumOff val="25000"/>
                </a:schemeClr>
              </a:solidFill>
            </a:endParaRPr>
          </a:p>
          <a:p>
            <a:pPr>
              <a:lnSpc>
                <a:spcPct val="90000"/>
              </a:lnSpc>
              <a:spcBef>
                <a:spcPts val="0"/>
              </a:spcBef>
            </a:pPr>
            <a:endParaRPr lang="en-US" dirty="0">
              <a:solidFill>
                <a:schemeClr val="tx1">
                  <a:lumMod val="75000"/>
                  <a:lumOff val="25000"/>
                </a:schemeClr>
              </a:solidFill>
            </a:endParaRPr>
          </a:p>
        </p:txBody>
      </p:sp>
      <p:sp>
        <p:nvSpPr>
          <p:cNvPr id="9" name="TextBox 8">
            <a:extLst>
              <a:ext uri="{FF2B5EF4-FFF2-40B4-BE49-F238E27FC236}">
                <a16:creationId xmlns:a16="http://schemas.microsoft.com/office/drawing/2014/main" id="{C734492C-F832-7945-B6A6-E380DAF8536E}"/>
              </a:ext>
            </a:extLst>
          </p:cNvPr>
          <p:cNvSpPr txBox="1"/>
          <p:nvPr/>
        </p:nvSpPr>
        <p:spPr>
          <a:xfrm>
            <a:off x="9486739" y="6215406"/>
            <a:ext cx="2243328" cy="215444"/>
          </a:xfrm>
          <a:prstGeom prst="rect">
            <a:avLst/>
          </a:prstGeom>
          <a:noFill/>
        </p:spPr>
        <p:txBody>
          <a:bodyPr wrap="square" rtlCol="0">
            <a:spAutoFit/>
          </a:bodyPr>
          <a:lstStyle/>
          <a:p>
            <a:pPr algn="r"/>
            <a:r>
              <a:rPr lang="en-US" sz="800" dirty="0"/>
              <a:t>Photo Credit: Gerd Altmann</a:t>
            </a:r>
          </a:p>
        </p:txBody>
      </p:sp>
    </p:spTree>
    <p:extLst>
      <p:ext uri="{BB962C8B-B14F-4D97-AF65-F5344CB8AC3E}">
        <p14:creationId xmlns:p14="http://schemas.microsoft.com/office/powerpoint/2010/main" val="1319002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870BB34-1E11-4A38-961E-8BECD4EB2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4" descr="A picture containing colorful&#10;&#10;Description automatically generated">
            <a:extLst>
              <a:ext uri="{FF2B5EF4-FFF2-40B4-BE49-F238E27FC236}">
                <a16:creationId xmlns:a16="http://schemas.microsoft.com/office/drawing/2014/main" id="{EE24BFC5-F061-1141-B5C2-8E27FD4834BD}"/>
              </a:ext>
            </a:extLst>
          </p:cNvPr>
          <p:cNvPicPr>
            <a:picLocks noChangeAspect="1"/>
          </p:cNvPicPr>
          <p:nvPr/>
        </p:nvPicPr>
        <p:blipFill rotWithShape="1">
          <a:blip r:embed="rId3"/>
          <a:srcRect t="24446" r="9091" b="23770"/>
          <a:stretch/>
        </p:blipFill>
        <p:spPr>
          <a:xfrm flipH="1">
            <a:off x="1" y="10"/>
            <a:ext cx="12191999" cy="6857989"/>
          </a:xfrm>
          <a:prstGeom prst="rect">
            <a:avLst/>
          </a:prstGeom>
        </p:spPr>
      </p:pic>
      <p:sp>
        <p:nvSpPr>
          <p:cNvPr id="37" name="Rectangle 36">
            <a:extLst>
              <a:ext uri="{FF2B5EF4-FFF2-40B4-BE49-F238E27FC236}">
                <a16:creationId xmlns:a16="http://schemas.microsoft.com/office/drawing/2014/main" id="{3E480DB9-98E5-480A-AF30-5D73B6127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206"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C1F246CF-DB85-4B25-B3A3-F5BBDEE3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366"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FE06D4B-7C79-0940-A5B8-6A5163602475}"/>
              </a:ext>
            </a:extLst>
          </p:cNvPr>
          <p:cNvSpPr>
            <a:spLocks noGrp="1"/>
          </p:cNvSpPr>
          <p:nvPr>
            <p:ph type="title"/>
          </p:nvPr>
        </p:nvSpPr>
        <p:spPr>
          <a:xfrm>
            <a:off x="783771" y="642594"/>
            <a:ext cx="6606492" cy="1746504"/>
          </a:xfrm>
        </p:spPr>
        <p:txBody>
          <a:bodyPr>
            <a:normAutofit/>
          </a:bodyPr>
          <a:lstStyle/>
          <a:p>
            <a:r>
              <a:rPr lang="en-US" dirty="0">
                <a:solidFill>
                  <a:schemeClr val="tx1">
                    <a:lumMod val="75000"/>
                    <a:lumOff val="25000"/>
                  </a:schemeClr>
                </a:solidFill>
              </a:rPr>
              <a:t>Brain Plasticity</a:t>
            </a:r>
          </a:p>
        </p:txBody>
      </p:sp>
      <p:sp>
        <p:nvSpPr>
          <p:cNvPr id="7" name="Content Placeholder 6">
            <a:extLst>
              <a:ext uri="{FF2B5EF4-FFF2-40B4-BE49-F238E27FC236}">
                <a16:creationId xmlns:a16="http://schemas.microsoft.com/office/drawing/2014/main" id="{BDC36B82-FAB0-DF4E-8649-9AFA41C1976C}"/>
              </a:ext>
            </a:extLst>
          </p:cNvPr>
          <p:cNvSpPr>
            <a:spLocks noGrp="1"/>
          </p:cNvSpPr>
          <p:nvPr>
            <p:ph idx="1"/>
          </p:nvPr>
        </p:nvSpPr>
        <p:spPr>
          <a:xfrm>
            <a:off x="606515" y="2389098"/>
            <a:ext cx="6855592" cy="3645942"/>
          </a:xfrm>
        </p:spPr>
        <p:txBody>
          <a:bodyPr>
            <a:noAutofit/>
          </a:bodyPr>
          <a:lstStyle/>
          <a:p>
            <a:pPr>
              <a:spcBef>
                <a:spcPts val="0"/>
              </a:spcBef>
              <a:buFont typeface="Arial" panose="020B0604020202020204" pitchFamily="34" charset="0"/>
              <a:buChar char="•"/>
            </a:pPr>
            <a:r>
              <a:rPr lang="en-US" sz="1800" dirty="0">
                <a:solidFill>
                  <a:schemeClr val="tx1">
                    <a:lumMod val="75000"/>
                    <a:lumOff val="25000"/>
                  </a:schemeClr>
                </a:solidFill>
              </a:rPr>
              <a:t>Complex social &amp; cognitive experiences result in improved social skills &amp; greater control over stress responses</a:t>
            </a:r>
            <a:br>
              <a:rPr lang="en-US" sz="1800" dirty="0">
                <a:solidFill>
                  <a:schemeClr val="tx1">
                    <a:lumMod val="75000"/>
                    <a:lumOff val="25000"/>
                  </a:schemeClr>
                </a:solidFill>
              </a:rPr>
            </a:br>
            <a:endParaRPr lang="en-US" sz="1800" dirty="0">
              <a:solidFill>
                <a:schemeClr val="tx1">
                  <a:lumMod val="75000"/>
                  <a:lumOff val="25000"/>
                </a:schemeClr>
              </a:solidFill>
            </a:endParaRPr>
          </a:p>
          <a:p>
            <a:pPr>
              <a:spcBef>
                <a:spcPts val="0"/>
              </a:spcBef>
              <a:buFont typeface="Arial" panose="020B0604020202020204" pitchFamily="34" charset="0"/>
              <a:buChar char="•"/>
            </a:pPr>
            <a:r>
              <a:rPr lang="en-US" dirty="0">
                <a:solidFill>
                  <a:schemeClr val="tx1">
                    <a:lumMod val="75000"/>
                    <a:lumOff val="25000"/>
                  </a:schemeClr>
                </a:solidFill>
              </a:rPr>
              <a:t>Brain changes resulting from experience distributed over neural systems, involve enlargement of brain, formation of new neurons &amp; synapses</a:t>
            </a:r>
            <a:br>
              <a:rPr lang="en-US" dirty="0">
                <a:solidFill>
                  <a:schemeClr val="tx1">
                    <a:lumMod val="75000"/>
                    <a:lumOff val="25000"/>
                  </a:schemeClr>
                </a:solidFill>
              </a:rPr>
            </a:br>
            <a:endParaRPr lang="en-US" dirty="0">
              <a:ln w="15875">
                <a:noFill/>
                <a:round/>
              </a:ln>
              <a:solidFill>
                <a:schemeClr val="tx1">
                  <a:lumMod val="75000"/>
                  <a:lumOff val="25000"/>
                </a:schemeClr>
              </a:solidFill>
            </a:endParaRPr>
          </a:p>
          <a:p>
            <a:pPr>
              <a:spcBef>
                <a:spcPts val="0"/>
              </a:spcBef>
              <a:buFont typeface="Arial" panose="020B0604020202020204" pitchFamily="34" charset="0"/>
              <a:buChar char="•"/>
            </a:pPr>
            <a:r>
              <a:rPr lang="en-US" dirty="0">
                <a:solidFill>
                  <a:schemeClr val="tx1">
                    <a:lumMod val="75000"/>
                    <a:lumOff val="25000"/>
                  </a:schemeClr>
                </a:solidFill>
              </a:rPr>
              <a:t>Development of mammalian brain shaped by environment &amp; experience</a:t>
            </a:r>
            <a:br>
              <a:rPr lang="en-US" dirty="0">
                <a:solidFill>
                  <a:schemeClr val="tx1">
                    <a:lumMod val="75000"/>
                    <a:lumOff val="25000"/>
                  </a:schemeClr>
                </a:solidFill>
              </a:rPr>
            </a:br>
            <a:endParaRPr lang="en-US" dirty="0">
              <a:solidFill>
                <a:schemeClr val="tx1">
                  <a:lumMod val="75000"/>
                  <a:lumOff val="25000"/>
                </a:schemeClr>
              </a:solidFill>
            </a:endParaRPr>
          </a:p>
          <a:p>
            <a:pPr>
              <a:spcBef>
                <a:spcPts val="0"/>
              </a:spcBef>
              <a:buFont typeface="Arial" panose="020B0604020202020204" pitchFamily="34" charset="0"/>
              <a:buChar char="•"/>
            </a:pPr>
            <a:r>
              <a:rPr lang="en-US" dirty="0">
                <a:solidFill>
                  <a:schemeClr val="tx1">
                    <a:lumMod val="75000"/>
                    <a:lumOff val="25000"/>
                  </a:schemeClr>
                </a:solidFill>
              </a:rPr>
              <a:t>Social workers complete assessments as clients evolve</a:t>
            </a:r>
            <a:br>
              <a:rPr lang="en-US" dirty="0">
                <a:solidFill>
                  <a:schemeClr val="tx1">
                    <a:lumMod val="75000"/>
                    <a:lumOff val="25000"/>
                  </a:schemeClr>
                </a:solidFill>
              </a:rPr>
            </a:br>
            <a:endParaRPr lang="en-US" dirty="0">
              <a:solidFill>
                <a:schemeClr val="tx1">
                  <a:lumMod val="75000"/>
                  <a:lumOff val="25000"/>
                </a:schemeClr>
              </a:solidFill>
            </a:endParaRPr>
          </a:p>
          <a:p>
            <a:pPr marL="285750" indent="-285750">
              <a:spcBef>
                <a:spcPts val="0"/>
              </a:spcBef>
              <a:buFont typeface="Arial" panose="020B0604020202020204" pitchFamily="34" charset="0"/>
              <a:buChar char="•"/>
            </a:pPr>
            <a:r>
              <a:rPr lang="en-US" b="1" dirty="0">
                <a:solidFill>
                  <a:schemeClr val="tx1">
                    <a:lumMod val="75000"/>
                    <a:lumOff val="25000"/>
                  </a:schemeClr>
                </a:solidFill>
              </a:rPr>
              <a:t>Experience-expectant developmental processes </a:t>
            </a:r>
            <a:r>
              <a:rPr lang="en-US" dirty="0">
                <a:solidFill>
                  <a:schemeClr val="tx1">
                    <a:lumMod val="75000"/>
                    <a:lumOff val="25000"/>
                  </a:schemeClr>
                </a:solidFill>
              </a:rPr>
              <a:t>develop as interaction of innate neural wiring with experiences present in human environment</a:t>
            </a:r>
            <a:endParaRPr lang="en-US" dirty="0">
              <a:ln w="15875">
                <a:noFill/>
                <a:round/>
              </a:ln>
              <a:solidFill>
                <a:schemeClr val="tx1">
                  <a:lumMod val="75000"/>
                  <a:lumOff val="25000"/>
                </a:schemeClr>
              </a:solidFill>
            </a:endParaRPr>
          </a:p>
          <a:p>
            <a:pPr>
              <a:spcBef>
                <a:spcPts val="0"/>
              </a:spcBef>
              <a:buFont typeface="Arial" panose="020B0604020202020204" pitchFamily="34" charset="0"/>
              <a:buChar char="•"/>
            </a:pPr>
            <a:endParaRPr lang="en-CA" dirty="0">
              <a:solidFill>
                <a:schemeClr val="tx1">
                  <a:lumMod val="75000"/>
                  <a:lumOff val="25000"/>
                </a:schemeClr>
              </a:solidFill>
            </a:endParaRPr>
          </a:p>
          <a:p>
            <a:pPr>
              <a:spcBef>
                <a:spcPts val="0"/>
              </a:spcBef>
              <a:buFont typeface="Arial" panose="020B0604020202020204" pitchFamily="34" charset="0"/>
              <a:buChar char="•"/>
            </a:pPr>
            <a:endParaRPr lang="en-US" dirty="0">
              <a:ln w="15875">
                <a:noFill/>
                <a:round/>
              </a:ln>
              <a:solidFill>
                <a:schemeClr val="tx1">
                  <a:lumMod val="75000"/>
                  <a:lumOff val="25000"/>
                </a:schemeClr>
              </a:solidFill>
            </a:endParaRPr>
          </a:p>
          <a:p>
            <a:pPr>
              <a:spcBef>
                <a:spcPts val="0"/>
              </a:spcBef>
              <a:buFont typeface="Arial" panose="020B0604020202020204" pitchFamily="34" charset="0"/>
              <a:buChar char="•"/>
            </a:pPr>
            <a:endParaRPr lang="en-US" dirty="0">
              <a:solidFill>
                <a:schemeClr val="tx1">
                  <a:lumMod val="75000"/>
                  <a:lumOff val="25000"/>
                </a:schemeClr>
              </a:solidFill>
            </a:endParaRPr>
          </a:p>
        </p:txBody>
      </p:sp>
      <p:sp>
        <p:nvSpPr>
          <p:cNvPr id="12" name="TextBox 11">
            <a:extLst>
              <a:ext uri="{FF2B5EF4-FFF2-40B4-BE49-F238E27FC236}">
                <a16:creationId xmlns:a16="http://schemas.microsoft.com/office/drawing/2014/main" id="{C8125CC3-4E55-B743-8977-3FF642E1F00E}"/>
              </a:ext>
            </a:extLst>
          </p:cNvPr>
          <p:cNvSpPr txBox="1"/>
          <p:nvPr/>
        </p:nvSpPr>
        <p:spPr>
          <a:xfrm>
            <a:off x="5474194" y="6228510"/>
            <a:ext cx="2243328" cy="215444"/>
          </a:xfrm>
          <a:prstGeom prst="rect">
            <a:avLst/>
          </a:prstGeom>
          <a:noFill/>
        </p:spPr>
        <p:txBody>
          <a:bodyPr wrap="square" rtlCol="0">
            <a:spAutoFit/>
          </a:bodyPr>
          <a:lstStyle/>
          <a:p>
            <a:pPr algn="r"/>
            <a:r>
              <a:rPr lang="en-US" sz="800" dirty="0"/>
              <a:t>Photo Credit: Gordon Johnson</a:t>
            </a:r>
          </a:p>
        </p:txBody>
      </p:sp>
    </p:spTree>
    <p:extLst>
      <p:ext uri="{BB962C8B-B14F-4D97-AF65-F5344CB8AC3E}">
        <p14:creationId xmlns:p14="http://schemas.microsoft.com/office/powerpoint/2010/main" val="2805121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06D4B-7C79-0940-A5B8-6A5163602475}"/>
              </a:ext>
            </a:extLst>
          </p:cNvPr>
          <p:cNvSpPr>
            <a:spLocks noGrp="1"/>
          </p:cNvSpPr>
          <p:nvPr>
            <p:ph type="title"/>
          </p:nvPr>
        </p:nvSpPr>
        <p:spPr>
          <a:xfrm>
            <a:off x="6169840" y="172450"/>
            <a:ext cx="6022160" cy="1645920"/>
          </a:xfrm>
        </p:spPr>
        <p:txBody>
          <a:bodyPr>
            <a:normAutofit/>
          </a:bodyPr>
          <a:lstStyle/>
          <a:p>
            <a:r>
              <a:rPr lang="en-US" sz="3100" dirty="0"/>
              <a:t>Brain Plasticity: Learning Disorders</a:t>
            </a:r>
          </a:p>
        </p:txBody>
      </p:sp>
      <p:sp>
        <p:nvSpPr>
          <p:cNvPr id="19" name="Rectangle 12">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chemeClr val="bg1"/>
          </a:solidFill>
          <a:ln w="6350" cap="flat" cmpd="sng" algn="ctr">
            <a:noFill/>
            <a:prstDash val="solid"/>
          </a:ln>
          <a:effectLst>
            <a:softEdge rad="0"/>
          </a:effectLst>
        </p:spPr>
      </p:sp>
      <p:sp>
        <p:nvSpPr>
          <p:cNvPr id="20" name="Rectangle 14">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chemeClr val="tx1">
                <a:lumMod val="75000"/>
                <a:lumOff val="25000"/>
              </a:schemeClr>
            </a:solidFill>
            <a:prstDash val="solid"/>
            <a:miter lim="800000"/>
          </a:ln>
          <a:effectLst/>
        </p:spPr>
      </p:sp>
      <p:pic>
        <p:nvPicPr>
          <p:cNvPr id="8" name="Content Placeholder 4" descr="A picture containing object&#10;&#10;Description automatically generated">
            <a:extLst>
              <a:ext uri="{FF2B5EF4-FFF2-40B4-BE49-F238E27FC236}">
                <a16:creationId xmlns:a16="http://schemas.microsoft.com/office/drawing/2014/main" id="{10E2F5F0-84E3-E548-B39E-65F3E938FFA3}"/>
              </a:ext>
            </a:extLst>
          </p:cNvPr>
          <p:cNvPicPr>
            <a:picLocks noChangeAspect="1"/>
          </p:cNvPicPr>
          <p:nvPr/>
        </p:nvPicPr>
        <p:blipFill>
          <a:blip r:embed="rId3"/>
          <a:stretch>
            <a:fillRect/>
          </a:stretch>
        </p:blipFill>
        <p:spPr>
          <a:xfrm>
            <a:off x="1205256" y="1556428"/>
            <a:ext cx="4414438" cy="3763308"/>
          </a:xfrm>
          <a:prstGeom prst="rect">
            <a:avLst/>
          </a:prstGeom>
        </p:spPr>
      </p:pic>
      <p:sp>
        <p:nvSpPr>
          <p:cNvPr id="7" name="Content Placeholder 6">
            <a:extLst>
              <a:ext uri="{FF2B5EF4-FFF2-40B4-BE49-F238E27FC236}">
                <a16:creationId xmlns:a16="http://schemas.microsoft.com/office/drawing/2014/main" id="{76CB51B9-EFBF-9143-83E9-4294041BC591}"/>
              </a:ext>
            </a:extLst>
          </p:cNvPr>
          <p:cNvSpPr>
            <a:spLocks noGrp="1"/>
          </p:cNvSpPr>
          <p:nvPr>
            <p:ph idx="1"/>
          </p:nvPr>
        </p:nvSpPr>
        <p:spPr>
          <a:xfrm>
            <a:off x="6169840" y="1461228"/>
            <a:ext cx="5554074" cy="3496120"/>
          </a:xfrm>
        </p:spPr>
        <p:txBody>
          <a:bodyPr>
            <a:noAutofit/>
          </a:bodyPr>
          <a:lstStyle/>
          <a:p>
            <a:pPr marL="285750" indent="-285750">
              <a:lnSpc>
                <a:spcPct val="90000"/>
              </a:lnSpc>
              <a:spcBef>
                <a:spcPts val="0"/>
              </a:spcBef>
              <a:buFont typeface="Arial" panose="020B0604020202020204" pitchFamily="34" charset="0"/>
              <a:buChar char="•"/>
            </a:pPr>
            <a:r>
              <a:rPr lang="en-US" dirty="0"/>
              <a:t>Learning disorders illustrate plasticity &amp; its limits</a:t>
            </a:r>
            <a:br>
              <a:rPr lang="en-US" dirty="0"/>
            </a:br>
            <a:endParaRPr lang="en-US" dirty="0"/>
          </a:p>
          <a:p>
            <a:pPr marL="285750" indent="-285750">
              <a:lnSpc>
                <a:spcPct val="90000"/>
              </a:lnSpc>
              <a:spcBef>
                <a:spcPts val="0"/>
              </a:spcBef>
              <a:buFont typeface="Arial" panose="020B0604020202020204" pitchFamily="34" charset="0"/>
              <a:buChar char="•"/>
            </a:pPr>
            <a:r>
              <a:rPr lang="en-US" dirty="0"/>
              <a:t>15% of reading problems in North America from poor schooling, mental retardation, or other problems; 85% from biologically based learning disorder</a:t>
            </a:r>
            <a:br>
              <a:rPr lang="en-US" dirty="0"/>
            </a:br>
            <a:endParaRPr lang="en-US" dirty="0"/>
          </a:p>
          <a:p>
            <a:pPr marL="285750" indent="-285750">
              <a:lnSpc>
                <a:spcPct val="90000"/>
              </a:lnSpc>
              <a:spcBef>
                <a:spcPts val="0"/>
              </a:spcBef>
              <a:buFont typeface="Arial" panose="020B0604020202020204" pitchFamily="34" charset="0"/>
              <a:buChar char="•"/>
            </a:pPr>
            <a:r>
              <a:rPr lang="en-US" dirty="0"/>
              <a:t>Brains w/ learning disorders &lt; integrated neural structures in left hemisphere</a:t>
            </a:r>
            <a:br>
              <a:rPr lang="en-US" dirty="0"/>
            </a:br>
            <a:endParaRPr lang="en-US" dirty="0"/>
          </a:p>
          <a:p>
            <a:pPr marL="285750" indent="-285750">
              <a:lnSpc>
                <a:spcPct val="90000"/>
              </a:lnSpc>
              <a:spcBef>
                <a:spcPts val="0"/>
              </a:spcBef>
              <a:buFont typeface="Arial" panose="020B0604020202020204" pitchFamily="34" charset="0"/>
              <a:buChar char="•"/>
            </a:pPr>
            <a:r>
              <a:rPr lang="en-US" dirty="0"/>
              <a:t>People w/ reading disorders demonstrate difficulty w/phoneme awareness, language-processing skills, speech perception, vocabulary &amp; phonological representation</a:t>
            </a:r>
            <a:br>
              <a:rPr lang="en-US" dirty="0"/>
            </a:br>
            <a:endParaRPr lang="en-US" dirty="0"/>
          </a:p>
          <a:p>
            <a:pPr marL="285750" indent="-285750">
              <a:lnSpc>
                <a:spcPct val="90000"/>
              </a:lnSpc>
              <a:spcBef>
                <a:spcPts val="0"/>
              </a:spcBef>
              <a:buFont typeface="Arial" panose="020B0604020202020204" pitchFamily="34" charset="0"/>
              <a:buChar char="•"/>
            </a:pPr>
            <a:r>
              <a:rPr lang="en-US" dirty="0"/>
              <a:t>Genetics or experience don’t dictate outcome of learning disorders</a:t>
            </a:r>
            <a:br>
              <a:rPr lang="en-US" dirty="0"/>
            </a:br>
            <a:endParaRPr lang="en-US" dirty="0"/>
          </a:p>
          <a:p>
            <a:pPr marL="285750" indent="-285750">
              <a:lnSpc>
                <a:spcPct val="90000"/>
              </a:lnSpc>
              <a:spcBef>
                <a:spcPts val="0"/>
              </a:spcBef>
              <a:buFont typeface="Arial" panose="020B0604020202020204" pitchFamily="34" charset="0"/>
              <a:buChar char="•"/>
            </a:pPr>
            <a:r>
              <a:rPr lang="en-US" dirty="0"/>
              <a:t>Experience focused on left hemispheric exercises/learning, brain develops new pathways</a:t>
            </a:r>
          </a:p>
        </p:txBody>
      </p:sp>
      <p:sp>
        <p:nvSpPr>
          <p:cNvPr id="12" name="TextBox 11">
            <a:extLst>
              <a:ext uri="{FF2B5EF4-FFF2-40B4-BE49-F238E27FC236}">
                <a16:creationId xmlns:a16="http://schemas.microsoft.com/office/drawing/2014/main" id="{83E386AE-2821-E64C-A217-C8A08B0C848D}"/>
              </a:ext>
            </a:extLst>
          </p:cNvPr>
          <p:cNvSpPr txBox="1"/>
          <p:nvPr/>
        </p:nvSpPr>
        <p:spPr>
          <a:xfrm>
            <a:off x="3696406" y="5739875"/>
            <a:ext cx="2243328" cy="215444"/>
          </a:xfrm>
          <a:prstGeom prst="rect">
            <a:avLst/>
          </a:prstGeom>
          <a:noFill/>
        </p:spPr>
        <p:txBody>
          <a:bodyPr wrap="square" rtlCol="0">
            <a:spAutoFit/>
          </a:bodyPr>
          <a:lstStyle/>
          <a:p>
            <a:pPr algn="r"/>
            <a:r>
              <a:rPr lang="en-US" sz="800" dirty="0"/>
              <a:t>Photo Credit: </a:t>
            </a:r>
            <a:r>
              <a:rPr lang="en-US" sz="800" dirty="0" err="1"/>
              <a:t>Pixababy</a:t>
            </a:r>
            <a:endParaRPr lang="en-US" sz="800" dirty="0"/>
          </a:p>
        </p:txBody>
      </p:sp>
    </p:spTree>
    <p:extLst>
      <p:ext uri="{BB962C8B-B14F-4D97-AF65-F5344CB8AC3E}">
        <p14:creationId xmlns:p14="http://schemas.microsoft.com/office/powerpoint/2010/main" val="1189172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BBEF0A3A-A406-0840-A5AB-99E5A2689190}"/>
              </a:ext>
            </a:extLst>
          </p:cNvPr>
          <p:cNvPicPr>
            <a:picLocks noChangeAspect="1"/>
          </p:cNvPicPr>
          <p:nvPr/>
        </p:nvPicPr>
        <p:blipFill rotWithShape="1">
          <a:blip r:embed="rId2"/>
          <a:srcRect r="444"/>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4D9CF-49E7-0443-BFA1-40904F17838D}"/>
              </a:ext>
            </a:extLst>
          </p:cNvPr>
          <p:cNvSpPr>
            <a:spLocks noGrp="1"/>
          </p:cNvSpPr>
          <p:nvPr>
            <p:ph type="title"/>
          </p:nvPr>
        </p:nvSpPr>
        <p:spPr>
          <a:xfrm>
            <a:off x="6654304" y="1050247"/>
            <a:ext cx="4472921" cy="1371600"/>
          </a:xfrm>
        </p:spPr>
        <p:txBody>
          <a:bodyPr>
            <a:normAutofit/>
          </a:bodyPr>
          <a:lstStyle/>
          <a:p>
            <a:r>
              <a:rPr lang="en-US" sz="3100" dirty="0"/>
              <a:t>Studying the Brain: Neuroimaging Methods</a:t>
            </a:r>
          </a:p>
        </p:txBody>
      </p:sp>
      <p:sp>
        <p:nvSpPr>
          <p:cNvPr id="3" name="Content Placeholder 2">
            <a:extLst>
              <a:ext uri="{FF2B5EF4-FFF2-40B4-BE49-F238E27FC236}">
                <a16:creationId xmlns:a16="http://schemas.microsoft.com/office/drawing/2014/main" id="{4F49ED1F-19B8-6D43-B9C7-142DCBCEB02F}"/>
              </a:ext>
            </a:extLst>
          </p:cNvPr>
          <p:cNvSpPr>
            <a:spLocks noGrp="1"/>
          </p:cNvSpPr>
          <p:nvPr>
            <p:ph idx="1"/>
          </p:nvPr>
        </p:nvSpPr>
        <p:spPr>
          <a:xfrm>
            <a:off x="6915089" y="2583925"/>
            <a:ext cx="4472922" cy="3131672"/>
          </a:xfrm>
        </p:spPr>
        <p:txBody>
          <a:bodyPr>
            <a:normAutofit/>
          </a:bodyPr>
          <a:lstStyle/>
          <a:p>
            <a:pPr marL="285750" indent="-285750">
              <a:spcBef>
                <a:spcPts val="0"/>
              </a:spcBef>
              <a:buFont typeface="Arial" panose="020B0604020202020204" pitchFamily="34" charset="0"/>
              <a:buChar char="•"/>
            </a:pPr>
            <a:r>
              <a:rPr lang="en-US" b="1" dirty="0"/>
              <a:t>Computerized axial tomography</a:t>
            </a:r>
            <a:r>
              <a:rPr lang="en-US" dirty="0"/>
              <a:t> </a:t>
            </a:r>
            <a:br>
              <a:rPr lang="en-US" dirty="0"/>
            </a:br>
            <a:r>
              <a:rPr lang="en-US" dirty="0"/>
              <a:t>(CAT scan)</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r>
              <a:rPr lang="en-US" b="1" dirty="0"/>
              <a:t>Positron-emission tomography</a:t>
            </a:r>
            <a:r>
              <a:rPr lang="en-US" dirty="0"/>
              <a:t> </a:t>
            </a:r>
            <a:br>
              <a:rPr lang="en-US" dirty="0"/>
            </a:br>
            <a:r>
              <a:rPr lang="en-US" dirty="0"/>
              <a:t>(PET)</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r>
              <a:rPr lang="en-US" b="1" dirty="0"/>
              <a:t>Magnetic resonance imaging</a:t>
            </a:r>
            <a:r>
              <a:rPr lang="en-US" dirty="0"/>
              <a:t> </a:t>
            </a:r>
            <a:br>
              <a:rPr lang="en-US" dirty="0"/>
            </a:br>
            <a:r>
              <a:rPr lang="en-US" dirty="0"/>
              <a:t>(MRI) and functional MRI (fMRI) </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r>
              <a:rPr lang="en-US" b="1" dirty="0"/>
              <a:t>Electroencephalogram</a:t>
            </a:r>
            <a:r>
              <a:rPr lang="en-US" dirty="0"/>
              <a:t> </a:t>
            </a:r>
            <a:br>
              <a:rPr lang="en-US" dirty="0"/>
            </a:br>
            <a:r>
              <a:rPr lang="en-US" dirty="0"/>
              <a:t>(EEG)</a:t>
            </a:r>
          </a:p>
          <a:p>
            <a:pPr>
              <a:spcBef>
                <a:spcPts val="0"/>
              </a:spcBef>
            </a:pPr>
            <a:endParaRPr lang="en-US" dirty="0"/>
          </a:p>
        </p:txBody>
      </p:sp>
      <p:sp>
        <p:nvSpPr>
          <p:cNvPr id="8" name="TextBox 7">
            <a:extLst>
              <a:ext uri="{FF2B5EF4-FFF2-40B4-BE49-F238E27FC236}">
                <a16:creationId xmlns:a16="http://schemas.microsoft.com/office/drawing/2014/main" id="{CD7AEAE0-680E-2142-8F47-0B19A99C8BEE}"/>
              </a:ext>
            </a:extLst>
          </p:cNvPr>
          <p:cNvSpPr txBox="1"/>
          <p:nvPr/>
        </p:nvSpPr>
        <p:spPr>
          <a:xfrm>
            <a:off x="9152630" y="5846129"/>
            <a:ext cx="2243328" cy="215444"/>
          </a:xfrm>
          <a:prstGeom prst="rect">
            <a:avLst/>
          </a:prstGeom>
          <a:noFill/>
        </p:spPr>
        <p:txBody>
          <a:bodyPr wrap="square" rtlCol="0">
            <a:spAutoFit/>
          </a:bodyPr>
          <a:lstStyle/>
          <a:p>
            <a:pPr algn="r"/>
            <a:r>
              <a:rPr lang="en-US" sz="800" dirty="0"/>
              <a:t>Photo Credit: Gerd Altmann</a:t>
            </a:r>
          </a:p>
        </p:txBody>
      </p:sp>
    </p:spTree>
    <p:extLst>
      <p:ext uri="{BB962C8B-B14F-4D97-AF65-F5344CB8AC3E}">
        <p14:creationId xmlns:p14="http://schemas.microsoft.com/office/powerpoint/2010/main" val="1957792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FE06D4B-7C79-0940-A5B8-6A5163602475}"/>
              </a:ext>
            </a:extLst>
          </p:cNvPr>
          <p:cNvSpPr>
            <a:spLocks noGrp="1"/>
          </p:cNvSpPr>
          <p:nvPr>
            <p:ph type="title"/>
          </p:nvPr>
        </p:nvSpPr>
        <p:spPr>
          <a:xfrm>
            <a:off x="569741" y="484330"/>
            <a:ext cx="6281928" cy="1744183"/>
          </a:xfrm>
        </p:spPr>
        <p:txBody>
          <a:bodyPr>
            <a:normAutofit/>
          </a:bodyPr>
          <a:lstStyle/>
          <a:p>
            <a:r>
              <a:rPr lang="en-US" sz="4000" dirty="0"/>
              <a:t>Studying the Brain: Cat Scans</a:t>
            </a:r>
          </a:p>
        </p:txBody>
      </p:sp>
      <p:sp>
        <p:nvSpPr>
          <p:cNvPr id="7" name="Content Placeholder 6">
            <a:extLst>
              <a:ext uri="{FF2B5EF4-FFF2-40B4-BE49-F238E27FC236}">
                <a16:creationId xmlns:a16="http://schemas.microsoft.com/office/drawing/2014/main" id="{1916C96A-F0E0-9F41-AE0E-520BF0E79F57}"/>
              </a:ext>
            </a:extLst>
          </p:cNvPr>
          <p:cNvSpPr>
            <a:spLocks noGrp="1"/>
          </p:cNvSpPr>
          <p:nvPr>
            <p:ph idx="1"/>
          </p:nvPr>
        </p:nvSpPr>
        <p:spPr>
          <a:xfrm>
            <a:off x="474785" y="2210737"/>
            <a:ext cx="6998677" cy="3648456"/>
          </a:xfrm>
        </p:spPr>
        <p:txBody>
          <a:bodyPr>
            <a:noAutofit/>
          </a:bodyPr>
          <a:lstStyle/>
          <a:p>
            <a:pPr marL="285750" indent="-285750">
              <a:lnSpc>
                <a:spcPct val="90000"/>
              </a:lnSpc>
              <a:spcBef>
                <a:spcPts val="0"/>
              </a:spcBef>
              <a:buFont typeface="Arial" panose="020B0604020202020204" pitchFamily="34" charset="0"/>
              <a:buChar char="•"/>
            </a:pPr>
            <a:r>
              <a:rPr lang="en-US" dirty="0"/>
              <a:t>Shape &amp; size of brain areas measured using </a:t>
            </a:r>
            <a:r>
              <a:rPr lang="en-US" b="1" dirty="0"/>
              <a:t>computerized axial tomography</a:t>
            </a:r>
            <a:r>
              <a:rPr lang="en-US" dirty="0"/>
              <a:t> (CAT scan)</a:t>
            </a:r>
            <a:br>
              <a:rPr lang="en-US" dirty="0"/>
            </a:br>
            <a:endParaRPr lang="en-US" dirty="0"/>
          </a:p>
          <a:p>
            <a:pPr marL="285750" indent="-285750">
              <a:lnSpc>
                <a:spcPct val="90000"/>
              </a:lnSpc>
              <a:spcBef>
                <a:spcPts val="0"/>
              </a:spcBef>
              <a:buFont typeface="Arial" panose="020B0604020202020204" pitchFamily="34" charset="0"/>
              <a:buChar char="•"/>
            </a:pPr>
            <a:r>
              <a:rPr lang="en-US" dirty="0"/>
              <a:t>Created by computer; turns multiple X-ray images into high-contrast 3-dimensional pictures</a:t>
            </a:r>
            <a:br>
              <a:rPr lang="en-US" dirty="0"/>
            </a:br>
            <a:endParaRPr lang="en-US" dirty="0"/>
          </a:p>
          <a:p>
            <a:pPr marL="285750" indent="-285750">
              <a:lnSpc>
                <a:spcPct val="90000"/>
              </a:lnSpc>
              <a:spcBef>
                <a:spcPts val="0"/>
              </a:spcBef>
              <a:buFont typeface="Arial" panose="020B0604020202020204" pitchFamily="34" charset="0"/>
              <a:buChar char="•"/>
            </a:pPr>
            <a:r>
              <a:rPr lang="en-US" dirty="0"/>
              <a:t>Provide sharper resolution of soft tissue than routine X-rays</a:t>
            </a:r>
            <a:br>
              <a:rPr lang="en-US" dirty="0"/>
            </a:br>
            <a:endParaRPr lang="en-US" dirty="0"/>
          </a:p>
          <a:p>
            <a:pPr marL="285750" indent="-285750">
              <a:lnSpc>
                <a:spcPct val="90000"/>
              </a:lnSpc>
              <a:spcBef>
                <a:spcPts val="0"/>
              </a:spcBef>
              <a:buFont typeface="Arial" panose="020B0604020202020204" pitchFamily="34" charset="0"/>
              <a:buChar char="•"/>
            </a:pPr>
            <a:r>
              <a:rPr lang="en-US" dirty="0"/>
              <a:t>CAT scans allow view of tiny changes in grey &amp; white matter in living patients, including characteristics of:</a:t>
            </a:r>
          </a:p>
          <a:p>
            <a:pPr marL="742950" lvl="1" indent="-285750">
              <a:lnSpc>
                <a:spcPct val="90000"/>
              </a:lnSpc>
              <a:spcBef>
                <a:spcPts val="0"/>
              </a:spcBef>
              <a:buFont typeface="Arial" panose="020B0604020202020204" pitchFamily="34" charset="0"/>
              <a:buChar char="•"/>
            </a:pPr>
            <a:r>
              <a:rPr lang="en-US" sz="1800" dirty="0"/>
              <a:t>Strokes</a:t>
            </a:r>
          </a:p>
          <a:p>
            <a:pPr marL="742950" lvl="1" indent="-285750">
              <a:lnSpc>
                <a:spcPct val="90000"/>
              </a:lnSpc>
              <a:spcBef>
                <a:spcPts val="0"/>
              </a:spcBef>
              <a:buFont typeface="Arial" panose="020B0604020202020204" pitchFamily="34" charset="0"/>
              <a:buChar char="•"/>
            </a:pPr>
            <a:r>
              <a:rPr lang="en-US" sz="1800" dirty="0"/>
              <a:t>Brain trauma</a:t>
            </a:r>
          </a:p>
          <a:p>
            <a:pPr marL="742950" lvl="1" indent="-285750">
              <a:lnSpc>
                <a:spcPct val="90000"/>
              </a:lnSpc>
              <a:spcBef>
                <a:spcPts val="0"/>
              </a:spcBef>
              <a:buFont typeface="Arial" panose="020B0604020202020204" pitchFamily="34" charset="0"/>
              <a:buChar char="•"/>
            </a:pPr>
            <a:r>
              <a:rPr lang="en-US" sz="1800" dirty="0"/>
              <a:t>Tumors</a:t>
            </a:r>
          </a:p>
          <a:p>
            <a:pPr marL="742950" lvl="1" indent="-285750">
              <a:lnSpc>
                <a:spcPct val="90000"/>
              </a:lnSpc>
              <a:spcBef>
                <a:spcPts val="0"/>
              </a:spcBef>
              <a:buFont typeface="Arial" panose="020B0604020202020204" pitchFamily="34" charset="0"/>
              <a:buChar char="•"/>
            </a:pPr>
            <a:r>
              <a:rPr lang="en-US" sz="1800" dirty="0"/>
              <a:t>Dementia</a:t>
            </a:r>
          </a:p>
          <a:p>
            <a:pPr marL="742950" lvl="1" indent="-285750">
              <a:lnSpc>
                <a:spcPct val="90000"/>
              </a:lnSpc>
              <a:spcBef>
                <a:spcPts val="0"/>
              </a:spcBef>
              <a:buFont typeface="Arial" panose="020B0604020202020204" pitchFamily="34" charset="0"/>
              <a:buChar char="•"/>
            </a:pPr>
            <a:r>
              <a:rPr lang="en-US" sz="1800" dirty="0"/>
              <a:t>Developmental disorders</a:t>
            </a:r>
            <a:endParaRPr lang="en-CA" sz="1800" dirty="0"/>
          </a:p>
          <a:p>
            <a:pPr>
              <a:lnSpc>
                <a:spcPct val="90000"/>
              </a:lnSpc>
              <a:spcBef>
                <a:spcPts val="0"/>
              </a:spcBef>
            </a:pPr>
            <a:endParaRPr lang="en-US" dirty="0"/>
          </a:p>
        </p:txBody>
      </p:sp>
      <p:pic>
        <p:nvPicPr>
          <p:cNvPr id="8" name="Picture 7" descr="A picture containing cake, sitting, white, food&#10;&#10;Description automatically generated">
            <a:extLst>
              <a:ext uri="{FF2B5EF4-FFF2-40B4-BE49-F238E27FC236}">
                <a16:creationId xmlns:a16="http://schemas.microsoft.com/office/drawing/2014/main" id="{9EEAB803-2875-4F43-98AB-A1A86532C552}"/>
              </a:ext>
            </a:extLst>
          </p:cNvPr>
          <p:cNvPicPr>
            <a:picLocks noChangeAspect="1"/>
          </p:cNvPicPr>
          <p:nvPr/>
        </p:nvPicPr>
        <p:blipFill rotWithShape="1">
          <a:blip r:embed="rId3"/>
          <a:srcRect l="4706" r="3632" b="-2"/>
          <a:stretch/>
        </p:blipFill>
        <p:spPr>
          <a:xfrm>
            <a:off x="7837371" y="237744"/>
            <a:ext cx="4124416" cy="6382512"/>
          </a:xfrm>
          <a:prstGeom prst="rect">
            <a:avLst/>
          </a:prstGeom>
        </p:spPr>
      </p:pic>
      <p:sp>
        <p:nvSpPr>
          <p:cNvPr id="12" name="TextBox 11">
            <a:extLst>
              <a:ext uri="{FF2B5EF4-FFF2-40B4-BE49-F238E27FC236}">
                <a16:creationId xmlns:a16="http://schemas.microsoft.com/office/drawing/2014/main" id="{2A8E2060-28A1-7146-984A-36990265C550}"/>
              </a:ext>
            </a:extLst>
          </p:cNvPr>
          <p:cNvSpPr txBox="1"/>
          <p:nvPr/>
        </p:nvSpPr>
        <p:spPr>
          <a:xfrm>
            <a:off x="5391106" y="6204905"/>
            <a:ext cx="2243328" cy="215444"/>
          </a:xfrm>
          <a:prstGeom prst="rect">
            <a:avLst/>
          </a:prstGeom>
          <a:noFill/>
        </p:spPr>
        <p:txBody>
          <a:bodyPr wrap="square" rtlCol="0">
            <a:spAutoFit/>
          </a:bodyPr>
          <a:lstStyle/>
          <a:p>
            <a:pPr algn="r"/>
            <a:r>
              <a:rPr lang="en-US" sz="800" dirty="0"/>
              <a:t>Photo Credit: Wikimedia</a:t>
            </a:r>
          </a:p>
        </p:txBody>
      </p:sp>
    </p:spTree>
    <p:extLst>
      <p:ext uri="{BB962C8B-B14F-4D97-AF65-F5344CB8AC3E}">
        <p14:creationId xmlns:p14="http://schemas.microsoft.com/office/powerpoint/2010/main" val="2892768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a:extLst>
              <a:ext uri="{FF2B5EF4-FFF2-40B4-BE49-F238E27FC236}">
                <a16:creationId xmlns:a16="http://schemas.microsoft.com/office/drawing/2014/main" id="{E4D7D568-2C84-9541-BAE2-E60F35B2313D}"/>
              </a:ext>
            </a:extLst>
          </p:cNvPr>
          <p:cNvPicPr>
            <a:picLocks noChangeAspect="1"/>
          </p:cNvPicPr>
          <p:nvPr/>
        </p:nvPicPr>
        <p:blipFill rotWithShape="1">
          <a:blip r:embed="rId3"/>
          <a:srcRect r="4460" b="-2"/>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C2A483-C837-3F4B-9E5E-3E78F22ED438}"/>
              </a:ext>
            </a:extLst>
          </p:cNvPr>
          <p:cNvSpPr>
            <a:spLocks noGrp="1"/>
          </p:cNvSpPr>
          <p:nvPr>
            <p:ph type="title"/>
          </p:nvPr>
        </p:nvSpPr>
        <p:spPr>
          <a:xfrm>
            <a:off x="6846137" y="727626"/>
            <a:ext cx="4602152" cy="1718225"/>
          </a:xfrm>
        </p:spPr>
        <p:txBody>
          <a:bodyPr>
            <a:normAutofit/>
          </a:bodyPr>
          <a:lstStyle/>
          <a:p>
            <a:r>
              <a:rPr lang="en-US" sz="3700" dirty="0"/>
              <a:t>Studying the Brain: PET Scans</a:t>
            </a:r>
          </a:p>
        </p:txBody>
      </p:sp>
      <p:sp>
        <p:nvSpPr>
          <p:cNvPr id="3" name="Content Placeholder 2">
            <a:extLst>
              <a:ext uri="{FF2B5EF4-FFF2-40B4-BE49-F238E27FC236}">
                <a16:creationId xmlns:a16="http://schemas.microsoft.com/office/drawing/2014/main" id="{75E65926-930D-FB4D-8C8B-16D517C1CDF9}"/>
              </a:ext>
            </a:extLst>
          </p:cNvPr>
          <p:cNvSpPr>
            <a:spLocks noGrp="1"/>
          </p:cNvSpPr>
          <p:nvPr>
            <p:ph idx="1"/>
          </p:nvPr>
        </p:nvSpPr>
        <p:spPr>
          <a:xfrm>
            <a:off x="6629400" y="2538919"/>
            <a:ext cx="5116701" cy="3557805"/>
          </a:xfrm>
        </p:spPr>
        <p:txBody>
          <a:bodyPr>
            <a:noAutofit/>
          </a:bodyPr>
          <a:lstStyle/>
          <a:p>
            <a:pPr marL="285750" indent="-285750">
              <a:lnSpc>
                <a:spcPct val="90000"/>
              </a:lnSpc>
              <a:spcBef>
                <a:spcPts val="0"/>
              </a:spcBef>
              <a:buFont typeface="Arial" panose="020B0604020202020204" pitchFamily="34" charset="0"/>
              <a:buChar char="•"/>
            </a:pPr>
            <a:r>
              <a:rPr lang="en-US" b="1" dirty="0"/>
              <a:t>Positron-emission tomography</a:t>
            </a:r>
            <a:r>
              <a:rPr lang="en-US" dirty="0"/>
              <a:t> (PET) shows metabolically active areas of brain when person is resting or performing tasks</a:t>
            </a:r>
            <a:br>
              <a:rPr lang="en-US" dirty="0"/>
            </a:br>
            <a:endParaRPr lang="en-US" dirty="0"/>
          </a:p>
          <a:p>
            <a:pPr marL="285750" indent="-285750">
              <a:lnSpc>
                <a:spcPct val="90000"/>
              </a:lnSpc>
              <a:spcBef>
                <a:spcPts val="0"/>
              </a:spcBef>
              <a:buFont typeface="Arial" panose="020B0604020202020204" pitchFamily="34" charset="0"/>
              <a:buChar char="•"/>
            </a:pPr>
            <a:r>
              <a:rPr lang="en-US" dirty="0"/>
              <a:t>Accomplished by measuring amount of oxygen &amp; glucose metabolized throughout brain</a:t>
            </a:r>
            <a:br>
              <a:rPr lang="en-US" dirty="0"/>
            </a:br>
            <a:endParaRPr lang="en-US" dirty="0"/>
          </a:p>
          <a:p>
            <a:pPr marL="285750" indent="-285750">
              <a:lnSpc>
                <a:spcPct val="90000"/>
              </a:lnSpc>
              <a:spcBef>
                <a:spcPts val="0"/>
              </a:spcBef>
              <a:buFont typeface="Arial" panose="020B0604020202020204" pitchFamily="34" charset="0"/>
              <a:buChar char="•"/>
            </a:pPr>
            <a:r>
              <a:rPr lang="en-US" dirty="0"/>
              <a:t>Requires person to be exposed to low dose of radioactive substance</a:t>
            </a:r>
            <a:br>
              <a:rPr lang="en-US" dirty="0"/>
            </a:br>
            <a:endParaRPr lang="en-US" dirty="0"/>
          </a:p>
          <a:p>
            <a:pPr marL="285750" indent="-285750">
              <a:lnSpc>
                <a:spcPct val="90000"/>
              </a:lnSpc>
              <a:spcBef>
                <a:spcPts val="0"/>
              </a:spcBef>
              <a:buFont typeface="Arial" panose="020B0604020202020204" pitchFamily="34" charset="0"/>
              <a:buChar char="•"/>
            </a:pPr>
            <a:r>
              <a:rPr lang="en-US" dirty="0"/>
              <a:t>Gamma rays emitted &amp; detected by sensors &amp; computers construct 3-dimensional image of brain function</a:t>
            </a:r>
            <a:endParaRPr lang="en-US" dirty="0">
              <a:ln w="15875">
                <a:noFill/>
                <a:round/>
              </a:ln>
            </a:endParaRPr>
          </a:p>
          <a:p>
            <a:pPr>
              <a:lnSpc>
                <a:spcPct val="90000"/>
              </a:lnSpc>
              <a:spcBef>
                <a:spcPts val="0"/>
              </a:spcBef>
            </a:pPr>
            <a:endParaRPr lang="en-US" dirty="0"/>
          </a:p>
        </p:txBody>
      </p:sp>
      <p:sp>
        <p:nvSpPr>
          <p:cNvPr id="10" name="TextBox 9">
            <a:extLst>
              <a:ext uri="{FF2B5EF4-FFF2-40B4-BE49-F238E27FC236}">
                <a16:creationId xmlns:a16="http://schemas.microsoft.com/office/drawing/2014/main" id="{3157FED8-C369-5444-93B8-33A243E91A68}"/>
              </a:ext>
            </a:extLst>
          </p:cNvPr>
          <p:cNvSpPr txBox="1"/>
          <p:nvPr/>
        </p:nvSpPr>
        <p:spPr>
          <a:xfrm>
            <a:off x="9502774" y="6186901"/>
            <a:ext cx="2243328" cy="215444"/>
          </a:xfrm>
          <a:prstGeom prst="rect">
            <a:avLst/>
          </a:prstGeom>
          <a:noFill/>
        </p:spPr>
        <p:txBody>
          <a:bodyPr wrap="square" rtlCol="0">
            <a:spAutoFit/>
          </a:bodyPr>
          <a:lstStyle/>
          <a:p>
            <a:pPr algn="r"/>
            <a:r>
              <a:rPr lang="en-US" sz="800" dirty="0"/>
              <a:t>Photo Credit: Wikimedia</a:t>
            </a:r>
          </a:p>
        </p:txBody>
      </p:sp>
    </p:spTree>
    <p:extLst>
      <p:ext uri="{BB962C8B-B14F-4D97-AF65-F5344CB8AC3E}">
        <p14:creationId xmlns:p14="http://schemas.microsoft.com/office/powerpoint/2010/main" val="2537363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a:extLst>
              <a:ext uri="{FF2B5EF4-FFF2-40B4-BE49-F238E27FC236}">
                <a16:creationId xmlns:a16="http://schemas.microsoft.com/office/drawing/2014/main" id="{D16A88B9-200B-0944-959B-8EB9ECC7EA46}"/>
              </a:ext>
            </a:extLst>
          </p:cNvPr>
          <p:cNvPicPr>
            <a:picLocks noChangeAspect="1"/>
          </p:cNvPicPr>
          <p:nvPr/>
        </p:nvPicPr>
        <p:blipFill rotWithShape="1">
          <a:blip r:embed="rId3"/>
          <a:srcRect l="7745" r="1015" b="-2"/>
          <a:stretch/>
        </p:blipFill>
        <p:spPr>
          <a:xfrm>
            <a:off x="424928" y="419292"/>
            <a:ext cx="5522976" cy="6053328"/>
          </a:xfrm>
          <a:prstGeom prst="rect">
            <a:avLst/>
          </a:prstGeom>
        </p:spPr>
      </p:pic>
      <p:sp>
        <p:nvSpPr>
          <p:cNvPr id="24" name="Rectangle 2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884945-43E3-3442-94C3-ACCE45AFADB1}"/>
              </a:ext>
            </a:extLst>
          </p:cNvPr>
          <p:cNvSpPr>
            <a:spLocks noGrp="1"/>
          </p:cNvSpPr>
          <p:nvPr>
            <p:ph type="title"/>
          </p:nvPr>
        </p:nvSpPr>
        <p:spPr>
          <a:xfrm>
            <a:off x="6846137" y="727626"/>
            <a:ext cx="4602152" cy="1718225"/>
          </a:xfrm>
        </p:spPr>
        <p:txBody>
          <a:bodyPr>
            <a:normAutofit/>
          </a:bodyPr>
          <a:lstStyle/>
          <a:p>
            <a:r>
              <a:rPr lang="en-US" sz="4400"/>
              <a:t>STUDYING THE BRAIN: MRIs</a:t>
            </a:r>
          </a:p>
        </p:txBody>
      </p:sp>
      <p:sp>
        <p:nvSpPr>
          <p:cNvPr id="3" name="Content Placeholder 2">
            <a:extLst>
              <a:ext uri="{FF2B5EF4-FFF2-40B4-BE49-F238E27FC236}">
                <a16:creationId xmlns:a16="http://schemas.microsoft.com/office/drawing/2014/main" id="{761DE3BF-0680-0C49-8430-07D4675EC0AF}"/>
              </a:ext>
            </a:extLst>
          </p:cNvPr>
          <p:cNvSpPr>
            <a:spLocks noGrp="1"/>
          </p:cNvSpPr>
          <p:nvPr>
            <p:ph idx="1"/>
          </p:nvPr>
        </p:nvSpPr>
        <p:spPr>
          <a:xfrm>
            <a:off x="6846137" y="2538919"/>
            <a:ext cx="4602152" cy="3557805"/>
          </a:xfrm>
        </p:spPr>
        <p:txBody>
          <a:bodyPr>
            <a:normAutofit/>
          </a:bodyPr>
          <a:lstStyle/>
          <a:p>
            <a:pPr marL="285750" indent="-285750">
              <a:lnSpc>
                <a:spcPct val="90000"/>
              </a:lnSpc>
              <a:spcBef>
                <a:spcPts val="0"/>
              </a:spcBef>
              <a:buFont typeface="Arial" panose="020B0604020202020204" pitchFamily="34" charset="0"/>
              <a:buChar char="•"/>
            </a:pPr>
            <a:r>
              <a:rPr lang="en-US" b="1" dirty="0"/>
              <a:t>Magnetic resonance imaging</a:t>
            </a:r>
            <a:r>
              <a:rPr lang="en-US" dirty="0"/>
              <a:t> (MRI) and functional MRI (fMRI) capture detailed pictures of brain anatomy &amp; functioning without harmful radiation </a:t>
            </a:r>
            <a:br>
              <a:rPr lang="en-US" dirty="0"/>
            </a:br>
            <a:endParaRPr lang="en-US" dirty="0"/>
          </a:p>
          <a:p>
            <a:pPr marL="285750" indent="-285750">
              <a:lnSpc>
                <a:spcPct val="90000"/>
              </a:lnSpc>
              <a:spcBef>
                <a:spcPts val="0"/>
              </a:spcBef>
              <a:buFont typeface="Arial" panose="020B0604020202020204" pitchFamily="34" charset="0"/>
              <a:buChar char="•"/>
            </a:pPr>
            <a:r>
              <a:rPr lang="en-US" dirty="0"/>
              <a:t>Strong electromagnet rapidly flips magnetic field back &amp; forth, causing hydrogen atoms in water &amp; fat molecules to line up together &amp; relax in unison by emitting small radio signals </a:t>
            </a:r>
            <a:br>
              <a:rPr lang="en-US" dirty="0"/>
            </a:br>
            <a:endParaRPr lang="en-US" dirty="0"/>
          </a:p>
          <a:p>
            <a:pPr marL="285750" indent="-285750">
              <a:lnSpc>
                <a:spcPct val="90000"/>
              </a:lnSpc>
              <a:spcBef>
                <a:spcPts val="0"/>
              </a:spcBef>
              <a:buFont typeface="Arial" panose="020B0604020202020204" pitchFamily="34" charset="0"/>
              <a:buChar char="•"/>
            </a:pPr>
            <a:r>
              <a:rPr lang="en-US" dirty="0"/>
              <a:t>Sensitive equipment detects signals &amp; collates them to assemble 3-dimensional image</a:t>
            </a:r>
          </a:p>
          <a:p>
            <a:pPr>
              <a:lnSpc>
                <a:spcPct val="90000"/>
              </a:lnSpc>
              <a:spcBef>
                <a:spcPts val="0"/>
              </a:spcBef>
            </a:pPr>
            <a:endParaRPr lang="en-US" dirty="0"/>
          </a:p>
        </p:txBody>
      </p:sp>
      <p:sp>
        <p:nvSpPr>
          <p:cNvPr id="16" name="TextBox 15">
            <a:extLst>
              <a:ext uri="{FF2B5EF4-FFF2-40B4-BE49-F238E27FC236}">
                <a16:creationId xmlns:a16="http://schemas.microsoft.com/office/drawing/2014/main" id="{575BCDF9-4D70-2B40-ABF6-30E047EAF137}"/>
              </a:ext>
            </a:extLst>
          </p:cNvPr>
          <p:cNvSpPr txBox="1"/>
          <p:nvPr/>
        </p:nvSpPr>
        <p:spPr>
          <a:xfrm>
            <a:off x="9502774" y="6186901"/>
            <a:ext cx="2243328" cy="215444"/>
          </a:xfrm>
          <a:prstGeom prst="rect">
            <a:avLst/>
          </a:prstGeom>
          <a:noFill/>
        </p:spPr>
        <p:txBody>
          <a:bodyPr wrap="square" rtlCol="0">
            <a:spAutoFit/>
          </a:bodyPr>
          <a:lstStyle/>
          <a:p>
            <a:pPr algn="r"/>
            <a:r>
              <a:rPr lang="en-US" sz="800" dirty="0"/>
              <a:t>Photo Credit: </a:t>
            </a:r>
            <a:r>
              <a:rPr lang="en-US" sz="800" dirty="0" err="1"/>
              <a:t>Toubibe</a:t>
            </a:r>
            <a:endParaRPr lang="en-US" sz="800" dirty="0"/>
          </a:p>
        </p:txBody>
      </p:sp>
    </p:spTree>
    <p:extLst>
      <p:ext uri="{BB962C8B-B14F-4D97-AF65-F5344CB8AC3E}">
        <p14:creationId xmlns:p14="http://schemas.microsoft.com/office/powerpoint/2010/main" val="2513327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mans face&#10;&#10;Description automatically generated">
            <a:extLst>
              <a:ext uri="{FF2B5EF4-FFF2-40B4-BE49-F238E27FC236}">
                <a16:creationId xmlns:a16="http://schemas.microsoft.com/office/drawing/2014/main" id="{794133B3-22A7-094C-8F9A-56F22302D4DA}"/>
              </a:ext>
            </a:extLst>
          </p:cNvPr>
          <p:cNvPicPr>
            <a:picLocks noChangeAspect="1"/>
          </p:cNvPicPr>
          <p:nvPr/>
        </p:nvPicPr>
        <p:blipFill rotWithShape="1">
          <a:blip r:embed="rId3"/>
          <a:srcRect t="19517" b="8136"/>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308A5E-1F20-D046-AEEC-25D670F1FA24}"/>
              </a:ext>
            </a:extLst>
          </p:cNvPr>
          <p:cNvSpPr>
            <a:spLocks noGrp="1"/>
          </p:cNvSpPr>
          <p:nvPr>
            <p:ph type="title"/>
          </p:nvPr>
        </p:nvSpPr>
        <p:spPr>
          <a:xfrm>
            <a:off x="6654304" y="1050247"/>
            <a:ext cx="4472921" cy="1371600"/>
          </a:xfrm>
        </p:spPr>
        <p:txBody>
          <a:bodyPr>
            <a:normAutofit/>
          </a:bodyPr>
          <a:lstStyle/>
          <a:p>
            <a:r>
              <a:rPr lang="en-US" sz="4000" dirty="0"/>
              <a:t>Studying The Brain: EEG</a:t>
            </a:r>
          </a:p>
        </p:txBody>
      </p:sp>
      <p:sp>
        <p:nvSpPr>
          <p:cNvPr id="3" name="Content Placeholder 2">
            <a:extLst>
              <a:ext uri="{FF2B5EF4-FFF2-40B4-BE49-F238E27FC236}">
                <a16:creationId xmlns:a16="http://schemas.microsoft.com/office/drawing/2014/main" id="{B3629109-C67B-6F49-BFE3-81C064A965E2}"/>
              </a:ext>
            </a:extLst>
          </p:cNvPr>
          <p:cNvSpPr>
            <a:spLocks noGrp="1"/>
          </p:cNvSpPr>
          <p:nvPr>
            <p:ph idx="1"/>
          </p:nvPr>
        </p:nvSpPr>
        <p:spPr>
          <a:xfrm>
            <a:off x="6654304" y="2605741"/>
            <a:ext cx="4472922" cy="3131672"/>
          </a:xfrm>
        </p:spPr>
        <p:txBody>
          <a:bodyPr>
            <a:noAutofit/>
          </a:bodyPr>
          <a:lstStyle/>
          <a:p>
            <a:pPr marL="285750" indent="-285750">
              <a:lnSpc>
                <a:spcPct val="90000"/>
              </a:lnSpc>
              <a:spcBef>
                <a:spcPts val="0"/>
              </a:spcBef>
              <a:buFont typeface="Arial" panose="020B0604020202020204" pitchFamily="34" charset="0"/>
              <a:buChar char="•"/>
            </a:pPr>
            <a:r>
              <a:rPr lang="en-US" b="1" dirty="0"/>
              <a:t>Electroencephalogram</a:t>
            </a:r>
            <a:r>
              <a:rPr lang="en-US" dirty="0"/>
              <a:t> (EEG) measures </a:t>
            </a:r>
            <a:br>
              <a:rPr lang="en-US" dirty="0"/>
            </a:br>
            <a:r>
              <a:rPr lang="en-US" dirty="0"/>
              <a:t>&amp; graphs brain’s electrical activities</a:t>
            </a:r>
            <a:br>
              <a:rPr lang="en-US" dirty="0"/>
            </a:br>
            <a:endParaRPr lang="en-US" dirty="0"/>
          </a:p>
          <a:p>
            <a:pPr marL="285750" indent="-285750">
              <a:lnSpc>
                <a:spcPct val="90000"/>
              </a:lnSpc>
              <a:spcBef>
                <a:spcPts val="0"/>
              </a:spcBef>
              <a:buFont typeface="Arial" panose="020B0604020202020204" pitchFamily="34" charset="0"/>
              <a:buChar char="•"/>
            </a:pPr>
            <a:r>
              <a:rPr lang="en-US" dirty="0"/>
              <a:t>Normally functioning brain produces set pattern of recordable brain waves</a:t>
            </a:r>
            <a:br>
              <a:rPr lang="en-US" dirty="0"/>
            </a:br>
            <a:endParaRPr lang="en-US" dirty="0"/>
          </a:p>
          <a:p>
            <a:pPr marL="285750" indent="-285750">
              <a:lnSpc>
                <a:spcPct val="90000"/>
              </a:lnSpc>
              <a:spcBef>
                <a:spcPts val="0"/>
              </a:spcBef>
              <a:buFont typeface="Arial" panose="020B0604020202020204" pitchFamily="34" charset="0"/>
              <a:buChar char="•"/>
            </a:pPr>
            <a:r>
              <a:rPr lang="en-US" dirty="0"/>
              <a:t>Electrical impulses emitted from brain picked up from sensors placed on head</a:t>
            </a:r>
            <a:br>
              <a:rPr lang="en-US" dirty="0"/>
            </a:br>
            <a:endParaRPr lang="en-US" dirty="0"/>
          </a:p>
          <a:p>
            <a:pPr marL="285750" indent="-285750">
              <a:lnSpc>
                <a:spcPct val="90000"/>
              </a:lnSpc>
              <a:spcBef>
                <a:spcPts val="0"/>
              </a:spcBef>
              <a:buFont typeface="Arial" panose="020B0604020202020204" pitchFamily="34" charset="0"/>
              <a:buChar char="•"/>
            </a:pPr>
            <a:r>
              <a:rPr lang="en-US" dirty="0"/>
              <a:t>Often used for assessing, diagnosing, </a:t>
            </a:r>
            <a:br>
              <a:rPr lang="en-US" dirty="0"/>
            </a:br>
            <a:r>
              <a:rPr lang="en-US" dirty="0"/>
              <a:t>&amp; monitoring seizures &amp; sleep disorders</a:t>
            </a:r>
            <a:endParaRPr lang="en-US" dirty="0">
              <a:ln w="15875">
                <a:noFill/>
                <a:round/>
              </a:ln>
            </a:endParaRPr>
          </a:p>
          <a:p>
            <a:pPr>
              <a:lnSpc>
                <a:spcPct val="90000"/>
              </a:lnSpc>
              <a:spcBef>
                <a:spcPts val="0"/>
              </a:spcBef>
            </a:pPr>
            <a:endParaRPr lang="en-US" dirty="0"/>
          </a:p>
        </p:txBody>
      </p:sp>
      <p:sp>
        <p:nvSpPr>
          <p:cNvPr id="9" name="TextBox 8">
            <a:extLst>
              <a:ext uri="{FF2B5EF4-FFF2-40B4-BE49-F238E27FC236}">
                <a16:creationId xmlns:a16="http://schemas.microsoft.com/office/drawing/2014/main" id="{60FF710A-8C07-9F41-8D91-A9BD44841F85}"/>
              </a:ext>
            </a:extLst>
          </p:cNvPr>
          <p:cNvSpPr txBox="1"/>
          <p:nvPr/>
        </p:nvSpPr>
        <p:spPr>
          <a:xfrm>
            <a:off x="9144683" y="5787648"/>
            <a:ext cx="2243328" cy="215444"/>
          </a:xfrm>
          <a:prstGeom prst="rect">
            <a:avLst/>
          </a:prstGeom>
          <a:noFill/>
        </p:spPr>
        <p:txBody>
          <a:bodyPr wrap="square" rtlCol="0">
            <a:spAutoFit/>
          </a:bodyPr>
          <a:lstStyle/>
          <a:p>
            <a:pPr algn="r"/>
            <a:r>
              <a:rPr lang="en-US" sz="800" dirty="0"/>
              <a:t>Photo Credit: Wikimedia</a:t>
            </a:r>
          </a:p>
        </p:txBody>
      </p:sp>
    </p:spTree>
    <p:extLst>
      <p:ext uri="{BB962C8B-B14F-4D97-AF65-F5344CB8AC3E}">
        <p14:creationId xmlns:p14="http://schemas.microsoft.com/office/powerpoint/2010/main" val="145217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06D4B-7C79-0940-A5B8-6A5163602475}"/>
              </a:ext>
            </a:extLst>
          </p:cNvPr>
          <p:cNvSpPr>
            <a:spLocks noGrp="1"/>
          </p:cNvSpPr>
          <p:nvPr>
            <p:ph type="title"/>
          </p:nvPr>
        </p:nvSpPr>
        <p:spPr>
          <a:xfrm>
            <a:off x="6356750" y="727627"/>
            <a:ext cx="5367164" cy="1645920"/>
          </a:xfrm>
        </p:spPr>
        <p:txBody>
          <a:bodyPr>
            <a:normAutofit/>
          </a:bodyPr>
          <a:lstStyle/>
          <a:p>
            <a:r>
              <a:rPr lang="en-US" sz="3400" dirty="0"/>
              <a:t>Studying the Brain: </a:t>
            </a:r>
            <a:br>
              <a:rPr lang="en-US" sz="3400" dirty="0"/>
            </a:br>
            <a:r>
              <a:rPr lang="en-US" sz="3400" dirty="0"/>
              <a:t>Limitations of Neuroimaging</a:t>
            </a:r>
          </a:p>
        </p:txBody>
      </p:sp>
      <p:sp>
        <p:nvSpPr>
          <p:cNvPr id="31" name="Rectangle 30">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chemeClr val="bg1"/>
          </a:solidFill>
          <a:ln w="6350" cap="flat" cmpd="sng" algn="ctr">
            <a:noFill/>
            <a:prstDash val="solid"/>
          </a:ln>
          <a:effectLst>
            <a:softEdge rad="0"/>
          </a:effectLst>
        </p:spPr>
      </p:sp>
      <p:sp>
        <p:nvSpPr>
          <p:cNvPr id="33" name="Rectangle 32">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chemeClr val="tx1">
                <a:lumMod val="75000"/>
                <a:lumOff val="25000"/>
              </a:schemeClr>
            </a:solidFill>
            <a:prstDash val="solid"/>
            <a:miter lim="800000"/>
          </a:ln>
          <a:effectLst/>
        </p:spPr>
      </p:sp>
      <p:pic>
        <p:nvPicPr>
          <p:cNvPr id="14" name="Picture 13">
            <a:extLst>
              <a:ext uri="{FF2B5EF4-FFF2-40B4-BE49-F238E27FC236}">
                <a16:creationId xmlns:a16="http://schemas.microsoft.com/office/drawing/2014/main" id="{B5CCC8EA-9B19-F04F-9764-ED43A7F9D6EE}"/>
              </a:ext>
            </a:extLst>
          </p:cNvPr>
          <p:cNvPicPr>
            <a:picLocks noChangeAspect="1"/>
          </p:cNvPicPr>
          <p:nvPr/>
        </p:nvPicPr>
        <p:blipFill>
          <a:blip r:embed="rId3"/>
          <a:stretch>
            <a:fillRect/>
          </a:stretch>
        </p:blipFill>
        <p:spPr>
          <a:xfrm>
            <a:off x="1287274" y="1206900"/>
            <a:ext cx="4250402" cy="4462365"/>
          </a:xfrm>
          <a:prstGeom prst="rect">
            <a:avLst/>
          </a:prstGeom>
        </p:spPr>
      </p:pic>
      <p:sp>
        <p:nvSpPr>
          <p:cNvPr id="7" name="Content Placeholder 6">
            <a:extLst>
              <a:ext uri="{FF2B5EF4-FFF2-40B4-BE49-F238E27FC236}">
                <a16:creationId xmlns:a16="http://schemas.microsoft.com/office/drawing/2014/main" id="{6209D66E-3374-CD4C-AD84-A94C4F95DE34}"/>
              </a:ext>
            </a:extLst>
          </p:cNvPr>
          <p:cNvSpPr>
            <a:spLocks noGrp="1"/>
          </p:cNvSpPr>
          <p:nvPr>
            <p:ph idx="1"/>
          </p:nvPr>
        </p:nvSpPr>
        <p:spPr>
          <a:xfrm>
            <a:off x="6579450" y="2538919"/>
            <a:ext cx="4957554" cy="3496120"/>
          </a:xfrm>
        </p:spPr>
        <p:txBody>
          <a:bodyPr>
            <a:normAutofit/>
          </a:bodyPr>
          <a:lstStyle/>
          <a:p>
            <a:pPr marL="285750" indent="-285750">
              <a:lnSpc>
                <a:spcPct val="90000"/>
              </a:lnSpc>
              <a:spcBef>
                <a:spcPts val="0"/>
              </a:spcBef>
              <a:spcAft>
                <a:spcPts val="600"/>
              </a:spcAft>
              <a:buFont typeface="Arial" panose="020B0604020202020204" pitchFamily="34" charset="0"/>
              <a:buChar char="•"/>
            </a:pPr>
            <a:r>
              <a:rPr lang="en-US" dirty="0"/>
              <a:t>Findings based on group data</a:t>
            </a:r>
            <a:br>
              <a:rPr lang="en-US" dirty="0"/>
            </a:br>
            <a:endParaRPr lang="en-US" dirty="0"/>
          </a:p>
          <a:p>
            <a:pPr marL="285750" indent="-285750">
              <a:lnSpc>
                <a:spcPct val="90000"/>
              </a:lnSpc>
              <a:spcBef>
                <a:spcPts val="0"/>
              </a:spcBef>
              <a:spcAft>
                <a:spcPts val="600"/>
              </a:spcAft>
              <a:buFont typeface="Arial" panose="020B0604020202020204" pitchFamily="34" charset="0"/>
              <a:buChar char="•"/>
            </a:pPr>
            <a:r>
              <a:rPr lang="en-US" dirty="0"/>
              <a:t>Medical-imaging studies = expensive &amp; seldom answer mental health diagnostic/treatment questions</a:t>
            </a:r>
            <a:br>
              <a:rPr lang="en-US" dirty="0"/>
            </a:br>
            <a:endParaRPr lang="en-US" dirty="0"/>
          </a:p>
          <a:p>
            <a:pPr marL="285750" indent="-285750">
              <a:lnSpc>
                <a:spcPct val="90000"/>
              </a:lnSpc>
              <a:spcBef>
                <a:spcPts val="0"/>
              </a:spcBef>
              <a:spcAft>
                <a:spcPts val="600"/>
              </a:spcAft>
              <a:buFont typeface="Arial" panose="020B0604020202020204" pitchFamily="34" charset="0"/>
              <a:buChar char="•"/>
            </a:pPr>
            <a:r>
              <a:rPr lang="en-US" dirty="0"/>
              <a:t>Medical insurance may not cover cost of MRI, fMRI, or CAT scan to rule out/verify mental disorder. </a:t>
            </a:r>
          </a:p>
        </p:txBody>
      </p:sp>
      <p:sp>
        <p:nvSpPr>
          <p:cNvPr id="23" name="TextBox 22">
            <a:extLst>
              <a:ext uri="{FF2B5EF4-FFF2-40B4-BE49-F238E27FC236}">
                <a16:creationId xmlns:a16="http://schemas.microsoft.com/office/drawing/2014/main" id="{7A409795-D091-5740-92BC-66C094809A32}"/>
              </a:ext>
            </a:extLst>
          </p:cNvPr>
          <p:cNvSpPr txBox="1"/>
          <p:nvPr/>
        </p:nvSpPr>
        <p:spPr>
          <a:xfrm>
            <a:off x="3852672" y="6236012"/>
            <a:ext cx="2243328" cy="215444"/>
          </a:xfrm>
          <a:prstGeom prst="rect">
            <a:avLst/>
          </a:prstGeom>
          <a:noFill/>
        </p:spPr>
        <p:txBody>
          <a:bodyPr wrap="square" rtlCol="0">
            <a:spAutoFit/>
          </a:bodyPr>
          <a:lstStyle/>
          <a:p>
            <a:pPr algn="r"/>
            <a:r>
              <a:rPr lang="en-US" sz="800" dirty="0"/>
              <a:t>Photo Credit: Wikimedia</a:t>
            </a:r>
          </a:p>
        </p:txBody>
      </p:sp>
    </p:spTree>
    <p:extLst>
      <p:ext uri="{BB962C8B-B14F-4D97-AF65-F5344CB8AC3E}">
        <p14:creationId xmlns:p14="http://schemas.microsoft.com/office/powerpoint/2010/main" val="2336160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irthday cake&#10;&#10;Description automatically generated">
            <a:extLst>
              <a:ext uri="{FF2B5EF4-FFF2-40B4-BE49-F238E27FC236}">
                <a16:creationId xmlns:a16="http://schemas.microsoft.com/office/drawing/2014/main" id="{CA35747F-FC41-164D-B845-A127C3777D11}"/>
              </a:ext>
            </a:extLst>
          </p:cNvPr>
          <p:cNvPicPr>
            <a:picLocks noChangeAspect="1"/>
          </p:cNvPicPr>
          <p:nvPr/>
        </p:nvPicPr>
        <p:blipFill rotWithShape="1">
          <a:blip r:embed="rId3"/>
          <a:srcRect t="32036" r="9091" b="16828"/>
          <a:stretch/>
        </p:blipFill>
        <p:spPr>
          <a:xfrm>
            <a:off x="20" y="17584"/>
            <a:ext cx="12191980" cy="6857999"/>
          </a:xfrm>
          <a:prstGeom prst="rect">
            <a:avLst/>
          </a:prstGeom>
        </p:spPr>
      </p:pic>
      <p:sp>
        <p:nvSpPr>
          <p:cNvPr id="15"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0D0A762-D2A7-3E47-8E8C-862428FE41E8}"/>
              </a:ext>
            </a:extLst>
          </p:cNvPr>
          <p:cNvSpPr txBox="1"/>
          <p:nvPr/>
        </p:nvSpPr>
        <p:spPr>
          <a:xfrm>
            <a:off x="3348159" y="6147959"/>
            <a:ext cx="2243328" cy="215444"/>
          </a:xfrm>
          <a:prstGeom prst="rect">
            <a:avLst/>
          </a:prstGeom>
          <a:noFill/>
        </p:spPr>
        <p:txBody>
          <a:bodyPr wrap="square" rtlCol="0">
            <a:spAutoFit/>
          </a:bodyPr>
          <a:lstStyle/>
          <a:p>
            <a:pPr algn="r"/>
            <a:r>
              <a:rPr lang="en-US" sz="800" dirty="0"/>
              <a:t>Photo Credit: Wikimedia</a:t>
            </a:r>
          </a:p>
        </p:txBody>
      </p:sp>
      <p:sp>
        <p:nvSpPr>
          <p:cNvPr id="4" name="Title 3">
            <a:extLst>
              <a:ext uri="{FF2B5EF4-FFF2-40B4-BE49-F238E27FC236}">
                <a16:creationId xmlns:a16="http://schemas.microsoft.com/office/drawing/2014/main" id="{325CEC9C-E9DD-FA43-8D91-9511C27EC5AE}"/>
              </a:ext>
            </a:extLst>
          </p:cNvPr>
          <p:cNvSpPr>
            <a:spLocks noGrp="1"/>
          </p:cNvSpPr>
          <p:nvPr>
            <p:ph type="title"/>
          </p:nvPr>
        </p:nvSpPr>
        <p:spPr>
          <a:xfrm>
            <a:off x="898071" y="1083467"/>
            <a:ext cx="4693416" cy="1371600"/>
          </a:xfrm>
        </p:spPr>
        <p:txBody>
          <a:bodyPr>
            <a:noAutofit/>
          </a:bodyPr>
          <a:lstStyle/>
          <a:p>
            <a:r>
              <a:rPr lang="en-US" sz="4000" dirty="0"/>
              <a:t>Studying the Brain: Considerations of Neuroimaging</a:t>
            </a:r>
          </a:p>
        </p:txBody>
      </p:sp>
      <p:sp>
        <p:nvSpPr>
          <p:cNvPr id="6" name="Content Placeholder 5">
            <a:extLst>
              <a:ext uri="{FF2B5EF4-FFF2-40B4-BE49-F238E27FC236}">
                <a16:creationId xmlns:a16="http://schemas.microsoft.com/office/drawing/2014/main" id="{C9BF79A4-03DC-7E49-84D4-D3FCC8A9ECC0}"/>
              </a:ext>
            </a:extLst>
          </p:cNvPr>
          <p:cNvSpPr>
            <a:spLocks noGrp="1"/>
          </p:cNvSpPr>
          <p:nvPr>
            <p:ph idx="1"/>
          </p:nvPr>
        </p:nvSpPr>
        <p:spPr>
          <a:xfrm>
            <a:off x="597878" y="2948440"/>
            <a:ext cx="4993610" cy="3849624"/>
          </a:xfrm>
        </p:spPr>
        <p:txBody>
          <a:bodyPr/>
          <a:lstStyle/>
          <a:p>
            <a:pPr marL="285750" indent="-285750">
              <a:spcBef>
                <a:spcPts val="0"/>
              </a:spcBef>
              <a:buFont typeface="Arial" panose="020B0604020202020204" pitchFamily="34" charset="0"/>
              <a:buChar char="•"/>
            </a:pPr>
            <a:r>
              <a:rPr lang="en-US" dirty="0"/>
              <a:t>Used to rule out disorders; </a:t>
            </a:r>
            <a:r>
              <a:rPr lang="en-US" b="1" dirty="0"/>
              <a:t>Alzheimer’s disease</a:t>
            </a:r>
            <a:r>
              <a:rPr lang="en-US" dirty="0"/>
              <a:t> &amp; multiple sclerosis</a:t>
            </a:r>
            <a:br>
              <a:rPr lang="en-US" dirty="0"/>
            </a:br>
            <a:endParaRPr lang="en-US" dirty="0"/>
          </a:p>
          <a:p>
            <a:pPr marL="285750" indent="-285750">
              <a:spcBef>
                <a:spcPts val="0"/>
              </a:spcBef>
              <a:buFont typeface="Arial" panose="020B0604020202020204" pitchFamily="34" charset="0"/>
              <a:buChar char="•"/>
            </a:pPr>
            <a:r>
              <a:rPr lang="en-US" dirty="0"/>
              <a:t>Clients can develop neurological disorders &amp; have active mental health problems over time</a:t>
            </a:r>
            <a:br>
              <a:rPr lang="en-US" dirty="0"/>
            </a:br>
            <a:endParaRPr lang="en-US" dirty="0"/>
          </a:p>
          <a:p>
            <a:pPr marL="285750" indent="-285750">
              <a:spcBef>
                <a:spcPts val="0"/>
              </a:spcBef>
              <a:buFont typeface="Arial" panose="020B0604020202020204" pitchFamily="34" charset="0"/>
              <a:buChar char="•"/>
            </a:pPr>
            <a:r>
              <a:rPr lang="en-US" dirty="0"/>
              <a:t>When symptoms/indicators signal neurological problem beyond known mental disorder, medical consultation immediately needed </a:t>
            </a:r>
            <a:endParaRPr lang="en-US" dirty="0">
              <a:ln w="15875">
                <a:noFill/>
                <a:round/>
              </a:ln>
              <a:latin typeface="Franklin Gothic Heavy" panose="020B0903020102020204" pitchFamily="34" charset="0"/>
            </a:endParaRPr>
          </a:p>
          <a:p>
            <a:pPr>
              <a:spcBef>
                <a:spcPts val="0"/>
              </a:spcBef>
            </a:pPr>
            <a:endParaRPr lang="en-US" dirty="0"/>
          </a:p>
        </p:txBody>
      </p:sp>
    </p:spTree>
    <p:extLst>
      <p:ext uri="{BB962C8B-B14F-4D97-AF65-F5344CB8AC3E}">
        <p14:creationId xmlns:p14="http://schemas.microsoft.com/office/powerpoint/2010/main" val="2277305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ainting of a colorful background&#10;&#10;Description automatically generated">
            <a:extLst>
              <a:ext uri="{FF2B5EF4-FFF2-40B4-BE49-F238E27FC236}">
                <a16:creationId xmlns:a16="http://schemas.microsoft.com/office/drawing/2014/main" id="{4483A08F-BD1D-4B42-978C-7594290840ED}"/>
              </a:ext>
            </a:extLst>
          </p:cNvPr>
          <p:cNvPicPr>
            <a:picLocks noChangeAspect="1"/>
          </p:cNvPicPr>
          <p:nvPr/>
        </p:nvPicPr>
        <p:blipFill rotWithShape="1">
          <a:blip r:embed="rId3"/>
          <a:srcRect t="4800" b="10613"/>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F577BB-7573-9E4B-BC4C-8BD36F482D74}"/>
              </a:ext>
            </a:extLst>
          </p:cNvPr>
          <p:cNvSpPr>
            <a:spLocks noGrp="1"/>
          </p:cNvSpPr>
          <p:nvPr>
            <p:ph type="title"/>
          </p:nvPr>
        </p:nvSpPr>
        <p:spPr>
          <a:xfrm>
            <a:off x="6654304" y="1050247"/>
            <a:ext cx="4472921" cy="1371600"/>
          </a:xfrm>
        </p:spPr>
        <p:txBody>
          <a:bodyPr>
            <a:normAutofit/>
          </a:bodyPr>
          <a:lstStyle/>
          <a:p>
            <a:r>
              <a:rPr lang="en-US" sz="4000"/>
              <a:t>Developmental Systems Theory</a:t>
            </a:r>
          </a:p>
        </p:txBody>
      </p:sp>
      <p:sp>
        <p:nvSpPr>
          <p:cNvPr id="3" name="Content Placeholder 2">
            <a:extLst>
              <a:ext uri="{FF2B5EF4-FFF2-40B4-BE49-F238E27FC236}">
                <a16:creationId xmlns:a16="http://schemas.microsoft.com/office/drawing/2014/main" id="{9C894B59-D37A-4E4A-BA83-F460183ACB8D}"/>
              </a:ext>
            </a:extLst>
          </p:cNvPr>
          <p:cNvSpPr>
            <a:spLocks noGrp="1"/>
          </p:cNvSpPr>
          <p:nvPr>
            <p:ph idx="1"/>
          </p:nvPr>
        </p:nvSpPr>
        <p:spPr>
          <a:xfrm>
            <a:off x="6654304" y="2605741"/>
            <a:ext cx="4472922" cy="3131672"/>
          </a:xfrm>
        </p:spPr>
        <p:txBody>
          <a:bodyPr>
            <a:normAutofit/>
          </a:bodyPr>
          <a:lstStyle/>
          <a:p>
            <a:pPr marL="285750" indent="-285750">
              <a:buFont typeface="Arial" panose="020B0604020202020204" pitchFamily="34" charset="0"/>
              <a:buChar char="•"/>
            </a:pPr>
            <a:r>
              <a:rPr lang="en-US" dirty="0"/>
              <a:t>Brain embedded within body of active person participating in sociocultural context; not isolated information processing device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Developmental cognitive neuroscience concerned with how brain develops, organizes into neuro-systems, plays key role in mental-thinking life</a:t>
            </a:r>
          </a:p>
          <a:p>
            <a:endParaRPr lang="en-US" dirty="0"/>
          </a:p>
        </p:txBody>
      </p:sp>
      <p:sp>
        <p:nvSpPr>
          <p:cNvPr id="12" name="TextBox 11">
            <a:extLst>
              <a:ext uri="{FF2B5EF4-FFF2-40B4-BE49-F238E27FC236}">
                <a16:creationId xmlns:a16="http://schemas.microsoft.com/office/drawing/2014/main" id="{7CECD037-2AF8-F64F-95C2-4A595EBB6057}"/>
              </a:ext>
            </a:extLst>
          </p:cNvPr>
          <p:cNvSpPr txBox="1"/>
          <p:nvPr/>
        </p:nvSpPr>
        <p:spPr>
          <a:xfrm>
            <a:off x="9799536" y="6513331"/>
            <a:ext cx="2243328" cy="215444"/>
          </a:xfrm>
          <a:prstGeom prst="rect">
            <a:avLst/>
          </a:prstGeom>
          <a:noFill/>
        </p:spPr>
        <p:txBody>
          <a:bodyPr wrap="square" rtlCol="0">
            <a:spAutoFit/>
          </a:bodyPr>
          <a:lstStyle/>
          <a:p>
            <a:pPr algn="r"/>
            <a:r>
              <a:rPr lang="en-US" sz="800" dirty="0"/>
              <a:t>Photo Credit: Gerd Altmann</a:t>
            </a:r>
          </a:p>
        </p:txBody>
      </p:sp>
    </p:spTree>
    <p:extLst>
      <p:ext uri="{BB962C8B-B14F-4D97-AF65-F5344CB8AC3E}">
        <p14:creationId xmlns:p14="http://schemas.microsoft.com/office/powerpoint/2010/main" val="2826869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ircuit board&#10;&#10;Description automatically generated">
            <a:extLst>
              <a:ext uri="{FF2B5EF4-FFF2-40B4-BE49-F238E27FC236}">
                <a16:creationId xmlns:a16="http://schemas.microsoft.com/office/drawing/2014/main" id="{0EF4DE67-DDC0-3D4D-B736-97C92F373539}"/>
              </a:ext>
            </a:extLst>
          </p:cNvPr>
          <p:cNvPicPr>
            <a:picLocks noChangeAspect="1"/>
          </p:cNvPicPr>
          <p:nvPr/>
        </p:nvPicPr>
        <p:blipFill>
          <a:blip r:embed="rId3"/>
          <a:stretch>
            <a:fillRect/>
          </a:stretch>
        </p:blipFill>
        <p:spPr>
          <a:xfrm>
            <a:off x="229432" y="879712"/>
            <a:ext cx="6215746" cy="5267844"/>
          </a:xfrm>
          <a:prstGeom prst="rect">
            <a:avLst/>
          </a:prstGeom>
        </p:spPr>
      </p:pic>
      <p:sp>
        <p:nvSpPr>
          <p:cNvPr id="23" name="Rectangle 2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06D4B-7C79-0940-A5B8-6A5163602475}"/>
              </a:ext>
            </a:extLst>
          </p:cNvPr>
          <p:cNvSpPr>
            <a:spLocks noGrp="1"/>
          </p:cNvSpPr>
          <p:nvPr>
            <p:ph type="title"/>
          </p:nvPr>
        </p:nvSpPr>
        <p:spPr>
          <a:xfrm>
            <a:off x="7064082" y="642594"/>
            <a:ext cx="4723229" cy="1643928"/>
          </a:xfrm>
        </p:spPr>
        <p:txBody>
          <a:bodyPr>
            <a:normAutofit/>
          </a:bodyPr>
          <a:lstStyle/>
          <a:p>
            <a:r>
              <a:rPr lang="en-US" sz="3200" dirty="0"/>
              <a:t>Studying the Brain: Neuropsychological Testing</a:t>
            </a:r>
          </a:p>
        </p:txBody>
      </p:sp>
      <p:sp>
        <p:nvSpPr>
          <p:cNvPr id="7" name="Content Placeholder 6">
            <a:extLst>
              <a:ext uri="{FF2B5EF4-FFF2-40B4-BE49-F238E27FC236}">
                <a16:creationId xmlns:a16="http://schemas.microsoft.com/office/drawing/2014/main" id="{48C10689-57BA-284C-9DF7-0E76AEB01D67}"/>
              </a:ext>
            </a:extLst>
          </p:cNvPr>
          <p:cNvSpPr>
            <a:spLocks noGrp="1"/>
          </p:cNvSpPr>
          <p:nvPr>
            <p:ph idx="1"/>
          </p:nvPr>
        </p:nvSpPr>
        <p:spPr>
          <a:xfrm>
            <a:off x="7064082" y="2385390"/>
            <a:ext cx="4472922" cy="3649649"/>
          </a:xfrm>
        </p:spPr>
        <p:txBody>
          <a:bodyPr>
            <a:normAutofit/>
          </a:bodyPr>
          <a:lstStyle/>
          <a:p>
            <a:pPr marL="285750" indent="-285750">
              <a:spcBef>
                <a:spcPts val="0"/>
              </a:spcBef>
              <a:buFont typeface="Arial" panose="020B0604020202020204" pitchFamily="34" charset="0"/>
              <a:buChar char="•"/>
            </a:pPr>
            <a:r>
              <a:rPr lang="en-US" dirty="0"/>
              <a:t>Assessment of brain functions that indirectly offers info about structural &amp; functional integrity of client’s brain</a:t>
            </a:r>
            <a:br>
              <a:rPr lang="en-US" dirty="0"/>
            </a:br>
            <a:endParaRPr lang="en-US" dirty="0"/>
          </a:p>
          <a:p>
            <a:pPr marL="285750" indent="-285750">
              <a:spcBef>
                <a:spcPts val="0"/>
              </a:spcBef>
              <a:buFont typeface="Arial" panose="020B0604020202020204" pitchFamily="34" charset="0"/>
              <a:buChar char="•"/>
            </a:pPr>
            <a:r>
              <a:rPr lang="en-US" dirty="0"/>
              <a:t>Tests can be scored to provide global estimates of pathology, or can be used to localize structural problems </a:t>
            </a:r>
            <a:br>
              <a:rPr lang="en-US" dirty="0"/>
            </a:br>
            <a:endParaRPr lang="en-US" dirty="0"/>
          </a:p>
          <a:p>
            <a:pPr marL="285750" indent="-285750">
              <a:spcBef>
                <a:spcPts val="0"/>
              </a:spcBef>
              <a:buFont typeface="Arial" panose="020B0604020202020204" pitchFamily="34" charset="0"/>
              <a:buChar char="•"/>
            </a:pPr>
            <a:r>
              <a:rPr lang="en-US" dirty="0"/>
              <a:t>Testing can be helpful to clinicians when combined with brain imaging, clinical history &amp; other tests</a:t>
            </a:r>
          </a:p>
          <a:p>
            <a:pPr>
              <a:spcBef>
                <a:spcPts val="0"/>
              </a:spcBef>
            </a:pPr>
            <a:endParaRPr lang="en-US" dirty="0"/>
          </a:p>
        </p:txBody>
      </p:sp>
      <p:sp>
        <p:nvSpPr>
          <p:cNvPr id="15" name="TextBox 14">
            <a:extLst>
              <a:ext uri="{FF2B5EF4-FFF2-40B4-BE49-F238E27FC236}">
                <a16:creationId xmlns:a16="http://schemas.microsoft.com/office/drawing/2014/main" id="{F4278928-D572-174E-83C3-C02328201B34}"/>
              </a:ext>
            </a:extLst>
          </p:cNvPr>
          <p:cNvSpPr txBox="1"/>
          <p:nvPr/>
        </p:nvSpPr>
        <p:spPr>
          <a:xfrm>
            <a:off x="4201850" y="6321190"/>
            <a:ext cx="2243328" cy="215444"/>
          </a:xfrm>
          <a:prstGeom prst="rect">
            <a:avLst/>
          </a:prstGeom>
          <a:noFill/>
        </p:spPr>
        <p:txBody>
          <a:bodyPr wrap="square" rtlCol="0">
            <a:spAutoFit/>
          </a:bodyPr>
          <a:lstStyle/>
          <a:p>
            <a:pPr algn="r"/>
            <a:r>
              <a:rPr lang="en-US" sz="800" dirty="0"/>
              <a:t>Photo Credit: Wikimedia</a:t>
            </a:r>
          </a:p>
        </p:txBody>
      </p:sp>
    </p:spTree>
    <p:extLst>
      <p:ext uri="{BB962C8B-B14F-4D97-AF65-F5344CB8AC3E}">
        <p14:creationId xmlns:p14="http://schemas.microsoft.com/office/powerpoint/2010/main" val="791942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animal, invertebrate, coelenterate&#10;&#10;Description automatically generated">
            <a:extLst>
              <a:ext uri="{FF2B5EF4-FFF2-40B4-BE49-F238E27FC236}">
                <a16:creationId xmlns:a16="http://schemas.microsoft.com/office/drawing/2014/main" id="{3597FA6A-80A7-894A-962C-FB5877C0AE75}"/>
              </a:ext>
            </a:extLst>
          </p:cNvPr>
          <p:cNvPicPr>
            <a:picLocks noChangeAspect="1"/>
          </p:cNvPicPr>
          <p:nvPr/>
        </p:nvPicPr>
        <p:blipFill rotWithShape="1">
          <a:blip r:embed="rId3"/>
          <a:srcRect t="8212" r="9091" b="6561"/>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06D4B-7C79-0940-A5B8-6A5163602475}"/>
              </a:ext>
            </a:extLst>
          </p:cNvPr>
          <p:cNvSpPr>
            <a:spLocks noGrp="1"/>
          </p:cNvSpPr>
          <p:nvPr>
            <p:ph type="title"/>
          </p:nvPr>
        </p:nvSpPr>
        <p:spPr>
          <a:xfrm>
            <a:off x="686117" y="727626"/>
            <a:ext cx="4756735" cy="1718225"/>
          </a:xfrm>
        </p:spPr>
        <p:txBody>
          <a:bodyPr>
            <a:normAutofit/>
          </a:bodyPr>
          <a:lstStyle/>
          <a:p>
            <a:r>
              <a:rPr lang="en-US" sz="3000" dirty="0"/>
              <a:t>Studying the Brain: Neuropsychological Testing</a:t>
            </a:r>
          </a:p>
        </p:txBody>
      </p:sp>
      <p:sp>
        <p:nvSpPr>
          <p:cNvPr id="3" name="Content Placeholder 2">
            <a:extLst>
              <a:ext uri="{FF2B5EF4-FFF2-40B4-BE49-F238E27FC236}">
                <a16:creationId xmlns:a16="http://schemas.microsoft.com/office/drawing/2014/main" id="{D528843D-290C-1442-A432-19575A18C054}"/>
              </a:ext>
            </a:extLst>
          </p:cNvPr>
          <p:cNvSpPr>
            <a:spLocks noGrp="1"/>
          </p:cNvSpPr>
          <p:nvPr>
            <p:ph idx="1"/>
          </p:nvPr>
        </p:nvSpPr>
        <p:spPr>
          <a:xfrm>
            <a:off x="774043" y="2373925"/>
            <a:ext cx="4602152" cy="3732986"/>
          </a:xfrm>
        </p:spPr>
        <p:txBody>
          <a:bodyPr>
            <a:normAutofit/>
          </a:bodyPr>
          <a:lstStyle/>
          <a:p>
            <a:pPr marL="285750" indent="-285750">
              <a:spcBef>
                <a:spcPts val="0"/>
              </a:spcBef>
              <a:buFont typeface="Arial" panose="020B0604020202020204" pitchFamily="34" charset="0"/>
              <a:buChar char="•"/>
            </a:pPr>
            <a:r>
              <a:rPr lang="en-US" dirty="0"/>
              <a:t>Evaluation performed by licensed psychologist through interview &amp; tests</a:t>
            </a:r>
            <a:br>
              <a:rPr lang="en-US" dirty="0"/>
            </a:br>
            <a:endParaRPr lang="en-US" dirty="0"/>
          </a:p>
          <a:p>
            <a:pPr marL="285750" indent="-285750">
              <a:spcBef>
                <a:spcPts val="0"/>
              </a:spcBef>
              <a:buFont typeface="Arial" panose="020B0604020202020204" pitchFamily="34" charset="0"/>
              <a:buChar char="•"/>
            </a:pPr>
            <a:r>
              <a:rPr lang="en-US" dirty="0"/>
              <a:t>Many tests in published literature, intended to measure specific cognitive &amp; behavioral issues in clinical populations</a:t>
            </a:r>
            <a:br>
              <a:rPr lang="en-US" dirty="0"/>
            </a:br>
            <a:endParaRPr lang="en-US" dirty="0"/>
          </a:p>
          <a:p>
            <a:pPr marL="285750" indent="-285750">
              <a:spcBef>
                <a:spcPts val="0"/>
              </a:spcBef>
              <a:buFont typeface="Arial" panose="020B0604020202020204" pitchFamily="34" charset="0"/>
              <a:buChar char="•"/>
            </a:pPr>
            <a:r>
              <a:rPr lang="en-US" dirty="0"/>
              <a:t>Important to ensure neuropsychological instrument has been psychometrically studied for reliability &amp; validity with culture, race &amp; gender of client being assessed</a:t>
            </a:r>
            <a:endParaRPr lang="en-US" dirty="0">
              <a:ln w="15875">
                <a:noFill/>
                <a:round/>
              </a:ln>
            </a:endParaRPr>
          </a:p>
          <a:p>
            <a:pPr>
              <a:spcBef>
                <a:spcPts val="0"/>
              </a:spcBef>
            </a:pPr>
            <a:endParaRPr lang="en-US" dirty="0"/>
          </a:p>
        </p:txBody>
      </p:sp>
      <p:sp>
        <p:nvSpPr>
          <p:cNvPr id="9" name="TextBox 8">
            <a:extLst>
              <a:ext uri="{FF2B5EF4-FFF2-40B4-BE49-F238E27FC236}">
                <a16:creationId xmlns:a16="http://schemas.microsoft.com/office/drawing/2014/main" id="{24193687-8CCA-3C4C-A612-F0A52A7DBCF8}"/>
              </a:ext>
            </a:extLst>
          </p:cNvPr>
          <p:cNvSpPr txBox="1"/>
          <p:nvPr/>
        </p:nvSpPr>
        <p:spPr>
          <a:xfrm>
            <a:off x="3287450" y="6107301"/>
            <a:ext cx="2243328" cy="215444"/>
          </a:xfrm>
          <a:prstGeom prst="rect">
            <a:avLst/>
          </a:prstGeom>
          <a:noFill/>
        </p:spPr>
        <p:txBody>
          <a:bodyPr wrap="square" rtlCol="0">
            <a:spAutoFit/>
          </a:bodyPr>
          <a:lstStyle/>
          <a:p>
            <a:pPr algn="r"/>
            <a:r>
              <a:rPr lang="en-US" sz="800" dirty="0"/>
              <a:t>Photo Credit: Pete </a:t>
            </a:r>
            <a:r>
              <a:rPr lang="en-US" sz="800" dirty="0" err="1"/>
              <a:t>Linforth</a:t>
            </a:r>
            <a:endParaRPr lang="en-US" sz="800" dirty="0"/>
          </a:p>
        </p:txBody>
      </p:sp>
    </p:spTree>
    <p:extLst>
      <p:ext uri="{BB962C8B-B14F-4D97-AF65-F5344CB8AC3E}">
        <p14:creationId xmlns:p14="http://schemas.microsoft.com/office/powerpoint/2010/main" val="1564283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a:extLst>
              <a:ext uri="{FF2B5EF4-FFF2-40B4-BE49-F238E27FC236}">
                <a16:creationId xmlns:a16="http://schemas.microsoft.com/office/drawing/2014/main" id="{9FBB81E1-E02F-3348-839B-CF0B17A141B1}"/>
              </a:ext>
            </a:extLst>
          </p:cNvPr>
          <p:cNvPicPr>
            <a:picLocks noChangeAspect="1"/>
          </p:cNvPicPr>
          <p:nvPr/>
        </p:nvPicPr>
        <p:blipFill rotWithShape="1">
          <a:blip r:embed="rId3"/>
          <a:srcRect l="17154" r="13048" b="-1"/>
          <a:stretch/>
        </p:blipFill>
        <p:spPr>
          <a:xfrm>
            <a:off x="424928" y="419292"/>
            <a:ext cx="5522976" cy="6053328"/>
          </a:xfrm>
          <a:prstGeom prst="rect">
            <a:avLst/>
          </a:prstGeom>
        </p:spPr>
      </p:pic>
      <p:sp>
        <p:nvSpPr>
          <p:cNvPr id="23" name="Rectangle 2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06D4B-7C79-0940-A5B8-6A5163602475}"/>
              </a:ext>
            </a:extLst>
          </p:cNvPr>
          <p:cNvSpPr>
            <a:spLocks noGrp="1"/>
          </p:cNvSpPr>
          <p:nvPr>
            <p:ph type="title"/>
          </p:nvPr>
        </p:nvSpPr>
        <p:spPr>
          <a:xfrm>
            <a:off x="6755687" y="1063724"/>
            <a:ext cx="4763477" cy="1718225"/>
          </a:xfrm>
        </p:spPr>
        <p:txBody>
          <a:bodyPr>
            <a:noAutofit/>
          </a:bodyPr>
          <a:lstStyle/>
          <a:p>
            <a:r>
              <a:rPr lang="en-US" sz="3600" dirty="0"/>
              <a:t>Studying the Brain: Examples of Neuropsychological Tests </a:t>
            </a:r>
          </a:p>
        </p:txBody>
      </p:sp>
      <p:sp>
        <p:nvSpPr>
          <p:cNvPr id="3" name="Content Placeholder 2">
            <a:extLst>
              <a:ext uri="{FF2B5EF4-FFF2-40B4-BE49-F238E27FC236}">
                <a16:creationId xmlns:a16="http://schemas.microsoft.com/office/drawing/2014/main" id="{D528843D-290C-1442-A432-19575A18C054}"/>
              </a:ext>
            </a:extLst>
          </p:cNvPr>
          <p:cNvSpPr>
            <a:spLocks noGrp="1"/>
          </p:cNvSpPr>
          <p:nvPr>
            <p:ph idx="1"/>
          </p:nvPr>
        </p:nvSpPr>
        <p:spPr>
          <a:xfrm>
            <a:off x="6846137" y="3024803"/>
            <a:ext cx="4602152" cy="3557805"/>
          </a:xfrm>
        </p:spPr>
        <p:txBody>
          <a:bodyPr>
            <a:normAutofit/>
          </a:bodyPr>
          <a:lstStyle/>
          <a:p>
            <a:pPr>
              <a:lnSpc>
                <a:spcPct val="90000"/>
              </a:lnSpc>
              <a:spcBef>
                <a:spcPts val="0"/>
              </a:spcBef>
              <a:buFont typeface="Arial" panose="020B0604020202020204" pitchFamily="34" charset="0"/>
              <a:buChar char="•"/>
            </a:pPr>
            <a:r>
              <a:rPr lang="en-US" dirty="0"/>
              <a:t>Montreal Cognitive Assessment (</a:t>
            </a:r>
            <a:r>
              <a:rPr lang="en-US" dirty="0" err="1"/>
              <a:t>MoCA</a:t>
            </a:r>
            <a:r>
              <a:rPr lang="en-US" dirty="0"/>
              <a:t>)</a:t>
            </a:r>
            <a:br>
              <a:rPr lang="en-US" dirty="0"/>
            </a:br>
            <a:endParaRPr lang="en-US" dirty="0"/>
          </a:p>
          <a:p>
            <a:pPr>
              <a:lnSpc>
                <a:spcPct val="90000"/>
              </a:lnSpc>
              <a:spcBef>
                <a:spcPts val="0"/>
              </a:spcBef>
              <a:buFont typeface="Arial" panose="020B0604020202020204" pitchFamily="34" charset="0"/>
              <a:buChar char="•"/>
            </a:pPr>
            <a:r>
              <a:rPr lang="en-US" dirty="0"/>
              <a:t>Mini Mental Status Exam (MMSE)</a:t>
            </a:r>
            <a:br>
              <a:rPr lang="en-US" dirty="0"/>
            </a:br>
            <a:endParaRPr lang="en-US" dirty="0"/>
          </a:p>
          <a:p>
            <a:pPr>
              <a:lnSpc>
                <a:spcPct val="90000"/>
              </a:lnSpc>
              <a:spcBef>
                <a:spcPts val="0"/>
              </a:spcBef>
              <a:buFont typeface="Arial" panose="020B0604020202020204" pitchFamily="34" charset="0"/>
              <a:buChar char="•"/>
            </a:pPr>
            <a:r>
              <a:rPr lang="en-US" dirty="0"/>
              <a:t>Clock-Drawing Test</a:t>
            </a:r>
            <a:br>
              <a:rPr lang="en-US" dirty="0"/>
            </a:br>
            <a:endParaRPr lang="en-US" dirty="0"/>
          </a:p>
          <a:p>
            <a:pPr>
              <a:lnSpc>
                <a:spcPct val="90000"/>
              </a:lnSpc>
              <a:spcBef>
                <a:spcPts val="0"/>
              </a:spcBef>
              <a:buFont typeface="Arial" panose="020B0604020202020204" pitchFamily="34" charset="0"/>
              <a:buChar char="•"/>
            </a:pPr>
            <a:r>
              <a:rPr lang="en-US" dirty="0"/>
              <a:t>Cambridge Neuropsychological Test Automated Battery (CANTAB)</a:t>
            </a:r>
            <a:br>
              <a:rPr lang="en-US" dirty="0"/>
            </a:br>
            <a:endParaRPr lang="en-US" dirty="0"/>
          </a:p>
          <a:p>
            <a:pPr>
              <a:lnSpc>
                <a:spcPct val="90000"/>
              </a:lnSpc>
              <a:spcBef>
                <a:spcPts val="0"/>
              </a:spcBef>
              <a:buFont typeface="Arial" panose="020B0604020202020204" pitchFamily="34" charset="0"/>
              <a:buChar char="•"/>
            </a:pPr>
            <a:r>
              <a:rPr lang="en-US" dirty="0"/>
              <a:t>Used to assess effects of traumatic head injury, dementia, stroke, or other neurological diseases </a:t>
            </a:r>
          </a:p>
          <a:p>
            <a:pPr>
              <a:lnSpc>
                <a:spcPct val="90000"/>
              </a:lnSpc>
              <a:spcBef>
                <a:spcPts val="0"/>
              </a:spcBef>
              <a:buFont typeface="Arial" panose="020B0604020202020204" pitchFamily="34" charset="0"/>
              <a:buChar char="•"/>
            </a:pPr>
            <a:endParaRPr lang="en-US" dirty="0"/>
          </a:p>
        </p:txBody>
      </p:sp>
    </p:spTree>
    <p:extLst>
      <p:ext uri="{BB962C8B-B14F-4D97-AF65-F5344CB8AC3E}">
        <p14:creationId xmlns:p14="http://schemas.microsoft.com/office/powerpoint/2010/main" val="4210706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a:extLst>
              <a:ext uri="{FF2B5EF4-FFF2-40B4-BE49-F238E27FC236}">
                <a16:creationId xmlns:a16="http://schemas.microsoft.com/office/drawing/2014/main" id="{D5851415-CF4E-4C41-9E36-04E444B51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3" name="Rectangle 25">
            <a:extLst>
              <a:ext uri="{FF2B5EF4-FFF2-40B4-BE49-F238E27FC236}">
                <a16:creationId xmlns:a16="http://schemas.microsoft.com/office/drawing/2014/main" id="{4B516B89-DEA0-4832-8C56-F048168DA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646" y="413053"/>
            <a:ext cx="8212114" cy="606459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descr="A picture containing cake&#10;&#10;Description automatically generated">
            <a:extLst>
              <a:ext uri="{FF2B5EF4-FFF2-40B4-BE49-F238E27FC236}">
                <a16:creationId xmlns:a16="http://schemas.microsoft.com/office/drawing/2014/main" id="{039E8554-881C-D14F-9CB1-118FCABA4AB6}"/>
              </a:ext>
            </a:extLst>
          </p:cNvPr>
          <p:cNvPicPr>
            <a:picLocks noChangeAspect="1"/>
          </p:cNvPicPr>
          <p:nvPr/>
        </p:nvPicPr>
        <p:blipFill rotWithShape="1">
          <a:blip r:embed="rId3"/>
          <a:srcRect t="1037" r="-2" b="-2"/>
          <a:stretch/>
        </p:blipFill>
        <p:spPr>
          <a:xfrm>
            <a:off x="582639" y="578707"/>
            <a:ext cx="7882128" cy="5733288"/>
          </a:xfrm>
          <a:prstGeom prst="rect">
            <a:avLst/>
          </a:prstGeom>
        </p:spPr>
      </p:pic>
      <p:sp>
        <p:nvSpPr>
          <p:cNvPr id="34" name="Rectangle 27">
            <a:extLst>
              <a:ext uri="{FF2B5EF4-FFF2-40B4-BE49-F238E27FC236}">
                <a16:creationId xmlns:a16="http://schemas.microsoft.com/office/drawing/2014/main" id="{3EA2D33E-BAA2-467B-80B0-8887D9A99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29">
            <a:extLst>
              <a:ext uri="{FF2B5EF4-FFF2-40B4-BE49-F238E27FC236}">
                <a16:creationId xmlns:a16="http://schemas.microsoft.com/office/drawing/2014/main" id="{6067C508-2065-42E3-98D2-F3A9B8339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978" y="402336"/>
            <a:ext cx="2596896" cy="605332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06D4B-7C79-0940-A5B8-6A5163602475}"/>
              </a:ext>
            </a:extLst>
          </p:cNvPr>
          <p:cNvSpPr>
            <a:spLocks noGrp="1"/>
          </p:cNvSpPr>
          <p:nvPr>
            <p:ph type="title"/>
          </p:nvPr>
        </p:nvSpPr>
        <p:spPr>
          <a:xfrm>
            <a:off x="9240155" y="596514"/>
            <a:ext cx="2624665" cy="1499738"/>
          </a:xfrm>
        </p:spPr>
        <p:txBody>
          <a:bodyPr anchor="b">
            <a:noAutofit/>
          </a:bodyPr>
          <a:lstStyle/>
          <a:p>
            <a:pPr algn="ctr"/>
            <a:r>
              <a:rPr lang="en-US" sz="2400" dirty="0"/>
              <a:t>Studying the Brain: Examples of Neuropsychological </a:t>
            </a:r>
            <a:br>
              <a:rPr lang="en-US" sz="2400" dirty="0"/>
            </a:br>
            <a:r>
              <a:rPr lang="en-US" sz="2400" dirty="0"/>
              <a:t>Tests </a:t>
            </a:r>
          </a:p>
        </p:txBody>
      </p:sp>
      <p:sp>
        <p:nvSpPr>
          <p:cNvPr id="3" name="Content Placeholder 2">
            <a:extLst>
              <a:ext uri="{FF2B5EF4-FFF2-40B4-BE49-F238E27FC236}">
                <a16:creationId xmlns:a16="http://schemas.microsoft.com/office/drawing/2014/main" id="{D528843D-290C-1442-A432-19575A18C054}"/>
              </a:ext>
            </a:extLst>
          </p:cNvPr>
          <p:cNvSpPr>
            <a:spLocks noGrp="1"/>
          </p:cNvSpPr>
          <p:nvPr>
            <p:ph idx="1"/>
          </p:nvPr>
        </p:nvSpPr>
        <p:spPr>
          <a:xfrm>
            <a:off x="9282953" y="2411072"/>
            <a:ext cx="2589376" cy="4046706"/>
          </a:xfrm>
        </p:spPr>
        <p:txBody>
          <a:bodyPr>
            <a:noAutofit/>
          </a:bodyPr>
          <a:lstStyle/>
          <a:p>
            <a:pPr>
              <a:spcBef>
                <a:spcPts val="0"/>
              </a:spcBef>
              <a:buFont typeface="Arial" panose="020B0604020202020204" pitchFamily="34" charset="0"/>
              <a:buChar char="•"/>
            </a:pPr>
            <a:r>
              <a:rPr lang="en-US" dirty="0">
                <a:solidFill>
                  <a:schemeClr val="tx1">
                    <a:lumMod val="85000"/>
                    <a:lumOff val="15000"/>
                  </a:schemeClr>
                </a:solidFill>
              </a:rPr>
              <a:t>Wechsler Intelligence Scale for Children (WISC) measures full-scale intelligence </a:t>
            </a:r>
            <a:br>
              <a:rPr lang="en-US" dirty="0">
                <a:solidFill>
                  <a:schemeClr val="tx1">
                    <a:lumMod val="85000"/>
                    <a:lumOff val="15000"/>
                  </a:schemeClr>
                </a:solidFill>
              </a:rPr>
            </a:br>
            <a:endParaRPr lang="en-US" dirty="0">
              <a:solidFill>
                <a:schemeClr val="tx1">
                  <a:lumMod val="85000"/>
                  <a:lumOff val="15000"/>
                </a:schemeClr>
              </a:solidFill>
            </a:endParaRPr>
          </a:p>
          <a:p>
            <a:pPr>
              <a:spcBef>
                <a:spcPts val="0"/>
              </a:spcBef>
              <a:buFont typeface="Arial" panose="020B0604020202020204" pitchFamily="34" charset="0"/>
              <a:buChar char="•"/>
            </a:pPr>
            <a:r>
              <a:rPr lang="en-US" dirty="0">
                <a:solidFill>
                  <a:schemeClr val="tx1">
                    <a:lumMod val="85000"/>
                    <a:lumOff val="15000"/>
                  </a:schemeClr>
                </a:solidFill>
              </a:rPr>
              <a:t>Rorschach Inkblot Test &amp; Thematic Apperception Test (TAT)</a:t>
            </a:r>
          </a:p>
          <a:p>
            <a:pPr>
              <a:spcBef>
                <a:spcPts val="0"/>
              </a:spcBef>
              <a:buFont typeface="Arial" panose="020B0604020202020204" pitchFamily="34" charset="0"/>
              <a:buChar char="•"/>
            </a:pPr>
            <a:endParaRPr lang="en-US" dirty="0">
              <a:solidFill>
                <a:schemeClr val="tx1">
                  <a:lumMod val="85000"/>
                  <a:lumOff val="15000"/>
                </a:schemeClr>
              </a:solidFill>
            </a:endParaRPr>
          </a:p>
          <a:p>
            <a:pPr>
              <a:spcBef>
                <a:spcPts val="0"/>
              </a:spcBef>
              <a:buFont typeface="Arial" panose="020B0604020202020204" pitchFamily="34" charset="0"/>
              <a:buChar char="•"/>
            </a:pPr>
            <a:r>
              <a:rPr lang="en-US" dirty="0">
                <a:solidFill>
                  <a:schemeClr val="tx1">
                    <a:lumMod val="85000"/>
                    <a:lumOff val="15000"/>
                  </a:schemeClr>
                </a:solidFill>
              </a:rPr>
              <a:t>Studies found assessments have little </a:t>
            </a:r>
            <a:br>
              <a:rPr lang="en-US" dirty="0">
                <a:solidFill>
                  <a:schemeClr val="tx1">
                    <a:lumMod val="85000"/>
                    <a:lumOff val="15000"/>
                  </a:schemeClr>
                </a:solidFill>
              </a:rPr>
            </a:br>
            <a:r>
              <a:rPr lang="en-US" dirty="0">
                <a:solidFill>
                  <a:schemeClr val="tx1">
                    <a:lumMod val="85000"/>
                    <a:lumOff val="15000"/>
                  </a:schemeClr>
                </a:solidFill>
              </a:rPr>
              <a:t>or no reliability/validity</a:t>
            </a:r>
          </a:p>
          <a:p>
            <a:pPr marL="742950" lvl="1" indent="-285750">
              <a:spcBef>
                <a:spcPts val="0"/>
              </a:spcBef>
              <a:buFont typeface="Arial" panose="020B0604020202020204" pitchFamily="34" charset="0"/>
              <a:buChar char="•"/>
            </a:pPr>
            <a:endParaRPr lang="en-US" sz="1800" dirty="0">
              <a:solidFill>
                <a:schemeClr val="tx1">
                  <a:lumMod val="85000"/>
                  <a:lumOff val="15000"/>
                </a:schemeClr>
              </a:solidFill>
            </a:endParaRPr>
          </a:p>
          <a:p>
            <a:pPr>
              <a:spcBef>
                <a:spcPts val="0"/>
              </a:spcBef>
              <a:buFont typeface="Arial" panose="020B0604020202020204" pitchFamily="34" charset="0"/>
              <a:buChar char="•"/>
            </a:pPr>
            <a:endParaRPr lang="en-US" dirty="0">
              <a:solidFill>
                <a:schemeClr val="tx1">
                  <a:lumMod val="85000"/>
                  <a:lumOff val="15000"/>
                </a:schemeClr>
              </a:solidFill>
            </a:endParaRPr>
          </a:p>
        </p:txBody>
      </p:sp>
    </p:spTree>
    <p:extLst>
      <p:ext uri="{BB962C8B-B14F-4D97-AF65-F5344CB8AC3E}">
        <p14:creationId xmlns:p14="http://schemas.microsoft.com/office/powerpoint/2010/main" val="3961620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10;&#10;Description automatically generated">
            <a:extLst>
              <a:ext uri="{FF2B5EF4-FFF2-40B4-BE49-F238E27FC236}">
                <a16:creationId xmlns:a16="http://schemas.microsoft.com/office/drawing/2014/main" id="{BF2515C0-5B63-414D-92C3-0C029277729F}"/>
              </a:ext>
            </a:extLst>
          </p:cNvPr>
          <p:cNvPicPr>
            <a:picLocks noChangeAspect="1"/>
          </p:cNvPicPr>
          <p:nvPr/>
        </p:nvPicPr>
        <p:blipFill rotWithShape="1">
          <a:blip r:embed="rId3"/>
          <a:srcRect l="18177" t="261" r="17505" b="-259"/>
          <a:stretch/>
        </p:blipFill>
        <p:spPr>
          <a:xfrm>
            <a:off x="20" y="10"/>
            <a:ext cx="6392647" cy="6857990"/>
          </a:xfrm>
          <a:prstGeom prst="rect">
            <a:avLst/>
          </a:prstGeom>
        </p:spPr>
      </p:pic>
      <p:sp>
        <p:nvSpPr>
          <p:cNvPr id="21" name="Rectangle 2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06D4B-7C79-0940-A5B8-6A5163602475}"/>
              </a:ext>
            </a:extLst>
          </p:cNvPr>
          <p:cNvSpPr>
            <a:spLocks noGrp="1"/>
          </p:cNvSpPr>
          <p:nvPr>
            <p:ph type="title"/>
          </p:nvPr>
        </p:nvSpPr>
        <p:spPr>
          <a:xfrm>
            <a:off x="7064082" y="431577"/>
            <a:ext cx="4472921" cy="1371600"/>
          </a:xfrm>
        </p:spPr>
        <p:txBody>
          <a:bodyPr>
            <a:normAutofit/>
          </a:bodyPr>
          <a:lstStyle/>
          <a:p>
            <a:r>
              <a:rPr lang="en-US" sz="4000" dirty="0"/>
              <a:t>Summary</a:t>
            </a:r>
          </a:p>
        </p:txBody>
      </p:sp>
      <p:sp>
        <p:nvSpPr>
          <p:cNvPr id="3" name="Content Placeholder 2">
            <a:extLst>
              <a:ext uri="{FF2B5EF4-FFF2-40B4-BE49-F238E27FC236}">
                <a16:creationId xmlns:a16="http://schemas.microsoft.com/office/drawing/2014/main" id="{D528843D-290C-1442-A432-19575A18C054}"/>
              </a:ext>
            </a:extLst>
          </p:cNvPr>
          <p:cNvSpPr>
            <a:spLocks noGrp="1"/>
          </p:cNvSpPr>
          <p:nvPr>
            <p:ph idx="1"/>
          </p:nvPr>
        </p:nvSpPr>
        <p:spPr>
          <a:xfrm>
            <a:off x="6910755" y="1670541"/>
            <a:ext cx="4876556" cy="5567266"/>
          </a:xfrm>
        </p:spPr>
        <p:txBody>
          <a:bodyPr>
            <a:normAutofit/>
          </a:bodyPr>
          <a:lstStyle/>
          <a:p>
            <a:pPr>
              <a:lnSpc>
                <a:spcPct val="90000"/>
              </a:lnSpc>
              <a:spcBef>
                <a:spcPts val="0"/>
              </a:spcBef>
              <a:spcAft>
                <a:spcPts val="600"/>
              </a:spcAft>
              <a:buFont typeface="Arial" panose="020B0604020202020204" pitchFamily="34" charset="0"/>
              <a:buChar char="•"/>
            </a:pPr>
            <a:r>
              <a:rPr lang="en-US" dirty="0"/>
              <a:t>Biological brain &amp; mystical mind intrinsically bound together</a:t>
            </a:r>
            <a:br>
              <a:rPr lang="en-US" dirty="0"/>
            </a:br>
            <a:endParaRPr lang="en-US" dirty="0"/>
          </a:p>
          <a:p>
            <a:pPr>
              <a:lnSpc>
                <a:spcPct val="90000"/>
              </a:lnSpc>
              <a:spcBef>
                <a:spcPts val="0"/>
              </a:spcBef>
              <a:spcAft>
                <a:spcPts val="600"/>
              </a:spcAft>
              <a:buFont typeface="Arial" panose="020B0604020202020204" pitchFamily="34" charset="0"/>
              <a:buChar char="•"/>
            </a:pPr>
            <a:r>
              <a:rPr lang="en-US" dirty="0"/>
              <a:t>Way of understanding mind is consider it the reality we trained our brain to produce</a:t>
            </a:r>
            <a:br>
              <a:rPr lang="en-US" dirty="0"/>
            </a:br>
            <a:endParaRPr lang="en-US" dirty="0"/>
          </a:p>
          <a:p>
            <a:pPr>
              <a:lnSpc>
                <a:spcPct val="90000"/>
              </a:lnSpc>
              <a:spcBef>
                <a:spcPts val="0"/>
              </a:spcBef>
              <a:spcAft>
                <a:spcPts val="600"/>
              </a:spcAft>
              <a:buFont typeface="Arial" panose="020B0604020202020204" pitchFamily="34" charset="0"/>
              <a:buChar char="•"/>
            </a:pPr>
            <a:r>
              <a:rPr lang="en-US" dirty="0"/>
              <a:t>Without countless interactions among brain functioning, memory, &amp; sociocultural context, there is no mind </a:t>
            </a:r>
            <a:br>
              <a:rPr lang="en-US" dirty="0"/>
            </a:br>
            <a:endParaRPr lang="en-US" b="1" dirty="0">
              <a:ln w="15875">
                <a:noFill/>
                <a:round/>
              </a:ln>
            </a:endParaRPr>
          </a:p>
          <a:p>
            <a:pPr>
              <a:lnSpc>
                <a:spcPct val="90000"/>
              </a:lnSpc>
              <a:spcBef>
                <a:spcPts val="0"/>
              </a:spcBef>
              <a:spcAft>
                <a:spcPts val="600"/>
              </a:spcAft>
              <a:buFont typeface="Arial" panose="020B0604020202020204" pitchFamily="34" charset="0"/>
              <a:buChar char="•"/>
            </a:pPr>
            <a:r>
              <a:rPr lang="en-US" dirty="0"/>
              <a:t>To help clients understand neurological testing, learning, &amp; brain disorders, and contribute to multidisciplinary teams serving individuals suffering from mental illnesses, contemporary social workers require basic understanding of brain, &amp; how it relates to concept of the mind</a:t>
            </a:r>
            <a:endParaRPr lang="en-CA" dirty="0"/>
          </a:p>
          <a:p>
            <a:pPr>
              <a:lnSpc>
                <a:spcPct val="90000"/>
              </a:lnSpc>
              <a:spcBef>
                <a:spcPts val="0"/>
              </a:spcBef>
              <a:spcAft>
                <a:spcPts val="600"/>
              </a:spcAft>
              <a:buFont typeface="Arial" panose="020B0604020202020204" pitchFamily="34" charset="0"/>
              <a:buChar char="•"/>
            </a:pPr>
            <a:endParaRPr lang="en-US" b="1" dirty="0">
              <a:ln w="15875">
                <a:noFill/>
                <a:round/>
              </a:ln>
            </a:endParaRPr>
          </a:p>
          <a:p>
            <a:pPr>
              <a:lnSpc>
                <a:spcPct val="90000"/>
              </a:lnSpc>
              <a:spcBef>
                <a:spcPts val="0"/>
              </a:spcBef>
              <a:spcAft>
                <a:spcPts val="600"/>
              </a:spcAft>
              <a:buFont typeface="Arial" panose="020B0604020202020204" pitchFamily="34" charset="0"/>
              <a:buChar char="•"/>
            </a:pPr>
            <a:endParaRPr lang="en-US" dirty="0"/>
          </a:p>
        </p:txBody>
      </p:sp>
      <p:sp>
        <p:nvSpPr>
          <p:cNvPr id="13" name="TextBox 12">
            <a:extLst>
              <a:ext uri="{FF2B5EF4-FFF2-40B4-BE49-F238E27FC236}">
                <a16:creationId xmlns:a16="http://schemas.microsoft.com/office/drawing/2014/main" id="{58076D1B-6831-5042-9800-28E7D9B1CB9A}"/>
              </a:ext>
            </a:extLst>
          </p:cNvPr>
          <p:cNvSpPr txBox="1"/>
          <p:nvPr/>
        </p:nvSpPr>
        <p:spPr>
          <a:xfrm>
            <a:off x="7286255" y="6182055"/>
            <a:ext cx="4477255" cy="215444"/>
          </a:xfrm>
          <a:prstGeom prst="rect">
            <a:avLst/>
          </a:prstGeom>
          <a:noFill/>
        </p:spPr>
        <p:txBody>
          <a:bodyPr wrap="square" rtlCol="0">
            <a:spAutoFit/>
          </a:bodyPr>
          <a:lstStyle/>
          <a:p>
            <a:pPr algn="r"/>
            <a:r>
              <a:rPr lang="en-US" sz="800" dirty="0"/>
              <a:t>Photo Credit: </a:t>
            </a:r>
            <a:r>
              <a:rPr lang="en-US" sz="800" dirty="0" err="1"/>
              <a:t>Okan</a:t>
            </a:r>
            <a:r>
              <a:rPr lang="en-US" sz="800" dirty="0"/>
              <a:t> </a:t>
            </a:r>
            <a:r>
              <a:rPr lang="en-US" sz="800" dirty="0" err="1"/>
              <a:t>Caliskan</a:t>
            </a:r>
            <a:endParaRPr lang="en-US" sz="800" dirty="0"/>
          </a:p>
        </p:txBody>
      </p:sp>
    </p:spTree>
    <p:extLst>
      <p:ext uri="{BB962C8B-B14F-4D97-AF65-F5344CB8AC3E}">
        <p14:creationId xmlns:p14="http://schemas.microsoft.com/office/powerpoint/2010/main" val="1741884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icture containing invertebrate&#10;&#10;Description automatically generated">
            <a:extLst>
              <a:ext uri="{FF2B5EF4-FFF2-40B4-BE49-F238E27FC236}">
                <a16:creationId xmlns:a16="http://schemas.microsoft.com/office/drawing/2014/main" id="{1AF05E90-A49A-9E41-8D40-2A183DC546A2}"/>
              </a:ext>
            </a:extLst>
          </p:cNvPr>
          <p:cNvPicPr>
            <a:picLocks noChangeAspect="1"/>
          </p:cNvPicPr>
          <p:nvPr/>
        </p:nvPicPr>
        <p:blipFill rotWithShape="1">
          <a:blip r:embed="rId3"/>
          <a:srcRect t="3416" b="1231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614827-E2B8-A74A-AFB9-92FAB673258B}"/>
              </a:ext>
            </a:extLst>
          </p:cNvPr>
          <p:cNvSpPr>
            <a:spLocks noGrp="1"/>
          </p:cNvSpPr>
          <p:nvPr>
            <p:ph type="title"/>
          </p:nvPr>
        </p:nvSpPr>
        <p:spPr>
          <a:xfrm>
            <a:off x="6654304" y="1050247"/>
            <a:ext cx="4472921" cy="1371600"/>
          </a:xfrm>
        </p:spPr>
        <p:txBody>
          <a:bodyPr>
            <a:normAutofit/>
          </a:bodyPr>
          <a:lstStyle/>
          <a:p>
            <a:r>
              <a:rPr lang="en-US" sz="3700" dirty="0"/>
              <a:t>Developmental Systems Theory</a:t>
            </a:r>
          </a:p>
        </p:txBody>
      </p:sp>
      <p:sp>
        <p:nvSpPr>
          <p:cNvPr id="3" name="Content Placeholder 2">
            <a:extLst>
              <a:ext uri="{FF2B5EF4-FFF2-40B4-BE49-F238E27FC236}">
                <a16:creationId xmlns:a16="http://schemas.microsoft.com/office/drawing/2014/main" id="{1471372E-4D5A-BA4A-8D7D-E2D0A6EDFDBF}"/>
              </a:ext>
            </a:extLst>
          </p:cNvPr>
          <p:cNvSpPr>
            <a:spLocks noGrp="1"/>
          </p:cNvSpPr>
          <p:nvPr>
            <p:ph idx="1"/>
          </p:nvPr>
        </p:nvSpPr>
        <p:spPr>
          <a:xfrm>
            <a:off x="6654304" y="2605741"/>
            <a:ext cx="4472922" cy="3131672"/>
          </a:xfrm>
        </p:spPr>
        <p:txBody>
          <a:bodyPr>
            <a:normAutofit/>
          </a:bodyPr>
          <a:lstStyle/>
          <a:p>
            <a:pPr marL="285750" indent="-285750">
              <a:buFont typeface="Arial" panose="020B0604020202020204" pitchFamily="34" charset="0"/>
              <a:buChar char="•"/>
            </a:pPr>
            <a:r>
              <a:rPr lang="en-US" dirty="0"/>
              <a:t>Development occurs through co-action of genes &amp; environment in complex levels of biological organization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Brain development exemplifies complex transactions of biological, physical, social &amp; cultural contexts from earliest development</a:t>
            </a:r>
            <a:endParaRPr lang="en-US" dirty="0">
              <a:ln w="15875">
                <a:noFill/>
                <a:round/>
              </a:ln>
              <a:latin typeface="Franklin Gothic Heavy" panose="020B0903020102020204" pitchFamily="34" charset="0"/>
            </a:endParaRPr>
          </a:p>
          <a:p>
            <a:endParaRPr lang="en-US" dirty="0"/>
          </a:p>
        </p:txBody>
      </p:sp>
      <p:sp>
        <p:nvSpPr>
          <p:cNvPr id="8" name="TextBox 7">
            <a:extLst>
              <a:ext uri="{FF2B5EF4-FFF2-40B4-BE49-F238E27FC236}">
                <a16:creationId xmlns:a16="http://schemas.microsoft.com/office/drawing/2014/main" id="{FC709B2D-9973-8C44-B523-47A55C90CA3B}"/>
              </a:ext>
            </a:extLst>
          </p:cNvPr>
          <p:cNvSpPr txBox="1"/>
          <p:nvPr/>
        </p:nvSpPr>
        <p:spPr>
          <a:xfrm>
            <a:off x="9014291" y="5742651"/>
            <a:ext cx="2243328" cy="215444"/>
          </a:xfrm>
          <a:prstGeom prst="rect">
            <a:avLst/>
          </a:prstGeom>
          <a:noFill/>
        </p:spPr>
        <p:txBody>
          <a:bodyPr wrap="square" rtlCol="0">
            <a:spAutoFit/>
          </a:bodyPr>
          <a:lstStyle/>
          <a:p>
            <a:pPr algn="r"/>
            <a:r>
              <a:rPr lang="en-US" sz="800" dirty="0"/>
              <a:t>Photo Credit: Josh Riemer</a:t>
            </a:r>
          </a:p>
        </p:txBody>
      </p:sp>
    </p:spTree>
    <p:extLst>
      <p:ext uri="{BB962C8B-B14F-4D97-AF65-F5344CB8AC3E}">
        <p14:creationId xmlns:p14="http://schemas.microsoft.com/office/powerpoint/2010/main" val="3763581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CDA0-906B-D34C-BCA4-F6CA9E307403}"/>
              </a:ext>
            </a:extLst>
          </p:cNvPr>
          <p:cNvSpPr>
            <a:spLocks noGrp="1"/>
          </p:cNvSpPr>
          <p:nvPr>
            <p:ph type="title"/>
          </p:nvPr>
        </p:nvSpPr>
        <p:spPr>
          <a:xfrm>
            <a:off x="6373078" y="645983"/>
            <a:ext cx="5367164" cy="1645920"/>
          </a:xfrm>
        </p:spPr>
        <p:txBody>
          <a:bodyPr>
            <a:normAutofit/>
          </a:bodyPr>
          <a:lstStyle/>
          <a:p>
            <a:r>
              <a:rPr lang="en-US" sz="2800" dirty="0"/>
              <a:t>Historical Overview: The Brain &amp; Mental Illness</a:t>
            </a:r>
          </a:p>
        </p:txBody>
      </p:sp>
      <p:sp>
        <p:nvSpPr>
          <p:cNvPr id="35" name="Rectangle 34">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chemeClr val="bg1"/>
          </a:solidFill>
          <a:ln w="6350" cap="flat" cmpd="sng" algn="ctr">
            <a:noFill/>
            <a:prstDash val="solid"/>
          </a:ln>
          <a:effectLst>
            <a:softEdge rad="0"/>
          </a:effectLst>
        </p:spPr>
      </p:sp>
      <p:sp>
        <p:nvSpPr>
          <p:cNvPr id="37" name="Rectangle 36">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chemeClr val="tx1">
                <a:lumMod val="75000"/>
                <a:lumOff val="25000"/>
              </a:schemeClr>
            </a:solidFill>
            <a:prstDash val="solid"/>
            <a:miter lim="800000"/>
          </a:ln>
          <a:effectLst/>
        </p:spPr>
      </p:sp>
      <p:pic>
        <p:nvPicPr>
          <p:cNvPr id="6" name="Picture 5" descr="A vintage photo of a person&#10;&#10;Description automatically generated">
            <a:extLst>
              <a:ext uri="{FF2B5EF4-FFF2-40B4-BE49-F238E27FC236}">
                <a16:creationId xmlns:a16="http://schemas.microsoft.com/office/drawing/2014/main" id="{9D4F4581-F6FD-CB4E-818F-EA28ADEF61FC}"/>
              </a:ext>
            </a:extLst>
          </p:cNvPr>
          <p:cNvPicPr>
            <a:picLocks noChangeAspect="1"/>
          </p:cNvPicPr>
          <p:nvPr/>
        </p:nvPicPr>
        <p:blipFill>
          <a:blip r:embed="rId3"/>
          <a:stretch>
            <a:fillRect/>
          </a:stretch>
        </p:blipFill>
        <p:spPr>
          <a:xfrm>
            <a:off x="1205256" y="1258454"/>
            <a:ext cx="4414438" cy="4359257"/>
          </a:xfrm>
          <a:prstGeom prst="rect">
            <a:avLst/>
          </a:prstGeom>
        </p:spPr>
      </p:pic>
      <p:sp>
        <p:nvSpPr>
          <p:cNvPr id="10" name="Content Placeholder 9">
            <a:extLst>
              <a:ext uri="{FF2B5EF4-FFF2-40B4-BE49-F238E27FC236}">
                <a16:creationId xmlns:a16="http://schemas.microsoft.com/office/drawing/2014/main" id="{A2DDFF3B-9EA8-4D0A-AAC1-00E2A05E473F}"/>
              </a:ext>
            </a:extLst>
          </p:cNvPr>
          <p:cNvSpPr>
            <a:spLocks noGrp="1"/>
          </p:cNvSpPr>
          <p:nvPr>
            <p:ph idx="1"/>
          </p:nvPr>
        </p:nvSpPr>
        <p:spPr>
          <a:xfrm>
            <a:off x="6252381" y="2391959"/>
            <a:ext cx="5487861" cy="3496120"/>
          </a:xfrm>
        </p:spPr>
        <p:txBody>
          <a:bodyPr>
            <a:noAutofit/>
          </a:bodyPr>
          <a:lstStyle/>
          <a:p>
            <a:pPr marL="285750" indent="-285750">
              <a:lnSpc>
                <a:spcPct val="90000"/>
              </a:lnSpc>
              <a:spcBef>
                <a:spcPts val="0"/>
              </a:spcBef>
              <a:spcAft>
                <a:spcPts val="600"/>
              </a:spcAft>
              <a:buFont typeface="Arial" panose="020B0604020202020204" pitchFamily="34" charset="0"/>
              <a:buChar char="•"/>
            </a:pPr>
            <a:r>
              <a:rPr lang="en-US" dirty="0"/>
              <a:t>Beliefs about brain emerged from scientific findings, existential, religious/political concerns, periods of enlightenment &amp; scientific inquiry</a:t>
            </a:r>
            <a:br>
              <a:rPr lang="en-US" dirty="0"/>
            </a:br>
            <a:endParaRPr lang="en-US" dirty="0"/>
          </a:p>
          <a:p>
            <a:pPr marL="285750" indent="-285750">
              <a:lnSpc>
                <a:spcPct val="90000"/>
              </a:lnSpc>
              <a:spcBef>
                <a:spcPts val="0"/>
              </a:spcBef>
              <a:spcAft>
                <a:spcPts val="600"/>
              </a:spcAft>
              <a:buFont typeface="Arial" panose="020B0604020202020204" pitchFamily="34" charset="0"/>
              <a:buChar char="•"/>
            </a:pPr>
            <a:r>
              <a:rPr lang="en-US" dirty="0"/>
              <a:t>Hippocrates believed mental disorders resulted from disease &amp; head injuries. Described schizophrenia as brain disorder that has some similarities with </a:t>
            </a:r>
            <a:r>
              <a:rPr lang="en-US" b="1" dirty="0"/>
              <a:t>dementia</a:t>
            </a:r>
            <a:br>
              <a:rPr lang="en-US" b="1" dirty="0"/>
            </a:br>
            <a:endParaRPr lang="en-US" b="1" dirty="0"/>
          </a:p>
          <a:p>
            <a:pPr marL="285750" indent="-285750">
              <a:lnSpc>
                <a:spcPct val="90000"/>
              </a:lnSpc>
              <a:spcBef>
                <a:spcPts val="0"/>
              </a:spcBef>
              <a:spcAft>
                <a:spcPts val="600"/>
              </a:spcAft>
              <a:buFont typeface="Arial" panose="020B0604020202020204" pitchFamily="34" charset="0"/>
              <a:buChar char="•"/>
            </a:pPr>
            <a:r>
              <a:rPr lang="en-US" dirty="0"/>
              <a:t>Middle Ages; mental illness viewed from religious perspective. Seen as possessed by demons or punished for sins</a:t>
            </a:r>
          </a:p>
          <a:p>
            <a:pPr marL="285750" indent="-285750">
              <a:lnSpc>
                <a:spcPct val="90000"/>
              </a:lnSpc>
              <a:spcBef>
                <a:spcPts val="0"/>
              </a:spcBef>
              <a:spcAft>
                <a:spcPts val="600"/>
              </a:spcAft>
              <a:buFont typeface="Arial" panose="020B0604020202020204" pitchFamily="34" charset="0"/>
              <a:buChar char="•"/>
            </a:pPr>
            <a:endParaRPr lang="en-US" dirty="0"/>
          </a:p>
          <a:p>
            <a:pPr>
              <a:lnSpc>
                <a:spcPct val="90000"/>
              </a:lnSpc>
              <a:spcBef>
                <a:spcPts val="0"/>
              </a:spcBef>
              <a:spcAft>
                <a:spcPts val="600"/>
              </a:spcAft>
            </a:pPr>
            <a:endParaRPr lang="en-US" dirty="0"/>
          </a:p>
        </p:txBody>
      </p:sp>
      <p:sp>
        <p:nvSpPr>
          <p:cNvPr id="20" name="TextBox 19">
            <a:extLst>
              <a:ext uri="{FF2B5EF4-FFF2-40B4-BE49-F238E27FC236}">
                <a16:creationId xmlns:a16="http://schemas.microsoft.com/office/drawing/2014/main" id="{F0B03542-E7DF-874C-934A-6A2A3B43DB85}"/>
              </a:ext>
            </a:extLst>
          </p:cNvPr>
          <p:cNvSpPr txBox="1"/>
          <p:nvPr/>
        </p:nvSpPr>
        <p:spPr>
          <a:xfrm>
            <a:off x="3696406" y="5768501"/>
            <a:ext cx="2243328" cy="215444"/>
          </a:xfrm>
          <a:prstGeom prst="rect">
            <a:avLst/>
          </a:prstGeom>
          <a:noFill/>
        </p:spPr>
        <p:txBody>
          <a:bodyPr wrap="square" rtlCol="0">
            <a:spAutoFit/>
          </a:bodyPr>
          <a:lstStyle/>
          <a:p>
            <a:pPr algn="r"/>
            <a:r>
              <a:rPr lang="en-US" sz="800" dirty="0"/>
              <a:t>Photo Credit: Wikimedia</a:t>
            </a:r>
          </a:p>
        </p:txBody>
      </p:sp>
    </p:spTree>
    <p:extLst>
      <p:ext uri="{BB962C8B-B14F-4D97-AF65-F5344CB8AC3E}">
        <p14:creationId xmlns:p14="http://schemas.microsoft.com/office/powerpoint/2010/main" val="18106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5" name="Picture 4" descr="A black and white photo of a person&#10;&#10;Description automatically generated">
            <a:extLst>
              <a:ext uri="{FF2B5EF4-FFF2-40B4-BE49-F238E27FC236}">
                <a16:creationId xmlns:a16="http://schemas.microsoft.com/office/drawing/2014/main" id="{4A15D839-0583-EB4E-811C-B66B58C5C4C6}"/>
              </a:ext>
            </a:extLst>
          </p:cNvPr>
          <p:cNvPicPr>
            <a:picLocks noChangeAspect="1"/>
          </p:cNvPicPr>
          <p:nvPr/>
        </p:nvPicPr>
        <p:blipFill rotWithShape="1">
          <a:blip r:embed="rId3"/>
          <a:srcRect t="9021" r="2" b="17273"/>
          <a:stretch/>
        </p:blipFill>
        <p:spPr>
          <a:xfrm>
            <a:off x="424928" y="419292"/>
            <a:ext cx="5522976" cy="6053328"/>
          </a:xfrm>
          <a:prstGeom prst="rect">
            <a:avLst/>
          </a:prstGeom>
        </p:spPr>
      </p:pic>
      <p:sp>
        <p:nvSpPr>
          <p:cNvPr id="25" name="Rectangle 2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B9534B-D2D2-CB46-8F6C-BD12565932B5}"/>
              </a:ext>
            </a:extLst>
          </p:cNvPr>
          <p:cNvSpPr>
            <a:spLocks noGrp="1"/>
          </p:cNvSpPr>
          <p:nvPr>
            <p:ph type="title"/>
          </p:nvPr>
        </p:nvSpPr>
        <p:spPr>
          <a:xfrm>
            <a:off x="6846137" y="727626"/>
            <a:ext cx="4602152" cy="1718225"/>
          </a:xfrm>
        </p:spPr>
        <p:txBody>
          <a:bodyPr>
            <a:normAutofit/>
          </a:bodyPr>
          <a:lstStyle/>
          <a:p>
            <a:r>
              <a:rPr lang="en-US" sz="3000" dirty="0"/>
              <a:t>Historical Overview: The Brain &amp; Mental Illness</a:t>
            </a:r>
          </a:p>
        </p:txBody>
      </p:sp>
      <p:sp>
        <p:nvSpPr>
          <p:cNvPr id="3" name="Content Placeholder 2">
            <a:extLst>
              <a:ext uri="{FF2B5EF4-FFF2-40B4-BE49-F238E27FC236}">
                <a16:creationId xmlns:a16="http://schemas.microsoft.com/office/drawing/2014/main" id="{5E7D4E93-B8E0-E742-95D9-D89445A0801B}"/>
              </a:ext>
            </a:extLst>
          </p:cNvPr>
          <p:cNvSpPr>
            <a:spLocks noGrp="1"/>
          </p:cNvSpPr>
          <p:nvPr>
            <p:ph idx="1"/>
          </p:nvPr>
        </p:nvSpPr>
        <p:spPr>
          <a:xfrm>
            <a:off x="6846137" y="2538919"/>
            <a:ext cx="4602152" cy="3557805"/>
          </a:xfrm>
        </p:spPr>
        <p:txBody>
          <a:bodyPr>
            <a:normAutofit/>
          </a:bodyPr>
          <a:lstStyle/>
          <a:p>
            <a:pPr>
              <a:lnSpc>
                <a:spcPct val="90000"/>
              </a:lnSpc>
              <a:spcBef>
                <a:spcPts val="0"/>
              </a:spcBef>
              <a:spcAft>
                <a:spcPts val="600"/>
              </a:spcAft>
              <a:buClrTx/>
              <a:buFont typeface="Arial" panose="020B0604020202020204" pitchFamily="34" charset="0"/>
              <a:buChar char="•"/>
              <a:defRPr/>
            </a:pPr>
            <a:r>
              <a:rPr lang="en-US" sz="1500" dirty="0"/>
              <a:t>Banishment, exorcism, confinement, torture &amp; death prescribed treatments</a:t>
            </a:r>
            <a:br>
              <a:rPr lang="en-US" sz="1500" dirty="0"/>
            </a:br>
            <a:endParaRPr lang="en-US" sz="1500" dirty="0"/>
          </a:p>
          <a:p>
            <a:pPr>
              <a:lnSpc>
                <a:spcPct val="90000"/>
              </a:lnSpc>
              <a:spcBef>
                <a:spcPts val="0"/>
              </a:spcBef>
              <a:spcAft>
                <a:spcPts val="600"/>
              </a:spcAft>
              <a:buFont typeface="Arial" panose="020B0604020202020204" pitchFamily="34" charset="0"/>
              <a:buChar char="•"/>
            </a:pPr>
            <a:r>
              <a:rPr lang="en-US" sz="1500" dirty="0"/>
              <a:t>In 1800s, attention focused on science &amp; brain studies flourished </a:t>
            </a:r>
            <a:br>
              <a:rPr lang="en-US" sz="1500" dirty="0"/>
            </a:br>
            <a:endParaRPr lang="en-US" sz="1500" dirty="0"/>
          </a:p>
          <a:p>
            <a:pPr>
              <a:lnSpc>
                <a:spcPct val="90000"/>
              </a:lnSpc>
              <a:spcBef>
                <a:spcPts val="0"/>
              </a:spcBef>
              <a:spcAft>
                <a:spcPts val="600"/>
              </a:spcAft>
              <a:buFont typeface="Arial" panose="020B0604020202020204" pitchFamily="34" charset="0"/>
              <a:buChar char="•"/>
            </a:pPr>
            <a:r>
              <a:rPr lang="en-US" sz="1500" b="1" dirty="0"/>
              <a:t>Emil Kraepelin </a:t>
            </a:r>
            <a:r>
              <a:rPr lang="en-US" sz="1500" dirty="0"/>
              <a:t>conducted research/taught schizophrenia, bipolar disorders, &amp; dementia were disorders of brain &amp; those suffering deserved humane, professional treatment</a:t>
            </a:r>
            <a:br>
              <a:rPr lang="en-US" sz="1500" dirty="0"/>
            </a:br>
            <a:endParaRPr lang="en-US" sz="1500" dirty="0"/>
          </a:p>
          <a:p>
            <a:pPr>
              <a:lnSpc>
                <a:spcPct val="90000"/>
              </a:lnSpc>
              <a:spcBef>
                <a:spcPts val="0"/>
              </a:spcBef>
              <a:spcAft>
                <a:spcPts val="600"/>
              </a:spcAft>
              <a:buFont typeface="Arial" panose="020B0604020202020204" pitchFamily="34" charset="0"/>
              <a:buChar char="•"/>
            </a:pPr>
            <a:r>
              <a:rPr lang="en-US" sz="1500" dirty="0"/>
              <a:t>Early 1900s, psychoanalytic theory emerges, framed mental illness as internal emotional conflict</a:t>
            </a:r>
            <a:endParaRPr lang="en-US" sz="1500" b="1" dirty="0">
              <a:ln w="15875">
                <a:noFill/>
                <a:round/>
              </a:ln>
            </a:endParaRPr>
          </a:p>
          <a:p>
            <a:pPr lvl="0">
              <a:lnSpc>
                <a:spcPct val="90000"/>
              </a:lnSpc>
              <a:spcBef>
                <a:spcPts val="0"/>
              </a:spcBef>
              <a:spcAft>
                <a:spcPts val="600"/>
              </a:spcAft>
              <a:buClrTx/>
              <a:buFont typeface="Arial" panose="020B0604020202020204" pitchFamily="34" charset="0"/>
              <a:buChar char="•"/>
              <a:defRPr/>
            </a:pPr>
            <a:endParaRPr lang="en-US" sz="1500" dirty="0"/>
          </a:p>
        </p:txBody>
      </p:sp>
      <p:sp>
        <p:nvSpPr>
          <p:cNvPr id="15" name="TextBox 14">
            <a:extLst>
              <a:ext uri="{FF2B5EF4-FFF2-40B4-BE49-F238E27FC236}">
                <a16:creationId xmlns:a16="http://schemas.microsoft.com/office/drawing/2014/main" id="{3CC7FAED-A807-574D-869A-D61BCA2C6C68}"/>
              </a:ext>
            </a:extLst>
          </p:cNvPr>
          <p:cNvSpPr txBox="1"/>
          <p:nvPr/>
        </p:nvSpPr>
        <p:spPr>
          <a:xfrm>
            <a:off x="9474231" y="6155549"/>
            <a:ext cx="2243328" cy="215444"/>
          </a:xfrm>
          <a:prstGeom prst="rect">
            <a:avLst/>
          </a:prstGeom>
          <a:noFill/>
        </p:spPr>
        <p:txBody>
          <a:bodyPr wrap="square" rtlCol="0">
            <a:spAutoFit/>
          </a:bodyPr>
          <a:lstStyle/>
          <a:p>
            <a:pPr algn="r"/>
            <a:r>
              <a:rPr lang="en-US" sz="800" dirty="0"/>
              <a:t>Photo Credit: Wikimedia</a:t>
            </a:r>
          </a:p>
        </p:txBody>
      </p:sp>
    </p:spTree>
    <p:extLst>
      <p:ext uri="{BB962C8B-B14F-4D97-AF65-F5344CB8AC3E}">
        <p14:creationId xmlns:p14="http://schemas.microsoft.com/office/powerpoint/2010/main" val="1664491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a:extLst>
              <a:ext uri="{FF2B5EF4-FFF2-40B4-BE49-F238E27FC236}">
                <a16:creationId xmlns:a16="http://schemas.microsoft.com/office/drawing/2014/main" id="{5D0800AD-6656-8D4A-97D4-C8EC53B3D047}"/>
              </a:ext>
            </a:extLst>
          </p:cNvPr>
          <p:cNvPicPr>
            <a:picLocks noChangeAspect="1"/>
          </p:cNvPicPr>
          <p:nvPr/>
        </p:nvPicPr>
        <p:blipFill rotWithShape="1">
          <a:blip r:embed="rId3"/>
          <a:srcRect r="2" b="19444"/>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89F08C-3DA9-E844-BE16-7C9E653718BE}"/>
              </a:ext>
            </a:extLst>
          </p:cNvPr>
          <p:cNvSpPr>
            <a:spLocks noGrp="1"/>
          </p:cNvSpPr>
          <p:nvPr>
            <p:ph type="title"/>
          </p:nvPr>
        </p:nvSpPr>
        <p:spPr>
          <a:xfrm>
            <a:off x="6846137" y="727626"/>
            <a:ext cx="4602152" cy="1718225"/>
          </a:xfrm>
        </p:spPr>
        <p:txBody>
          <a:bodyPr>
            <a:normAutofit/>
          </a:bodyPr>
          <a:lstStyle/>
          <a:p>
            <a:r>
              <a:rPr lang="en-US" sz="3000" dirty="0"/>
              <a:t>Historical Overview: The Brain &amp; Mental Illness</a:t>
            </a:r>
          </a:p>
        </p:txBody>
      </p:sp>
      <p:sp>
        <p:nvSpPr>
          <p:cNvPr id="3" name="Content Placeholder 2">
            <a:extLst>
              <a:ext uri="{FF2B5EF4-FFF2-40B4-BE49-F238E27FC236}">
                <a16:creationId xmlns:a16="http://schemas.microsoft.com/office/drawing/2014/main" id="{533993DC-0F2C-CF44-8A46-032631EA0845}"/>
              </a:ext>
            </a:extLst>
          </p:cNvPr>
          <p:cNvSpPr>
            <a:spLocks noGrp="1"/>
          </p:cNvSpPr>
          <p:nvPr>
            <p:ph idx="1"/>
          </p:nvPr>
        </p:nvSpPr>
        <p:spPr>
          <a:xfrm>
            <a:off x="6846137" y="2538919"/>
            <a:ext cx="4602152" cy="3557805"/>
          </a:xfrm>
        </p:spPr>
        <p:txBody>
          <a:bodyPr>
            <a:normAutofit/>
          </a:bodyPr>
          <a:lstStyle/>
          <a:p>
            <a:pPr>
              <a:spcBef>
                <a:spcPts val="0"/>
              </a:spcBef>
              <a:buFont typeface="Arial" panose="020B0604020202020204" pitchFamily="34" charset="0"/>
              <a:buChar char="•"/>
            </a:pPr>
            <a:r>
              <a:rPr lang="en-US" b="1" dirty="0"/>
              <a:t>Sigmund Freud </a:t>
            </a:r>
            <a:r>
              <a:rPr lang="en-US" dirty="0"/>
              <a:t>built sweeping theory for explaining mental illness, based on Western philosophy &amp; limited clinical observations</a:t>
            </a:r>
            <a:br>
              <a:rPr lang="en-US" dirty="0"/>
            </a:br>
            <a:endParaRPr lang="en-US" dirty="0"/>
          </a:p>
          <a:p>
            <a:pPr>
              <a:spcBef>
                <a:spcPts val="0"/>
              </a:spcBef>
              <a:buFont typeface="Arial" panose="020B0604020202020204" pitchFamily="34" charset="0"/>
              <a:buChar char="•"/>
            </a:pPr>
            <a:r>
              <a:rPr lang="en-US" dirty="0"/>
              <a:t>Modern neuroscience moved focus of mental disorders back to brain</a:t>
            </a:r>
            <a:br>
              <a:rPr lang="en-US" dirty="0"/>
            </a:br>
            <a:endParaRPr lang="en-US" dirty="0"/>
          </a:p>
          <a:p>
            <a:pPr>
              <a:spcBef>
                <a:spcPts val="0"/>
              </a:spcBef>
              <a:buFont typeface="Arial" panose="020B0604020202020204" pitchFamily="34" charset="0"/>
              <a:buChar char="•"/>
            </a:pPr>
            <a:r>
              <a:rPr lang="en-US" dirty="0"/>
              <a:t>Psychoanalytic theory &amp; religious beliefs continue to stigmatize mental illness</a:t>
            </a:r>
            <a:endParaRPr lang="en-CA" dirty="0"/>
          </a:p>
          <a:p>
            <a:pPr>
              <a:spcBef>
                <a:spcPts val="0"/>
              </a:spcBef>
              <a:buFont typeface="Arial" panose="020B0604020202020204" pitchFamily="34" charset="0"/>
              <a:buChar char="•"/>
            </a:pPr>
            <a:endParaRPr lang="en-US" b="1" dirty="0">
              <a:ln w="15875">
                <a:noFill/>
                <a:round/>
              </a:ln>
              <a:latin typeface="Eurostile" panose="020B0504020202050204"/>
            </a:endParaRPr>
          </a:p>
          <a:p>
            <a:pPr>
              <a:spcBef>
                <a:spcPts val="0"/>
              </a:spcBef>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7538F87E-9867-324C-8643-7E1D6C563560}"/>
              </a:ext>
            </a:extLst>
          </p:cNvPr>
          <p:cNvSpPr txBox="1"/>
          <p:nvPr/>
        </p:nvSpPr>
        <p:spPr>
          <a:xfrm>
            <a:off x="9474231" y="6155549"/>
            <a:ext cx="2243328" cy="215444"/>
          </a:xfrm>
          <a:prstGeom prst="rect">
            <a:avLst/>
          </a:prstGeom>
          <a:noFill/>
        </p:spPr>
        <p:txBody>
          <a:bodyPr wrap="square" rtlCol="0">
            <a:spAutoFit/>
          </a:bodyPr>
          <a:lstStyle/>
          <a:p>
            <a:pPr algn="r"/>
            <a:r>
              <a:rPr lang="en-US" sz="800" dirty="0"/>
              <a:t>Photo Credit: Wikimedia</a:t>
            </a:r>
          </a:p>
        </p:txBody>
      </p:sp>
    </p:spTree>
    <p:extLst>
      <p:ext uri="{BB962C8B-B14F-4D97-AF65-F5344CB8AC3E}">
        <p14:creationId xmlns:p14="http://schemas.microsoft.com/office/powerpoint/2010/main" val="1441155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B949550-7E25-8346-8EF6-244A65D66C8F}"/>
              </a:ext>
            </a:extLst>
          </p:cNvPr>
          <p:cNvSpPr>
            <a:spLocks noGrp="1"/>
          </p:cNvSpPr>
          <p:nvPr>
            <p:ph type="title"/>
          </p:nvPr>
        </p:nvSpPr>
        <p:spPr>
          <a:xfrm>
            <a:off x="868680" y="642593"/>
            <a:ext cx="6281928" cy="1744183"/>
          </a:xfrm>
        </p:spPr>
        <p:txBody>
          <a:bodyPr>
            <a:normAutofit/>
          </a:bodyPr>
          <a:lstStyle/>
          <a:p>
            <a:r>
              <a:rPr lang="en-US" sz="4400" dirty="0"/>
              <a:t>Outline of Human Brain Anatomy</a:t>
            </a:r>
          </a:p>
        </p:txBody>
      </p:sp>
      <p:sp>
        <p:nvSpPr>
          <p:cNvPr id="3" name="Content Placeholder 2">
            <a:extLst>
              <a:ext uri="{FF2B5EF4-FFF2-40B4-BE49-F238E27FC236}">
                <a16:creationId xmlns:a16="http://schemas.microsoft.com/office/drawing/2014/main" id="{5B6D513A-BD7C-7E47-976C-DA6CD9C108A6}"/>
              </a:ext>
            </a:extLst>
          </p:cNvPr>
          <p:cNvSpPr>
            <a:spLocks noGrp="1"/>
          </p:cNvSpPr>
          <p:nvPr>
            <p:ph idx="1"/>
          </p:nvPr>
        </p:nvSpPr>
        <p:spPr>
          <a:xfrm>
            <a:off x="738554" y="2664171"/>
            <a:ext cx="6868604" cy="3648456"/>
          </a:xfrm>
        </p:spPr>
        <p:txBody>
          <a:bodyPr>
            <a:noAutofit/>
          </a:bodyPr>
          <a:lstStyle/>
          <a:p>
            <a:pPr marL="285750" indent="-285750">
              <a:lnSpc>
                <a:spcPct val="90000"/>
              </a:lnSpc>
              <a:spcBef>
                <a:spcPts val="0"/>
              </a:spcBef>
              <a:buFont typeface="Arial" panose="020B0604020202020204" pitchFamily="34" charset="0"/>
              <a:buChar char="•"/>
            </a:pPr>
            <a:r>
              <a:rPr lang="en-US" dirty="0"/>
              <a:t>Human brain &amp; spinal cord comprise central nervous system (CNS)</a:t>
            </a:r>
            <a:br>
              <a:rPr lang="en-US" dirty="0"/>
            </a:br>
            <a:endParaRPr lang="en-US" dirty="0"/>
          </a:p>
          <a:p>
            <a:pPr marL="285750" indent="-285750">
              <a:lnSpc>
                <a:spcPct val="90000"/>
              </a:lnSpc>
              <a:spcBef>
                <a:spcPts val="0"/>
              </a:spcBef>
              <a:buFont typeface="Arial" panose="020B0604020202020204" pitchFamily="34" charset="0"/>
              <a:buChar char="•"/>
            </a:pPr>
            <a:r>
              <a:rPr lang="en-US" dirty="0"/>
              <a:t>Brain protected by skull &amp; cushioned in cerebrospinal fluid. Also physiologically isolated from bloodstream by blood-brain barrier</a:t>
            </a:r>
            <a:br>
              <a:rPr lang="en-US" dirty="0"/>
            </a:br>
            <a:endParaRPr lang="en-US" dirty="0"/>
          </a:p>
          <a:p>
            <a:pPr marL="285750" indent="-285750">
              <a:lnSpc>
                <a:spcPct val="90000"/>
              </a:lnSpc>
              <a:spcBef>
                <a:spcPts val="0"/>
              </a:spcBef>
              <a:buFont typeface="Arial" panose="020B0604020202020204" pitchFamily="34" charset="0"/>
              <a:buChar char="•"/>
            </a:pPr>
            <a:r>
              <a:rPr lang="en-US" dirty="0"/>
              <a:t>CNS damage can occur at multiple levels:</a:t>
            </a:r>
          </a:p>
          <a:p>
            <a:pPr marL="742950" lvl="1" indent="-285750">
              <a:lnSpc>
                <a:spcPct val="90000"/>
              </a:lnSpc>
              <a:spcBef>
                <a:spcPts val="0"/>
              </a:spcBef>
              <a:buFont typeface="Arial" panose="020B0604020202020204" pitchFamily="34" charset="0"/>
              <a:buChar char="•"/>
            </a:pPr>
            <a:r>
              <a:rPr lang="en-US" sz="1800" dirty="0"/>
              <a:t>Blunt trauma</a:t>
            </a:r>
          </a:p>
          <a:p>
            <a:pPr marL="742950" lvl="1" indent="-285750">
              <a:lnSpc>
                <a:spcPct val="90000"/>
              </a:lnSpc>
              <a:spcBef>
                <a:spcPts val="0"/>
              </a:spcBef>
              <a:buFont typeface="Arial" panose="020B0604020202020204" pitchFamily="34" charset="0"/>
              <a:buChar char="•"/>
            </a:pPr>
            <a:r>
              <a:rPr lang="en-US" sz="1800" dirty="0"/>
              <a:t>Neurodegenerative disorders (e.g., Parkinson, Alzheimer’s)</a:t>
            </a:r>
          </a:p>
          <a:p>
            <a:pPr marL="742950" lvl="1" indent="-285750">
              <a:lnSpc>
                <a:spcPct val="90000"/>
              </a:lnSpc>
              <a:spcBef>
                <a:spcPts val="0"/>
              </a:spcBef>
              <a:buFont typeface="Arial" panose="020B0604020202020204" pitchFamily="34" charset="0"/>
              <a:buChar char="•"/>
            </a:pPr>
            <a:r>
              <a:rPr lang="en-US" sz="1800" dirty="0"/>
              <a:t>Infections (e.g., syphilis, HIV)</a:t>
            </a:r>
          </a:p>
          <a:p>
            <a:pPr marL="742950" lvl="1" indent="-285750">
              <a:lnSpc>
                <a:spcPct val="90000"/>
              </a:lnSpc>
              <a:spcBef>
                <a:spcPts val="0"/>
              </a:spcBef>
              <a:buFont typeface="Arial" panose="020B0604020202020204" pitchFamily="34" charset="0"/>
              <a:buChar char="•"/>
            </a:pPr>
            <a:r>
              <a:rPr lang="en-US" sz="1800" dirty="0"/>
              <a:t>Tumors</a:t>
            </a:r>
          </a:p>
          <a:p>
            <a:pPr marL="742950" lvl="1" indent="-285750">
              <a:lnSpc>
                <a:spcPct val="90000"/>
              </a:lnSpc>
              <a:spcBef>
                <a:spcPts val="0"/>
              </a:spcBef>
              <a:buFont typeface="Arial" panose="020B0604020202020204" pitchFamily="34" charset="0"/>
              <a:buChar char="•"/>
            </a:pPr>
            <a:r>
              <a:rPr lang="en-US" sz="1800" dirty="0"/>
              <a:t>Autoimmune diseases</a:t>
            </a:r>
          </a:p>
          <a:p>
            <a:pPr marL="742950" lvl="1" indent="-285750">
              <a:lnSpc>
                <a:spcPct val="90000"/>
              </a:lnSpc>
              <a:spcBef>
                <a:spcPts val="0"/>
              </a:spcBef>
              <a:buFont typeface="Arial" panose="020B0604020202020204" pitchFamily="34" charset="0"/>
              <a:buChar char="•"/>
            </a:pPr>
            <a:r>
              <a:rPr lang="en-US" sz="1800" dirty="0"/>
              <a:t>Interrupted blood supply</a:t>
            </a:r>
          </a:p>
          <a:p>
            <a:pPr>
              <a:lnSpc>
                <a:spcPct val="90000"/>
              </a:lnSpc>
              <a:spcBef>
                <a:spcPts val="0"/>
              </a:spcBef>
            </a:pPr>
            <a:endParaRPr lang="en-US" dirty="0"/>
          </a:p>
        </p:txBody>
      </p:sp>
      <p:pic>
        <p:nvPicPr>
          <p:cNvPr id="4" name="Picture 3" descr="A picture containing animal, row, long&#10;&#10;Description automatically generated">
            <a:extLst>
              <a:ext uri="{FF2B5EF4-FFF2-40B4-BE49-F238E27FC236}">
                <a16:creationId xmlns:a16="http://schemas.microsoft.com/office/drawing/2014/main" id="{C43D990F-31B7-254A-AD11-A6733F17677C}"/>
              </a:ext>
            </a:extLst>
          </p:cNvPr>
          <p:cNvPicPr>
            <a:picLocks noChangeAspect="1"/>
          </p:cNvPicPr>
          <p:nvPr/>
        </p:nvPicPr>
        <p:blipFill rotWithShape="1">
          <a:blip r:embed="rId3"/>
          <a:srcRect l="971" r="8964" b="-2"/>
          <a:stretch/>
        </p:blipFill>
        <p:spPr>
          <a:xfrm>
            <a:off x="7837371" y="237744"/>
            <a:ext cx="4124416" cy="6382512"/>
          </a:xfrm>
          <a:prstGeom prst="rect">
            <a:avLst/>
          </a:prstGeom>
        </p:spPr>
      </p:pic>
      <p:sp>
        <p:nvSpPr>
          <p:cNvPr id="8" name="TextBox 7">
            <a:extLst>
              <a:ext uri="{FF2B5EF4-FFF2-40B4-BE49-F238E27FC236}">
                <a16:creationId xmlns:a16="http://schemas.microsoft.com/office/drawing/2014/main" id="{9DC50EE9-BF05-A046-82C7-76AD68E901CD}"/>
              </a:ext>
            </a:extLst>
          </p:cNvPr>
          <p:cNvSpPr txBox="1"/>
          <p:nvPr/>
        </p:nvSpPr>
        <p:spPr>
          <a:xfrm>
            <a:off x="5391106" y="6204905"/>
            <a:ext cx="2243328" cy="215444"/>
          </a:xfrm>
          <a:prstGeom prst="rect">
            <a:avLst/>
          </a:prstGeom>
          <a:noFill/>
        </p:spPr>
        <p:txBody>
          <a:bodyPr wrap="square" rtlCol="0">
            <a:spAutoFit/>
          </a:bodyPr>
          <a:lstStyle/>
          <a:p>
            <a:pPr algn="r"/>
            <a:r>
              <a:rPr lang="en-US" sz="800" dirty="0"/>
              <a:t>Photo Credit: Wikimedia</a:t>
            </a:r>
          </a:p>
        </p:txBody>
      </p:sp>
    </p:spTree>
    <p:extLst>
      <p:ext uri="{BB962C8B-B14F-4D97-AF65-F5344CB8AC3E}">
        <p14:creationId xmlns:p14="http://schemas.microsoft.com/office/powerpoint/2010/main" val="326666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lant in a body of water&#10;&#10;Description automatically generated">
            <a:extLst>
              <a:ext uri="{FF2B5EF4-FFF2-40B4-BE49-F238E27FC236}">
                <a16:creationId xmlns:a16="http://schemas.microsoft.com/office/drawing/2014/main" id="{C8F861B1-3DE8-D44A-8C46-A4C49F5DD465}"/>
              </a:ext>
            </a:extLst>
          </p:cNvPr>
          <p:cNvPicPr>
            <a:picLocks noChangeAspect="1"/>
          </p:cNvPicPr>
          <p:nvPr/>
        </p:nvPicPr>
        <p:blipFill rotWithShape="1">
          <a:blip r:embed="rId3"/>
          <a:srcRect l="9091" t="15147" b="12576"/>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743DF1-1E59-4441-96E9-8F00178F374B}"/>
              </a:ext>
            </a:extLst>
          </p:cNvPr>
          <p:cNvSpPr>
            <a:spLocks noGrp="1"/>
          </p:cNvSpPr>
          <p:nvPr>
            <p:ph type="title"/>
          </p:nvPr>
        </p:nvSpPr>
        <p:spPr>
          <a:xfrm>
            <a:off x="6846137" y="727626"/>
            <a:ext cx="4602152" cy="1718225"/>
          </a:xfrm>
        </p:spPr>
        <p:txBody>
          <a:bodyPr>
            <a:normAutofit/>
          </a:bodyPr>
          <a:lstStyle/>
          <a:p>
            <a:r>
              <a:rPr lang="en-US" sz="4400"/>
              <a:t>Outline of Human Brain Anatomy</a:t>
            </a:r>
          </a:p>
        </p:txBody>
      </p:sp>
      <p:sp>
        <p:nvSpPr>
          <p:cNvPr id="3" name="Content Placeholder 2">
            <a:extLst>
              <a:ext uri="{FF2B5EF4-FFF2-40B4-BE49-F238E27FC236}">
                <a16:creationId xmlns:a16="http://schemas.microsoft.com/office/drawing/2014/main" id="{496CEE1C-2E11-4F42-93C3-DE3A951AC274}"/>
              </a:ext>
            </a:extLst>
          </p:cNvPr>
          <p:cNvSpPr>
            <a:spLocks noGrp="1"/>
          </p:cNvSpPr>
          <p:nvPr>
            <p:ph idx="1"/>
          </p:nvPr>
        </p:nvSpPr>
        <p:spPr>
          <a:xfrm>
            <a:off x="6846137" y="2538920"/>
            <a:ext cx="4602152" cy="3480066"/>
          </a:xfrm>
        </p:spPr>
        <p:txBody>
          <a:bodyPr>
            <a:normAutofit/>
          </a:bodyPr>
          <a:lstStyle/>
          <a:p>
            <a:pPr marL="285750" indent="-285750">
              <a:spcBef>
                <a:spcPts val="0"/>
              </a:spcBef>
              <a:buFont typeface="Arial" panose="020B0604020202020204" pitchFamily="34" charset="0"/>
              <a:buChar char="•"/>
            </a:pPr>
            <a:r>
              <a:rPr lang="en-US" b="1" dirty="0"/>
              <a:t>Neurons: </a:t>
            </a:r>
            <a:r>
              <a:rPr lang="en-US" dirty="0"/>
              <a:t>Brain cells that receive, process &amp; transmit information</a:t>
            </a:r>
            <a:br>
              <a:rPr lang="en-US" dirty="0"/>
            </a:br>
            <a:endParaRPr lang="en-US" b="1" u="sng" dirty="0"/>
          </a:p>
          <a:p>
            <a:pPr marL="285750" indent="-285750">
              <a:spcBef>
                <a:spcPts val="0"/>
              </a:spcBef>
              <a:buFont typeface="Arial" panose="020B0604020202020204" pitchFamily="34" charset="0"/>
              <a:buChar char="•"/>
            </a:pPr>
            <a:r>
              <a:rPr lang="en-US" b="1" dirty="0"/>
              <a:t>Synapses: </a:t>
            </a:r>
            <a:r>
              <a:rPr lang="en-US" dirty="0"/>
              <a:t>Connections between neurons that extend into complex molecular networks</a:t>
            </a:r>
            <a:br>
              <a:rPr lang="en-US" dirty="0"/>
            </a:br>
            <a:endParaRPr lang="en-US" dirty="0"/>
          </a:p>
          <a:p>
            <a:pPr marL="285750" indent="-285750">
              <a:spcBef>
                <a:spcPts val="0"/>
              </a:spcBef>
              <a:buFont typeface="Arial" panose="020B0604020202020204" pitchFamily="34" charset="0"/>
              <a:buChar char="•"/>
            </a:pPr>
            <a:r>
              <a:rPr lang="en-US" dirty="0"/>
              <a:t>Neuronal </a:t>
            </a:r>
            <a:r>
              <a:rPr lang="en-US" b="1" dirty="0"/>
              <a:t>axon: </a:t>
            </a:r>
            <a:r>
              <a:rPr lang="en-US" dirty="0"/>
              <a:t>elongated fiber that projects from body of neuron &amp; splits into smaller branches &amp; twigs</a:t>
            </a:r>
            <a:br>
              <a:rPr lang="en-US" dirty="0"/>
            </a:br>
            <a:endParaRPr lang="en-US" dirty="0"/>
          </a:p>
          <a:p>
            <a:pPr marL="285750" indent="-285750">
              <a:spcBef>
                <a:spcPts val="0"/>
              </a:spcBef>
              <a:buFont typeface="Arial" panose="020B0604020202020204" pitchFamily="34" charset="0"/>
              <a:buChar char="•"/>
            </a:pPr>
            <a:r>
              <a:rPr lang="en-US" dirty="0"/>
              <a:t>Some axons run +/- meter from spine to toes</a:t>
            </a:r>
          </a:p>
          <a:p>
            <a:pPr>
              <a:spcBef>
                <a:spcPts val="0"/>
              </a:spcBef>
            </a:pPr>
            <a:endParaRPr lang="en-US" dirty="0"/>
          </a:p>
        </p:txBody>
      </p:sp>
      <p:sp>
        <p:nvSpPr>
          <p:cNvPr id="12" name="TextBox 11">
            <a:extLst>
              <a:ext uri="{FF2B5EF4-FFF2-40B4-BE49-F238E27FC236}">
                <a16:creationId xmlns:a16="http://schemas.microsoft.com/office/drawing/2014/main" id="{89D09AD1-8CE8-5745-BEBC-88BBF0E9C435}"/>
              </a:ext>
            </a:extLst>
          </p:cNvPr>
          <p:cNvSpPr txBox="1"/>
          <p:nvPr/>
        </p:nvSpPr>
        <p:spPr>
          <a:xfrm>
            <a:off x="9481273" y="6215406"/>
            <a:ext cx="2243328" cy="215444"/>
          </a:xfrm>
          <a:prstGeom prst="rect">
            <a:avLst/>
          </a:prstGeom>
          <a:noFill/>
        </p:spPr>
        <p:txBody>
          <a:bodyPr wrap="square" rtlCol="0">
            <a:spAutoFit/>
          </a:bodyPr>
          <a:lstStyle/>
          <a:p>
            <a:pPr algn="r"/>
            <a:r>
              <a:rPr lang="en-US" sz="800" dirty="0"/>
              <a:t>Photo Credit: Gerd Altmann</a:t>
            </a:r>
          </a:p>
        </p:txBody>
      </p:sp>
    </p:spTree>
    <p:extLst>
      <p:ext uri="{BB962C8B-B14F-4D97-AF65-F5344CB8AC3E}">
        <p14:creationId xmlns:p14="http://schemas.microsoft.com/office/powerpoint/2010/main" val="7316338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352441"/>
      </a:dk2>
      <a:lt2>
        <a:srgbClr val="E2E8E7"/>
      </a:lt2>
      <a:accent1>
        <a:srgbClr val="C34D5F"/>
      </a:accent1>
      <a:accent2>
        <a:srgbClr val="B13B7F"/>
      </a:accent2>
      <a:accent3>
        <a:srgbClr val="C34DC2"/>
      </a:accent3>
      <a:accent4>
        <a:srgbClr val="813BB1"/>
      </a:accent4>
      <a:accent5>
        <a:srgbClr val="624DC3"/>
      </a:accent5>
      <a:accent6>
        <a:srgbClr val="3B57B1"/>
      </a:accent6>
      <a:hlink>
        <a:srgbClr val="8560CA"/>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3309</Words>
  <Application>Microsoft Macintosh PowerPoint</Application>
  <PresentationFormat>Widescreen</PresentationFormat>
  <Paragraphs>472</Paragraphs>
  <Slides>34</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Eurostile</vt:lpstr>
      <vt:lpstr>Franklin Gothic Heavy</vt:lpstr>
      <vt:lpstr>Garamond</vt:lpstr>
      <vt:lpstr>SavonVTI</vt:lpstr>
      <vt:lpstr>CHAPTER 3. The Brain: A Developmental Ecological Perspective </vt:lpstr>
      <vt:lpstr>Objectives</vt:lpstr>
      <vt:lpstr>Developmental Systems Theory</vt:lpstr>
      <vt:lpstr>Developmental Systems Theory</vt:lpstr>
      <vt:lpstr>Historical Overview: The Brain &amp; Mental Illness</vt:lpstr>
      <vt:lpstr>Historical Overview: The Brain &amp; Mental Illness</vt:lpstr>
      <vt:lpstr>Historical Overview: The Brain &amp; Mental Illness</vt:lpstr>
      <vt:lpstr>Outline of Human Brain Anatomy</vt:lpstr>
      <vt:lpstr>Outline of Human Brain Anatomy</vt:lpstr>
      <vt:lpstr>Outline of Human Brain Anatomy</vt:lpstr>
      <vt:lpstr>Outline of Human Brain Anatomy</vt:lpstr>
      <vt:lpstr>Outline of Human Brain Anatomy</vt:lpstr>
      <vt:lpstr>The Cerebral Cortex in Brief</vt:lpstr>
      <vt:lpstr>The Cerebral Cortex in Brief</vt:lpstr>
      <vt:lpstr>The Cerebral Cortex in Brief</vt:lpstr>
      <vt:lpstr>The Cerebral Cortex in Brief</vt:lpstr>
      <vt:lpstr>Brain Development</vt:lpstr>
      <vt:lpstr>Genetic Control Of Number Of Neurons</vt:lpstr>
      <vt:lpstr>Genetic Control of the Location of Neurons</vt:lpstr>
      <vt:lpstr>Brain Plasticity</vt:lpstr>
      <vt:lpstr>Brain Plasticity</vt:lpstr>
      <vt:lpstr>Brain Plasticity: Learning Disorders</vt:lpstr>
      <vt:lpstr>Studying the Brain: Neuroimaging Methods</vt:lpstr>
      <vt:lpstr>Studying the Brain: Cat Scans</vt:lpstr>
      <vt:lpstr>Studying the Brain: PET Scans</vt:lpstr>
      <vt:lpstr>STUDYING THE BRAIN: MRIs</vt:lpstr>
      <vt:lpstr>Studying The Brain: EEG</vt:lpstr>
      <vt:lpstr>Studying the Brain:  Limitations of Neuroimaging</vt:lpstr>
      <vt:lpstr>Studying the Brain: Considerations of Neuroimaging</vt:lpstr>
      <vt:lpstr>Studying the Brain: Neuropsychological Testing</vt:lpstr>
      <vt:lpstr>Studying the Brain: Neuropsychological Testing</vt:lpstr>
      <vt:lpstr>Studying the Brain: Examples of Neuropsychological Tests </vt:lpstr>
      <vt:lpstr>Studying the Brain: Examples of Neuropsychological  Tests </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The Brain: A Developmental Ecological Perspective </dc:title>
  <dc:creator>Bailey Jader</dc:creator>
  <cp:lastModifiedBy>Bailey Jader</cp:lastModifiedBy>
  <cp:revision>4</cp:revision>
  <dcterms:created xsi:type="dcterms:W3CDTF">2019-08-14T21:45:09Z</dcterms:created>
  <dcterms:modified xsi:type="dcterms:W3CDTF">2019-09-06T15:00:43Z</dcterms:modified>
</cp:coreProperties>
</file>