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12"/>
  </p:notes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9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5"/>
    <p:restoredTop sz="81013"/>
  </p:normalViewPr>
  <p:slideViewPr>
    <p:cSldViewPr snapToGrid="0" snapToObjects="1">
      <p:cViewPr varScale="1">
        <p:scale>
          <a:sx n="81" d="100"/>
          <a:sy n="81" d="100"/>
        </p:scale>
        <p:origin x="1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95BD2-E06D-614B-9DA9-5F9B8C2EB088}" type="datetimeFigureOut">
              <a:rPr lang="en-US" smtClean="0"/>
              <a:t>9/6/19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C846E-7CC9-3F47-8ACB-0E730F8F5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00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Social workers are committed to enhancing the welfare of vulnerable people through direct services to individuals in need and through social and political action.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Contemporary social workers practice in a wide variety of contexts: Public schools, child welfare agencies, health and mental health settings, nonprofit agencies, and colleges and universities.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  <a:latin typeface="Calibri" panose="020F0502020204030204" pitchFamily="34" charset="0"/>
                <a:cs typeface="Calibri" panose="020F0502020204030204" pitchFamily="34" charset="0"/>
              </a:rPr>
              <a:t>The goal of this book is to present and illustrate an interdisciplinary framework for social work practice: a developmental, ecological-systems model and framework.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  <a:latin typeface="Calibri" panose="020F0502020204030204" pitchFamily="34" charset="0"/>
                <a:cs typeface="Calibri" panose="020F0502020204030204" pitchFamily="34" charset="0"/>
              </a:rPr>
              <a:t>The developmental, ecological-systems model is compatible with bio-psycho-social-spiritual concepts and focuses on developmental change across individual lives within particular cultural and historical contexts.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55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developmental, ecological-systems framework draws upon the fields of human development, ecology, and systems theories and considers how human beings shape, and are shaped within, complex and dynamic sociocultural and historical contexts.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Ecology is a branch of science that deals with the interrelationships of organisms with their visible and hidden environments.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Understanding ecological systems allows social workers to:</a:t>
            </a:r>
            <a:br>
              <a:rPr lang="en-US" sz="2400" dirty="0">
                <a:ln w="15875">
                  <a:noFill/>
                  <a:round/>
                </a:ln>
              </a:rPr>
            </a:br>
            <a:endParaRPr lang="en-US" sz="1200" dirty="0">
              <a:ln w="15875">
                <a:noFill/>
                <a:round/>
              </a:ln>
            </a:endParaRPr>
          </a:p>
          <a:p>
            <a:pPr marL="944118" lvl="3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Engage clients</a:t>
            </a:r>
          </a:p>
          <a:p>
            <a:pPr marL="944118" lvl="3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Identify problems</a:t>
            </a:r>
          </a:p>
          <a:p>
            <a:pPr marL="944118" lvl="3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Harness client &amp; environmental strengths to address challenges</a:t>
            </a:r>
          </a:p>
          <a:p>
            <a:pPr>
              <a:buClr>
                <a:schemeClr val="tx1"/>
              </a:buClr>
            </a:pPr>
            <a:endParaRPr lang="en-US" dirty="0">
              <a:ln w="15875">
                <a:noFill/>
                <a:round/>
              </a:ln>
            </a:endParaRPr>
          </a:p>
          <a:p>
            <a:pPr>
              <a:buClr>
                <a:schemeClr val="tx1"/>
              </a:buClr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7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Emerged in the nineteenth century during a time of social crisis and change brought about by industrialization and urbanization.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Originated with volunteers addressing the paradox of increasing poverty among growing economies of Europe and North America.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Poverty contributed to pressing social problems such as unemployment, child neglect and maltreatment, chronic disability and  health problems in the midst of unprecedented wealth.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In the early 1800s, volunteers primarily carried out services to impoverished individuals.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These “friendly visitors” mainly were middle-class women steeped in Victorian morality.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Men were seldom represented in direct charity social work and services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6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In the late nineteenth century, charity organization societies (COSs) coordinated voluntary charity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These groups provides relief to people living in poverty.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The late nineteenth century also saw the settlement house movement.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Settlement workers also were middle-class and affluent, but these volunteers actually “settled” in immigrant neighborhoods.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By 1900, working for social betterment had become an occupation, and schools of charity and philanthropy provided training in a number of cities.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Social work emerged as a profession by the 1930s as a result of efforts to conceptualize social work method, expand social work education programs, and develop a stable funding base for voluntary social service programs.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n w="15875">
                <a:noFill/>
                <a:round/>
              </a:ln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88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Systematic consideration of biological, psychological, and social factors as they change over time within sociocultural-historical contexts is critical for social work assessments and effective interventions.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Another route to understanding is through social science theories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These are generally researched based concepts, models, framework and theories that help us understand, explain, and predict the social world.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Social science theories are explicit and must be supported by logic and empirical research.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There are a variety of different theories that contribute to our understanding of the interaction among biological, psychological, and social factors that shape human development within particular historical and cultural contexts.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This is because no one social science or biological theory is robust or complete enough to explain how individuals uniquely develop.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98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n w="15875">
                  <a:noFill/>
                  <a:round/>
                </a:ln>
              </a:rPr>
              <a:t>This book was written to assist social work students incorporate a developmental, ecological-systems perspective.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n w="15875">
                  <a:noFill/>
                  <a:round/>
                </a:ln>
              </a:rPr>
              <a:t>The book aims at helping future social workers address the challenges encountered in individual, family and community practice.</a:t>
            </a:r>
            <a:r>
              <a:rPr lang="en-US" dirty="0">
                <a:ln w="15875">
                  <a:noFill/>
                  <a:round/>
                </a:ln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The book is designed to establish a bridge between comprehensive courses in the social, behavioral and biological sciences; and social work practice courses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The authors hope the book will inspire students acquire, understand and practice a developmental, ecological-systems approach to social work.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49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Part 1 is a series of chapters describing the developmental, ecological-systems framework, introducing human brain development and function, and how social science evidence is used to understand human development and enhance social work practice.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Part 2 illustrates developmental, ecological-systems thinking in social work practice across the life span with infants, young children, children in middle childhood, adolescents, young adults, midlife and older adults.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Part 3 examines issues of gender, race and disability relevant across the lifespan and around the globe.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Part 4 presents a final chapter integrating major themes presented throughout the text.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94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Social work has evolved within the complex social and historical forces of the nineteenth and twentieth centuries.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With roots in nineteenth-century charity organization societies and philanthropy, social work emerged largely in response to problems associated with industrialization and urbanization.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Historically, social workers have been committed to enhancing the welfare of people who encounter problems related to poverty, mental health, health care, employment, shelter and housing, and abuse.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Social workers support those in acute need, and encourage those in positions of power to use their resources to meet those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Understanding human development as shaped within complex ecological systems is central to social work, or any profession whose goal is to enhance the well-being of vulnerable individuals.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53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9/6/19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72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2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08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12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1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2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3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9/6/19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2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4115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9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AA573D-E980-5E44-87EB-8E332461B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F1F30-767C-424A-BA9D-852F6A0E7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sz="4000" dirty="0"/>
              <a:t>CHAPTER 1.</a:t>
            </a:r>
            <a:br>
              <a:rPr lang="en-US" sz="2800" dirty="0"/>
            </a:br>
            <a:r>
              <a:rPr lang="en-US" sz="2800" dirty="0"/>
              <a:t>Thinking developmentally about </a:t>
            </a:r>
            <a:br>
              <a:rPr lang="en-US" sz="2800" dirty="0"/>
            </a:br>
            <a:r>
              <a:rPr lang="en-US" sz="2800" dirty="0"/>
              <a:t>social work practice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8AEA0-1F40-CC47-AB20-9706E13E9C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r>
              <a:rPr lang="en-US" dirty="0"/>
              <a:t>Human Behavior for Social Work Practice</a:t>
            </a:r>
          </a:p>
          <a:p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DF76C6-C357-394C-8B58-FD031B32796B}"/>
              </a:ext>
            </a:extLst>
          </p:cNvPr>
          <p:cNvCxnSpPr/>
          <p:nvPr/>
        </p:nvCxnSpPr>
        <p:spPr>
          <a:xfrm>
            <a:off x="2633472" y="4352544"/>
            <a:ext cx="6912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1AA34EB-776D-A64D-8C07-FC1ED230E501}"/>
              </a:ext>
            </a:extLst>
          </p:cNvPr>
          <p:cNvSpPr txBox="1"/>
          <p:nvPr/>
        </p:nvSpPr>
        <p:spPr>
          <a:xfrm>
            <a:off x="10806193" y="6512730"/>
            <a:ext cx="42587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 Credit: </a:t>
            </a:r>
            <a:r>
              <a:rPr lang="en-US" sz="1000" dirty="0" err="1">
                <a:solidFill>
                  <a:schemeClr val="bg1"/>
                </a:solidFill>
              </a:rPr>
              <a:t>Manuchi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A7FFFB-6750-5D42-8E68-D4B179A8719E}"/>
              </a:ext>
            </a:extLst>
          </p:cNvPr>
          <p:cNvSpPr txBox="1"/>
          <p:nvPr/>
        </p:nvSpPr>
        <p:spPr>
          <a:xfrm>
            <a:off x="196042" y="6492672"/>
            <a:ext cx="5735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Power Point format &amp; design by: Bailey Jader, University of Minnesota</a:t>
            </a:r>
          </a:p>
        </p:txBody>
      </p:sp>
    </p:spTree>
    <p:extLst>
      <p:ext uri="{BB962C8B-B14F-4D97-AF65-F5344CB8AC3E}">
        <p14:creationId xmlns:p14="http://schemas.microsoft.com/office/powerpoint/2010/main" val="3500333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70BB34-1E11-4A38-961E-8BECD4EB2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wall, indoor, bathroom&#10;&#10;Description automatically generated">
            <a:extLst>
              <a:ext uri="{FF2B5EF4-FFF2-40B4-BE49-F238E27FC236}">
                <a16:creationId xmlns:a16="http://schemas.microsoft.com/office/drawing/2014/main" id="{D0A77259-160B-2E41-B5AF-EE8320C8C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41" r="9091" b="5550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480DB9-98E5-480A-AF30-5D73B6127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0206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F246CF-DB85-4B25-B3A3-F5BBDEE3E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7366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3C798E-AC98-5E49-91DD-3346E85C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30" y="313410"/>
            <a:ext cx="6718433" cy="17465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69558-A8C0-0D48-B65C-03426EA7C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" y="1901952"/>
            <a:ext cx="7100115" cy="458114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work evolved over social/historical forces of 19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&amp; 20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centuries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Response to problems associated w/ industrialization &amp; urbanization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workers committed to enhancing welfare of people who encounter problems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workers support people in need; encourage people in positions of power to use  resources to meet needs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Understanding human development within complex ecological systems = central to professions w/ goals to enhance well-being of vulnerable individuals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7A7542-0D65-104E-93A1-CC761BF6F9A8}"/>
              </a:ext>
            </a:extLst>
          </p:cNvPr>
          <p:cNvSpPr txBox="1"/>
          <p:nvPr/>
        </p:nvSpPr>
        <p:spPr>
          <a:xfrm>
            <a:off x="10806193" y="6512730"/>
            <a:ext cx="42587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 Credit: </a:t>
            </a:r>
            <a:r>
              <a:rPr lang="en-US" sz="1000" dirty="0" err="1">
                <a:solidFill>
                  <a:schemeClr val="bg1"/>
                </a:solidFill>
              </a:rPr>
              <a:t>Manuchi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32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alley, canyon, nature&#10;&#10;Description automatically generated">
            <a:extLst>
              <a:ext uri="{FF2B5EF4-FFF2-40B4-BE49-F238E27FC236}">
                <a16:creationId xmlns:a16="http://schemas.microsoft.com/office/drawing/2014/main" id="{72E9AC6F-6A65-824B-A069-37A1DE571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0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19B21-AF5E-C649-ADCA-FD6CDA1EF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966" y="1073306"/>
            <a:ext cx="4633416" cy="1371600"/>
          </a:xfrm>
        </p:spPr>
        <p:txBody>
          <a:bodyPr>
            <a:normAutofit/>
          </a:bodyPr>
          <a:lstStyle/>
          <a:p>
            <a:r>
              <a:rPr lang="en-US" sz="4000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F6FC7-3367-ED4B-A492-6410C6087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366" y="2310353"/>
            <a:ext cx="4999546" cy="257219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Social workers committed to enhancing welfare of vulnerable people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Practice in wide variety of contexts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Goal: </a:t>
            </a:r>
            <a:r>
              <a:rPr lang="en-US" dirty="0"/>
              <a:t>Present &amp; illustrate interdisciplinary framework for social work practice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Developmental, ecological-systems model: </a:t>
            </a:r>
            <a:r>
              <a:rPr lang="en-US" dirty="0"/>
              <a:t>Compatible w/bio-psycho-social-spiritual concepts &amp; focuses on developmental change across individual lives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B93ECB-59CF-D648-BB1C-3AE953CF09DA}"/>
              </a:ext>
            </a:extLst>
          </p:cNvPr>
          <p:cNvSpPr txBox="1"/>
          <p:nvPr/>
        </p:nvSpPr>
        <p:spPr>
          <a:xfrm>
            <a:off x="6485467" y="-508000"/>
            <a:ext cx="42587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</a:t>
            </a:r>
            <a:r>
              <a:rPr lang="en-US" sz="1000" dirty="0" err="1"/>
              <a:t>Manuchi</a:t>
            </a:r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5C2DF-76BE-7F4B-953E-B60815BE3EA4}"/>
              </a:ext>
            </a:extLst>
          </p:cNvPr>
          <p:cNvSpPr txBox="1"/>
          <p:nvPr/>
        </p:nvSpPr>
        <p:spPr>
          <a:xfrm>
            <a:off x="10806193" y="6512730"/>
            <a:ext cx="42587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</a:t>
            </a:r>
            <a:r>
              <a:rPr lang="en-US" sz="1000" dirty="0" err="1"/>
              <a:t>Manuchi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48761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F1A0C-CBD0-7E48-9FD0-AF072F818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21978" b="1413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2925D1-6746-524A-AC93-A966C070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6" y="727626"/>
            <a:ext cx="4941173" cy="1718225"/>
          </a:xfrm>
        </p:spPr>
        <p:txBody>
          <a:bodyPr>
            <a:normAutofit/>
          </a:bodyPr>
          <a:lstStyle/>
          <a:p>
            <a:r>
              <a:rPr lang="en-US" sz="3700" dirty="0"/>
              <a:t>Developmental, Ecological-systems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8CD66-83A0-A747-94C6-DF51B76CD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20"/>
            <a:ext cx="4602152" cy="348006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Draws upon fields of human development, ecology, &amp; systems theories </a:t>
            </a:r>
            <a:br>
              <a:rPr lang="en-US" dirty="0"/>
            </a:br>
            <a:endParaRPr lang="en-US" dirty="0"/>
          </a:p>
          <a:p>
            <a:pPr lv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Considers how human beings shape, &amp; shaped within complex contexts </a:t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Ecology : deals w/interrelationships of organisms w/ visible/hidden environments</a:t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Ecological systems = social workers engage clients, Identify problems &amp; harness client &amp; environmental strengths to address challenges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9297D5-C5AA-9145-A55B-8327D1B0D14F}"/>
              </a:ext>
            </a:extLst>
          </p:cNvPr>
          <p:cNvSpPr txBox="1"/>
          <p:nvPr/>
        </p:nvSpPr>
        <p:spPr>
          <a:xfrm>
            <a:off x="105922" y="6492907"/>
            <a:ext cx="42587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</a:t>
            </a:r>
            <a:r>
              <a:rPr lang="en-US" sz="1000" dirty="0" err="1"/>
              <a:t>Manuchi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0909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building, wall, red&#10;&#10;Description automatically generated">
            <a:extLst>
              <a:ext uri="{FF2B5EF4-FFF2-40B4-BE49-F238E27FC236}">
                <a16:creationId xmlns:a16="http://schemas.microsoft.com/office/drawing/2014/main" id="{58EA0CCF-134F-CB42-9BE5-D255D67A2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74" r="9091" b="14789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C229ED-97CD-2D4B-9422-58F4E3ED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38" y="526149"/>
            <a:ext cx="4849253" cy="1718225"/>
          </a:xfrm>
        </p:spPr>
        <p:txBody>
          <a:bodyPr>
            <a:normAutofit/>
          </a:bodyPr>
          <a:lstStyle/>
          <a:p>
            <a:r>
              <a:rPr lang="en-US" sz="3200" dirty="0"/>
              <a:t>Developmental, Ecological-systems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BC2B3-8FC0-1344-BBF2-6B95A2BED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137" y="2089469"/>
            <a:ext cx="4849254" cy="3480066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dirty="0"/>
              <a:t>Systems: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Collections of interrelated parts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Function as a unit 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Change w/ other linked systems &amp; subsystems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Change in one component/subsystem changes whole system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marL="14288" lvl="1">
              <a:lnSpc>
                <a:spcPct val="90000"/>
              </a:lnSpc>
            </a:pPr>
            <a:r>
              <a:rPr lang="en-US" sz="1800" dirty="0"/>
              <a:t>Exist at multiple levels:</a:t>
            </a:r>
          </a:p>
          <a:p>
            <a:pPr marL="562928" lvl="3">
              <a:lnSpc>
                <a:spcPct val="90000"/>
              </a:lnSpc>
            </a:pPr>
            <a:r>
              <a:rPr lang="en-US" sz="1800" dirty="0"/>
              <a:t>Biological</a:t>
            </a:r>
          </a:p>
          <a:p>
            <a:pPr marL="562928" lvl="3">
              <a:lnSpc>
                <a:spcPct val="90000"/>
              </a:lnSpc>
            </a:pPr>
            <a:r>
              <a:rPr lang="en-US" sz="1800" dirty="0"/>
              <a:t>Psychological</a:t>
            </a:r>
          </a:p>
          <a:p>
            <a:pPr marL="562928" lvl="3">
              <a:lnSpc>
                <a:spcPct val="90000"/>
              </a:lnSpc>
            </a:pPr>
            <a:r>
              <a:rPr lang="en-US" sz="1800" dirty="0"/>
              <a:t>Familial</a:t>
            </a:r>
          </a:p>
          <a:p>
            <a:pPr marL="562928" lvl="3">
              <a:lnSpc>
                <a:spcPct val="90000"/>
              </a:lnSpc>
            </a:pPr>
            <a:r>
              <a:rPr lang="en-US" sz="1800" dirty="0"/>
              <a:t>Bureaucratic</a:t>
            </a:r>
          </a:p>
          <a:p>
            <a:pPr marL="562928" lvl="3">
              <a:lnSpc>
                <a:spcPct val="90000"/>
              </a:lnSpc>
            </a:pPr>
            <a:r>
              <a:rPr lang="en-US" sz="1800" dirty="0"/>
              <a:t>Political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461A3-E363-814A-95F3-7EF5B0A8A3DC}"/>
              </a:ext>
            </a:extLst>
          </p:cNvPr>
          <p:cNvSpPr txBox="1"/>
          <p:nvPr/>
        </p:nvSpPr>
        <p:spPr>
          <a:xfrm>
            <a:off x="10806193" y="6512730"/>
            <a:ext cx="42587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 Credit: </a:t>
            </a:r>
            <a:r>
              <a:rPr lang="en-US" sz="1000" dirty="0" err="1">
                <a:solidFill>
                  <a:schemeClr val="bg1"/>
                </a:solidFill>
              </a:rPr>
              <a:t>Manuchi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67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building, green, outdoor&#10;&#10;Description automatically generated">
            <a:extLst>
              <a:ext uri="{FF2B5EF4-FFF2-40B4-BE49-F238E27FC236}">
                <a16:creationId xmlns:a16="http://schemas.microsoft.com/office/drawing/2014/main" id="{BC947957-3D7C-4A43-9BED-51A158A43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23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93793-8415-AF49-ABD5-FCF63156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751" y="642594"/>
            <a:ext cx="6718433" cy="1746504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Historical Context of Social Work in the United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CA29E-D8CD-024E-914B-93903A6ED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1003" y="2637071"/>
            <a:ext cx="7216255" cy="364594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Emerged in 19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century during period of urbanization &amp; industrialization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Volunteers addressed paradox of increasing poverty/growing economies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Poverty contributed to social problems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Early 1800s, volunteers carried out services to impoverished individuals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“friendly visitors” = middle-class women w/ “Victorian morality”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Men seldom represented in direct charity social work &amp; services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25C6A-4312-1148-ADFD-7F0243E59909}"/>
              </a:ext>
            </a:extLst>
          </p:cNvPr>
          <p:cNvSpPr txBox="1"/>
          <p:nvPr/>
        </p:nvSpPr>
        <p:spPr>
          <a:xfrm>
            <a:off x="105922" y="6492907"/>
            <a:ext cx="42587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 Credit: </a:t>
            </a:r>
            <a:r>
              <a:rPr lang="en-US" sz="1000" dirty="0" err="1">
                <a:solidFill>
                  <a:schemeClr val="bg1"/>
                </a:solidFill>
              </a:rPr>
              <a:t>Manuchi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32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5870BB34-1E11-4A38-961E-8BECD4EB2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building&#10;&#10;Description automatically generated">
            <a:extLst>
              <a:ext uri="{FF2B5EF4-FFF2-40B4-BE49-F238E27FC236}">
                <a16:creationId xmlns:a16="http://schemas.microsoft.com/office/drawing/2014/main" id="{7FF2005A-A399-D343-800B-E69D419BD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91" r="9091"/>
          <a:stretch/>
        </p:blipFill>
        <p:spPr>
          <a:xfrm flipH="1">
            <a:off x="1" y="10"/>
            <a:ext cx="12191999" cy="6857989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3E480DB9-98E5-480A-AF30-5D73B6127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0206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C1F246CF-DB85-4B25-B3A3-F5BBDEE3E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7366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EDA54-FEEA-4049-B1EA-2602691DA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30" y="642594"/>
            <a:ext cx="6718433" cy="1746504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  <a:t>Historical Context of Social Work in the United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805AB-2D27-1546-BEAE-CD52F59A4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831" y="2482086"/>
            <a:ext cx="6718434" cy="364594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Charity organization societies (COSs) = Poverty relief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Settlement House Movement Settlement workers = middle-class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Volunteers “settled” in immigrant neighborhoods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1900, working for social betterment became an occupation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Schools of charity &amp; philanthropy provided training in cities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work profession emerged by 1930s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A9583D-F104-2449-B61A-F2F3A48B169A}"/>
              </a:ext>
            </a:extLst>
          </p:cNvPr>
          <p:cNvSpPr txBox="1"/>
          <p:nvPr/>
        </p:nvSpPr>
        <p:spPr>
          <a:xfrm>
            <a:off x="10806193" y="6512730"/>
            <a:ext cx="42587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</a:t>
            </a:r>
            <a:r>
              <a:rPr lang="en-US" sz="1000" dirty="0" err="1"/>
              <a:t>Manuchi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93894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B36CB5D-157A-E042-A23E-F81D9B753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22693" b="698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014C0-F922-2F49-9E29-F290E56F7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3100" dirty="0"/>
              <a:t>Developmental, Ecological-systems Analysis of Social Work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FD8FB-B4F4-2C43-9DB7-B04C11600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20"/>
            <a:ext cx="4602152" cy="34800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n w="15875">
                  <a:noFill/>
                  <a:round/>
                </a:ln>
              </a:rPr>
              <a:t>Systematic consideration of biological, psychological &amp; social factors as they change over time = critical for assessments &amp; effective interventions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Social systems theories offer understanding, predict social world &amp; are explicit/supported by research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 one social science/biological theory complete enough to explain how individuals develop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40C636-4212-0A45-A362-2BBD54908AF4}"/>
              </a:ext>
            </a:extLst>
          </p:cNvPr>
          <p:cNvSpPr txBox="1"/>
          <p:nvPr/>
        </p:nvSpPr>
        <p:spPr>
          <a:xfrm>
            <a:off x="105922" y="6492907"/>
            <a:ext cx="42587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</a:t>
            </a:r>
            <a:r>
              <a:rPr lang="en-US" sz="1000" dirty="0" err="1"/>
              <a:t>Manuchi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42197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all, indoor, bathroom&#10;&#10;Description automatically generated">
            <a:extLst>
              <a:ext uri="{FF2B5EF4-FFF2-40B4-BE49-F238E27FC236}">
                <a16:creationId xmlns:a16="http://schemas.microsoft.com/office/drawing/2014/main" id="{EDD5AECC-F3DD-BD4E-84CB-989AF4DE3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47" r="9091" b="3945"/>
          <a:stretch/>
        </p:blipFill>
        <p:spPr>
          <a:xfrm flipH="1"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386578-2D88-EA45-8BE9-AF68594C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435018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/>
              <a:t>Using this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C41FC-A448-574F-B5F5-47A371077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145196"/>
            <a:ext cx="5166576" cy="45742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dirty="0">
                <a:ln w="15875">
                  <a:noFill/>
                  <a:round/>
                </a:ln>
              </a:rPr>
              <a:t>Purpose: assist social work students incorporate developmental, ecological-systems perspective</a:t>
            </a:r>
            <a:br>
              <a:rPr lang="en-CA" dirty="0">
                <a:ln w="15875">
                  <a:noFill/>
                  <a:round/>
                </a:ln>
              </a:rPr>
            </a:br>
            <a:endParaRPr lang="en-CA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dirty="0">
                <a:ln w="15875">
                  <a:noFill/>
                  <a:round/>
                </a:ln>
              </a:rPr>
              <a:t>Help future social workers address challenges encountered in individual, family &amp; community practice</a:t>
            </a:r>
            <a:br>
              <a:rPr lang="en-CA" dirty="0">
                <a:ln w="15875">
                  <a:noFill/>
                  <a:round/>
                </a:ln>
              </a:rPr>
            </a:br>
            <a:endParaRPr lang="en-CA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Establish bridge between courses in social/behavioral/biological sciences &amp; social work practice courses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Authors seek to inspire students to understand &amp; practice developmental, ecological-systems approach to social work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1E6D44-B236-CB4C-B39D-0B321FBD0BC4}"/>
              </a:ext>
            </a:extLst>
          </p:cNvPr>
          <p:cNvSpPr txBox="1"/>
          <p:nvPr/>
        </p:nvSpPr>
        <p:spPr>
          <a:xfrm>
            <a:off x="10806193" y="6512730"/>
            <a:ext cx="42587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</a:t>
            </a:r>
            <a:r>
              <a:rPr lang="en-US" sz="1000" dirty="0" err="1"/>
              <a:t>Manuchi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41746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&#10;&#10;Description automatically generated">
            <a:extLst>
              <a:ext uri="{FF2B5EF4-FFF2-40B4-BE49-F238E27FC236}">
                <a16:creationId xmlns:a16="http://schemas.microsoft.com/office/drawing/2014/main" id="{B6ECE021-AA7E-874B-A022-B3280EF64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21498" b="103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2D592-7A1C-6644-A516-C7700DF3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751" y="642594"/>
            <a:ext cx="6718433" cy="174650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Organization of the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B512B-308B-B842-8758-F349E78F1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2735" y="2334234"/>
            <a:ext cx="7016507" cy="364594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Part 1: Chapters describing developmental, ecological-systems framework, human brain development/function function &amp; social science evidence for understanding human </a:t>
            </a:r>
            <a:b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ln w="15875">
                <a:noFill/>
                <a:round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Part 2: Developmental, ecological-systems thinking in social work practice across  life span</a:t>
            </a:r>
            <a:b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ln w="15875">
                <a:noFill/>
                <a:round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Part 3: Issues of gender, race &amp; disability relevant across lifespan &amp; world</a:t>
            </a:r>
            <a:b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ln w="15875">
                <a:noFill/>
                <a:round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Part 4: Integrating major themes presented throughout text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546C7-3134-8A4A-A20C-1AF0C3444F8C}"/>
              </a:ext>
            </a:extLst>
          </p:cNvPr>
          <p:cNvSpPr txBox="1"/>
          <p:nvPr/>
        </p:nvSpPr>
        <p:spPr>
          <a:xfrm>
            <a:off x="105922" y="6492907"/>
            <a:ext cx="42587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 Credit: </a:t>
            </a:r>
            <a:r>
              <a:rPr lang="en-US" sz="1000" dirty="0" err="1">
                <a:solidFill>
                  <a:schemeClr val="bg1"/>
                </a:solidFill>
              </a:rPr>
              <a:t>Manuchi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536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1113</Words>
  <Application>Microsoft Macintosh PowerPoint</Application>
  <PresentationFormat>Widescreen</PresentationFormat>
  <Paragraphs>131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Garamond</vt:lpstr>
      <vt:lpstr>SavonVTI</vt:lpstr>
      <vt:lpstr>CHAPTER 1. Thinking developmentally about  social work practice</vt:lpstr>
      <vt:lpstr>Introduction</vt:lpstr>
      <vt:lpstr>Developmental, Ecological-systems Framework</vt:lpstr>
      <vt:lpstr>Developmental, Ecological-systems Framework</vt:lpstr>
      <vt:lpstr>Historical Context of Social Work in the United States</vt:lpstr>
      <vt:lpstr>Historical Context of Social Work in the United States</vt:lpstr>
      <vt:lpstr>Developmental, Ecological-systems Analysis of Social Work Issues</vt:lpstr>
      <vt:lpstr>Using this Text</vt:lpstr>
      <vt:lpstr>Organization of the Text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1. Thinking developmentally about  social work practice</dc:title>
  <dc:creator>Bailey Jader</dc:creator>
  <cp:lastModifiedBy>Bailey Jader</cp:lastModifiedBy>
  <cp:revision>4</cp:revision>
  <dcterms:created xsi:type="dcterms:W3CDTF">2019-08-14T17:14:38Z</dcterms:created>
  <dcterms:modified xsi:type="dcterms:W3CDTF">2019-09-06T15:02:00Z</dcterms:modified>
</cp:coreProperties>
</file>