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9" r:id="rId2"/>
    <p:sldId id="259" r:id="rId3"/>
    <p:sldId id="260" r:id="rId4"/>
    <p:sldId id="261" r:id="rId5"/>
    <p:sldId id="262" r:id="rId6"/>
    <p:sldId id="264" r:id="rId7"/>
    <p:sldId id="265" r:id="rId8"/>
    <p:sldId id="272" r:id="rId9"/>
    <p:sldId id="273" r:id="rId10"/>
    <p:sldId id="268" r:id="rId11"/>
    <p:sldId id="276" r:id="rId12"/>
    <p:sldId id="267" r:id="rId13"/>
    <p:sldId id="274" r:id="rId14"/>
    <p:sldId id="28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664"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4" Type="http://schemas.openxmlformats.org/officeDocument/2006/relationships/image" Target="../media/image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image" Target="../media/image3.png"/><Relationship Id="rId4"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D98EC7-48E4-4349-9191-3048A7AC6410}"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5D8E2A65-E053-4686-9FC6-5350C72D78D0}">
      <dgm:prSet phldrT="[Text]"/>
      <dgm:spPr>
        <a:blipFill rotWithShape="0">
          <a:blip xmlns:r="http://schemas.openxmlformats.org/officeDocument/2006/relationships" r:embed="rId1"/>
          <a:stretch>
            <a:fillRect/>
          </a:stretch>
        </a:blipFill>
      </dgm:spPr>
      <dgm:t>
        <a:bodyPr/>
        <a:lstStyle/>
        <a:p>
          <a:endParaRPr lang="en-US" dirty="0"/>
        </a:p>
      </dgm:t>
    </dgm:pt>
    <dgm:pt modelId="{7671D471-859C-4379-B047-CF1F45FD4B39}" type="sibTrans" cxnId="{35FB725B-D0F0-4BE4-9C0B-CB99A04BD1D6}">
      <dgm:prSet/>
      <dgm:spPr/>
      <dgm:t>
        <a:bodyPr/>
        <a:lstStyle/>
        <a:p>
          <a:endParaRPr lang="en-US"/>
        </a:p>
      </dgm:t>
    </dgm:pt>
    <dgm:pt modelId="{8E0CAB5C-55DA-4029-9252-10D2BBD2229F}" type="parTrans" cxnId="{35FB725B-D0F0-4BE4-9C0B-CB99A04BD1D6}">
      <dgm:prSet/>
      <dgm:spPr/>
      <dgm:t>
        <a:bodyPr/>
        <a:lstStyle/>
        <a:p>
          <a:endParaRPr lang="en-US"/>
        </a:p>
      </dgm:t>
    </dgm:pt>
    <dgm:pt modelId="{30C2E26F-7DBE-4B0C-978C-546D1D8F5129}">
      <dgm:prSet phldrT="[Text]"/>
      <dgm:spPr>
        <a:solidFill>
          <a:schemeClr val="accent4">
            <a:lumMod val="75000"/>
          </a:schemeClr>
        </a:solidFill>
      </dgm:spPr>
      <dgm:t>
        <a:bodyPr/>
        <a:lstStyle/>
        <a:p>
          <a:r>
            <a:rPr lang="en-US" dirty="0">
              <a:solidFill>
                <a:schemeClr val="bg1"/>
              </a:solidFill>
            </a:rPr>
            <a:t>Cannot verbalize feelings of grief </a:t>
          </a:r>
        </a:p>
      </dgm:t>
    </dgm:pt>
    <dgm:pt modelId="{7B54CFB6-117C-45FD-AA3D-7B8B5B08669F}" type="sibTrans" cxnId="{C1FDC9E7-2270-4AFF-AC4F-5CABCE923977}">
      <dgm:prSet/>
      <dgm:spPr/>
      <dgm:t>
        <a:bodyPr/>
        <a:lstStyle/>
        <a:p>
          <a:endParaRPr lang="en-US"/>
        </a:p>
      </dgm:t>
    </dgm:pt>
    <dgm:pt modelId="{2F80D386-3503-4FCF-8A37-D1554AA6E359}" type="parTrans" cxnId="{C1FDC9E7-2270-4AFF-AC4F-5CABCE923977}">
      <dgm:prSet/>
      <dgm:spPr/>
      <dgm:t>
        <a:bodyPr/>
        <a:lstStyle/>
        <a:p>
          <a:endParaRPr lang="en-US"/>
        </a:p>
      </dgm:t>
    </dgm:pt>
    <dgm:pt modelId="{1A69DF94-B44A-4787-94E6-7919BB43733F}">
      <dgm:prSet phldrT="[Text]"/>
      <dgm:spPr>
        <a:solidFill>
          <a:schemeClr val="accent4">
            <a:lumMod val="75000"/>
          </a:schemeClr>
        </a:solidFill>
      </dgm:spPr>
      <dgm:t>
        <a:bodyPr/>
        <a:lstStyle/>
        <a:p>
          <a:r>
            <a:rPr lang="en-US" dirty="0">
              <a:solidFill>
                <a:schemeClr val="bg1"/>
              </a:solidFill>
            </a:rPr>
            <a:t>Feel impact of grieving caregivers</a:t>
          </a:r>
        </a:p>
      </dgm:t>
    </dgm:pt>
    <dgm:pt modelId="{9029A3A3-E000-40CB-9DC5-4F70A5F315FF}" type="sibTrans" cxnId="{8264DEA9-FA07-43E1-AF73-770C95B5A77B}">
      <dgm:prSet/>
      <dgm:spPr/>
      <dgm:t>
        <a:bodyPr/>
        <a:lstStyle/>
        <a:p>
          <a:endParaRPr lang="en-US"/>
        </a:p>
      </dgm:t>
    </dgm:pt>
    <dgm:pt modelId="{D5E152FE-E246-497F-8652-2DE34B16A5C3}" type="parTrans" cxnId="{8264DEA9-FA07-43E1-AF73-770C95B5A77B}">
      <dgm:prSet/>
      <dgm:spPr/>
      <dgm:t>
        <a:bodyPr/>
        <a:lstStyle/>
        <a:p>
          <a:endParaRPr lang="en-US"/>
        </a:p>
      </dgm:t>
    </dgm:pt>
    <dgm:pt modelId="{1E5C9F11-EBA2-4D52-A443-E20CBB314EA7}">
      <dgm:prSet/>
      <dgm:spPr>
        <a:blipFill rotWithShape="0">
          <a:blip xmlns:r="http://schemas.openxmlformats.org/officeDocument/2006/relationships" r:embed="rId2"/>
          <a:stretch>
            <a:fillRect/>
          </a:stretch>
        </a:blipFill>
      </dgm:spPr>
      <dgm:t>
        <a:bodyPr/>
        <a:lstStyle/>
        <a:p>
          <a:endParaRPr lang="en-US" dirty="0"/>
        </a:p>
      </dgm:t>
    </dgm:pt>
    <dgm:pt modelId="{F47075E7-404B-40BB-8D0B-91CA234352BF}" type="parTrans" cxnId="{A972D52C-34E2-4A39-B9CF-8C015BFA3A41}">
      <dgm:prSet/>
      <dgm:spPr/>
      <dgm:t>
        <a:bodyPr/>
        <a:lstStyle/>
        <a:p>
          <a:endParaRPr lang="en-US"/>
        </a:p>
      </dgm:t>
    </dgm:pt>
    <dgm:pt modelId="{30039C71-CE0F-484D-B43B-D64FCE75298E}" type="sibTrans" cxnId="{A972D52C-34E2-4A39-B9CF-8C015BFA3A41}">
      <dgm:prSet/>
      <dgm:spPr/>
      <dgm:t>
        <a:bodyPr/>
        <a:lstStyle/>
        <a:p>
          <a:endParaRPr lang="en-US"/>
        </a:p>
      </dgm:t>
    </dgm:pt>
    <dgm:pt modelId="{A27C21E7-875B-48E8-ADF7-350E79568237}">
      <dgm:prSet/>
      <dgm:spPr>
        <a:solidFill>
          <a:srgbClr val="C00000"/>
        </a:solidFill>
      </dgm:spPr>
      <dgm:t>
        <a:bodyPr/>
        <a:lstStyle/>
        <a:p>
          <a:r>
            <a:rPr lang="en-US" dirty="0">
              <a:solidFill>
                <a:schemeClr val="bg1"/>
              </a:solidFill>
            </a:rPr>
            <a:t>Fear losing control over their emotions</a:t>
          </a:r>
        </a:p>
        <a:p>
          <a:r>
            <a:rPr lang="en-US" dirty="0">
              <a:solidFill>
                <a:schemeClr val="bg1"/>
              </a:solidFill>
            </a:rPr>
            <a:t>Don’t want to appear different from peers</a:t>
          </a:r>
        </a:p>
      </dgm:t>
    </dgm:pt>
    <dgm:pt modelId="{4A7E43FD-B61D-453C-97CC-C157309CBBA6}" type="parTrans" cxnId="{49678254-AF08-4DC7-8654-5A9B3479E71B}">
      <dgm:prSet/>
      <dgm:spPr/>
      <dgm:t>
        <a:bodyPr/>
        <a:lstStyle/>
        <a:p>
          <a:endParaRPr lang="en-US"/>
        </a:p>
      </dgm:t>
    </dgm:pt>
    <dgm:pt modelId="{803E2D61-9E9E-404E-B5F9-7D91EE67A331}" type="sibTrans" cxnId="{49678254-AF08-4DC7-8654-5A9B3479E71B}">
      <dgm:prSet/>
      <dgm:spPr/>
      <dgm:t>
        <a:bodyPr/>
        <a:lstStyle/>
        <a:p>
          <a:endParaRPr lang="en-US"/>
        </a:p>
      </dgm:t>
    </dgm:pt>
    <dgm:pt modelId="{D4CF9933-1C48-4441-B89B-757AE8D23542}">
      <dgm:prSet/>
      <dgm:spPr>
        <a:blipFill rotWithShape="0">
          <a:blip xmlns:r="http://schemas.openxmlformats.org/officeDocument/2006/relationships" r:embed="rId3"/>
          <a:stretch>
            <a:fillRect/>
          </a:stretch>
        </a:blipFill>
      </dgm:spPr>
      <dgm:t>
        <a:bodyPr/>
        <a:lstStyle/>
        <a:p>
          <a:endParaRPr lang="en-US" dirty="0"/>
        </a:p>
      </dgm:t>
    </dgm:pt>
    <dgm:pt modelId="{2E98F143-0E2B-4A0E-A09E-B19818D3CA42}" type="parTrans" cxnId="{E43B9338-CC7F-4236-9A0A-5FE837C2E847}">
      <dgm:prSet/>
      <dgm:spPr/>
      <dgm:t>
        <a:bodyPr/>
        <a:lstStyle/>
        <a:p>
          <a:endParaRPr lang="en-US"/>
        </a:p>
      </dgm:t>
    </dgm:pt>
    <dgm:pt modelId="{A63220EA-D216-4283-AA5D-7D107AF18B95}" type="sibTrans" cxnId="{E43B9338-CC7F-4236-9A0A-5FE837C2E847}">
      <dgm:prSet/>
      <dgm:spPr/>
      <dgm:t>
        <a:bodyPr/>
        <a:lstStyle/>
        <a:p>
          <a:endParaRPr lang="en-US"/>
        </a:p>
      </dgm:t>
    </dgm:pt>
    <dgm:pt modelId="{50789439-82DA-4FBB-AFDF-44EB3DDBE320}">
      <dgm:prSet/>
      <dgm:spPr>
        <a:solidFill>
          <a:schemeClr val="accent6">
            <a:lumMod val="75000"/>
            <a:alpha val="90000"/>
          </a:schemeClr>
        </a:solidFill>
      </dgm:spPr>
      <dgm:t>
        <a:bodyPr/>
        <a:lstStyle/>
        <a:p>
          <a:r>
            <a:rPr lang="en-US" dirty="0">
              <a:solidFill>
                <a:schemeClr val="bg1"/>
              </a:solidFill>
            </a:rPr>
            <a:t>Accept the reality of death</a:t>
          </a:r>
        </a:p>
        <a:p>
          <a:r>
            <a:rPr lang="en-US" dirty="0">
              <a:solidFill>
                <a:schemeClr val="bg1"/>
              </a:solidFill>
            </a:rPr>
            <a:t>Grief is felt and experienced</a:t>
          </a:r>
        </a:p>
      </dgm:t>
    </dgm:pt>
    <dgm:pt modelId="{8540F0AC-768B-4A4C-8C6E-EACBCF8ACBA9}" type="parTrans" cxnId="{6DBA1596-12E5-48B0-B55E-E03CFFADF066}">
      <dgm:prSet/>
      <dgm:spPr/>
      <dgm:t>
        <a:bodyPr/>
        <a:lstStyle/>
        <a:p>
          <a:endParaRPr lang="en-US"/>
        </a:p>
      </dgm:t>
    </dgm:pt>
    <dgm:pt modelId="{C289CF1B-746A-4055-98CE-5BEF128678B8}" type="sibTrans" cxnId="{6DBA1596-12E5-48B0-B55E-E03CFFADF066}">
      <dgm:prSet/>
      <dgm:spPr/>
      <dgm:t>
        <a:bodyPr/>
        <a:lstStyle/>
        <a:p>
          <a:endParaRPr lang="en-US"/>
        </a:p>
      </dgm:t>
    </dgm:pt>
    <dgm:pt modelId="{1A313F6C-8D8D-405A-83A2-79F8CEDA947B}">
      <dgm:prSet/>
      <dgm:spPr>
        <a:blipFill rotWithShape="0">
          <a:blip xmlns:r="http://schemas.openxmlformats.org/officeDocument/2006/relationships" r:embed="rId4"/>
          <a:stretch>
            <a:fillRect/>
          </a:stretch>
        </a:blipFill>
      </dgm:spPr>
      <dgm:t>
        <a:bodyPr/>
        <a:lstStyle/>
        <a:p>
          <a:endParaRPr lang="en-US"/>
        </a:p>
      </dgm:t>
    </dgm:pt>
    <dgm:pt modelId="{3AF1AEC2-EDED-49BA-B816-C582F5E0D8AB}" type="parTrans" cxnId="{C65D83CF-1CB3-4B11-B861-B99524DF01FA}">
      <dgm:prSet/>
      <dgm:spPr/>
      <dgm:t>
        <a:bodyPr/>
        <a:lstStyle/>
        <a:p>
          <a:endParaRPr lang="en-US"/>
        </a:p>
      </dgm:t>
    </dgm:pt>
    <dgm:pt modelId="{5F4AE9D5-E17C-4413-BF6E-125DE8B72F71}" type="sibTrans" cxnId="{C65D83CF-1CB3-4B11-B861-B99524DF01FA}">
      <dgm:prSet/>
      <dgm:spPr/>
      <dgm:t>
        <a:bodyPr/>
        <a:lstStyle/>
        <a:p>
          <a:endParaRPr lang="en-US"/>
        </a:p>
      </dgm:t>
    </dgm:pt>
    <dgm:pt modelId="{666B693C-8E33-4E1B-A13F-6EAB628D9A1B}">
      <dgm:prSet/>
      <dgm:spPr>
        <a:solidFill>
          <a:srgbClr val="00B050">
            <a:alpha val="90000"/>
          </a:srgbClr>
        </a:solidFill>
      </dgm:spPr>
      <dgm:t>
        <a:bodyPr/>
        <a:lstStyle/>
        <a:p>
          <a:r>
            <a:rPr lang="en-US" dirty="0">
              <a:solidFill>
                <a:schemeClr val="bg1"/>
              </a:solidFill>
            </a:rPr>
            <a:t>Aware that death is universal</a:t>
          </a:r>
        </a:p>
        <a:p>
          <a:r>
            <a:rPr lang="en-US" dirty="0">
              <a:solidFill>
                <a:schemeClr val="bg1"/>
              </a:solidFill>
            </a:rPr>
            <a:t>Increased separation &amp; anxiety issues</a:t>
          </a:r>
        </a:p>
      </dgm:t>
    </dgm:pt>
    <dgm:pt modelId="{128D048A-ECE7-4160-859E-33B624FFEE6C}" type="parTrans" cxnId="{153E2F36-BE73-4DFF-AE2F-C4DD3402314C}">
      <dgm:prSet/>
      <dgm:spPr/>
      <dgm:t>
        <a:bodyPr/>
        <a:lstStyle/>
        <a:p>
          <a:endParaRPr lang="en-US"/>
        </a:p>
      </dgm:t>
    </dgm:pt>
    <dgm:pt modelId="{B713DB24-2C5E-4091-9148-CBBFE987CE4F}" type="sibTrans" cxnId="{153E2F36-BE73-4DFF-AE2F-C4DD3402314C}">
      <dgm:prSet/>
      <dgm:spPr/>
      <dgm:t>
        <a:bodyPr/>
        <a:lstStyle/>
        <a:p>
          <a:endParaRPr lang="en-US"/>
        </a:p>
      </dgm:t>
    </dgm:pt>
    <dgm:pt modelId="{C71F0BC0-0269-469D-A74C-125149BAFE9A}" type="pres">
      <dgm:prSet presAssocID="{DCD98EC7-48E4-4349-9191-3048A7AC6410}" presName="theList" presStyleCnt="0">
        <dgm:presLayoutVars>
          <dgm:dir/>
          <dgm:animLvl val="lvl"/>
          <dgm:resizeHandles val="exact"/>
        </dgm:presLayoutVars>
      </dgm:prSet>
      <dgm:spPr/>
    </dgm:pt>
    <dgm:pt modelId="{39973CB9-40B1-4BB1-8319-38357A19AE13}" type="pres">
      <dgm:prSet presAssocID="{5D8E2A65-E053-4686-9FC6-5350C72D78D0}" presName="compNode" presStyleCnt="0"/>
      <dgm:spPr/>
    </dgm:pt>
    <dgm:pt modelId="{AEE88E42-132B-4FB2-BE62-149C98FCBF34}" type="pres">
      <dgm:prSet presAssocID="{5D8E2A65-E053-4686-9FC6-5350C72D78D0}" presName="noGeometry" presStyleCnt="0"/>
      <dgm:spPr/>
    </dgm:pt>
    <dgm:pt modelId="{27208A6E-23AB-4AA7-B951-1B243E9DB003}" type="pres">
      <dgm:prSet presAssocID="{5D8E2A65-E053-4686-9FC6-5350C72D78D0}" presName="childTextVisible" presStyleLbl="bgAccFollowNode1" presStyleIdx="0" presStyleCnt="4" custScaleY="181513" custLinFactNeighborX="15506" custLinFactNeighborY="-3481">
        <dgm:presLayoutVars>
          <dgm:bulletEnabled val="1"/>
        </dgm:presLayoutVars>
      </dgm:prSet>
      <dgm:spPr/>
    </dgm:pt>
    <dgm:pt modelId="{AC4143FE-1511-4B1F-996C-8221252BDC7E}" type="pres">
      <dgm:prSet presAssocID="{5D8E2A65-E053-4686-9FC6-5350C72D78D0}" presName="childTextHidden" presStyleLbl="bgAccFollowNode1" presStyleIdx="0" presStyleCnt="4"/>
      <dgm:spPr/>
    </dgm:pt>
    <dgm:pt modelId="{B2AB1217-89F9-4925-B428-203A31834402}" type="pres">
      <dgm:prSet presAssocID="{5D8E2A65-E053-4686-9FC6-5350C72D78D0}" presName="parentText" presStyleLbl="node1" presStyleIdx="0" presStyleCnt="4" custScaleX="131015" custScaleY="163474" custLinFactNeighborX="12759" custLinFactNeighborY="-5484">
        <dgm:presLayoutVars>
          <dgm:chMax val="1"/>
          <dgm:bulletEnabled val="1"/>
        </dgm:presLayoutVars>
      </dgm:prSet>
      <dgm:spPr/>
    </dgm:pt>
    <dgm:pt modelId="{DC2DB88B-6E24-4DE4-BBDB-81BEBF823151}" type="pres">
      <dgm:prSet presAssocID="{5D8E2A65-E053-4686-9FC6-5350C72D78D0}" presName="aSpace" presStyleCnt="0"/>
      <dgm:spPr/>
    </dgm:pt>
    <dgm:pt modelId="{AEFAAF66-846A-4B32-85BF-F5C4E9FE484B}" type="pres">
      <dgm:prSet presAssocID="{1A313F6C-8D8D-405A-83A2-79F8CEDA947B}" presName="compNode" presStyleCnt="0"/>
      <dgm:spPr/>
    </dgm:pt>
    <dgm:pt modelId="{95F72DCC-C002-4132-A2AB-63E715738C8A}" type="pres">
      <dgm:prSet presAssocID="{1A313F6C-8D8D-405A-83A2-79F8CEDA947B}" presName="noGeometry" presStyleCnt="0"/>
      <dgm:spPr/>
    </dgm:pt>
    <dgm:pt modelId="{4F57245C-4983-4A53-B2B6-91124BCCA56F}" type="pres">
      <dgm:prSet presAssocID="{1A313F6C-8D8D-405A-83A2-79F8CEDA947B}" presName="childTextVisible" presStyleLbl="bgAccFollowNode1" presStyleIdx="1" presStyleCnt="4" custScaleY="186064" custLinFactNeighborX="9003" custLinFactNeighborY="-1205">
        <dgm:presLayoutVars>
          <dgm:bulletEnabled val="1"/>
        </dgm:presLayoutVars>
      </dgm:prSet>
      <dgm:spPr/>
    </dgm:pt>
    <dgm:pt modelId="{31FB8A6E-6DA4-4BBB-A80E-39C184A02F1D}" type="pres">
      <dgm:prSet presAssocID="{1A313F6C-8D8D-405A-83A2-79F8CEDA947B}" presName="childTextHidden" presStyleLbl="bgAccFollowNode1" presStyleIdx="1" presStyleCnt="4"/>
      <dgm:spPr/>
    </dgm:pt>
    <dgm:pt modelId="{45F73999-8925-4A3D-8DEB-800C3AB3CA8F}" type="pres">
      <dgm:prSet presAssocID="{1A313F6C-8D8D-405A-83A2-79F8CEDA947B}" presName="parentText" presStyleLbl="node1" presStyleIdx="1" presStyleCnt="4" custScaleX="154213" custScaleY="163474">
        <dgm:presLayoutVars>
          <dgm:chMax val="1"/>
          <dgm:bulletEnabled val="1"/>
        </dgm:presLayoutVars>
      </dgm:prSet>
      <dgm:spPr/>
    </dgm:pt>
    <dgm:pt modelId="{DC11AA00-ED01-4D6C-838F-D4816A8230EC}" type="pres">
      <dgm:prSet presAssocID="{1A313F6C-8D8D-405A-83A2-79F8CEDA947B}" presName="aSpace" presStyleCnt="0"/>
      <dgm:spPr/>
    </dgm:pt>
    <dgm:pt modelId="{C0155427-655A-4445-8652-D40CAA08D3CC}" type="pres">
      <dgm:prSet presAssocID="{D4CF9933-1C48-4441-B89B-757AE8D23542}" presName="compNode" presStyleCnt="0"/>
      <dgm:spPr/>
    </dgm:pt>
    <dgm:pt modelId="{F46BDA3D-8BBF-45AA-893D-B42497545792}" type="pres">
      <dgm:prSet presAssocID="{D4CF9933-1C48-4441-B89B-757AE8D23542}" presName="noGeometry" presStyleCnt="0"/>
      <dgm:spPr/>
    </dgm:pt>
    <dgm:pt modelId="{8843716D-92BE-4821-A761-8B2C4CD8F885}" type="pres">
      <dgm:prSet presAssocID="{D4CF9933-1C48-4441-B89B-757AE8D23542}" presName="childTextVisible" presStyleLbl="bgAccFollowNode1" presStyleIdx="2" presStyleCnt="4" custScaleY="181513" custLinFactNeighborX="10443" custLinFactNeighborY="2062">
        <dgm:presLayoutVars>
          <dgm:bulletEnabled val="1"/>
        </dgm:presLayoutVars>
      </dgm:prSet>
      <dgm:spPr/>
    </dgm:pt>
    <dgm:pt modelId="{4C65DBA1-DC64-4F49-8EF7-318D4750E130}" type="pres">
      <dgm:prSet presAssocID="{D4CF9933-1C48-4441-B89B-757AE8D23542}" presName="childTextHidden" presStyleLbl="bgAccFollowNode1" presStyleIdx="2" presStyleCnt="4"/>
      <dgm:spPr/>
    </dgm:pt>
    <dgm:pt modelId="{AEB3CB61-CDCB-4440-9751-EE0C992AAFE4}" type="pres">
      <dgm:prSet presAssocID="{D4CF9933-1C48-4441-B89B-757AE8D23542}" presName="parentText" presStyleLbl="node1" presStyleIdx="2" presStyleCnt="4" custScaleX="159604" custScaleY="163474" custLinFactNeighborX="-15608" custLinFactNeighborY="-3900">
        <dgm:presLayoutVars>
          <dgm:chMax val="1"/>
          <dgm:bulletEnabled val="1"/>
        </dgm:presLayoutVars>
      </dgm:prSet>
      <dgm:spPr/>
    </dgm:pt>
    <dgm:pt modelId="{FA599EAA-6289-4518-BB0F-C729F24BD704}" type="pres">
      <dgm:prSet presAssocID="{D4CF9933-1C48-4441-B89B-757AE8D23542}" presName="aSpace" presStyleCnt="0"/>
      <dgm:spPr/>
    </dgm:pt>
    <dgm:pt modelId="{59AD3AC0-AC74-4803-B2D7-044B0000A812}" type="pres">
      <dgm:prSet presAssocID="{1E5C9F11-EBA2-4D52-A443-E20CBB314EA7}" presName="compNode" presStyleCnt="0"/>
      <dgm:spPr/>
    </dgm:pt>
    <dgm:pt modelId="{F13AE0B8-2897-470D-BA77-BEC65164D521}" type="pres">
      <dgm:prSet presAssocID="{1E5C9F11-EBA2-4D52-A443-E20CBB314EA7}" presName="noGeometry" presStyleCnt="0"/>
      <dgm:spPr/>
    </dgm:pt>
    <dgm:pt modelId="{8553C8A8-0157-442F-8C3C-24C811D873DC}" type="pres">
      <dgm:prSet presAssocID="{1E5C9F11-EBA2-4D52-A443-E20CBB314EA7}" presName="childTextVisible" presStyleLbl="bgAccFollowNode1" presStyleIdx="3" presStyleCnt="4" custScaleY="170513" custLinFactNeighborX="7702" custLinFactNeighborY="2106">
        <dgm:presLayoutVars>
          <dgm:bulletEnabled val="1"/>
        </dgm:presLayoutVars>
      </dgm:prSet>
      <dgm:spPr/>
    </dgm:pt>
    <dgm:pt modelId="{AD803B34-23F3-42F6-83E2-AEC272449ED3}" type="pres">
      <dgm:prSet presAssocID="{1E5C9F11-EBA2-4D52-A443-E20CBB314EA7}" presName="childTextHidden" presStyleLbl="bgAccFollowNode1" presStyleIdx="3" presStyleCnt="4"/>
      <dgm:spPr/>
    </dgm:pt>
    <dgm:pt modelId="{AE7839A6-48EA-4074-8EEC-981059CB0859}" type="pres">
      <dgm:prSet presAssocID="{1E5C9F11-EBA2-4D52-A443-E20CBB314EA7}" presName="parentText" presStyleLbl="node1" presStyleIdx="3" presStyleCnt="4" custScaleX="151623" custScaleY="163474" custLinFactNeighborX="-26864" custLinFactNeighborY="-5285">
        <dgm:presLayoutVars>
          <dgm:chMax val="1"/>
          <dgm:bulletEnabled val="1"/>
        </dgm:presLayoutVars>
      </dgm:prSet>
      <dgm:spPr/>
    </dgm:pt>
  </dgm:ptLst>
  <dgm:cxnLst>
    <dgm:cxn modelId="{B2B2F70D-9020-443E-929D-F04740AC7E9A}" type="presOf" srcId="{5D8E2A65-E053-4686-9FC6-5350C72D78D0}" destId="{B2AB1217-89F9-4925-B428-203A31834402}" srcOrd="0" destOrd="0" presId="urn:microsoft.com/office/officeart/2005/8/layout/hProcess6"/>
    <dgm:cxn modelId="{A972D52C-34E2-4A39-B9CF-8C015BFA3A41}" srcId="{DCD98EC7-48E4-4349-9191-3048A7AC6410}" destId="{1E5C9F11-EBA2-4D52-A443-E20CBB314EA7}" srcOrd="3" destOrd="0" parTransId="{F47075E7-404B-40BB-8D0B-91CA234352BF}" sibTransId="{30039C71-CE0F-484D-B43B-D64FCE75298E}"/>
    <dgm:cxn modelId="{36DA5532-4B3C-48A1-87B6-2E23EB77B068}" type="presOf" srcId="{1A313F6C-8D8D-405A-83A2-79F8CEDA947B}" destId="{45F73999-8925-4A3D-8DEB-800C3AB3CA8F}" srcOrd="0" destOrd="0" presId="urn:microsoft.com/office/officeart/2005/8/layout/hProcess6"/>
    <dgm:cxn modelId="{153E2F36-BE73-4DFF-AE2F-C4DD3402314C}" srcId="{1A313F6C-8D8D-405A-83A2-79F8CEDA947B}" destId="{666B693C-8E33-4E1B-A13F-6EAB628D9A1B}" srcOrd="0" destOrd="0" parTransId="{128D048A-ECE7-4160-859E-33B624FFEE6C}" sibTransId="{B713DB24-2C5E-4091-9148-CBBFE987CE4F}"/>
    <dgm:cxn modelId="{17479536-7E81-4650-B38C-B7CCE7DC3972}" type="presOf" srcId="{1E5C9F11-EBA2-4D52-A443-E20CBB314EA7}" destId="{AE7839A6-48EA-4074-8EEC-981059CB0859}" srcOrd="0" destOrd="0" presId="urn:microsoft.com/office/officeart/2005/8/layout/hProcess6"/>
    <dgm:cxn modelId="{E43B9338-CC7F-4236-9A0A-5FE837C2E847}" srcId="{DCD98EC7-48E4-4349-9191-3048A7AC6410}" destId="{D4CF9933-1C48-4441-B89B-757AE8D23542}" srcOrd="2" destOrd="0" parTransId="{2E98F143-0E2B-4A0E-A09E-B19818D3CA42}" sibTransId="{A63220EA-D216-4283-AA5D-7D107AF18B95}"/>
    <dgm:cxn modelId="{35FB725B-D0F0-4BE4-9C0B-CB99A04BD1D6}" srcId="{DCD98EC7-48E4-4349-9191-3048A7AC6410}" destId="{5D8E2A65-E053-4686-9FC6-5350C72D78D0}" srcOrd="0" destOrd="0" parTransId="{8E0CAB5C-55DA-4029-9252-10D2BBD2229F}" sibTransId="{7671D471-859C-4379-B047-CF1F45FD4B39}"/>
    <dgm:cxn modelId="{1DBB2A60-076D-4E90-9A23-C29B83643F11}" type="presOf" srcId="{50789439-82DA-4FBB-AFDF-44EB3DDBE320}" destId="{4C65DBA1-DC64-4F49-8EF7-318D4750E130}" srcOrd="1" destOrd="0" presId="urn:microsoft.com/office/officeart/2005/8/layout/hProcess6"/>
    <dgm:cxn modelId="{42D11C68-1257-4C44-AD38-DB2D0615C684}" type="presOf" srcId="{50789439-82DA-4FBB-AFDF-44EB3DDBE320}" destId="{8843716D-92BE-4821-A761-8B2C4CD8F885}" srcOrd="0" destOrd="0" presId="urn:microsoft.com/office/officeart/2005/8/layout/hProcess6"/>
    <dgm:cxn modelId="{49678254-AF08-4DC7-8654-5A9B3479E71B}" srcId="{1E5C9F11-EBA2-4D52-A443-E20CBB314EA7}" destId="{A27C21E7-875B-48E8-ADF7-350E79568237}" srcOrd="0" destOrd="0" parTransId="{4A7E43FD-B61D-453C-97CC-C157309CBBA6}" sibTransId="{803E2D61-9E9E-404E-B5F9-7D91EE67A331}"/>
    <dgm:cxn modelId="{93B64484-54B1-4A0B-8A7D-542FA0823A71}" type="presOf" srcId="{666B693C-8E33-4E1B-A13F-6EAB628D9A1B}" destId="{4F57245C-4983-4A53-B2B6-91124BCCA56F}" srcOrd="0" destOrd="0" presId="urn:microsoft.com/office/officeart/2005/8/layout/hProcess6"/>
    <dgm:cxn modelId="{1FFF618B-F851-4A0D-A6F0-E4FDBCD78D0C}" type="presOf" srcId="{A27C21E7-875B-48E8-ADF7-350E79568237}" destId="{8553C8A8-0157-442F-8C3C-24C811D873DC}" srcOrd="0" destOrd="0" presId="urn:microsoft.com/office/officeart/2005/8/layout/hProcess6"/>
    <dgm:cxn modelId="{9148478D-5566-40F5-90DE-30A79948FCC7}" type="presOf" srcId="{D4CF9933-1C48-4441-B89B-757AE8D23542}" destId="{AEB3CB61-CDCB-4440-9751-EE0C992AAFE4}" srcOrd="0" destOrd="0" presId="urn:microsoft.com/office/officeart/2005/8/layout/hProcess6"/>
    <dgm:cxn modelId="{6DBA1596-12E5-48B0-B55E-E03CFFADF066}" srcId="{D4CF9933-1C48-4441-B89B-757AE8D23542}" destId="{50789439-82DA-4FBB-AFDF-44EB3DDBE320}" srcOrd="0" destOrd="0" parTransId="{8540F0AC-768B-4A4C-8C6E-EACBCF8ACBA9}" sibTransId="{C289CF1B-746A-4055-98CE-5BEF128678B8}"/>
    <dgm:cxn modelId="{1DD28C97-83D8-4F0F-A0F7-2CD4E8E83C89}" type="presOf" srcId="{30C2E26F-7DBE-4B0C-978C-546D1D8F5129}" destId="{AC4143FE-1511-4B1F-996C-8221252BDC7E}" srcOrd="1" destOrd="1" presId="urn:microsoft.com/office/officeart/2005/8/layout/hProcess6"/>
    <dgm:cxn modelId="{A84A38A1-10E8-4730-ABB5-398F1D524A1D}" type="presOf" srcId="{1A69DF94-B44A-4787-94E6-7919BB43733F}" destId="{27208A6E-23AB-4AA7-B951-1B243E9DB003}" srcOrd="0" destOrd="0" presId="urn:microsoft.com/office/officeart/2005/8/layout/hProcess6"/>
    <dgm:cxn modelId="{8264DEA9-FA07-43E1-AF73-770C95B5A77B}" srcId="{5D8E2A65-E053-4686-9FC6-5350C72D78D0}" destId="{1A69DF94-B44A-4787-94E6-7919BB43733F}" srcOrd="0" destOrd="0" parTransId="{D5E152FE-E246-497F-8652-2DE34B16A5C3}" sibTransId="{9029A3A3-E000-40CB-9DC5-4F70A5F315FF}"/>
    <dgm:cxn modelId="{250D8EBD-2BD8-4852-A647-49CA04C7DE75}" type="presOf" srcId="{1A69DF94-B44A-4787-94E6-7919BB43733F}" destId="{AC4143FE-1511-4B1F-996C-8221252BDC7E}" srcOrd="1" destOrd="0" presId="urn:microsoft.com/office/officeart/2005/8/layout/hProcess6"/>
    <dgm:cxn modelId="{C65D83CF-1CB3-4B11-B861-B99524DF01FA}" srcId="{DCD98EC7-48E4-4349-9191-3048A7AC6410}" destId="{1A313F6C-8D8D-405A-83A2-79F8CEDA947B}" srcOrd="1" destOrd="0" parTransId="{3AF1AEC2-EDED-49BA-B816-C582F5E0D8AB}" sibTransId="{5F4AE9D5-E17C-4413-BF6E-125DE8B72F71}"/>
    <dgm:cxn modelId="{7F7A64D7-90EA-417A-896B-36DC6B305A3F}" type="presOf" srcId="{30C2E26F-7DBE-4B0C-978C-546D1D8F5129}" destId="{27208A6E-23AB-4AA7-B951-1B243E9DB003}" srcOrd="0" destOrd="1" presId="urn:microsoft.com/office/officeart/2005/8/layout/hProcess6"/>
    <dgm:cxn modelId="{8F2D06E1-A423-4854-A363-226CF1807CB5}" type="presOf" srcId="{A27C21E7-875B-48E8-ADF7-350E79568237}" destId="{AD803B34-23F3-42F6-83E2-AEC272449ED3}" srcOrd="1" destOrd="0" presId="urn:microsoft.com/office/officeart/2005/8/layout/hProcess6"/>
    <dgm:cxn modelId="{C1FDC9E7-2270-4AFF-AC4F-5CABCE923977}" srcId="{5D8E2A65-E053-4686-9FC6-5350C72D78D0}" destId="{30C2E26F-7DBE-4B0C-978C-546D1D8F5129}" srcOrd="1" destOrd="0" parTransId="{2F80D386-3503-4FCF-8A37-D1554AA6E359}" sibTransId="{7B54CFB6-117C-45FD-AA3D-7B8B5B08669F}"/>
    <dgm:cxn modelId="{6FBCEBE9-BCB4-4E30-BB8E-F53E2E84DAB8}" type="presOf" srcId="{666B693C-8E33-4E1B-A13F-6EAB628D9A1B}" destId="{31FB8A6E-6DA4-4BBB-A80E-39C184A02F1D}" srcOrd="1" destOrd="0" presId="urn:microsoft.com/office/officeart/2005/8/layout/hProcess6"/>
    <dgm:cxn modelId="{FE034BF8-377F-4AE4-BEB1-8ED6C66A30FD}" type="presOf" srcId="{DCD98EC7-48E4-4349-9191-3048A7AC6410}" destId="{C71F0BC0-0269-469D-A74C-125149BAFE9A}" srcOrd="0" destOrd="0" presId="urn:microsoft.com/office/officeart/2005/8/layout/hProcess6"/>
    <dgm:cxn modelId="{1B60F38C-DB85-4BAE-B816-53570C23E740}" type="presParOf" srcId="{C71F0BC0-0269-469D-A74C-125149BAFE9A}" destId="{39973CB9-40B1-4BB1-8319-38357A19AE13}" srcOrd="0" destOrd="0" presId="urn:microsoft.com/office/officeart/2005/8/layout/hProcess6"/>
    <dgm:cxn modelId="{FB2B74EB-A9B1-4CAD-9178-1B0A38D7DA85}" type="presParOf" srcId="{39973CB9-40B1-4BB1-8319-38357A19AE13}" destId="{AEE88E42-132B-4FB2-BE62-149C98FCBF34}" srcOrd="0" destOrd="0" presId="urn:microsoft.com/office/officeart/2005/8/layout/hProcess6"/>
    <dgm:cxn modelId="{8A609CF7-2ADB-403D-BE5E-87B3C8009C67}" type="presParOf" srcId="{39973CB9-40B1-4BB1-8319-38357A19AE13}" destId="{27208A6E-23AB-4AA7-B951-1B243E9DB003}" srcOrd="1" destOrd="0" presId="urn:microsoft.com/office/officeart/2005/8/layout/hProcess6"/>
    <dgm:cxn modelId="{7E792CC2-F021-4F39-994F-7527AF9A2ADC}" type="presParOf" srcId="{39973CB9-40B1-4BB1-8319-38357A19AE13}" destId="{AC4143FE-1511-4B1F-996C-8221252BDC7E}" srcOrd="2" destOrd="0" presId="urn:microsoft.com/office/officeart/2005/8/layout/hProcess6"/>
    <dgm:cxn modelId="{AB6C061D-5A83-43E8-A33E-F943ADF85ECA}" type="presParOf" srcId="{39973CB9-40B1-4BB1-8319-38357A19AE13}" destId="{B2AB1217-89F9-4925-B428-203A31834402}" srcOrd="3" destOrd="0" presId="urn:microsoft.com/office/officeart/2005/8/layout/hProcess6"/>
    <dgm:cxn modelId="{22B45FA9-EFD1-4045-BBF4-3CA75C21DEB1}" type="presParOf" srcId="{C71F0BC0-0269-469D-A74C-125149BAFE9A}" destId="{DC2DB88B-6E24-4DE4-BBDB-81BEBF823151}" srcOrd="1" destOrd="0" presId="urn:microsoft.com/office/officeart/2005/8/layout/hProcess6"/>
    <dgm:cxn modelId="{0CD9326E-D277-4FB9-BC37-BB7971208B2A}" type="presParOf" srcId="{C71F0BC0-0269-469D-A74C-125149BAFE9A}" destId="{AEFAAF66-846A-4B32-85BF-F5C4E9FE484B}" srcOrd="2" destOrd="0" presId="urn:microsoft.com/office/officeart/2005/8/layout/hProcess6"/>
    <dgm:cxn modelId="{99424EC2-0ECA-47C2-827A-1B33CC7BA4E6}" type="presParOf" srcId="{AEFAAF66-846A-4B32-85BF-F5C4E9FE484B}" destId="{95F72DCC-C002-4132-A2AB-63E715738C8A}" srcOrd="0" destOrd="0" presId="urn:microsoft.com/office/officeart/2005/8/layout/hProcess6"/>
    <dgm:cxn modelId="{76CE8162-0290-4553-B984-4EFBF597C0B2}" type="presParOf" srcId="{AEFAAF66-846A-4B32-85BF-F5C4E9FE484B}" destId="{4F57245C-4983-4A53-B2B6-91124BCCA56F}" srcOrd="1" destOrd="0" presId="urn:microsoft.com/office/officeart/2005/8/layout/hProcess6"/>
    <dgm:cxn modelId="{66CDF98F-2E5B-41F7-BCDB-92F05009CF5B}" type="presParOf" srcId="{AEFAAF66-846A-4B32-85BF-F5C4E9FE484B}" destId="{31FB8A6E-6DA4-4BBB-A80E-39C184A02F1D}" srcOrd="2" destOrd="0" presId="urn:microsoft.com/office/officeart/2005/8/layout/hProcess6"/>
    <dgm:cxn modelId="{4730B88F-1644-472C-8B24-F1ABC20FE688}" type="presParOf" srcId="{AEFAAF66-846A-4B32-85BF-F5C4E9FE484B}" destId="{45F73999-8925-4A3D-8DEB-800C3AB3CA8F}" srcOrd="3" destOrd="0" presId="urn:microsoft.com/office/officeart/2005/8/layout/hProcess6"/>
    <dgm:cxn modelId="{B041954D-9126-4C11-9BBA-55C138BF0AC3}" type="presParOf" srcId="{C71F0BC0-0269-469D-A74C-125149BAFE9A}" destId="{DC11AA00-ED01-4D6C-838F-D4816A8230EC}" srcOrd="3" destOrd="0" presId="urn:microsoft.com/office/officeart/2005/8/layout/hProcess6"/>
    <dgm:cxn modelId="{B9A4D0C7-B865-4618-9C2D-7EC1B020753C}" type="presParOf" srcId="{C71F0BC0-0269-469D-A74C-125149BAFE9A}" destId="{C0155427-655A-4445-8652-D40CAA08D3CC}" srcOrd="4" destOrd="0" presId="urn:microsoft.com/office/officeart/2005/8/layout/hProcess6"/>
    <dgm:cxn modelId="{F8DF61D1-37FF-49C2-96CC-50342B29729A}" type="presParOf" srcId="{C0155427-655A-4445-8652-D40CAA08D3CC}" destId="{F46BDA3D-8BBF-45AA-893D-B42497545792}" srcOrd="0" destOrd="0" presId="urn:microsoft.com/office/officeart/2005/8/layout/hProcess6"/>
    <dgm:cxn modelId="{8A3E65B8-5A9B-4072-9D1E-93C9591D4DE5}" type="presParOf" srcId="{C0155427-655A-4445-8652-D40CAA08D3CC}" destId="{8843716D-92BE-4821-A761-8B2C4CD8F885}" srcOrd="1" destOrd="0" presId="urn:microsoft.com/office/officeart/2005/8/layout/hProcess6"/>
    <dgm:cxn modelId="{15FB868E-E343-4848-A3C3-CC7EC88498B6}" type="presParOf" srcId="{C0155427-655A-4445-8652-D40CAA08D3CC}" destId="{4C65DBA1-DC64-4F49-8EF7-318D4750E130}" srcOrd="2" destOrd="0" presId="urn:microsoft.com/office/officeart/2005/8/layout/hProcess6"/>
    <dgm:cxn modelId="{81383F7A-5B8E-4467-BE05-127FCE867AED}" type="presParOf" srcId="{C0155427-655A-4445-8652-D40CAA08D3CC}" destId="{AEB3CB61-CDCB-4440-9751-EE0C992AAFE4}" srcOrd="3" destOrd="0" presId="urn:microsoft.com/office/officeart/2005/8/layout/hProcess6"/>
    <dgm:cxn modelId="{124DB0D0-5DBF-4700-BD3B-DED9950C2BE5}" type="presParOf" srcId="{C71F0BC0-0269-469D-A74C-125149BAFE9A}" destId="{FA599EAA-6289-4518-BB0F-C729F24BD704}" srcOrd="5" destOrd="0" presId="urn:microsoft.com/office/officeart/2005/8/layout/hProcess6"/>
    <dgm:cxn modelId="{462D6B4A-D4BA-49B6-9486-C334A11222E5}" type="presParOf" srcId="{C71F0BC0-0269-469D-A74C-125149BAFE9A}" destId="{59AD3AC0-AC74-4803-B2D7-044B0000A812}" srcOrd="6" destOrd="0" presId="urn:microsoft.com/office/officeart/2005/8/layout/hProcess6"/>
    <dgm:cxn modelId="{7FB01009-7E69-4A26-B2F8-2236FE2264B3}" type="presParOf" srcId="{59AD3AC0-AC74-4803-B2D7-044B0000A812}" destId="{F13AE0B8-2897-470D-BA77-BEC65164D521}" srcOrd="0" destOrd="0" presId="urn:microsoft.com/office/officeart/2005/8/layout/hProcess6"/>
    <dgm:cxn modelId="{375A3C4F-0DEC-45BD-B5A6-335ACDE15060}" type="presParOf" srcId="{59AD3AC0-AC74-4803-B2D7-044B0000A812}" destId="{8553C8A8-0157-442F-8C3C-24C811D873DC}" srcOrd="1" destOrd="0" presId="urn:microsoft.com/office/officeart/2005/8/layout/hProcess6"/>
    <dgm:cxn modelId="{87D34536-F47A-48C9-A959-97D6CBB5DA4A}" type="presParOf" srcId="{59AD3AC0-AC74-4803-B2D7-044B0000A812}" destId="{AD803B34-23F3-42F6-83E2-AEC272449ED3}" srcOrd="2" destOrd="0" presId="urn:microsoft.com/office/officeart/2005/8/layout/hProcess6"/>
    <dgm:cxn modelId="{31A1689F-8087-448D-BFD6-8A589FF96012}" type="presParOf" srcId="{59AD3AC0-AC74-4803-B2D7-044B0000A812}" destId="{AE7839A6-48EA-4074-8EEC-981059CB0859}"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08A6E-23AB-4AA7-B951-1B243E9DB003}">
      <dsp:nvSpPr>
        <dsp:cNvPr id="0" name=""/>
        <dsp:cNvSpPr/>
      </dsp:nvSpPr>
      <dsp:spPr>
        <a:xfrm>
          <a:off x="762007" y="1447799"/>
          <a:ext cx="1572556" cy="2495099"/>
        </a:xfrm>
        <a:prstGeom prst="rightArrow">
          <a:avLst>
            <a:gd name="adj1" fmla="val 70000"/>
            <a:gd name="adj2" fmla="val 50000"/>
          </a:avLst>
        </a:prstGeom>
        <a:solidFill>
          <a:schemeClr val="accent4">
            <a:lumMod val="75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57150" lvl="1" indent="-57150" algn="l" defTabSz="400050">
            <a:lnSpc>
              <a:spcPct val="90000"/>
            </a:lnSpc>
            <a:spcBef>
              <a:spcPct val="0"/>
            </a:spcBef>
            <a:spcAft>
              <a:spcPct val="15000"/>
            </a:spcAft>
            <a:buChar char="•"/>
          </a:pPr>
          <a:r>
            <a:rPr lang="en-US" sz="900" kern="1200" dirty="0">
              <a:solidFill>
                <a:schemeClr val="bg1"/>
              </a:solidFill>
            </a:rPr>
            <a:t>Feel impact of grieving caregivers</a:t>
          </a:r>
        </a:p>
        <a:p>
          <a:pPr marL="57150" lvl="1" indent="-57150" algn="l" defTabSz="400050">
            <a:lnSpc>
              <a:spcPct val="90000"/>
            </a:lnSpc>
            <a:spcBef>
              <a:spcPct val="0"/>
            </a:spcBef>
            <a:spcAft>
              <a:spcPct val="15000"/>
            </a:spcAft>
            <a:buChar char="•"/>
          </a:pPr>
          <a:r>
            <a:rPr lang="en-US" sz="900" kern="1200" dirty="0">
              <a:solidFill>
                <a:schemeClr val="bg1"/>
              </a:solidFill>
            </a:rPr>
            <a:t>Cannot verbalize feelings of grief </a:t>
          </a:r>
        </a:p>
      </dsp:txBody>
      <dsp:txXfrm>
        <a:off x="1155146" y="1822064"/>
        <a:ext cx="766621" cy="1746569"/>
      </dsp:txXfrm>
    </dsp:sp>
    <dsp:sp modelId="{B2AB1217-89F9-4925-B428-203A31834402}">
      <dsp:nvSpPr>
        <dsp:cNvPr id="0" name=""/>
        <dsp:cNvSpPr/>
      </dsp:nvSpPr>
      <dsp:spPr>
        <a:xfrm>
          <a:off x="103417" y="2057400"/>
          <a:ext cx="1030142" cy="128536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marL="0" lvl="0" indent="0" algn="ctr" defTabSz="2622550">
            <a:lnSpc>
              <a:spcPct val="90000"/>
            </a:lnSpc>
            <a:spcBef>
              <a:spcPct val="0"/>
            </a:spcBef>
            <a:spcAft>
              <a:spcPct val="35000"/>
            </a:spcAft>
            <a:buNone/>
          </a:pPr>
          <a:endParaRPr lang="en-US" sz="5900" kern="1200" dirty="0"/>
        </a:p>
      </dsp:txBody>
      <dsp:txXfrm>
        <a:off x="254278" y="2245637"/>
        <a:ext cx="728420" cy="908886"/>
      </dsp:txXfrm>
    </dsp:sp>
    <dsp:sp modelId="{4F57245C-4983-4A53-B2B6-91124BCCA56F}">
      <dsp:nvSpPr>
        <dsp:cNvPr id="0" name=""/>
        <dsp:cNvSpPr/>
      </dsp:nvSpPr>
      <dsp:spPr>
        <a:xfrm>
          <a:off x="2936856" y="1447806"/>
          <a:ext cx="1572556" cy="2557658"/>
        </a:xfrm>
        <a:prstGeom prst="rightArrow">
          <a:avLst>
            <a:gd name="adj1" fmla="val 70000"/>
            <a:gd name="adj2" fmla="val 50000"/>
          </a:avLst>
        </a:prstGeom>
        <a:solidFill>
          <a:srgbClr val="00B05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Aware that death is universal</a:t>
          </a:r>
        </a:p>
        <a:p>
          <a:pPr marL="0" lvl="0" indent="0" algn="ctr" defTabSz="400050">
            <a:lnSpc>
              <a:spcPct val="90000"/>
            </a:lnSpc>
            <a:spcBef>
              <a:spcPct val="0"/>
            </a:spcBef>
            <a:spcAft>
              <a:spcPct val="35000"/>
            </a:spcAft>
            <a:buNone/>
          </a:pPr>
          <a:r>
            <a:rPr lang="en-US" sz="900" kern="1200" dirty="0">
              <a:solidFill>
                <a:schemeClr val="bg1"/>
              </a:solidFill>
            </a:rPr>
            <a:t>Increased separation &amp; anxiety issues</a:t>
          </a:r>
        </a:p>
      </dsp:txBody>
      <dsp:txXfrm>
        <a:off x="3329996" y="1831455"/>
        <a:ext cx="766621" cy="1790360"/>
      </dsp:txXfrm>
    </dsp:sp>
    <dsp:sp modelId="{45F73999-8925-4A3D-8DEB-800C3AB3CA8F}">
      <dsp:nvSpPr>
        <dsp:cNvPr id="0" name=""/>
        <dsp:cNvSpPr/>
      </dsp:nvSpPr>
      <dsp:spPr>
        <a:xfrm>
          <a:off x="2189008" y="2100519"/>
          <a:ext cx="1212543" cy="1285360"/>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marL="0" lvl="0" indent="0" algn="ctr" defTabSz="2622550">
            <a:lnSpc>
              <a:spcPct val="90000"/>
            </a:lnSpc>
            <a:spcBef>
              <a:spcPct val="0"/>
            </a:spcBef>
            <a:spcAft>
              <a:spcPct val="35000"/>
            </a:spcAft>
            <a:buNone/>
          </a:pPr>
          <a:endParaRPr lang="en-US" sz="5900" kern="1200"/>
        </a:p>
      </dsp:txBody>
      <dsp:txXfrm>
        <a:off x="2366581" y="2288756"/>
        <a:ext cx="857397" cy="908886"/>
      </dsp:txXfrm>
    </dsp:sp>
    <dsp:sp modelId="{8843716D-92BE-4821-A761-8B2C4CD8F885}">
      <dsp:nvSpPr>
        <dsp:cNvPr id="0" name=""/>
        <dsp:cNvSpPr/>
      </dsp:nvSpPr>
      <dsp:spPr>
        <a:xfrm>
          <a:off x="5257808" y="1523994"/>
          <a:ext cx="1572556" cy="2495099"/>
        </a:xfrm>
        <a:prstGeom prst="rightArrow">
          <a:avLst>
            <a:gd name="adj1" fmla="val 70000"/>
            <a:gd name="adj2" fmla="val 50000"/>
          </a:avLst>
        </a:prstGeom>
        <a:solidFill>
          <a:schemeClr val="accent6">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Accept the reality of death</a:t>
          </a:r>
        </a:p>
        <a:p>
          <a:pPr marL="0" lvl="0" indent="0" algn="ctr" defTabSz="400050">
            <a:lnSpc>
              <a:spcPct val="90000"/>
            </a:lnSpc>
            <a:spcBef>
              <a:spcPct val="0"/>
            </a:spcBef>
            <a:spcAft>
              <a:spcPct val="35000"/>
            </a:spcAft>
            <a:buNone/>
          </a:pPr>
          <a:r>
            <a:rPr lang="en-US" sz="900" kern="1200" dirty="0">
              <a:solidFill>
                <a:schemeClr val="bg1"/>
              </a:solidFill>
            </a:rPr>
            <a:t>Grief is felt and experienced</a:t>
          </a:r>
        </a:p>
      </dsp:txBody>
      <dsp:txXfrm>
        <a:off x="5650947" y="1898259"/>
        <a:ext cx="766621" cy="1746569"/>
      </dsp:txXfrm>
    </dsp:sp>
    <dsp:sp modelId="{AEB3CB61-CDCB-4440-9751-EE0C992AAFE4}">
      <dsp:nvSpPr>
        <dsp:cNvPr id="0" name=""/>
        <dsp:cNvSpPr/>
      </dsp:nvSpPr>
      <dsp:spPr>
        <a:xfrm>
          <a:off x="4343398" y="2069854"/>
          <a:ext cx="1254931" cy="1285360"/>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marL="0" lvl="0" indent="0" algn="ctr" defTabSz="2622550">
            <a:lnSpc>
              <a:spcPct val="90000"/>
            </a:lnSpc>
            <a:spcBef>
              <a:spcPct val="0"/>
            </a:spcBef>
            <a:spcAft>
              <a:spcPct val="35000"/>
            </a:spcAft>
            <a:buNone/>
          </a:pPr>
          <a:endParaRPr lang="en-US" sz="5900" kern="1200" dirty="0"/>
        </a:p>
      </dsp:txBody>
      <dsp:txXfrm>
        <a:off x="4527178" y="2258091"/>
        <a:ext cx="887371" cy="908886"/>
      </dsp:txXfrm>
    </dsp:sp>
    <dsp:sp modelId="{8553C8A8-0157-442F-8C3C-24C811D873DC}">
      <dsp:nvSpPr>
        <dsp:cNvPr id="0" name=""/>
        <dsp:cNvSpPr/>
      </dsp:nvSpPr>
      <dsp:spPr>
        <a:xfrm>
          <a:off x="7363612" y="1600203"/>
          <a:ext cx="1572556" cy="2343892"/>
        </a:xfrm>
        <a:prstGeom prst="rightArrow">
          <a:avLst>
            <a:gd name="adj1" fmla="val 70000"/>
            <a:gd name="adj2" fmla="val 50000"/>
          </a:avLst>
        </a:prstGeom>
        <a:solidFill>
          <a:srgbClr val="C00000"/>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5715" rIns="11430"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Fear losing control over their emotions</a:t>
          </a:r>
        </a:p>
        <a:p>
          <a:pPr marL="0" lvl="0" indent="0" algn="ctr" defTabSz="400050">
            <a:lnSpc>
              <a:spcPct val="90000"/>
            </a:lnSpc>
            <a:spcBef>
              <a:spcPct val="0"/>
            </a:spcBef>
            <a:spcAft>
              <a:spcPct val="35000"/>
            </a:spcAft>
            <a:buNone/>
          </a:pPr>
          <a:r>
            <a:rPr lang="en-US" sz="900" kern="1200" dirty="0">
              <a:solidFill>
                <a:schemeClr val="bg1"/>
              </a:solidFill>
            </a:rPr>
            <a:t>Don’t want to appear different from peers</a:t>
          </a:r>
        </a:p>
      </dsp:txBody>
      <dsp:txXfrm>
        <a:off x="7756751" y="1951787"/>
        <a:ext cx="766621" cy="1640724"/>
      </dsp:txXfrm>
    </dsp:sp>
    <dsp:sp modelId="{AE7839A6-48EA-4074-8EEC-981059CB0859}">
      <dsp:nvSpPr>
        <dsp:cNvPr id="0" name=""/>
        <dsp:cNvSpPr/>
      </dsp:nvSpPr>
      <dsp:spPr>
        <a:xfrm>
          <a:off x="6553201" y="2058965"/>
          <a:ext cx="1192178" cy="1285360"/>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marL="0" lvl="0" indent="0" algn="ctr" defTabSz="2622550">
            <a:lnSpc>
              <a:spcPct val="90000"/>
            </a:lnSpc>
            <a:spcBef>
              <a:spcPct val="0"/>
            </a:spcBef>
            <a:spcAft>
              <a:spcPct val="35000"/>
            </a:spcAft>
            <a:buNone/>
          </a:pPr>
          <a:endParaRPr lang="en-US" sz="5900" kern="1200" dirty="0"/>
        </a:p>
      </dsp:txBody>
      <dsp:txXfrm>
        <a:off x="6727791" y="2247202"/>
        <a:ext cx="842998" cy="9088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0EE8B6-7CF4-4C68-BE07-8BC1BCF63904}" type="datetimeFigureOut">
              <a:rPr lang="en-US" smtClean="0"/>
              <a:pPr/>
              <a:t>7/19/2019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172F0C-2BD8-4EA0-B31C-73F181EAFD18}" type="slidenum">
              <a:rPr lang="en-US" smtClean="0"/>
              <a:pPr/>
              <a:t>‹#›</a:t>
            </a:fld>
            <a:endParaRPr lang="en-US"/>
          </a:p>
        </p:txBody>
      </p:sp>
    </p:spTree>
    <p:extLst>
      <p:ext uri="{BB962C8B-B14F-4D97-AF65-F5344CB8AC3E}">
        <p14:creationId xmlns:p14="http://schemas.microsoft.com/office/powerpoint/2010/main" val="1236892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Children process death in ways that fit their understanding of the world. </a:t>
            </a:r>
          </a:p>
          <a:p>
            <a:pPr marL="228600" indent="-228600">
              <a:buAutoNum type="arabicPeriod"/>
            </a:pPr>
            <a:r>
              <a:rPr lang="en-US" sz="1200" kern="1200" dirty="0">
                <a:solidFill>
                  <a:schemeClr val="tx1"/>
                </a:solidFill>
                <a:effectLst/>
                <a:latin typeface="+mn-lt"/>
                <a:ea typeface="+mn-ea"/>
                <a:cs typeface="+mn-cs"/>
              </a:rPr>
              <a:t>The death of a loved or known person is an unforeseen yet not uncommon experience for children and youth. </a:t>
            </a:r>
            <a:endParaRPr lang="en-US" dirty="0"/>
          </a:p>
          <a:p>
            <a:pPr marL="228600" indent="-228600">
              <a:buAutoNum type="arabicPeriod"/>
            </a:pPr>
            <a:r>
              <a:rPr lang="en-US" dirty="0"/>
              <a:t>A</a:t>
            </a:r>
            <a:r>
              <a:rPr lang="en-US" sz="1200" kern="1200" dirty="0">
                <a:solidFill>
                  <a:schemeClr val="tx1"/>
                </a:solidFill>
                <a:effectLst/>
                <a:latin typeface="+mn-lt"/>
                <a:ea typeface="+mn-ea"/>
                <a:cs typeface="+mn-cs"/>
              </a:rPr>
              <a:t>lthough children make sense of death</a:t>
            </a:r>
            <a:r>
              <a:rPr lang="en-US" sz="1200" kern="1200" baseline="0" dirty="0">
                <a:solidFill>
                  <a:schemeClr val="tx1"/>
                </a:solidFill>
                <a:effectLst/>
                <a:latin typeface="+mn-lt"/>
                <a:ea typeface="+mn-ea"/>
                <a:cs typeface="+mn-cs"/>
              </a:rPr>
              <a:t> in ways different from</a:t>
            </a:r>
            <a:r>
              <a:rPr lang="en-US" sz="1200" kern="1200" dirty="0">
                <a:solidFill>
                  <a:schemeClr val="tx1"/>
                </a:solidFill>
                <a:effectLst/>
                <a:latin typeface="+mn-lt"/>
                <a:ea typeface="+mn-ea"/>
                <a:cs typeface="+mn-cs"/>
              </a:rPr>
              <a:t> those of adults their grief is no less real. </a:t>
            </a:r>
          </a:p>
          <a:p>
            <a:pPr marL="228600" indent="-228600">
              <a:buAutoNum type="arabicPeriod"/>
            </a:pPr>
            <a:r>
              <a:rPr lang="en-US" sz="1200" kern="1200" dirty="0">
                <a:solidFill>
                  <a:schemeClr val="tx1"/>
                </a:solidFill>
                <a:effectLst/>
                <a:latin typeface="+mn-lt"/>
                <a:ea typeface="+mn-ea"/>
                <a:cs typeface="+mn-cs"/>
              </a:rPr>
              <a:t>Children are also passive witnesses to death in the media. Rather than prepare children however, frequent media exposure may in fact heighten their fears of death and the potential</a:t>
            </a:r>
            <a:r>
              <a:rPr lang="en-US" sz="1200" kern="1200" baseline="0" dirty="0">
                <a:solidFill>
                  <a:schemeClr val="tx1"/>
                </a:solidFill>
                <a:effectLst/>
                <a:latin typeface="+mn-lt"/>
                <a:ea typeface="+mn-ea"/>
                <a:cs typeface="+mn-cs"/>
              </a:rPr>
              <a:t> loss of loved ones</a:t>
            </a:r>
            <a:r>
              <a:rPr lang="en-US" sz="1200" kern="1200" dirty="0">
                <a:solidFill>
                  <a:schemeClr val="tx1"/>
                </a:solidFill>
                <a:effectLst/>
                <a:latin typeface="+mn-lt"/>
                <a:ea typeface="+mn-ea"/>
                <a:cs typeface="+mn-cs"/>
              </a:rPr>
              <a:t>. </a:t>
            </a:r>
          </a:p>
          <a:p>
            <a:pPr marL="0" indent="0">
              <a:buNone/>
            </a:pPr>
            <a:r>
              <a:rPr lang="en-US" sz="1200" kern="1200" dirty="0">
                <a:solidFill>
                  <a:schemeClr val="tx1"/>
                </a:solidFill>
                <a:effectLst/>
                <a:latin typeface="+mn-lt"/>
                <a:ea typeface="+mn-ea"/>
                <a:cs typeface="+mn-cs"/>
              </a:rPr>
              <a:t>Photo:</a:t>
            </a:r>
            <a:r>
              <a:rPr lang="en-US" sz="1200" kern="1200" baseline="0" dirty="0">
                <a:solidFill>
                  <a:schemeClr val="tx1"/>
                </a:solidFill>
                <a:effectLst/>
                <a:latin typeface="+mn-lt"/>
                <a:ea typeface="+mn-ea"/>
                <a:cs typeface="+mn-cs"/>
              </a:rPr>
              <a:t> commons.wikimedia.org.</a:t>
            </a:r>
            <a:endParaRPr lang="en-US" sz="120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12172F0C-2BD8-4EA0-B31C-73F181EAFD18}" type="slidenum">
              <a:rPr lang="en-US" smtClean="0"/>
              <a:pPr/>
              <a:t>2</a:t>
            </a:fld>
            <a:endParaRPr lang="en-US"/>
          </a:p>
        </p:txBody>
      </p:sp>
    </p:spTree>
    <p:extLst>
      <p:ext uri="{BB962C8B-B14F-4D97-AF65-F5344CB8AC3E}">
        <p14:creationId xmlns:p14="http://schemas.microsoft.com/office/powerpoint/2010/main" val="1261379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Every family makes meaning of a child’s death in different ways;</a:t>
            </a:r>
            <a:r>
              <a:rPr lang="en-US" sz="1200" kern="1200" baseline="0" dirty="0">
                <a:solidFill>
                  <a:schemeClr val="tx1"/>
                </a:solidFill>
                <a:effectLst/>
                <a:latin typeface="+mn-lt"/>
                <a:ea typeface="+mn-ea"/>
                <a:cs typeface="+mn-cs"/>
              </a:rPr>
              <a:t> some experience continuing bonds integrating the child into rituals practiced by the family; those with beliefs in the afterlife may look forward to reunion; some consider the death of a child the end of a chapter in their family life; others never fully recover from the loss.</a:t>
            </a:r>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Many p</a:t>
            </a:r>
            <a:r>
              <a:rPr lang="en-US" sz="1200" kern="1200" dirty="0">
                <a:solidFill>
                  <a:schemeClr val="tx1"/>
                </a:solidFill>
                <a:effectLst/>
                <a:latin typeface="+mn-lt"/>
                <a:ea typeface="+mn-ea"/>
                <a:cs typeface="+mn-cs"/>
              </a:rPr>
              <a:t>arents want to talk about their deceased children to those willing to listen.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It is often the case that friends</a:t>
            </a:r>
            <a:r>
              <a:rPr lang="en-US" sz="1200" kern="1200" baseline="0" dirty="0">
                <a:solidFill>
                  <a:schemeClr val="tx1"/>
                </a:solidFill>
                <a:effectLst/>
                <a:latin typeface="+mn-lt"/>
                <a:ea typeface="+mn-ea"/>
                <a:cs typeface="+mn-cs"/>
              </a:rPr>
              <a:t> and extended family</a:t>
            </a:r>
            <a:r>
              <a:rPr lang="en-US" sz="1200" kern="1200" dirty="0">
                <a:solidFill>
                  <a:schemeClr val="tx1"/>
                </a:solidFill>
                <a:effectLst/>
                <a:latin typeface="+mn-lt"/>
                <a:ea typeface="+mn-ea"/>
                <a:cs typeface="+mn-cs"/>
              </a:rPr>
              <a:t> refrain from asking parents about their children’s deaths afraid that they will cause undue suffering.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Workers</a:t>
            </a:r>
            <a:r>
              <a:rPr lang="en-US" sz="1200" kern="1200" baseline="0" dirty="0">
                <a:solidFill>
                  <a:schemeClr val="tx1"/>
                </a:solidFill>
                <a:effectLst/>
                <a:latin typeface="+mn-lt"/>
                <a:ea typeface="+mn-ea"/>
                <a:cs typeface="+mn-cs"/>
              </a:rPr>
              <a:t> and other helping professionals take the time to listen to parents’ stories without judgment and without being overwhelmed by them.</a:t>
            </a:r>
            <a:endParaRPr lang="en-US"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Workers can help parents determine what is and isn’t within their control and offer information that helps</a:t>
            </a:r>
            <a:r>
              <a:rPr lang="en-US" sz="1200" kern="1200" baseline="0" dirty="0">
                <a:solidFill>
                  <a:schemeClr val="tx1"/>
                </a:solidFill>
                <a:effectLst/>
                <a:latin typeface="+mn-lt"/>
                <a:ea typeface="+mn-ea"/>
                <a:cs typeface="+mn-cs"/>
              </a:rPr>
              <a:t> them manage concrete tasks making seemingly unmanageable situations easier to bear.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Image: www.flickr.com – text aggregate of parents’ comments.</a:t>
            </a:r>
            <a:endParaRPr lang="en-US" dirty="0"/>
          </a:p>
        </p:txBody>
      </p:sp>
      <p:sp>
        <p:nvSpPr>
          <p:cNvPr id="4" name="Slide Number Placeholder 3"/>
          <p:cNvSpPr>
            <a:spLocks noGrp="1"/>
          </p:cNvSpPr>
          <p:nvPr>
            <p:ph type="sldNum" sz="quarter" idx="10"/>
          </p:nvPr>
        </p:nvSpPr>
        <p:spPr/>
        <p:txBody>
          <a:bodyPr/>
          <a:lstStyle/>
          <a:p>
            <a:fld id="{12172F0C-2BD8-4EA0-B31C-73F181EAFD18}" type="slidenum">
              <a:rPr lang="en-US" smtClean="0"/>
              <a:pPr/>
              <a:t>11</a:t>
            </a:fld>
            <a:endParaRPr lang="en-US"/>
          </a:p>
        </p:txBody>
      </p:sp>
    </p:spTree>
    <p:extLst>
      <p:ext uri="{BB962C8B-B14F-4D97-AF65-F5344CB8AC3E}">
        <p14:creationId xmlns:p14="http://schemas.microsoft.com/office/powerpoint/2010/main" val="117527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kern="1200" dirty="0">
                <a:solidFill>
                  <a:schemeClr val="tx1"/>
                </a:solidFill>
                <a:effectLst/>
                <a:latin typeface="+mn-lt"/>
                <a:ea typeface="+mn-ea"/>
                <a:cs typeface="+mn-cs"/>
              </a:rPr>
              <a:t>Children old enough to communicate  want to be remembered. Their fingerprints leave a legacy of hope. </a:t>
            </a:r>
          </a:p>
          <a:p>
            <a:pPr marL="228600" indent="-228600">
              <a:buAutoNum type="arabicPeriod"/>
            </a:pPr>
            <a:r>
              <a:rPr lang="en-US" sz="1200" b="0" kern="1200" dirty="0">
                <a:solidFill>
                  <a:schemeClr val="tx1"/>
                </a:solidFill>
                <a:effectLst/>
                <a:latin typeface="+mn-lt"/>
                <a:ea typeface="+mn-ea"/>
                <a:cs typeface="+mn-cs"/>
              </a:rPr>
              <a:t>Dying</a:t>
            </a:r>
            <a:r>
              <a:rPr lang="en-US" sz="1200" b="0" kern="1200" baseline="0" dirty="0">
                <a:solidFill>
                  <a:schemeClr val="tx1"/>
                </a:solidFill>
                <a:effectLst/>
                <a:latin typeface="+mn-lt"/>
                <a:ea typeface="+mn-ea"/>
                <a:cs typeface="+mn-cs"/>
              </a:rPr>
              <a:t> children </a:t>
            </a:r>
            <a:r>
              <a:rPr lang="en-US" sz="1200" b="0" kern="1200" dirty="0">
                <a:solidFill>
                  <a:schemeClr val="tx1"/>
                </a:solidFill>
                <a:effectLst/>
                <a:latin typeface="+mn-lt"/>
                <a:ea typeface="+mn-ea"/>
                <a:cs typeface="+mn-cs"/>
              </a:rPr>
              <a:t>create scrapbooks, blogs, or videos as tangible mementoes of their lives. </a:t>
            </a:r>
          </a:p>
          <a:p>
            <a:pPr marL="228600" indent="-228600">
              <a:buAutoNum type="arabicPeriod"/>
            </a:pPr>
            <a:r>
              <a:rPr lang="en-US" sz="1200" b="0" kern="1200" dirty="0">
                <a:solidFill>
                  <a:schemeClr val="tx1"/>
                </a:solidFill>
                <a:effectLst/>
                <a:latin typeface="+mn-lt"/>
                <a:ea typeface="+mn-ea"/>
                <a:cs typeface="+mn-cs"/>
              </a:rPr>
              <a:t>Older children and adolescents additionally wonder about life’s meaning and question what they might find in the life hereafter. Some have religious convictions that earmark their journeys while others may be comforted by the thought of reunion with lost family members, pets and friends.</a:t>
            </a:r>
          </a:p>
          <a:p>
            <a:pPr marL="0" indent="0">
              <a:buNone/>
            </a:pPr>
            <a:r>
              <a:rPr lang="en-US" sz="1200" b="0" kern="1200" dirty="0">
                <a:solidFill>
                  <a:schemeClr val="tx1"/>
                </a:solidFill>
                <a:effectLst/>
                <a:latin typeface="+mn-lt"/>
                <a:ea typeface="+mn-ea"/>
                <a:cs typeface="+mn-cs"/>
              </a:rPr>
              <a:t>Image: Courtesy of Shelley Cohen Konrad.</a:t>
            </a:r>
            <a:endParaRPr lang="en-US" b="0" dirty="0"/>
          </a:p>
        </p:txBody>
      </p:sp>
      <p:sp>
        <p:nvSpPr>
          <p:cNvPr id="4" name="Slide Number Placeholder 3"/>
          <p:cNvSpPr>
            <a:spLocks noGrp="1"/>
          </p:cNvSpPr>
          <p:nvPr>
            <p:ph type="sldNum" sz="quarter" idx="10"/>
          </p:nvPr>
        </p:nvSpPr>
        <p:spPr/>
        <p:txBody>
          <a:bodyPr/>
          <a:lstStyle/>
          <a:p>
            <a:fld id="{12172F0C-2BD8-4EA0-B31C-73F181EAFD18}" type="slidenum">
              <a:rPr lang="en-US" smtClean="0"/>
              <a:pPr/>
              <a:t>12</a:t>
            </a:fld>
            <a:endParaRPr lang="en-US"/>
          </a:p>
        </p:txBody>
      </p:sp>
    </p:spTree>
    <p:extLst>
      <p:ext uri="{BB962C8B-B14F-4D97-AF65-F5344CB8AC3E}">
        <p14:creationId xmlns:p14="http://schemas.microsoft.com/office/powerpoint/2010/main" val="4290067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Margaret’s parents made the decision to end curative and life-sustaining treatments at her request when she was approximately twelve-years-old. Diagnosed as a toddler with cystic fibrosis, a chronic, debilitating lung disease, Margaret’s health progressively declined until she could no longer breath on her own. A number of circumstances made her a poor candidate for lung transplant. </a:t>
            </a:r>
          </a:p>
          <a:p>
            <a:r>
              <a:rPr lang="en-US" sz="1200" b="0" kern="1200" dirty="0">
                <a:solidFill>
                  <a:schemeClr val="tx1"/>
                </a:solidFill>
                <a:effectLst/>
                <a:latin typeface="+mn-lt"/>
                <a:ea typeface="+mn-ea"/>
                <a:cs typeface="+mn-cs"/>
              </a:rPr>
              <a:t>From the start Margaret’s </a:t>
            </a:r>
            <a:r>
              <a:rPr lang="x-none" sz="1200" b="0" kern="1200">
                <a:solidFill>
                  <a:schemeClr val="tx1"/>
                </a:solidFill>
                <a:effectLst/>
                <a:latin typeface="+mn-lt"/>
                <a:ea typeface="+mn-ea"/>
                <a:cs typeface="+mn-cs"/>
              </a:rPr>
              <a:t>parents</a:t>
            </a:r>
            <a:r>
              <a:rPr lang="en-US" sz="1200" b="0" kern="1200" dirty="0">
                <a:solidFill>
                  <a:schemeClr val="tx1"/>
                </a:solidFill>
                <a:effectLst/>
                <a:latin typeface="+mn-lt"/>
                <a:ea typeface="+mn-ea"/>
                <a:cs typeface="+mn-cs"/>
              </a:rPr>
              <a:t> rigorously</a:t>
            </a:r>
            <a:r>
              <a:rPr lang="x-none" sz="1200" b="0" kern="1200">
                <a:solidFill>
                  <a:schemeClr val="tx1"/>
                </a:solidFill>
                <a:effectLst/>
                <a:latin typeface="+mn-lt"/>
                <a:ea typeface="+mn-ea"/>
                <a:cs typeface="+mn-cs"/>
              </a:rPr>
              <a:t> followed medical protocols and investigated alternative treatments</a:t>
            </a:r>
            <a:r>
              <a:rPr lang="en-US" sz="1200" b="0" kern="1200" dirty="0">
                <a:solidFill>
                  <a:schemeClr val="tx1"/>
                </a:solidFill>
                <a:effectLst/>
                <a:latin typeface="+mn-lt"/>
                <a:ea typeface="+mn-ea"/>
                <a:cs typeface="+mn-cs"/>
              </a:rPr>
              <a:t>. Over time however they observed that rather than benefiting from increasingly </a:t>
            </a:r>
            <a:r>
              <a:rPr lang="x-none" sz="1200" b="0" kern="1200">
                <a:solidFill>
                  <a:schemeClr val="tx1"/>
                </a:solidFill>
                <a:effectLst/>
                <a:latin typeface="+mn-lt"/>
                <a:ea typeface="+mn-ea"/>
                <a:cs typeface="+mn-cs"/>
              </a:rPr>
              <a:t>intrusive treatments</a:t>
            </a:r>
            <a:r>
              <a:rPr lang="en-US" sz="1200" b="0" kern="1200" dirty="0">
                <a:solidFill>
                  <a:schemeClr val="tx1"/>
                </a:solidFill>
                <a:effectLst/>
                <a:latin typeface="+mn-lt"/>
                <a:ea typeface="+mn-ea"/>
                <a:cs typeface="+mn-cs"/>
              </a:rPr>
              <a:t>, Margaret became </a:t>
            </a:r>
            <a:r>
              <a:rPr lang="x-none" sz="1200" b="0" kern="1200">
                <a:solidFill>
                  <a:schemeClr val="tx1"/>
                </a:solidFill>
                <a:effectLst/>
                <a:latin typeface="+mn-lt"/>
                <a:ea typeface="+mn-ea"/>
                <a:cs typeface="+mn-cs"/>
              </a:rPr>
              <a:t>weaker, not better. </a:t>
            </a: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 her last year of life Margaret let her family know that she was all done with treatments and prepared to move on to a peaceful death. </a:t>
            </a:r>
            <a:r>
              <a:rPr lang="x-none" sz="1200" b="0" kern="1200">
                <a:solidFill>
                  <a:schemeClr val="tx1"/>
                </a:solidFill>
                <a:effectLst/>
                <a:latin typeface="+mn-lt"/>
                <a:ea typeface="+mn-ea"/>
                <a:cs typeface="+mn-cs"/>
              </a:rPr>
              <a:t>It took every ounce of </a:t>
            </a:r>
            <a:r>
              <a:rPr lang="en-US" sz="1200" b="0" kern="1200" dirty="0">
                <a:solidFill>
                  <a:schemeClr val="tx1"/>
                </a:solidFill>
                <a:effectLst/>
                <a:latin typeface="+mn-lt"/>
                <a:ea typeface="+mn-ea"/>
                <a:cs typeface="+mn-cs"/>
              </a:rPr>
              <a:t>her parents’ </a:t>
            </a:r>
            <a:r>
              <a:rPr lang="x-none" sz="1200" b="0" kern="1200">
                <a:solidFill>
                  <a:schemeClr val="tx1"/>
                </a:solidFill>
                <a:effectLst/>
                <a:latin typeface="+mn-lt"/>
                <a:ea typeface="+mn-ea"/>
                <a:cs typeface="+mn-cs"/>
              </a:rPr>
              <a:t>strength </a:t>
            </a:r>
            <a:r>
              <a:rPr lang="en-US" sz="1200" b="0" kern="1200" dirty="0">
                <a:solidFill>
                  <a:schemeClr val="tx1"/>
                </a:solidFill>
                <a:effectLst/>
                <a:latin typeface="+mn-lt"/>
                <a:ea typeface="+mn-ea"/>
                <a:cs typeface="+mn-cs"/>
              </a:rPr>
              <a:t>and humanity </a:t>
            </a:r>
            <a:r>
              <a:rPr lang="x-none" sz="1200" b="0" kern="1200">
                <a:solidFill>
                  <a:schemeClr val="tx1"/>
                </a:solidFill>
                <a:effectLst/>
                <a:latin typeface="+mn-lt"/>
                <a:ea typeface="+mn-ea"/>
                <a:cs typeface="+mn-cs"/>
              </a:rPr>
              <a:t>to acquiesce to her wishes.</a:t>
            </a:r>
            <a:r>
              <a:rPr lang="en-US" sz="1200" b="0" kern="1200" dirty="0">
                <a:solidFill>
                  <a:schemeClr val="tx1"/>
                </a:solidFill>
                <a:effectLst/>
                <a:latin typeface="+mn-lt"/>
                <a:ea typeface="+mn-ea"/>
                <a:cs typeface="+mn-cs"/>
              </a:rPr>
              <a:t> According to her father,</a:t>
            </a:r>
            <a:r>
              <a:rPr lang="x-none" sz="1200" b="0" kern="1200">
                <a:solidFill>
                  <a:schemeClr val="tx1"/>
                </a:solidFill>
                <a:effectLst/>
                <a:latin typeface="+mn-lt"/>
                <a:ea typeface="+mn-ea"/>
                <a:cs typeface="+mn-cs"/>
              </a:rPr>
              <a:t> “We had to decide whether life alone was worth it for our daughter and we decided that no</a:t>
            </a:r>
            <a:r>
              <a:rPr lang="en-U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it wasn’t</a:t>
            </a:r>
            <a:r>
              <a:rPr lang="en-U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She needed to have a quality of life no matter how brief it was going to be and no matter how emotionally painful it felt to us.” </a:t>
            </a:r>
            <a:r>
              <a:rPr lang="en-US" sz="1200" b="0" kern="1200" dirty="0">
                <a:solidFill>
                  <a:schemeClr val="tx1"/>
                </a:solidFill>
                <a:effectLst/>
                <a:latin typeface="+mn-lt"/>
                <a:ea typeface="+mn-ea"/>
                <a:cs typeface="+mn-cs"/>
              </a:rPr>
              <a:t>After Margaret’s death her grateful mother told me that she died peacefully with her family around her. </a:t>
            </a:r>
            <a:endParaRPr lang="en-US" sz="1200" b="1" kern="1200" dirty="0">
              <a:solidFill>
                <a:schemeClr val="tx1"/>
              </a:solidFill>
              <a:effectLst/>
              <a:latin typeface="+mn-lt"/>
              <a:ea typeface="+mn-ea"/>
              <a:cs typeface="+mn-cs"/>
            </a:endParaRPr>
          </a:p>
          <a:p>
            <a:r>
              <a:rPr lang="en-US" dirty="0"/>
              <a:t>Photo: www.flickr.com.</a:t>
            </a:r>
          </a:p>
        </p:txBody>
      </p:sp>
      <p:sp>
        <p:nvSpPr>
          <p:cNvPr id="4" name="Slide Number Placeholder 3"/>
          <p:cNvSpPr>
            <a:spLocks noGrp="1"/>
          </p:cNvSpPr>
          <p:nvPr>
            <p:ph type="sldNum" sz="quarter" idx="10"/>
          </p:nvPr>
        </p:nvSpPr>
        <p:spPr/>
        <p:txBody>
          <a:bodyPr/>
          <a:lstStyle/>
          <a:p>
            <a:fld id="{12172F0C-2BD8-4EA0-B31C-73F181EAFD18}" type="slidenum">
              <a:rPr lang="en-US" smtClean="0"/>
              <a:pPr/>
              <a:t>13</a:t>
            </a:fld>
            <a:endParaRPr lang="en-US"/>
          </a:p>
        </p:txBody>
      </p:sp>
    </p:spTree>
    <p:extLst>
      <p:ext uri="{BB962C8B-B14F-4D97-AF65-F5344CB8AC3E}">
        <p14:creationId xmlns:p14="http://schemas.microsoft.com/office/powerpoint/2010/main" val="3367275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Children’s age,</a:t>
            </a:r>
            <a:r>
              <a:rPr lang="en-US" sz="1200" baseline="0" dirty="0"/>
              <a:t> </a:t>
            </a:r>
            <a:r>
              <a:rPr lang="en-US" sz="1200" dirty="0"/>
              <a:t>developmental levels,</a:t>
            </a:r>
            <a:r>
              <a:rPr lang="en-US" sz="1200" baseline="0" dirty="0"/>
              <a:t> and relationship to the deceased</a:t>
            </a:r>
            <a:r>
              <a:rPr lang="en-US" sz="1200" dirty="0"/>
              <a:t> affect understanding</a:t>
            </a:r>
            <a:r>
              <a:rPr lang="en-US" sz="1200" baseline="0" dirty="0"/>
              <a:t> and responses to</a:t>
            </a:r>
            <a:r>
              <a:rPr lang="en-US" sz="1200" dirty="0"/>
              <a:t> death. For most children, the permanency of death is</a:t>
            </a:r>
            <a:r>
              <a:rPr lang="en-US" sz="1200" baseline="0" dirty="0"/>
              <a:t> not fully appreciated until ages 6-8. </a:t>
            </a:r>
          </a:p>
          <a:p>
            <a:pPr marL="228600" indent="-228600">
              <a:buAutoNum type="arabicPeriod"/>
            </a:pP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with </a:t>
            </a:r>
            <a:r>
              <a:rPr lang="en-US" sz="1200" kern="1200" dirty="0">
                <a:solidFill>
                  <a:schemeClr val="tx1"/>
                </a:solidFill>
                <a:effectLst/>
                <a:latin typeface="+mn-lt"/>
                <a:ea typeface="+mn-ea"/>
                <a:cs typeface="+mn-cs"/>
              </a:rPr>
              <a:t>divorce and other separations infants and very young children suffer distress related to distractions</a:t>
            </a:r>
            <a:r>
              <a:rPr lang="en-US" sz="1200" kern="1200" baseline="0" dirty="0">
                <a:solidFill>
                  <a:schemeClr val="tx1"/>
                </a:solidFill>
                <a:effectLst/>
                <a:latin typeface="+mn-lt"/>
                <a:ea typeface="+mn-ea"/>
                <a:cs typeface="+mn-cs"/>
              </a:rPr>
              <a:t> of their grieving </a:t>
            </a:r>
            <a:r>
              <a:rPr lang="en-US" sz="1200" kern="1200" dirty="0">
                <a:solidFill>
                  <a:schemeClr val="tx1"/>
                </a:solidFill>
                <a:effectLst/>
                <a:latin typeface="+mn-lt"/>
                <a:ea typeface="+mn-ea"/>
                <a:cs typeface="+mn-cs"/>
              </a:rPr>
              <a:t>caregivers. First encounters with meaningful loss often occur when a family pet dies.</a:t>
            </a:r>
          </a:p>
          <a:p>
            <a:pPr marL="228600" indent="-228600">
              <a:buAutoNum type="arabicPeriod"/>
            </a:pPr>
            <a:r>
              <a:rPr lang="en-US" sz="1200" kern="1200" dirty="0">
                <a:solidFill>
                  <a:schemeClr val="tx1"/>
                </a:solidFill>
                <a:effectLst/>
                <a:latin typeface="+mn-lt"/>
                <a:ea typeface="+mn-ea"/>
                <a:cs typeface="+mn-cs"/>
              </a:rPr>
              <a:t>Maturing cognitive capacities and increasing social/emotional awareness enhance school-aged children’s (7 to 11) appreciation for the universality of death and its irreversibility. </a:t>
            </a:r>
          </a:p>
          <a:p>
            <a:pPr marL="228600" indent="-228600">
              <a:buAutoNum type="arabicPeriod"/>
            </a:pPr>
            <a:r>
              <a:rPr lang="en-US" sz="1200" kern="1200" dirty="0">
                <a:solidFill>
                  <a:schemeClr val="tx1"/>
                </a:solidFill>
                <a:effectLst/>
                <a:latin typeface="+mn-lt"/>
                <a:ea typeface="+mn-ea"/>
                <a:cs typeface="+mn-cs"/>
              </a:rPr>
              <a:t>Children of all ages tend to assume that death is a reality for the old and infirm.</a:t>
            </a:r>
            <a:r>
              <a:rPr lang="en-US" sz="1200" kern="1200" baseline="0" dirty="0">
                <a:solidFill>
                  <a:schemeClr val="tx1"/>
                </a:solidFill>
                <a:effectLst/>
                <a:latin typeface="+mn-lt"/>
                <a:ea typeface="+mn-ea"/>
                <a:cs typeface="+mn-cs"/>
              </a:rPr>
              <a:t> D</a:t>
            </a:r>
            <a:r>
              <a:rPr lang="en-US" sz="1200" kern="1200" dirty="0">
                <a:solidFill>
                  <a:schemeClr val="tx1"/>
                </a:solidFill>
                <a:effectLst/>
                <a:latin typeface="+mn-lt"/>
                <a:ea typeface="+mn-ea"/>
                <a:cs typeface="+mn-cs"/>
              </a:rPr>
              <a:t>uring the school years children comprehend that everyone will die.  </a:t>
            </a:r>
          </a:p>
          <a:p>
            <a:pPr marL="228600" indent="-228600">
              <a:buAutoNum type="arabicPeriod"/>
            </a:pPr>
            <a:r>
              <a:rPr lang="en-US" sz="1200" kern="1200" dirty="0">
                <a:solidFill>
                  <a:schemeClr val="tx1"/>
                </a:solidFill>
                <a:effectLst/>
                <a:latin typeface="+mn-lt"/>
                <a:ea typeface="+mn-ea"/>
                <a:cs typeface="+mn-cs"/>
              </a:rPr>
              <a:t>Talking about or expressing grief is sometimes suppressed in teens because they do not wish to stand out. </a:t>
            </a:r>
          </a:p>
          <a:p>
            <a:pPr marL="228600" indent="-228600">
              <a:buAutoNum type="arabicPeriod"/>
            </a:pPr>
            <a:r>
              <a:rPr lang="en-US" sz="1200" kern="1200" dirty="0">
                <a:solidFill>
                  <a:schemeClr val="tx1"/>
                </a:solidFill>
                <a:effectLst/>
                <a:latin typeface="+mn-lt"/>
                <a:ea typeface="+mn-ea"/>
                <a:cs typeface="+mn-cs"/>
              </a:rPr>
              <a:t>Being available and open to the variable ways youth express their losses opens the door to helping them transition from grieving to healing. </a:t>
            </a:r>
          </a:p>
          <a:p>
            <a:pPr marL="228600" indent="-228600">
              <a:buAutoNum type="arabicPeriod"/>
            </a:pPr>
            <a:endParaRPr lang="en-US" dirty="0"/>
          </a:p>
          <a:p>
            <a:r>
              <a:rPr lang="en-US" dirty="0"/>
              <a:t>Photos:</a:t>
            </a:r>
            <a:r>
              <a:rPr lang="en-US" baseline="0" dirty="0"/>
              <a:t> Far Left – www.flicker.com; Second Left — www.flickr.com; Second Right -- commons.wikimedia.org; Far Right – www.flickr.com.</a:t>
            </a:r>
            <a:endParaRPr lang="en-US" dirty="0"/>
          </a:p>
        </p:txBody>
      </p:sp>
      <p:sp>
        <p:nvSpPr>
          <p:cNvPr id="4" name="Slide Number Placeholder 3"/>
          <p:cNvSpPr>
            <a:spLocks noGrp="1"/>
          </p:cNvSpPr>
          <p:nvPr>
            <p:ph type="sldNum" sz="quarter" idx="10"/>
          </p:nvPr>
        </p:nvSpPr>
        <p:spPr/>
        <p:txBody>
          <a:bodyPr/>
          <a:lstStyle/>
          <a:p>
            <a:fld id="{12172F0C-2BD8-4EA0-B31C-73F181EAFD18}" type="slidenum">
              <a:rPr lang="en-US" smtClean="0"/>
              <a:pPr/>
              <a:t>3</a:t>
            </a:fld>
            <a:endParaRPr lang="en-US"/>
          </a:p>
        </p:txBody>
      </p:sp>
    </p:spTree>
    <p:extLst>
      <p:ext uri="{BB962C8B-B14F-4D97-AF65-F5344CB8AC3E}">
        <p14:creationId xmlns:p14="http://schemas.microsoft.com/office/powerpoint/2010/main" val="3397851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sz="1200" kern="1200" dirty="0">
                <a:solidFill>
                  <a:schemeClr val="tx1"/>
                </a:solidFill>
                <a:latin typeface="+mn-lt"/>
                <a:ea typeface="+mn-ea"/>
                <a:cs typeface="+mn-cs"/>
              </a:rPr>
              <a:t>Approximately 2.5 million or 3.5% of children under 18-years of age in the United States will lose a parent to death each year.</a:t>
            </a:r>
          </a:p>
          <a:p>
            <a:pPr marL="228600" indent="-228600">
              <a:buAutoNum type="arabicPeriod"/>
            </a:pPr>
            <a:r>
              <a:rPr lang="en-US" sz="1200" kern="1200" dirty="0">
                <a:solidFill>
                  <a:schemeClr val="tx1"/>
                </a:solidFill>
                <a:latin typeface="+mn-lt"/>
                <a:ea typeface="+mn-ea"/>
                <a:cs typeface="+mn-cs"/>
              </a:rPr>
              <a:t>The death of a parent is considered a highly stressful life-changing event for people of every age but it is especially felt by dependent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children.</a:t>
            </a:r>
          </a:p>
          <a:p>
            <a:pPr marL="228600" indent="-228600">
              <a:buAutoNum type="arabicPeriod"/>
            </a:pPr>
            <a:r>
              <a:rPr lang="en-US" sz="1200" kern="1200" dirty="0">
                <a:solidFill>
                  <a:schemeClr val="tx1"/>
                </a:solidFill>
                <a:latin typeface="+mn-lt"/>
                <a:ea typeface="+mn-ea"/>
                <a:cs typeface="+mn-cs"/>
              </a:rPr>
              <a:t>In developing countries and underserved regions, the rate of early parental death is significantly higher due to accelerated rates of AIDS, insect and water borne infectious disease, and maternal death in childbirth </a:t>
            </a:r>
          </a:p>
          <a:p>
            <a:pPr marL="228600" indent="-228600">
              <a:buAutoNum type="arabicPeriod"/>
            </a:pPr>
            <a:r>
              <a:rPr lang="en-US" sz="1200" kern="1200" dirty="0">
                <a:solidFill>
                  <a:schemeClr val="tx1"/>
                </a:solidFill>
                <a:latin typeface="+mn-lt"/>
                <a:ea typeface="+mn-ea"/>
                <a:cs typeface="+mn-cs"/>
              </a:rPr>
              <a:t>For young children a</a:t>
            </a:r>
            <a:r>
              <a:rPr lang="en-US" sz="1200" kern="1200" baseline="0" dirty="0">
                <a:solidFill>
                  <a:schemeClr val="tx1"/>
                </a:solidFill>
                <a:latin typeface="+mn-lt"/>
                <a:ea typeface="+mn-ea"/>
                <a:cs typeface="+mn-cs"/>
              </a:rPr>
              <a:t> parent’s death</a:t>
            </a:r>
            <a:r>
              <a:rPr lang="en-US" sz="1200" kern="1200" dirty="0">
                <a:solidFill>
                  <a:schemeClr val="tx1"/>
                </a:solidFill>
                <a:latin typeface="+mn-lt"/>
                <a:ea typeface="+mn-ea"/>
                <a:cs typeface="+mn-cs"/>
              </a:rPr>
              <a:t> is devastating because of the interdependency of their relationships</a:t>
            </a:r>
            <a:r>
              <a:rPr lang="en-US" sz="1200" kern="1200" baseline="0" dirty="0">
                <a:solidFill>
                  <a:schemeClr val="tx1"/>
                </a:solidFill>
                <a:latin typeface="+mn-lt"/>
                <a:ea typeface="+mn-ea"/>
                <a:cs typeface="+mn-cs"/>
              </a:rPr>
              <a:t> and the need for reliable, secure attachments that allow them to advance and grow.</a:t>
            </a:r>
          </a:p>
          <a:p>
            <a:pPr marL="228600" indent="-228600">
              <a:buAutoNum type="arabicPeriod"/>
            </a:pPr>
            <a:r>
              <a:rPr lang="en-US" sz="1200" kern="1200" baseline="0" dirty="0">
                <a:solidFill>
                  <a:schemeClr val="tx1"/>
                </a:solidFill>
                <a:latin typeface="+mn-lt"/>
                <a:ea typeface="+mn-ea"/>
                <a:cs typeface="+mn-cs"/>
              </a:rPr>
              <a:t>Children of all ages</a:t>
            </a:r>
            <a:r>
              <a:rPr lang="en-US" sz="1200" kern="1200" dirty="0">
                <a:solidFill>
                  <a:schemeClr val="tx1"/>
                </a:solidFill>
                <a:latin typeface="+mn-lt"/>
                <a:ea typeface="+mn-ea"/>
                <a:cs typeface="+mn-cs"/>
              </a:rPr>
              <a:t> experience elements of anxiety related to worries about who will care for them and how their daily life will be affected without their</a:t>
            </a:r>
            <a:r>
              <a:rPr lang="en-US" sz="1200" kern="1200" baseline="0" dirty="0">
                <a:solidFill>
                  <a:schemeClr val="tx1"/>
                </a:solidFill>
                <a:latin typeface="+mn-lt"/>
                <a:ea typeface="+mn-ea"/>
                <a:cs typeface="+mn-cs"/>
              </a:rPr>
              <a:t> parent.</a:t>
            </a:r>
          </a:p>
          <a:p>
            <a:pPr marL="228600" indent="-228600">
              <a:buAutoNum type="arabicPeriod"/>
            </a:pPr>
            <a:r>
              <a:rPr lang="en-US" sz="1200" kern="1200" dirty="0">
                <a:solidFill>
                  <a:schemeClr val="tx1"/>
                </a:solidFill>
                <a:latin typeface="+mn-lt"/>
                <a:ea typeface="+mn-ea"/>
                <a:cs typeface="+mn-cs"/>
              </a:rPr>
              <a:t>Capacity of the surviving parent to support children after a death is critical to healthy grieving and healing.  Helpful as well is knowing that other familiar adults and community members are there to provide support and care</a:t>
            </a:r>
            <a:r>
              <a:rPr lang="en-US" sz="1200" kern="1200" baseline="0" dirty="0">
                <a:solidFill>
                  <a:schemeClr val="tx1"/>
                </a:solidFill>
                <a:latin typeface="+mn-lt"/>
                <a:ea typeface="+mn-ea"/>
                <a:cs typeface="+mn-cs"/>
              </a:rPr>
              <a:t> to the family.</a:t>
            </a:r>
            <a:r>
              <a:rPr lang="en-US" sz="1200" kern="1200" dirty="0">
                <a:solidFill>
                  <a:schemeClr val="tx1"/>
                </a:solidFill>
                <a:latin typeface="+mn-lt"/>
                <a:ea typeface="+mn-ea"/>
                <a:cs typeface="+mn-cs"/>
              </a:rPr>
              <a:t> </a:t>
            </a:r>
          </a:p>
          <a:p>
            <a:pPr marL="228600" indent="-228600">
              <a:buNone/>
            </a:pPr>
            <a:r>
              <a:rPr lang="en-US" sz="1200" kern="1200" dirty="0">
                <a:solidFill>
                  <a:schemeClr val="tx1"/>
                </a:solidFill>
                <a:latin typeface="+mn-lt"/>
                <a:ea typeface="+mn-ea"/>
                <a:cs typeface="+mn-cs"/>
              </a:rPr>
              <a:t>Photo: commons.wikimedia.org.</a:t>
            </a:r>
          </a:p>
        </p:txBody>
      </p:sp>
      <p:sp>
        <p:nvSpPr>
          <p:cNvPr id="4" name="Slide Number Placeholder 3"/>
          <p:cNvSpPr>
            <a:spLocks noGrp="1"/>
          </p:cNvSpPr>
          <p:nvPr>
            <p:ph type="sldNum" sz="quarter" idx="10"/>
          </p:nvPr>
        </p:nvSpPr>
        <p:spPr/>
        <p:txBody>
          <a:bodyPr/>
          <a:lstStyle/>
          <a:p>
            <a:fld id="{12172F0C-2BD8-4EA0-B31C-73F181EAFD18}"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sz="1200" kern="1200" dirty="0">
                <a:solidFill>
                  <a:schemeClr val="tx1"/>
                </a:solidFill>
                <a:latin typeface="+mn-lt"/>
                <a:ea typeface="+mn-ea"/>
                <a:cs typeface="+mn-cs"/>
              </a:rPr>
              <a:t>Emotional turmoil derails children and families as they seek to find meaning after a sibling dies. </a:t>
            </a:r>
          </a:p>
          <a:p>
            <a:pPr marL="228600" indent="-228600">
              <a:buAutoNum type="arabicPeriod"/>
            </a:pPr>
            <a:r>
              <a:rPr lang="en-US" sz="1200" kern="1200" dirty="0">
                <a:solidFill>
                  <a:schemeClr val="tx1"/>
                </a:solidFill>
                <a:latin typeface="+mn-lt"/>
                <a:ea typeface="+mn-ea"/>
                <a:cs typeface="+mn-cs"/>
              </a:rPr>
              <a:t>Families reconfigure roles within a family structure now missing a vital family member. </a:t>
            </a:r>
          </a:p>
          <a:p>
            <a:pPr marL="228600" indent="-228600">
              <a:buAutoNum type="arabicPeriod"/>
            </a:pPr>
            <a:r>
              <a:rPr lang="en-US" sz="1200" kern="1200" dirty="0">
                <a:solidFill>
                  <a:schemeClr val="tx1"/>
                </a:solidFill>
                <a:latin typeface="+mn-lt"/>
                <a:ea typeface="+mn-ea"/>
                <a:cs typeface="+mn-cs"/>
              </a:rPr>
              <a:t>Grief researchers agree that when parents are able to maintain their parental functions, it serves as a source of strength for their children as they work through grief.</a:t>
            </a:r>
          </a:p>
          <a:p>
            <a:pPr marL="228600" indent="-228600">
              <a:buAutoNum type="arabicPeriod"/>
            </a:pPr>
            <a:r>
              <a:rPr lang="en-US" sz="1200" kern="1200" dirty="0">
                <a:solidFill>
                  <a:schemeClr val="tx1"/>
                </a:solidFill>
                <a:latin typeface="+mn-lt"/>
                <a:ea typeface="+mn-ea"/>
                <a:cs typeface="+mn-cs"/>
              </a:rPr>
              <a:t>Children’s reactions to sibling loss are seen as influenced by multiple variables including age and development; how well parental functions are maintained after the death of a sibling; by how close the siblings were with one another and whether sibling rivalry was a factor in the relationship.</a:t>
            </a:r>
          </a:p>
          <a:p>
            <a:pPr marL="228600" indent="-228600">
              <a:buAutoNum type="arabicPeriod"/>
            </a:pPr>
            <a:r>
              <a:rPr lang="en-US" sz="1200" kern="1200" dirty="0">
                <a:solidFill>
                  <a:schemeClr val="tx1"/>
                </a:solidFill>
                <a:latin typeface="+mn-lt"/>
                <a:ea typeface="+mn-ea"/>
                <a:cs typeface="+mn-cs"/>
              </a:rPr>
              <a:t>Sibling</a:t>
            </a:r>
            <a:r>
              <a:rPr lang="en-US" sz="1200" kern="1200" baseline="0" dirty="0">
                <a:solidFill>
                  <a:schemeClr val="tx1"/>
                </a:solidFill>
                <a:latin typeface="+mn-lt"/>
                <a:ea typeface="+mn-ea"/>
                <a:cs typeface="+mn-cs"/>
              </a:rPr>
              <a:t> loss affects children in a variety of ways: some are at risk for emotional and behavioral difficulties; there are those that </a:t>
            </a:r>
            <a:r>
              <a:rPr lang="en-US" sz="1200" kern="1200" dirty="0">
                <a:solidFill>
                  <a:schemeClr val="tx1"/>
                </a:solidFill>
                <a:latin typeface="+mn-lt"/>
                <a:ea typeface="+mn-ea"/>
                <a:cs typeface="+mn-cs"/>
              </a:rPr>
              <a:t>exhibit heightened vulnerability as well as greater concerns about their own mortality;  some express heightened maturity and empathy for others .</a:t>
            </a:r>
          </a:p>
          <a:p>
            <a:pPr marL="0" indent="0">
              <a:buNone/>
            </a:pPr>
            <a:r>
              <a:rPr lang="en-US" sz="1200" kern="1200" dirty="0">
                <a:solidFill>
                  <a:schemeClr val="tx1"/>
                </a:solidFill>
                <a:latin typeface="+mn-lt"/>
                <a:ea typeface="+mn-ea"/>
                <a:cs typeface="+mn-cs"/>
              </a:rPr>
              <a:t>Photo: www.flickr.com.</a:t>
            </a:r>
            <a:endParaRPr lang="en-US" dirty="0"/>
          </a:p>
        </p:txBody>
      </p:sp>
      <p:sp>
        <p:nvSpPr>
          <p:cNvPr id="4" name="Slide Number Placeholder 3"/>
          <p:cNvSpPr>
            <a:spLocks noGrp="1"/>
          </p:cNvSpPr>
          <p:nvPr>
            <p:ph type="sldNum" sz="quarter" idx="10"/>
          </p:nvPr>
        </p:nvSpPr>
        <p:spPr/>
        <p:txBody>
          <a:bodyPr/>
          <a:lstStyle/>
          <a:p>
            <a:fld id="{12172F0C-2BD8-4EA0-B31C-73F181EAFD18}"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Davies (2005)</a:t>
            </a:r>
            <a:r>
              <a:rPr lang="en-US" baseline="30000" dirty="0"/>
              <a:t>1</a:t>
            </a:r>
            <a:r>
              <a:rPr lang="en-US" baseline="0" dirty="0"/>
              <a:t> identified four common responses to sibling grief (see above). Harry’s story shows how these responses are played out.</a:t>
            </a:r>
          </a:p>
          <a:p>
            <a:r>
              <a:rPr lang="x-none" sz="1200" kern="1200" dirty="0">
                <a:solidFill>
                  <a:schemeClr val="tx1"/>
                </a:solidFill>
                <a:effectLst/>
                <a:latin typeface="+mn-lt"/>
                <a:ea typeface="+mn-ea"/>
                <a:cs typeface="+mn-cs"/>
              </a:rPr>
              <a:t>Harry</a:t>
            </a:r>
            <a:r>
              <a:rPr lang="en-US"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felt extremely guilty for having survived</a:t>
            </a:r>
            <a:r>
              <a:rPr lang="en-US" sz="1200" kern="1200" dirty="0">
                <a:solidFill>
                  <a:schemeClr val="tx1"/>
                </a:solidFill>
                <a:effectLst/>
                <a:latin typeface="+mn-lt"/>
                <a:ea typeface="+mn-ea"/>
                <a:cs typeface="+mn-cs"/>
              </a:rPr>
              <a:t> the car accident that took the life of</a:t>
            </a:r>
            <a:r>
              <a:rPr lang="x-none" sz="1200" kern="1200" dirty="0">
                <a:solidFill>
                  <a:schemeClr val="tx1"/>
                </a:solidFill>
                <a:effectLst/>
                <a:latin typeface="+mn-lt"/>
                <a:ea typeface="+mn-ea"/>
                <a:cs typeface="+mn-cs"/>
              </a:rPr>
              <a:t> his </a:t>
            </a:r>
            <a:r>
              <a:rPr lang="en-US" sz="1200" kern="1200" dirty="0">
                <a:solidFill>
                  <a:schemeClr val="tx1"/>
                </a:solidFill>
                <a:effectLst/>
                <a:latin typeface="+mn-lt"/>
                <a:ea typeface="+mn-ea"/>
                <a:cs typeface="+mn-cs"/>
              </a:rPr>
              <a:t>older </a:t>
            </a:r>
            <a:r>
              <a:rPr lang="x-none" sz="1200" kern="1200" dirty="0">
                <a:solidFill>
                  <a:schemeClr val="tx1"/>
                </a:solidFill>
                <a:effectLst/>
                <a:latin typeface="+mn-lt"/>
                <a:ea typeface="+mn-ea"/>
                <a:cs typeface="+mn-cs"/>
              </a:rPr>
              <a:t>brother</a:t>
            </a:r>
            <a:r>
              <a:rPr lang="en-US" sz="1200" kern="1200" dirty="0">
                <a:solidFill>
                  <a:schemeClr val="tx1"/>
                </a:solidFill>
                <a:effectLst/>
                <a:latin typeface="+mn-lt"/>
                <a:ea typeface="+mn-ea"/>
                <a:cs typeface="+mn-cs"/>
              </a:rPr>
              <a:t>, Axel</a:t>
            </a:r>
            <a:r>
              <a:rPr lang="x-none" sz="1200" kern="1200" dirty="0">
                <a:solidFill>
                  <a:schemeClr val="tx1"/>
                </a:solidFill>
                <a:effectLst/>
                <a:latin typeface="+mn-lt"/>
                <a:ea typeface="+mn-ea"/>
                <a:cs typeface="+mn-cs"/>
              </a:rPr>
              <a:t>. Before the accident, Harry admitted that sometimes he wished Axel would just disappear so that he could have the limelight of his parents’ love. It was six months after the funeral when Harry’s mother first noticed he wasn’t himself. It took another three months before teachers sat down with Harry’s parents and told them that he cried at school every day over “nothing.” </a:t>
            </a:r>
            <a:endParaRPr lang="en-US" sz="1200" kern="1200" dirty="0">
              <a:solidFill>
                <a:schemeClr val="tx1"/>
              </a:solidFill>
              <a:effectLst/>
              <a:latin typeface="+mn-lt"/>
              <a:ea typeface="+mn-ea"/>
              <a:cs typeface="+mn-cs"/>
            </a:endParaRPr>
          </a:p>
          <a:p>
            <a:r>
              <a:rPr lang="x-none" sz="1200" kern="1200" dirty="0">
                <a:solidFill>
                  <a:schemeClr val="tx1"/>
                </a:solidFill>
                <a:effectLst/>
                <a:latin typeface="+mn-lt"/>
                <a:ea typeface="+mn-ea"/>
                <a:cs typeface="+mn-cs"/>
              </a:rPr>
              <a:t>In retrospect, the adults in Harry’s </a:t>
            </a:r>
            <a:r>
              <a:rPr lang="en-US" sz="1200" kern="1200" dirty="0">
                <a:solidFill>
                  <a:schemeClr val="tx1"/>
                </a:solidFill>
                <a:effectLst/>
                <a:latin typeface="+mn-lt"/>
                <a:ea typeface="+mn-ea"/>
                <a:cs typeface="+mn-cs"/>
              </a:rPr>
              <a:t>life </a:t>
            </a:r>
            <a:r>
              <a:rPr lang="x-none" sz="1200" kern="1200" dirty="0">
                <a:solidFill>
                  <a:schemeClr val="tx1"/>
                </a:solidFill>
                <a:effectLst/>
                <a:latin typeface="+mn-lt"/>
                <a:ea typeface="+mn-ea"/>
                <a:cs typeface="+mn-cs"/>
              </a:rPr>
              <a:t>felt terrible for having missed the signs of his deepening depression. As for Harry, he didn’t blame them. He had tried his best to remain as invisible as possible. He didn’t want to worsen his parents’ sadness nor did he wish to distract attention away from Axel.  Being ignored seemed to be minimal punishment for what he really felt; he didn’t deserve to be alive.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children acknowledge that they </a:t>
            </a:r>
            <a:r>
              <a:rPr lang="en-US" sz="1200" i="1" kern="1200" dirty="0">
                <a:solidFill>
                  <a:schemeClr val="tx1"/>
                </a:solidFill>
                <a:effectLst/>
                <a:latin typeface="+mn-lt"/>
                <a:ea typeface="+mn-ea"/>
                <a:cs typeface="+mn-cs"/>
              </a:rPr>
              <a:t>hurt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inside </a:t>
            </a:r>
            <a:r>
              <a:rPr lang="en-US" sz="1200" kern="1200" dirty="0">
                <a:solidFill>
                  <a:schemeClr val="tx1"/>
                </a:solidFill>
                <a:effectLst/>
                <a:latin typeface="+mn-lt"/>
                <a:ea typeface="+mn-ea"/>
                <a:cs typeface="+mn-cs"/>
              </a:rPr>
              <a:t>practitioners can offer a range of approaches to express and externalize their hurt. In Harry’s case a worker might ask him what hurt looks and feels like. He could then illustrate, act out, or tell a story about his hurt, helping the worker better understand his experience.</a:t>
            </a:r>
          </a:p>
          <a:p>
            <a:r>
              <a:rPr lang="en-US" sz="1200" kern="1200" dirty="0">
                <a:solidFill>
                  <a:schemeClr val="tx1"/>
                </a:solidFill>
                <a:effectLst/>
                <a:latin typeface="+mn-lt"/>
                <a:ea typeface="+mn-ea"/>
                <a:cs typeface="+mn-cs"/>
              </a:rPr>
              <a:t>Children who </a:t>
            </a:r>
            <a:r>
              <a:rPr lang="en-US" sz="1200" i="1" kern="1200" dirty="0">
                <a:solidFill>
                  <a:schemeClr val="tx1"/>
                </a:solidFill>
                <a:effectLst/>
                <a:latin typeface="+mn-lt"/>
                <a:ea typeface="+mn-ea"/>
                <a:cs typeface="+mn-cs"/>
              </a:rPr>
              <a:t>do not understand</a:t>
            </a:r>
            <a:r>
              <a:rPr lang="en-US" sz="1200" kern="1200" dirty="0">
                <a:solidFill>
                  <a:schemeClr val="tx1"/>
                </a:solidFill>
                <a:effectLst/>
                <a:latin typeface="+mn-lt"/>
                <a:ea typeface="+mn-ea"/>
                <a:cs typeface="+mn-cs"/>
              </a:rPr>
              <a:t> may be conveying two separate but related messages;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may need more information to fill in the gaps about their sibling’s death; and they may be expressing an existential lack of understanding as in why did this happen to my sibling and our family. Harry’s worker might therefore convene a family meeting during which time they fill him in on age</a:t>
            </a:r>
            <a:r>
              <a:rPr lang="en-US" sz="1200" kern="1200" baseline="0" dirty="0">
                <a:solidFill>
                  <a:schemeClr val="tx1"/>
                </a:solidFill>
                <a:effectLst/>
                <a:latin typeface="+mn-lt"/>
                <a:ea typeface="+mn-ea"/>
                <a:cs typeface="+mn-cs"/>
              </a:rPr>
              <a:t> appropriate details so that he could develop a coherent story about Axel’s death; t</a:t>
            </a:r>
            <a:r>
              <a:rPr lang="en-US" sz="1200" kern="1200" dirty="0">
                <a:solidFill>
                  <a:schemeClr val="tx1"/>
                </a:solidFill>
                <a:effectLst/>
                <a:latin typeface="+mn-lt"/>
                <a:ea typeface="+mn-ea"/>
                <a:cs typeface="+mn-cs"/>
              </a:rPr>
              <a:t>his could be followed by identifying that which they could control – for example ways in which they could honor Axel’s memory</a:t>
            </a:r>
            <a:r>
              <a:rPr lang="en-US" sz="1200" kern="1200" baseline="0" dirty="0">
                <a:solidFill>
                  <a:schemeClr val="tx1"/>
                </a:solidFill>
                <a:effectLst/>
                <a:latin typeface="+mn-lt"/>
                <a:ea typeface="+mn-ea"/>
                <a:cs typeface="+mn-cs"/>
              </a:rPr>
              <a:t> and gain power over the helplessness they feel.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 who feel they </a:t>
            </a:r>
            <a:r>
              <a:rPr lang="en-US" sz="1200" i="1" kern="1200" dirty="0">
                <a:solidFill>
                  <a:schemeClr val="tx1"/>
                </a:solidFill>
                <a:effectLst/>
                <a:latin typeface="+mn-lt"/>
                <a:ea typeface="+mn-ea"/>
                <a:cs typeface="+mn-cs"/>
              </a:rPr>
              <a:t>no longer belong</a:t>
            </a:r>
            <a:r>
              <a:rPr lang="en-US" sz="1200" kern="1200" dirty="0">
                <a:solidFill>
                  <a:schemeClr val="tx1"/>
                </a:solidFill>
                <a:effectLst/>
                <a:latin typeface="+mn-lt"/>
                <a:ea typeface="+mn-ea"/>
                <a:cs typeface="+mn-cs"/>
              </a:rPr>
              <a:t> describe feelings of being overwhelmed or displaced. Harry already</a:t>
            </a:r>
            <a:r>
              <a:rPr lang="en-US" sz="1200" kern="1200" baseline="0" dirty="0">
                <a:solidFill>
                  <a:schemeClr val="tx1"/>
                </a:solidFill>
                <a:effectLst/>
                <a:latin typeface="+mn-lt"/>
                <a:ea typeface="+mn-ea"/>
                <a:cs typeface="+mn-cs"/>
              </a:rPr>
              <a:t> felt lesser than his brother in life; Axel’s death made him feel more isolated within the family.  Narrative </a:t>
            </a:r>
            <a:r>
              <a:rPr lang="en-US" sz="1200" kern="1200" dirty="0">
                <a:solidFill>
                  <a:schemeClr val="tx1"/>
                </a:solidFill>
                <a:effectLst/>
                <a:latin typeface="+mn-lt"/>
                <a:ea typeface="+mn-ea"/>
                <a:cs typeface="+mn-cs"/>
              </a:rPr>
              <a:t>family therapy could help Harry reframe his identity within the family, know that he is</a:t>
            </a:r>
            <a:r>
              <a:rPr lang="en-US" sz="1200" i="1" kern="1200" dirty="0">
                <a:solidFill>
                  <a:schemeClr val="tx1"/>
                </a:solidFill>
                <a:effectLst/>
                <a:latin typeface="+mn-lt"/>
                <a:ea typeface="+mn-ea"/>
                <a:cs typeface="+mn-cs"/>
              </a:rPr>
              <a:t> enough</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also</a:t>
            </a:r>
            <a:r>
              <a:rPr lang="en-US" sz="1200" kern="1200" baseline="0" dirty="0">
                <a:solidFill>
                  <a:schemeClr val="tx1"/>
                </a:solidFill>
                <a:effectLst/>
                <a:latin typeface="+mn-lt"/>
                <a:ea typeface="+mn-ea"/>
                <a:cs typeface="+mn-cs"/>
              </a:rPr>
              <a:t> put a </a:t>
            </a:r>
            <a:r>
              <a:rPr lang="en-US" sz="1200" kern="1200" dirty="0">
                <a:solidFill>
                  <a:schemeClr val="tx1"/>
                </a:solidFill>
                <a:effectLst/>
                <a:latin typeface="+mn-lt"/>
                <a:ea typeface="+mn-ea"/>
                <a:cs typeface="+mn-cs"/>
              </a:rPr>
              <a:t>name to the survivor guilt he feels.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a:t>
            </a:r>
            <a:r>
              <a:rPr lang="en-US" dirty="0"/>
              <a:t>www.childhealing.com</a:t>
            </a:r>
          </a:p>
          <a:p>
            <a:endParaRPr lang="en-US" dirty="0"/>
          </a:p>
        </p:txBody>
      </p:sp>
      <p:sp>
        <p:nvSpPr>
          <p:cNvPr id="4" name="Slide Number Placeholder 3"/>
          <p:cNvSpPr>
            <a:spLocks noGrp="1"/>
          </p:cNvSpPr>
          <p:nvPr>
            <p:ph type="sldNum" sz="quarter" idx="10"/>
          </p:nvPr>
        </p:nvSpPr>
        <p:spPr/>
        <p:txBody>
          <a:bodyPr/>
          <a:lstStyle/>
          <a:p>
            <a:fld id="{12172F0C-2BD8-4EA0-B31C-73F181EAFD18}" type="slidenum">
              <a:rPr lang="en-US" smtClean="0"/>
              <a:pPr/>
              <a:t>6</a:t>
            </a:fld>
            <a:endParaRPr lang="en-US"/>
          </a:p>
        </p:txBody>
      </p:sp>
    </p:spTree>
    <p:extLst>
      <p:ext uri="{BB962C8B-B14F-4D97-AF65-F5344CB8AC3E}">
        <p14:creationId xmlns:p14="http://schemas.microsoft.com/office/powerpoint/2010/main" val="1501815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The death of a child is one of life’s saddest and most stressful events.  It defies the natural order of things.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x-none" sz="1200" kern="1200" dirty="0">
                <a:solidFill>
                  <a:schemeClr val="tx1"/>
                </a:solidFill>
                <a:effectLst/>
                <a:latin typeface="+mn-lt"/>
                <a:ea typeface="+mn-ea"/>
                <a:cs typeface="+mn-cs"/>
              </a:rPr>
              <a:t>Despite advances in medical technology</a:t>
            </a:r>
            <a:r>
              <a:rPr lang="en-US" sz="1200" kern="1200" dirty="0">
                <a:solidFill>
                  <a:schemeClr val="tx1"/>
                </a:solidFill>
                <a:effectLst/>
                <a:latin typeface="+mn-lt"/>
                <a:ea typeface="+mn-ea"/>
                <a:cs typeface="+mn-cs"/>
              </a:rPr>
              <a:t> and </a:t>
            </a:r>
            <a:r>
              <a:rPr lang="x-none" sz="1200" kern="1200" dirty="0">
                <a:solidFill>
                  <a:schemeClr val="tx1"/>
                </a:solidFill>
                <a:effectLst/>
                <a:latin typeface="+mn-lt"/>
                <a:ea typeface="+mn-ea"/>
                <a:cs typeface="+mn-cs"/>
              </a:rPr>
              <a:t> trauma</a:t>
            </a:r>
            <a:r>
              <a:rPr lang="en-US" sz="1200" kern="1200" dirty="0">
                <a:solidFill>
                  <a:schemeClr val="tx1"/>
                </a:solidFill>
                <a:effectLst/>
                <a:latin typeface="+mn-lt"/>
                <a:ea typeface="+mn-ea"/>
                <a:cs typeface="+mn-cs"/>
              </a:rPr>
              <a:t> medicine, </a:t>
            </a:r>
            <a:r>
              <a:rPr lang="x-none" sz="1200" kern="1200" dirty="0">
                <a:solidFill>
                  <a:schemeClr val="tx1"/>
                </a:solidFill>
                <a:effectLst/>
                <a:latin typeface="+mn-lt"/>
                <a:ea typeface="+mn-ea"/>
                <a:cs typeface="+mn-cs"/>
              </a:rPr>
              <a:t>approximately 55,000 children ages 0-19</a:t>
            </a:r>
            <a:r>
              <a:rPr lang="en-US" sz="1200" kern="1200" dirty="0">
                <a:solidFill>
                  <a:schemeClr val="tx1"/>
                </a:solidFill>
                <a:effectLst/>
                <a:latin typeface="+mn-lt"/>
                <a:ea typeface="+mn-ea"/>
                <a:cs typeface="+mn-cs"/>
              </a:rPr>
              <a:t> in the U. S.</a:t>
            </a:r>
            <a:r>
              <a:rPr lang="x-none" sz="1200" kern="1200" dirty="0">
                <a:solidFill>
                  <a:schemeClr val="tx1"/>
                </a:solidFill>
                <a:effectLst/>
                <a:latin typeface="+mn-lt"/>
                <a:ea typeface="+mn-ea"/>
                <a:cs typeface="+mn-cs"/>
              </a:rPr>
              <a:t> die</a:t>
            </a:r>
            <a:r>
              <a:rPr lang="en-US" sz="1200" kern="1200" dirty="0">
                <a:solidFill>
                  <a:schemeClr val="tx1"/>
                </a:solidFill>
                <a:effectLst/>
                <a:latin typeface="+mn-lt"/>
                <a:ea typeface="+mn-ea"/>
                <a:cs typeface="+mn-cs"/>
              </a:rPr>
              <a:t> each year from medically-related illness and disability</a:t>
            </a:r>
            <a:r>
              <a:rPr lang="x-none"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x-none" sz="1200" kern="1200" dirty="0">
                <a:solidFill>
                  <a:schemeClr val="tx1"/>
                </a:solidFill>
                <a:effectLst/>
                <a:latin typeface="+mn-lt"/>
                <a:ea typeface="+mn-ea"/>
                <a:cs typeface="+mn-cs"/>
              </a:rPr>
              <a:t>Children are born with incurable degenerative conditions that technology cannot cure. Children acquire life-limiting illnesses and disabilities that will lead to their untimely death; and </a:t>
            </a:r>
            <a:r>
              <a:rPr lang="en-US" sz="1200" kern="1200" dirty="0">
                <a:solidFill>
                  <a:schemeClr val="tx1"/>
                </a:solidFill>
                <a:effectLst/>
                <a:latin typeface="+mn-lt"/>
                <a:ea typeface="+mn-ea"/>
                <a:cs typeface="+mn-cs"/>
              </a:rPr>
              <a:t>children</a:t>
            </a:r>
            <a:r>
              <a:rPr lang="x-none" sz="1200" kern="1200" dirty="0">
                <a:solidFill>
                  <a:schemeClr val="tx1"/>
                </a:solidFill>
                <a:effectLst/>
                <a:latin typeface="+mn-lt"/>
                <a:ea typeface="+mn-ea"/>
                <a:cs typeface="+mn-cs"/>
              </a:rPr>
              <a:t> die in accidents that no amount of adult supervision </a:t>
            </a:r>
            <a:r>
              <a:rPr lang="en-US" sz="1200" kern="1200" dirty="0">
                <a:solidFill>
                  <a:schemeClr val="tx1"/>
                </a:solidFill>
                <a:effectLst/>
                <a:latin typeface="+mn-lt"/>
                <a:ea typeface="+mn-ea"/>
                <a:cs typeface="+mn-cs"/>
              </a:rPr>
              <a:t>can </a:t>
            </a:r>
            <a:r>
              <a:rPr lang="x-none" sz="1200" kern="1200" dirty="0">
                <a:solidFill>
                  <a:schemeClr val="tx1"/>
                </a:solidFill>
                <a:effectLst/>
                <a:latin typeface="+mn-lt"/>
                <a:ea typeface="+mn-ea"/>
                <a:cs typeface="+mn-cs"/>
              </a:rPr>
              <a:t>prevent.</a:t>
            </a:r>
            <a:endParaRPr lang="en-US"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western cultures, child death is rarely talked about and some describe a</a:t>
            </a:r>
            <a:r>
              <a:rPr lang="en-US" sz="1200" kern="1200" dirty="0">
                <a:solidFill>
                  <a:schemeClr val="tx1"/>
                </a:solidFill>
                <a:effectLst/>
                <a:latin typeface="+mn-lt"/>
                <a:ea typeface="+mn-ea"/>
                <a:cs typeface="+mn-cs"/>
              </a:rPr>
              <a:t> “conspiracy of silence” that</a:t>
            </a:r>
            <a:r>
              <a:rPr lang="en-US" sz="1200" kern="1200" baseline="0" dirty="0">
                <a:solidFill>
                  <a:schemeClr val="tx1"/>
                </a:solidFill>
                <a:effectLst/>
                <a:latin typeface="+mn-lt"/>
                <a:ea typeface="+mn-ea"/>
                <a:cs typeface="+mn-cs"/>
              </a:rPr>
              <a:t> surrounds acknowledging that children die despite everyone’s best efforts.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Parents who know they children’s lives will be limited experience feelings of loss and grief beginning at the time of diagnosis.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The majority of parents navigate the grief process without assistance from a professional counselor or therapist; grief is a normative process that parents manage in different ways.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a:solidFill>
                  <a:schemeClr val="tx1"/>
                </a:solidFill>
                <a:effectLst/>
                <a:latin typeface="+mn-lt"/>
                <a:ea typeface="+mn-ea"/>
                <a:cs typeface="+mn-cs"/>
              </a:rPr>
              <a:t>Some grieving parents however, seek the support of someone outside the family so as not to further burden family members and/or friends who may also be mourning.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Art </a:t>
            </a:r>
            <a:r>
              <a:rPr lang="en-US" sz="1200" kern="1200" dirty="0">
                <a:solidFill>
                  <a:schemeClr val="tx1"/>
                </a:solidFill>
                <a:effectLst/>
                <a:latin typeface="+mn-lt"/>
                <a:ea typeface="+mn-ea"/>
                <a:cs typeface="+mn-cs"/>
              </a:rPr>
              <a:t>courtesy of Shelley Cohen Konrad.</a:t>
            </a:r>
          </a:p>
        </p:txBody>
      </p:sp>
      <p:sp>
        <p:nvSpPr>
          <p:cNvPr id="4" name="Slide Number Placeholder 3"/>
          <p:cNvSpPr>
            <a:spLocks noGrp="1"/>
          </p:cNvSpPr>
          <p:nvPr>
            <p:ph type="sldNum" sz="quarter" idx="10"/>
          </p:nvPr>
        </p:nvSpPr>
        <p:spPr/>
        <p:txBody>
          <a:bodyPr/>
          <a:lstStyle/>
          <a:p>
            <a:fld id="{12172F0C-2BD8-4EA0-B31C-73F181EAFD18}" type="slidenum">
              <a:rPr lang="en-US" smtClean="0"/>
              <a:pPr/>
              <a:t>7</a:t>
            </a:fld>
            <a:endParaRPr lang="en-US"/>
          </a:p>
        </p:txBody>
      </p:sp>
    </p:spTree>
    <p:extLst>
      <p:ext uri="{BB962C8B-B14F-4D97-AF65-F5344CB8AC3E}">
        <p14:creationId xmlns:p14="http://schemas.microsoft.com/office/powerpoint/2010/main" val="50120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kern="1200" dirty="0">
                <a:solidFill>
                  <a:schemeClr val="tx1"/>
                </a:solidFill>
                <a:effectLst/>
                <a:latin typeface="+mn-lt"/>
                <a:ea typeface="+mn-ea"/>
                <a:cs typeface="+mn-cs"/>
              </a:rPr>
              <a:t>Seriously ill and dying children sometimes go to great lengths to protect their parents from grief and sadness, having witnessed their family’s pain and knowing that there was little they could do about it. </a:t>
            </a:r>
            <a:endParaRPr lang="en-US" sz="1200" b="0" kern="1200" baseline="0" dirty="0">
              <a:solidFill>
                <a:schemeClr val="tx1"/>
              </a:solidFill>
              <a:effectLst/>
              <a:latin typeface="+mn-lt"/>
              <a:ea typeface="+mn-ea"/>
              <a:cs typeface="+mn-cs"/>
            </a:endParaRPr>
          </a:p>
          <a:p>
            <a:pPr marL="228600" indent="-228600">
              <a:buAutoNum type="arabicPeriod"/>
            </a:pPr>
            <a:r>
              <a:rPr lang="en-US" sz="1200" b="0" kern="1200" dirty="0">
                <a:solidFill>
                  <a:schemeClr val="tx1"/>
                </a:solidFill>
                <a:effectLst/>
                <a:latin typeface="+mn-lt"/>
                <a:ea typeface="+mn-ea"/>
                <a:cs typeface="+mn-cs"/>
              </a:rPr>
              <a:t>Children may become exhausted by curative</a:t>
            </a:r>
            <a:r>
              <a:rPr lang="en-US" sz="1200" b="0" kern="1200" baseline="0" dirty="0">
                <a:solidFill>
                  <a:schemeClr val="tx1"/>
                </a:solidFill>
                <a:effectLst/>
                <a:latin typeface="+mn-lt"/>
                <a:ea typeface="+mn-ea"/>
                <a:cs typeface="+mn-cs"/>
              </a:rPr>
              <a:t> treatments. Weighing and balancing quality of life with hopes for maintaining a child’s life as long as possible is a common end-of-life dilemma.</a:t>
            </a:r>
          </a:p>
          <a:p>
            <a:pPr marL="228600" indent="-228600">
              <a:buAutoNum type="arabicPeriod"/>
            </a:pPr>
            <a:r>
              <a:rPr lang="en-US" sz="1200" b="0" kern="1200" baseline="0" dirty="0">
                <a:solidFill>
                  <a:schemeClr val="tx1"/>
                </a:solidFill>
                <a:effectLst/>
                <a:latin typeface="+mn-lt"/>
                <a:ea typeface="+mn-ea"/>
                <a:cs typeface="+mn-cs"/>
              </a:rPr>
              <a:t>The concept of living while dying applies to these children and their families.</a:t>
            </a:r>
          </a:p>
          <a:p>
            <a:pPr marL="228600" indent="-228600">
              <a:buAutoNum type="arabicPeriod"/>
            </a:pPr>
            <a:endParaRPr lang="en-US" sz="1200" b="0" kern="1200" baseline="0" dirty="0">
              <a:solidFill>
                <a:schemeClr val="tx1"/>
              </a:solidFill>
              <a:effectLst/>
              <a:latin typeface="+mn-lt"/>
              <a:ea typeface="+mn-ea"/>
              <a:cs typeface="+mn-cs"/>
            </a:endParaRPr>
          </a:p>
          <a:p>
            <a:pPr marL="0" indent="0">
              <a:buNone/>
            </a:pPr>
            <a:r>
              <a:rPr lang="en-US" sz="1200" b="0" kern="1200" baseline="0" dirty="0">
                <a:solidFill>
                  <a:schemeClr val="tx1"/>
                </a:solidFill>
                <a:effectLst/>
                <a:latin typeface="+mn-lt"/>
                <a:ea typeface="+mn-ea"/>
                <a:cs typeface="+mn-cs"/>
              </a:rPr>
              <a:t>Photo: Courtesy of </a:t>
            </a:r>
            <a:r>
              <a:rPr lang="en-US" dirty="0"/>
              <a:t>Theresa Gaetjens</a:t>
            </a:r>
            <a:r>
              <a:rPr lang="en-US" sz="1200" b="0" kern="1200" baseline="0" dirty="0">
                <a:solidFill>
                  <a:schemeClr val="tx1"/>
                </a:solidFill>
                <a:effectLst/>
                <a:latin typeface="+mn-lt"/>
                <a:ea typeface="+mn-ea"/>
                <a:cs typeface="+mn-cs"/>
              </a:rPr>
              <a:t> in memory of Michaela. </a:t>
            </a:r>
          </a:p>
        </p:txBody>
      </p:sp>
      <p:sp>
        <p:nvSpPr>
          <p:cNvPr id="4" name="Slide Number Placeholder 3"/>
          <p:cNvSpPr>
            <a:spLocks noGrp="1"/>
          </p:cNvSpPr>
          <p:nvPr>
            <p:ph type="sldNum" sz="quarter" idx="10"/>
          </p:nvPr>
        </p:nvSpPr>
        <p:spPr/>
        <p:txBody>
          <a:bodyPr/>
          <a:lstStyle/>
          <a:p>
            <a:fld id="{12172F0C-2BD8-4EA0-B31C-73F181EAFD18}" type="slidenum">
              <a:rPr lang="en-US" smtClean="0"/>
              <a:pPr/>
              <a:t>8</a:t>
            </a:fld>
            <a:endParaRPr lang="en-US"/>
          </a:p>
        </p:txBody>
      </p:sp>
    </p:spTree>
    <p:extLst>
      <p:ext uri="{BB962C8B-B14F-4D97-AF65-F5344CB8AC3E}">
        <p14:creationId xmlns:p14="http://schemas.microsoft.com/office/powerpoint/2010/main" val="1948505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kern="1200" dirty="0">
                <a:solidFill>
                  <a:schemeClr val="tx1"/>
                </a:solidFill>
                <a:effectLst/>
                <a:latin typeface="+mn-lt"/>
                <a:ea typeface="+mn-ea"/>
                <a:cs typeface="+mn-cs"/>
              </a:rPr>
              <a:t>Talking with children about their own death is a considerable challenge and</a:t>
            </a:r>
            <a:r>
              <a:rPr lang="en-US" sz="1200" b="0" kern="1200" baseline="0" dirty="0">
                <a:solidFill>
                  <a:schemeClr val="tx1"/>
                </a:solidFill>
                <a:effectLst/>
                <a:latin typeface="+mn-lt"/>
                <a:ea typeface="+mn-ea"/>
                <a:cs typeface="+mn-cs"/>
              </a:rPr>
              <a:t> conversations</a:t>
            </a:r>
            <a:r>
              <a:rPr lang="en-US" sz="1200" b="0" kern="1200" dirty="0">
                <a:solidFill>
                  <a:schemeClr val="tx1"/>
                </a:solidFill>
                <a:effectLst/>
                <a:latin typeface="+mn-lt"/>
                <a:ea typeface="+mn-ea"/>
                <a:cs typeface="+mn-cs"/>
              </a:rPr>
              <a:t> must be adapted to the child’s developmental understanding of what it means to die </a:t>
            </a:r>
          </a:p>
          <a:p>
            <a:pPr marL="0" indent="0">
              <a:buNone/>
            </a:pPr>
            <a:r>
              <a:rPr lang="en-US" sz="1200" b="0" kern="1200" dirty="0">
                <a:solidFill>
                  <a:schemeClr val="tx1"/>
                </a:solidFill>
                <a:effectLst/>
                <a:latin typeface="+mn-lt"/>
                <a:ea typeface="+mn-ea"/>
                <a:cs typeface="+mn-cs"/>
              </a:rPr>
              <a:t>2.</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Some children express their inner knowledge of death through art, play and other expressive modalities. </a:t>
            </a:r>
          </a:p>
          <a:p>
            <a:pPr marL="228600" indent="-228600">
              <a:buAutoNum type="arabicPeriod"/>
            </a:pPr>
            <a:r>
              <a:rPr lang="en-US" sz="1200" b="0" kern="1200" dirty="0">
                <a:solidFill>
                  <a:schemeClr val="tx1"/>
                </a:solidFill>
                <a:effectLst/>
                <a:latin typeface="+mn-lt"/>
                <a:ea typeface="+mn-ea"/>
                <a:cs typeface="+mn-cs"/>
              </a:rPr>
              <a:t>Children living with serious and terminal illnesses frequently acquire a maturity that transcends their years. People who get to know these children observe that they intuitively grasp when they are close to death. </a:t>
            </a:r>
          </a:p>
          <a:p>
            <a:pPr marL="228600" indent="-228600">
              <a:buAutoNum type="arabicPeriod"/>
            </a:pPr>
            <a:r>
              <a:rPr lang="en-US" sz="1200" b="0" kern="1200" dirty="0">
                <a:solidFill>
                  <a:schemeClr val="tx1"/>
                </a:solidFill>
                <a:effectLst/>
                <a:latin typeface="+mn-lt"/>
                <a:ea typeface="+mn-ea"/>
                <a:cs typeface="+mn-cs"/>
              </a:rPr>
              <a:t>Although children become progressively aware of diminishing options not all will want to talk about or express their feelings about dying. </a:t>
            </a:r>
          </a:p>
          <a:p>
            <a:pPr marL="228600" indent="-228600">
              <a:buAutoNum type="arabicPeriod"/>
            </a:pPr>
            <a:r>
              <a:rPr lang="en-US" sz="1200" b="0" kern="1200" dirty="0">
                <a:solidFill>
                  <a:schemeClr val="tx1"/>
                </a:solidFill>
                <a:effectLst/>
                <a:latin typeface="+mn-lt"/>
                <a:ea typeface="+mn-ea"/>
                <a:cs typeface="+mn-cs"/>
              </a:rPr>
              <a:t>Supportive adults must take care not to impose or pressure children to speak of death if they prefer to focus instead on other things. </a:t>
            </a:r>
          </a:p>
          <a:p>
            <a:pPr marL="228600" indent="-228600">
              <a:buAutoNum type="arabicPeriod"/>
            </a:pPr>
            <a:r>
              <a:rPr lang="en-US" sz="1200" b="0" kern="1200" dirty="0">
                <a:solidFill>
                  <a:schemeClr val="tx1"/>
                </a:solidFill>
                <a:effectLst/>
                <a:latin typeface="+mn-lt"/>
                <a:ea typeface="+mn-ea"/>
                <a:cs typeface="+mn-cs"/>
              </a:rPr>
              <a:t>Children</a:t>
            </a:r>
            <a:r>
              <a:rPr lang="en-US" sz="1200" b="0" kern="1200" baseline="0" dirty="0">
                <a:solidFill>
                  <a:schemeClr val="tx1"/>
                </a:solidFill>
                <a:effectLst/>
                <a:latin typeface="+mn-lt"/>
                <a:ea typeface="+mn-ea"/>
                <a:cs typeface="+mn-cs"/>
              </a:rPr>
              <a:t> process dying in different ways; some choose </a:t>
            </a:r>
            <a:r>
              <a:rPr lang="en-US" sz="1200" b="0" kern="1200" dirty="0">
                <a:solidFill>
                  <a:schemeClr val="tx1"/>
                </a:solidFill>
                <a:effectLst/>
                <a:latin typeface="+mn-lt"/>
                <a:ea typeface="+mn-ea"/>
                <a:cs typeface="+mn-cs"/>
              </a:rPr>
              <a:t>to focus on other things;</a:t>
            </a:r>
            <a:r>
              <a:rPr lang="en-US" sz="1200" b="0" kern="1200" baseline="0" dirty="0">
                <a:solidFill>
                  <a:schemeClr val="tx1"/>
                </a:solidFill>
                <a:effectLst/>
                <a:latin typeface="+mn-lt"/>
                <a:ea typeface="+mn-ea"/>
                <a:cs typeface="+mn-cs"/>
              </a:rPr>
              <a:t> some are curious and ask questions about the death process and the afterlife.</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a:solidFill>
                  <a:schemeClr val="tx1"/>
                </a:solidFill>
                <a:effectLst/>
                <a:latin typeface="+mn-lt"/>
                <a:ea typeface="+mn-ea"/>
                <a:cs typeface="+mn-cs"/>
              </a:rPr>
              <a:t>Children cope best when they know what’s going on and are given developmentally informed, clear, and honest information.</a:t>
            </a:r>
          </a:p>
          <a:p>
            <a:pPr marL="228600" indent="-228600">
              <a:buAutoNum type="arabicPeriod"/>
            </a:pPr>
            <a:r>
              <a:rPr lang="en-US" sz="1200" b="0" kern="1200" dirty="0">
                <a:solidFill>
                  <a:schemeClr val="tx1"/>
                </a:solidFill>
                <a:effectLst/>
                <a:latin typeface="+mn-lt"/>
                <a:ea typeface="+mn-ea"/>
                <a:cs typeface="+mn-cs"/>
              </a:rPr>
              <a:t>Being candid about difficult news, rather than frightening children actually eases suffering; when left uninformed, young children create their own stories</a:t>
            </a:r>
            <a:r>
              <a:rPr lang="en-US" sz="1200" b="0" kern="1200" baseline="0" dirty="0">
                <a:solidFill>
                  <a:schemeClr val="tx1"/>
                </a:solidFill>
                <a:effectLst/>
                <a:latin typeface="+mn-lt"/>
                <a:ea typeface="+mn-ea"/>
                <a:cs typeface="+mn-cs"/>
              </a:rPr>
              <a:t> and youth</a:t>
            </a:r>
            <a:r>
              <a:rPr lang="en-US" sz="1200" b="0" kern="1200" dirty="0">
                <a:solidFill>
                  <a:schemeClr val="tx1"/>
                </a:solidFill>
                <a:effectLst/>
                <a:latin typeface="+mn-lt"/>
                <a:ea typeface="+mn-ea"/>
                <a:cs typeface="+mn-cs"/>
              </a:rPr>
              <a:t> fill in the gaps using information found on the Internet</a:t>
            </a:r>
            <a:r>
              <a:rPr lang="en-US" sz="1200" b="0" kern="1200" baseline="0" dirty="0">
                <a:solidFill>
                  <a:schemeClr val="tx1"/>
                </a:solidFill>
                <a:effectLst/>
                <a:latin typeface="+mn-lt"/>
                <a:ea typeface="+mn-ea"/>
                <a:cs typeface="+mn-cs"/>
              </a:rPr>
              <a:t>, either of which can lead to</a:t>
            </a:r>
            <a:r>
              <a:rPr lang="en-US" sz="1200" b="0" kern="1200" dirty="0">
                <a:solidFill>
                  <a:schemeClr val="tx1"/>
                </a:solidFill>
                <a:effectLst/>
                <a:latin typeface="+mn-lt"/>
                <a:ea typeface="+mn-ea"/>
                <a:cs typeface="+mn-cs"/>
              </a:rPr>
              <a:t> unnecessary anxiety. </a:t>
            </a:r>
          </a:p>
          <a:p>
            <a:pPr marL="0" indent="0">
              <a:buNone/>
            </a:pPr>
            <a:r>
              <a:rPr lang="en-US" sz="1200" b="0" kern="1200" dirty="0">
                <a:solidFill>
                  <a:schemeClr val="tx1"/>
                </a:solidFill>
                <a:effectLst/>
                <a:latin typeface="+mn-lt"/>
                <a:ea typeface="+mn-ea"/>
                <a:cs typeface="+mn-cs"/>
              </a:rPr>
              <a:t>Photo: www.flickr.com.</a:t>
            </a:r>
            <a:endParaRPr lang="en-US" b="0" dirty="0"/>
          </a:p>
        </p:txBody>
      </p:sp>
      <p:sp>
        <p:nvSpPr>
          <p:cNvPr id="4" name="Slide Number Placeholder 3"/>
          <p:cNvSpPr>
            <a:spLocks noGrp="1"/>
          </p:cNvSpPr>
          <p:nvPr>
            <p:ph type="sldNum" sz="quarter" idx="10"/>
          </p:nvPr>
        </p:nvSpPr>
        <p:spPr/>
        <p:txBody>
          <a:bodyPr/>
          <a:lstStyle/>
          <a:p>
            <a:fld id="{12172F0C-2BD8-4EA0-B31C-73F181EAFD18}" type="slidenum">
              <a:rPr lang="en-US" smtClean="0"/>
              <a:pPr/>
              <a:t>9</a:t>
            </a:fld>
            <a:endParaRPr lang="en-US"/>
          </a:p>
        </p:txBody>
      </p:sp>
    </p:spTree>
    <p:extLst>
      <p:ext uri="{BB962C8B-B14F-4D97-AF65-F5344CB8AC3E}">
        <p14:creationId xmlns:p14="http://schemas.microsoft.com/office/powerpoint/2010/main" val="112522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b="0" kern="1200" dirty="0">
                <a:solidFill>
                  <a:schemeClr val="tx1"/>
                </a:solidFill>
                <a:effectLst/>
                <a:latin typeface="+mn-lt"/>
                <a:ea typeface="+mn-ea"/>
                <a:cs typeface="+mn-cs"/>
              </a:rPr>
              <a:t>The present is all that matters for seriously ill children. The future holds no promise so </a:t>
            </a:r>
            <a:r>
              <a:rPr lang="en-US" sz="1200" b="0" i="1" kern="1200" dirty="0">
                <a:solidFill>
                  <a:schemeClr val="tx1"/>
                </a:solidFill>
                <a:effectLst/>
                <a:latin typeface="+mn-lt"/>
                <a:ea typeface="+mn-ea"/>
                <a:cs typeface="+mn-cs"/>
              </a:rPr>
              <a:t>quality of life </a:t>
            </a:r>
            <a:r>
              <a:rPr lang="en-US" sz="1200" b="0" kern="1200" dirty="0">
                <a:solidFill>
                  <a:schemeClr val="tx1"/>
                </a:solidFill>
                <a:effectLst/>
                <a:latin typeface="+mn-lt"/>
                <a:ea typeface="+mn-ea"/>
                <a:cs typeface="+mn-cs"/>
              </a:rPr>
              <a:t>in the present is essential. Parents are thus faced with urgent incentives to make each day as good as possible, while at the same time remaining emotionally available and authentic. </a:t>
            </a:r>
          </a:p>
          <a:p>
            <a:pPr marL="228600" indent="-228600">
              <a:buAutoNum type="arabicPeriod"/>
            </a:pPr>
            <a:r>
              <a:rPr lang="en-US" sz="1200" b="0" kern="1200" dirty="0">
                <a:solidFill>
                  <a:schemeClr val="tx1"/>
                </a:solidFill>
                <a:effectLst/>
                <a:latin typeface="+mn-lt"/>
                <a:ea typeface="+mn-ea"/>
                <a:cs typeface="+mn-cs"/>
              </a:rPr>
              <a:t>Relinquishing</a:t>
            </a:r>
            <a:r>
              <a:rPr lang="en-US" sz="1200" b="0" kern="1200" baseline="0" dirty="0">
                <a:solidFill>
                  <a:schemeClr val="tx1"/>
                </a:solidFill>
                <a:effectLst/>
                <a:latin typeface="+mn-lt"/>
                <a:ea typeface="+mn-ea"/>
                <a:cs typeface="+mn-cs"/>
              </a:rPr>
              <a:t> hope for the future (cure) and living in the now (quality of life) is understandably difficult for parents </a:t>
            </a:r>
            <a:r>
              <a:rPr lang="en-US" sz="1200" b="0" kern="1200" dirty="0">
                <a:solidFill>
                  <a:schemeClr val="tx1"/>
                </a:solidFill>
                <a:effectLst/>
                <a:latin typeface="+mn-lt"/>
                <a:ea typeface="+mn-ea"/>
                <a:cs typeface="+mn-cs"/>
              </a:rPr>
              <a:t>given the often overwhelming everyday caregiving burdens they must manage while at the same time coping with powerful and difficult feelings. It is also difficult for children who must endure many</a:t>
            </a:r>
            <a:r>
              <a:rPr lang="en-US" sz="1200" b="0" kern="1200" baseline="0" dirty="0">
                <a:solidFill>
                  <a:schemeClr val="tx1"/>
                </a:solidFill>
                <a:effectLst/>
                <a:latin typeface="+mn-lt"/>
                <a:ea typeface="+mn-ea"/>
                <a:cs typeface="+mn-cs"/>
              </a:rPr>
              <a:t> difficult and often painful treatments.</a:t>
            </a:r>
            <a:endParaRPr lang="en-US" sz="1200" b="0" kern="1200" dirty="0">
              <a:solidFill>
                <a:schemeClr val="tx1"/>
              </a:solidFill>
              <a:effectLst/>
              <a:latin typeface="+mn-lt"/>
              <a:ea typeface="+mn-ea"/>
              <a:cs typeface="+mn-cs"/>
            </a:endParaRPr>
          </a:p>
          <a:p>
            <a:pPr marL="228600" indent="-228600">
              <a:buAutoNum type="arabicPeriod"/>
            </a:pPr>
            <a:r>
              <a:rPr lang="en-US" sz="1200" b="0" kern="1200" dirty="0">
                <a:solidFill>
                  <a:schemeClr val="tx1"/>
                </a:solidFill>
                <a:effectLst/>
                <a:latin typeface="+mn-lt"/>
                <a:ea typeface="+mn-ea"/>
                <a:cs typeface="+mn-cs"/>
              </a:rPr>
              <a:t>Even with these</a:t>
            </a:r>
            <a:r>
              <a:rPr lang="en-US" sz="1200" b="0" kern="1200" baseline="0" dirty="0">
                <a:solidFill>
                  <a:schemeClr val="tx1"/>
                </a:solidFill>
                <a:effectLst/>
                <a:latin typeface="+mn-lt"/>
                <a:ea typeface="+mn-ea"/>
                <a:cs typeface="+mn-cs"/>
              </a:rPr>
              <a:t> powerful emotions, many </a:t>
            </a:r>
            <a:r>
              <a:rPr lang="en-US" sz="1200" b="0" kern="1200" dirty="0">
                <a:solidFill>
                  <a:schemeClr val="tx1"/>
                </a:solidFill>
                <a:effectLst/>
                <a:latin typeface="+mn-lt"/>
                <a:ea typeface="+mn-ea"/>
                <a:cs typeface="+mn-cs"/>
              </a:rPr>
              <a:t>parents report benefiting from the lessons they learned from their fragile children. </a:t>
            </a:r>
          </a:p>
          <a:p>
            <a:pPr marL="0" indent="0">
              <a:buNone/>
            </a:pPr>
            <a:r>
              <a:rPr lang="en-US" sz="1200" b="0" kern="1200" dirty="0">
                <a:solidFill>
                  <a:schemeClr val="tx1"/>
                </a:solidFill>
                <a:effectLst/>
                <a:latin typeface="+mn-lt"/>
                <a:ea typeface="+mn-ea"/>
                <a:cs typeface="+mn-cs"/>
              </a:rPr>
              <a:t>Artwork: Courtesy of Shelley Cohen Konrad.</a:t>
            </a:r>
            <a:endParaRPr lang="en-US" b="0" dirty="0"/>
          </a:p>
        </p:txBody>
      </p:sp>
      <p:sp>
        <p:nvSpPr>
          <p:cNvPr id="4" name="Slide Number Placeholder 3"/>
          <p:cNvSpPr>
            <a:spLocks noGrp="1"/>
          </p:cNvSpPr>
          <p:nvPr>
            <p:ph type="sldNum" sz="quarter" idx="10"/>
          </p:nvPr>
        </p:nvSpPr>
        <p:spPr/>
        <p:txBody>
          <a:bodyPr/>
          <a:lstStyle/>
          <a:p>
            <a:fld id="{12172F0C-2BD8-4EA0-B31C-73F181EAFD18}" type="slidenum">
              <a:rPr lang="en-US" smtClean="0"/>
              <a:pPr/>
              <a:t>10</a:t>
            </a:fld>
            <a:endParaRPr lang="en-US"/>
          </a:p>
        </p:txBody>
      </p:sp>
    </p:spTree>
    <p:extLst>
      <p:ext uri="{BB962C8B-B14F-4D97-AF65-F5344CB8AC3E}">
        <p14:creationId xmlns:p14="http://schemas.microsoft.com/office/powerpoint/2010/main" val="3582926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BA9486-AF20-4AA3-A576-92974AB4E980}" type="datetimeFigureOut">
              <a:rPr lang="en-US" smtClean="0"/>
              <a:pPr/>
              <a:t>7/19/2019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1E6EB-3B52-4AF8-A9C1-A6937D78B440}" type="slidenum">
              <a:rPr lang="en-US" smtClean="0"/>
              <a:pPr/>
              <a:t>‹#›</a:t>
            </a:fld>
            <a:endParaRPr lang="en-US"/>
          </a:p>
        </p:txBody>
      </p:sp>
    </p:spTree>
    <p:extLst>
      <p:ext uri="{BB962C8B-B14F-4D97-AF65-F5344CB8AC3E}">
        <p14:creationId xmlns:p14="http://schemas.microsoft.com/office/powerpoint/2010/main" val="910971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A9486-AF20-4AA3-A576-92974AB4E980}" type="datetimeFigureOut">
              <a:rPr lang="en-US" smtClean="0"/>
              <a:pPr/>
              <a:t>7/19/2019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1E6EB-3B52-4AF8-A9C1-A6937D78B440}" type="slidenum">
              <a:rPr lang="en-US" smtClean="0"/>
              <a:pPr/>
              <a:t>‹#›</a:t>
            </a:fld>
            <a:endParaRPr lang="en-US"/>
          </a:p>
        </p:txBody>
      </p:sp>
    </p:spTree>
    <p:extLst>
      <p:ext uri="{BB962C8B-B14F-4D97-AF65-F5344CB8AC3E}">
        <p14:creationId xmlns:p14="http://schemas.microsoft.com/office/powerpoint/2010/main" val="1448805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A9486-AF20-4AA3-A576-92974AB4E980}" type="datetimeFigureOut">
              <a:rPr lang="en-US" smtClean="0"/>
              <a:pPr/>
              <a:t>7/19/2019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1E6EB-3B52-4AF8-A9C1-A6937D78B440}" type="slidenum">
              <a:rPr lang="en-US" smtClean="0"/>
              <a:pPr/>
              <a:t>‹#›</a:t>
            </a:fld>
            <a:endParaRPr lang="en-US"/>
          </a:p>
        </p:txBody>
      </p:sp>
    </p:spTree>
    <p:extLst>
      <p:ext uri="{BB962C8B-B14F-4D97-AF65-F5344CB8AC3E}">
        <p14:creationId xmlns:p14="http://schemas.microsoft.com/office/powerpoint/2010/main" val="3662987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BA9486-AF20-4AA3-A576-92974AB4E980}" type="datetimeFigureOut">
              <a:rPr lang="en-US" smtClean="0"/>
              <a:pPr/>
              <a:t>7/19/2019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1E6EB-3B52-4AF8-A9C1-A6937D78B440}" type="slidenum">
              <a:rPr lang="en-US" smtClean="0"/>
              <a:pPr/>
              <a:t>‹#›</a:t>
            </a:fld>
            <a:endParaRPr lang="en-US"/>
          </a:p>
        </p:txBody>
      </p:sp>
    </p:spTree>
    <p:extLst>
      <p:ext uri="{BB962C8B-B14F-4D97-AF65-F5344CB8AC3E}">
        <p14:creationId xmlns:p14="http://schemas.microsoft.com/office/powerpoint/2010/main" val="393455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BA9486-AF20-4AA3-A576-92974AB4E980}" type="datetimeFigureOut">
              <a:rPr lang="en-US" smtClean="0"/>
              <a:pPr/>
              <a:t>7/19/2019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31E6EB-3B52-4AF8-A9C1-A6937D78B440}" type="slidenum">
              <a:rPr lang="en-US" smtClean="0"/>
              <a:pPr/>
              <a:t>‹#›</a:t>
            </a:fld>
            <a:endParaRPr lang="en-US"/>
          </a:p>
        </p:txBody>
      </p:sp>
    </p:spTree>
    <p:extLst>
      <p:ext uri="{BB962C8B-B14F-4D97-AF65-F5344CB8AC3E}">
        <p14:creationId xmlns:p14="http://schemas.microsoft.com/office/powerpoint/2010/main" val="3160654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BA9486-AF20-4AA3-A576-92974AB4E980}" type="datetimeFigureOut">
              <a:rPr lang="en-US" smtClean="0"/>
              <a:pPr/>
              <a:t>7/19/2019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31E6EB-3B52-4AF8-A9C1-A6937D78B440}" type="slidenum">
              <a:rPr lang="en-US" smtClean="0"/>
              <a:pPr/>
              <a:t>‹#›</a:t>
            </a:fld>
            <a:endParaRPr lang="en-US"/>
          </a:p>
        </p:txBody>
      </p:sp>
    </p:spTree>
    <p:extLst>
      <p:ext uri="{BB962C8B-B14F-4D97-AF65-F5344CB8AC3E}">
        <p14:creationId xmlns:p14="http://schemas.microsoft.com/office/powerpoint/2010/main" val="3172490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BA9486-AF20-4AA3-A576-92974AB4E980}" type="datetimeFigureOut">
              <a:rPr lang="en-US" smtClean="0"/>
              <a:pPr/>
              <a:t>7/19/2019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31E6EB-3B52-4AF8-A9C1-A6937D78B440}" type="slidenum">
              <a:rPr lang="en-US" smtClean="0"/>
              <a:pPr/>
              <a:t>‹#›</a:t>
            </a:fld>
            <a:endParaRPr lang="en-US"/>
          </a:p>
        </p:txBody>
      </p:sp>
    </p:spTree>
    <p:extLst>
      <p:ext uri="{BB962C8B-B14F-4D97-AF65-F5344CB8AC3E}">
        <p14:creationId xmlns:p14="http://schemas.microsoft.com/office/powerpoint/2010/main" val="2081906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BA9486-AF20-4AA3-A576-92974AB4E980}" type="datetimeFigureOut">
              <a:rPr lang="en-US" smtClean="0"/>
              <a:pPr/>
              <a:t>7/19/2019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31E6EB-3B52-4AF8-A9C1-A6937D78B440}" type="slidenum">
              <a:rPr lang="en-US" smtClean="0"/>
              <a:pPr/>
              <a:t>‹#›</a:t>
            </a:fld>
            <a:endParaRPr lang="en-US"/>
          </a:p>
        </p:txBody>
      </p:sp>
    </p:spTree>
    <p:extLst>
      <p:ext uri="{BB962C8B-B14F-4D97-AF65-F5344CB8AC3E}">
        <p14:creationId xmlns:p14="http://schemas.microsoft.com/office/powerpoint/2010/main" val="3402615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A9486-AF20-4AA3-A576-92974AB4E980}" type="datetimeFigureOut">
              <a:rPr lang="en-US" smtClean="0"/>
              <a:pPr/>
              <a:t>7/19/2019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31E6EB-3B52-4AF8-A9C1-A6937D78B440}" type="slidenum">
              <a:rPr lang="en-US" smtClean="0"/>
              <a:pPr/>
              <a:t>‹#›</a:t>
            </a:fld>
            <a:endParaRPr lang="en-US"/>
          </a:p>
        </p:txBody>
      </p:sp>
    </p:spTree>
    <p:extLst>
      <p:ext uri="{BB962C8B-B14F-4D97-AF65-F5344CB8AC3E}">
        <p14:creationId xmlns:p14="http://schemas.microsoft.com/office/powerpoint/2010/main" val="2411368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BA9486-AF20-4AA3-A576-92974AB4E980}" type="datetimeFigureOut">
              <a:rPr lang="en-US" smtClean="0"/>
              <a:pPr/>
              <a:t>7/19/2019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31E6EB-3B52-4AF8-A9C1-A6937D78B440}" type="slidenum">
              <a:rPr lang="en-US" smtClean="0"/>
              <a:pPr/>
              <a:t>‹#›</a:t>
            </a:fld>
            <a:endParaRPr lang="en-US"/>
          </a:p>
        </p:txBody>
      </p:sp>
    </p:spTree>
    <p:extLst>
      <p:ext uri="{BB962C8B-B14F-4D97-AF65-F5344CB8AC3E}">
        <p14:creationId xmlns:p14="http://schemas.microsoft.com/office/powerpoint/2010/main" val="368916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BA9486-AF20-4AA3-A576-92974AB4E980}" type="datetimeFigureOut">
              <a:rPr lang="en-US" smtClean="0"/>
              <a:pPr/>
              <a:t>7/19/2019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31E6EB-3B52-4AF8-A9C1-A6937D78B440}" type="slidenum">
              <a:rPr lang="en-US" smtClean="0"/>
              <a:pPr/>
              <a:t>‹#›</a:t>
            </a:fld>
            <a:endParaRPr lang="en-US"/>
          </a:p>
        </p:txBody>
      </p:sp>
    </p:spTree>
    <p:extLst>
      <p:ext uri="{BB962C8B-B14F-4D97-AF65-F5344CB8AC3E}">
        <p14:creationId xmlns:p14="http://schemas.microsoft.com/office/powerpoint/2010/main" val="778772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A9486-AF20-4AA3-A576-92974AB4E980}" type="datetimeFigureOut">
              <a:rPr lang="en-US" smtClean="0"/>
              <a:pPr/>
              <a:t>7/19/2019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1E6EB-3B52-4AF8-A9C1-A6937D78B440}" type="slidenum">
              <a:rPr lang="en-US" smtClean="0"/>
              <a:pPr/>
              <a:t>‹#›</a:t>
            </a:fld>
            <a:endParaRPr lang="en-US"/>
          </a:p>
        </p:txBody>
      </p:sp>
    </p:spTree>
    <p:extLst>
      <p:ext uri="{BB962C8B-B14F-4D97-AF65-F5344CB8AC3E}">
        <p14:creationId xmlns:p14="http://schemas.microsoft.com/office/powerpoint/2010/main" val="1708833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417399" y="643467"/>
            <a:ext cx="8408193" cy="744836"/>
          </a:xfrm>
        </p:spPr>
        <p:txBody>
          <a:bodyPr vert="horz" lIns="91440" tIns="45720" rIns="91440" bIns="45720" rtlCol="0" anchor="ctr">
            <a:normAutofit/>
          </a:bodyPr>
          <a:lstStyle/>
          <a:p>
            <a:pPr>
              <a:lnSpc>
                <a:spcPct val="90000"/>
              </a:lnSpc>
            </a:pPr>
            <a:r>
              <a:rPr lang="en-US" sz="2800" kern="1200" dirty="0">
                <a:solidFill>
                  <a:schemeClr val="bg1"/>
                </a:solidFill>
                <a:latin typeface="+mj-lt"/>
                <a:ea typeface="+mj-ea"/>
                <a:cs typeface="+mj-cs"/>
              </a:rPr>
              <a:t>Chapter 11</a:t>
            </a:r>
            <a:r>
              <a:rPr lang="en-US" sz="2800" dirty="0">
                <a:solidFill>
                  <a:schemeClr val="bg1"/>
                </a:solidFill>
              </a:rPr>
              <a:t>: Death and Grief in Childhood</a:t>
            </a:r>
            <a:endParaRPr lang="en-US" sz="2800" kern="1200" dirty="0">
              <a:solidFill>
                <a:schemeClr val="bg1"/>
              </a:solidFill>
              <a:latin typeface="+mj-lt"/>
              <a:ea typeface="+mj-ea"/>
              <a:cs typeface="+mj-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325" y="1675227"/>
            <a:ext cx="6947348" cy="4394199"/>
          </a:xfrm>
          <a:prstGeom prst="rect">
            <a:avLst/>
          </a:prstGeom>
        </p:spPr>
      </p:pic>
    </p:spTree>
    <p:extLst>
      <p:ext uri="{BB962C8B-B14F-4D97-AF65-F5344CB8AC3E}">
        <p14:creationId xmlns:p14="http://schemas.microsoft.com/office/powerpoint/2010/main" val="2436239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96" b="15010"/>
          <a:stretch/>
        </p:blipFill>
        <p:spPr bwMode="auto">
          <a:xfrm>
            <a:off x="20" y="10"/>
            <a:ext cx="9143980" cy="466692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7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3" name="Oval 72">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00" y="4388303"/>
            <a:ext cx="618067"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438400" y="4551037"/>
            <a:ext cx="6109093" cy="1509935"/>
          </a:xfrm>
        </p:spPr>
        <p:txBody>
          <a:bodyPr anchor="ctr">
            <a:normAutofit/>
          </a:bodyPr>
          <a:lstStyle/>
          <a:p>
            <a:pPr marL="0" indent="0">
              <a:buNone/>
            </a:pPr>
            <a:r>
              <a:rPr lang="en-US" sz="2400" dirty="0">
                <a:solidFill>
                  <a:srgbClr val="000000"/>
                </a:solidFill>
              </a:rPr>
              <a:t>The “now” is paramount” to dying children.</a:t>
            </a:r>
          </a:p>
        </p:txBody>
      </p:sp>
    </p:spTree>
    <p:extLst>
      <p:ext uri="{BB962C8B-B14F-4D97-AF65-F5344CB8AC3E}">
        <p14:creationId xmlns:p14="http://schemas.microsoft.com/office/powerpoint/2010/main" val="4203858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noFill/>
          <a:ln>
            <a:noFill/>
          </a:ln>
        </p:spPr>
        <p:txBody>
          <a:bodyPr/>
          <a:lstStyle/>
          <a:p>
            <a:r>
              <a:rPr lang="en-US" dirty="0">
                <a:solidFill>
                  <a:schemeClr val="accent4">
                    <a:lumMod val="50000"/>
                  </a:schemeClr>
                </a:solidFill>
              </a:rPr>
              <a:t>What Parents Need</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8305799"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0915741">
            <a:off x="2741489" y="2597211"/>
            <a:ext cx="4031234" cy="3046988"/>
          </a:xfrm>
          <a:prstGeom prst="rect">
            <a:avLst/>
          </a:prstGeom>
          <a:noFill/>
        </p:spPr>
        <p:txBody>
          <a:bodyPr wrap="square" rtlCol="0">
            <a:spAutoFit/>
          </a:bodyPr>
          <a:lstStyle/>
          <a:p>
            <a:r>
              <a:rPr lang="en-US" sz="1600" b="1" dirty="0">
                <a:latin typeface="Bradley Hand ITC" pitchFamily="66" charset="0"/>
              </a:rPr>
              <a:t>“Thank you for showing us that you care. It helps to know that you care about what’s important to us – that it’s not just a matter of efficiency, it’s that you’re dealing with real people. </a:t>
            </a:r>
          </a:p>
          <a:p>
            <a:r>
              <a:rPr lang="en-US" sz="1600" b="1" dirty="0">
                <a:latin typeface="Bradley Hand ITC" pitchFamily="66" charset="0"/>
              </a:rPr>
              <a:t>It goes a long way knowing that someone is there for us emotionally and mentally and being able to do that doesn’t mean you waste your time. There’s business to be done. But just to say how are you today? How’s it going? Something very simple was meaningful to us.”  </a:t>
            </a:r>
          </a:p>
        </p:txBody>
      </p:sp>
    </p:spTree>
    <p:extLst>
      <p:ext uri="{BB962C8B-B14F-4D97-AF65-F5344CB8AC3E}">
        <p14:creationId xmlns:p14="http://schemas.microsoft.com/office/powerpoint/2010/main" val="289536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202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20122" y="618681"/>
            <a:ext cx="1960404" cy="479456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a:solidFill>
                  <a:srgbClr val="FFFFFF"/>
                </a:solidFill>
                <a:latin typeface="+mj-lt"/>
                <a:ea typeface="+mj-ea"/>
                <a:cs typeface="+mj-cs"/>
              </a:rPr>
              <a:t>Remember Me</a:t>
            </a: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75" r="4883" b="2"/>
          <a:stretch/>
        </p:blipFill>
        <p:spPr bwMode="auto">
          <a:xfrm>
            <a:off x="732188" y="942538"/>
            <a:ext cx="5372416" cy="4808332"/>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4450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0060" y="5576887"/>
            <a:ext cx="8183880" cy="640081"/>
          </a:xfrm>
        </p:spPr>
        <p:txBody>
          <a:bodyPr vert="horz" lIns="91440" tIns="45720" rIns="91440" bIns="45720" rtlCol="0" anchor="ctr">
            <a:normAutofit/>
          </a:bodyPr>
          <a:lstStyle/>
          <a:p>
            <a:pPr>
              <a:lnSpc>
                <a:spcPct val="90000"/>
              </a:lnSpc>
            </a:pPr>
            <a:r>
              <a:rPr lang="en-US" sz="2800"/>
              <a:t>Margaret’s Parents</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 b="11460"/>
          <a:stretch/>
        </p:blipFill>
        <p:spPr bwMode="auto">
          <a:xfrm>
            <a:off x="480060" y="640080"/>
            <a:ext cx="8183880" cy="4836795"/>
          </a:xfrm>
          <a:prstGeom prst="rect">
            <a:avLst/>
          </a:prstGeom>
          <a:noFill/>
          <a:ln w="19050">
            <a:solidFill>
              <a:schemeClr val="tx1"/>
            </a:solidFill>
            <a:miter lim="800000"/>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015989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3877"/>
            <a:ext cx="2620771" cy="4930246"/>
          </a:xfrm>
        </p:spPr>
        <p:txBody>
          <a:bodyPr>
            <a:normAutofit/>
          </a:bodyPr>
          <a:lstStyle/>
          <a:p>
            <a:pPr algn="r"/>
            <a:r>
              <a:rPr lang="en-US" sz="3400">
                <a:solidFill>
                  <a:schemeClr val="accent1"/>
                </a:solidFill>
              </a:rPr>
              <a:t>Conversation Starters</a:t>
            </a:r>
          </a:p>
        </p:txBody>
      </p:sp>
      <p:sp>
        <p:nvSpPr>
          <p:cNvPr id="3" name="Content Placeholder 2"/>
          <p:cNvSpPr>
            <a:spLocks noGrp="1"/>
          </p:cNvSpPr>
          <p:nvPr>
            <p:ph idx="1"/>
          </p:nvPr>
        </p:nvSpPr>
        <p:spPr>
          <a:xfrm>
            <a:off x="3733800" y="1295400"/>
            <a:ext cx="4783327" cy="5208323"/>
          </a:xfrm>
        </p:spPr>
        <p:txBody>
          <a:bodyPr anchor="ctr">
            <a:normAutofit/>
          </a:bodyPr>
          <a:lstStyle/>
          <a:p>
            <a:pPr marL="514350" indent="-514350">
              <a:lnSpc>
                <a:spcPct val="90000"/>
              </a:lnSpc>
              <a:buAutoNum type="arabicPeriod"/>
            </a:pPr>
            <a:r>
              <a:rPr lang="en-US" sz="2100" dirty="0"/>
              <a:t>This chapter presents very difficult topics and hard conversations. Discuss your thoughts and feelings about relational practice with children and their families at times of grief, loss, and death.</a:t>
            </a:r>
          </a:p>
          <a:p>
            <a:pPr marL="514350" indent="-514350">
              <a:lnSpc>
                <a:spcPct val="90000"/>
              </a:lnSpc>
              <a:buAutoNum type="arabicPeriod"/>
            </a:pPr>
            <a:r>
              <a:rPr lang="en-US" sz="2100" dirty="0"/>
              <a:t>Identify end-of-life and parenting concepts illustrated in Margaret’s end-of-life circumstances. Describe her parents’ coping choices. What role did Margaret play in decision making?</a:t>
            </a:r>
          </a:p>
          <a:p>
            <a:pPr marL="514350" indent="-514350">
              <a:lnSpc>
                <a:spcPct val="90000"/>
              </a:lnSpc>
              <a:buAutoNum type="arabicPeriod"/>
            </a:pPr>
            <a:r>
              <a:rPr lang="en-US" sz="2100" dirty="0"/>
              <a:t>How does Margaret’s story represent relational practice principles?</a:t>
            </a:r>
          </a:p>
          <a:p>
            <a:pPr marL="0" indent="0">
              <a:lnSpc>
                <a:spcPct val="90000"/>
              </a:lnSpc>
              <a:buNone/>
            </a:pPr>
            <a:endParaRPr lang="en-US" sz="2100" dirty="0"/>
          </a:p>
          <a:p>
            <a:pPr marL="514350" indent="-514350">
              <a:lnSpc>
                <a:spcPct val="90000"/>
              </a:lnSpc>
              <a:buAutoNum type="arabicPeriod"/>
            </a:pPr>
            <a:endParaRPr lang="en-US" sz="2100" dirty="0"/>
          </a:p>
          <a:p>
            <a:pPr marL="514350" indent="-514350">
              <a:lnSpc>
                <a:spcPct val="90000"/>
              </a:lnSpc>
              <a:buAutoNum type="arabicPeriod"/>
            </a:pPr>
            <a:endParaRPr lang="en-US" sz="2100" dirty="0"/>
          </a:p>
        </p:txBody>
      </p:sp>
    </p:spTree>
    <p:extLst>
      <p:ext uri="{BB962C8B-B14F-4D97-AF65-F5344CB8AC3E}">
        <p14:creationId xmlns:p14="http://schemas.microsoft.com/office/powerpoint/2010/main" val="3366124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164" r="5040"/>
          <a:stretch/>
        </p:blipFill>
        <p:spPr bwMode="auto">
          <a:xfrm>
            <a:off x="3479292" y="10"/>
            <a:ext cx="5664708" cy="685799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E519BC3C-C9F3-4F87-BBAE-27B30E58DD9F}"/>
              </a:ext>
            </a:extLst>
          </p:cNvPr>
          <p:cNvSpPr/>
          <p:nvPr/>
        </p:nvSpPr>
        <p:spPr>
          <a:xfrm>
            <a:off x="152400" y="1219200"/>
            <a:ext cx="2895600" cy="2677656"/>
          </a:xfrm>
          <a:prstGeom prst="rect">
            <a:avLst/>
          </a:prstGeom>
        </p:spPr>
        <p:txBody>
          <a:bodyPr wrap="square">
            <a:spAutoFit/>
          </a:bodyPr>
          <a:lstStyle/>
          <a:p>
            <a:pPr algn="ctr"/>
            <a:r>
              <a:rPr lang="en-US" sz="2400" dirty="0"/>
              <a:t>“When you die you can float through walls and doors and stuff you can’t do now. “ </a:t>
            </a:r>
          </a:p>
          <a:p>
            <a:r>
              <a:rPr lang="en-US" sz="2400" dirty="0"/>
              <a:t>                                                      Jack Simon, age </a:t>
            </a:r>
            <a:r>
              <a:rPr lang="en-US" dirty="0"/>
              <a:t>5</a:t>
            </a:r>
          </a:p>
        </p:txBody>
      </p:sp>
    </p:spTree>
    <p:extLst>
      <p:ext uri="{BB962C8B-B14F-4D97-AF65-F5344CB8AC3E}">
        <p14:creationId xmlns:p14="http://schemas.microsoft.com/office/powerpoint/2010/main" val="2225449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noFill/>
          <a:ln>
            <a:noFill/>
          </a:ln>
        </p:spPr>
        <p:txBody>
          <a:bodyPr>
            <a:normAutofit fontScale="90000"/>
          </a:bodyPr>
          <a:lstStyle/>
          <a:p>
            <a:br>
              <a:rPr lang="en-US" b="1" dirty="0"/>
            </a:br>
            <a:r>
              <a:rPr lang="en-US" dirty="0">
                <a:solidFill>
                  <a:schemeClr val="accent4">
                    <a:lumMod val="50000"/>
                  </a:schemeClr>
                </a:solidFill>
              </a:rPr>
              <a:t>Children’s Perspectives on Death</a:t>
            </a:r>
            <a:br>
              <a:rPr lang="en-US" dirty="0">
                <a:solidFill>
                  <a:schemeClr val="accent4">
                    <a:lumMod val="50000"/>
                  </a:schemeClr>
                </a:solidFill>
              </a:rPr>
            </a:br>
            <a:endParaRPr lang="en-US" dirty="0">
              <a:solidFill>
                <a:schemeClr val="accent4">
                  <a:lumMod val="5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25714978"/>
              </p:ext>
            </p:extLst>
          </p:nvPr>
        </p:nvGraphicFramePr>
        <p:xfrm>
          <a:off x="76200" y="1066800"/>
          <a:ext cx="8936169"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52400" y="1960602"/>
            <a:ext cx="2532076" cy="369332"/>
          </a:xfrm>
          <a:prstGeom prst="rect">
            <a:avLst/>
          </a:prstGeom>
          <a:noFill/>
        </p:spPr>
        <p:txBody>
          <a:bodyPr wrap="square" rtlCol="0">
            <a:spAutoFit/>
          </a:bodyPr>
          <a:lstStyle/>
          <a:p>
            <a:pPr algn="ctr"/>
            <a:r>
              <a:rPr lang="en-US" b="1" dirty="0"/>
              <a:t>INFANTS &amp; TODDLERS</a:t>
            </a:r>
          </a:p>
        </p:txBody>
      </p:sp>
      <p:sp>
        <p:nvSpPr>
          <p:cNvPr id="6" name="TextBox 5"/>
          <p:cNvSpPr txBox="1"/>
          <p:nvPr/>
        </p:nvSpPr>
        <p:spPr>
          <a:xfrm>
            <a:off x="2741053" y="1981426"/>
            <a:ext cx="1793993" cy="369332"/>
          </a:xfrm>
          <a:prstGeom prst="rect">
            <a:avLst/>
          </a:prstGeom>
          <a:noFill/>
        </p:spPr>
        <p:txBody>
          <a:bodyPr wrap="square" rtlCol="0">
            <a:spAutoFit/>
          </a:bodyPr>
          <a:lstStyle/>
          <a:p>
            <a:r>
              <a:rPr lang="en-US" b="1" dirty="0"/>
              <a:t>SCHOOL-AGED</a:t>
            </a:r>
          </a:p>
        </p:txBody>
      </p:sp>
      <p:sp>
        <p:nvSpPr>
          <p:cNvPr id="7" name="TextBox 6"/>
          <p:cNvSpPr txBox="1"/>
          <p:nvPr/>
        </p:nvSpPr>
        <p:spPr>
          <a:xfrm>
            <a:off x="4809424" y="1990538"/>
            <a:ext cx="1935593" cy="369332"/>
          </a:xfrm>
          <a:prstGeom prst="rect">
            <a:avLst/>
          </a:prstGeom>
          <a:noFill/>
        </p:spPr>
        <p:txBody>
          <a:bodyPr wrap="square" rtlCol="0">
            <a:spAutoFit/>
          </a:bodyPr>
          <a:lstStyle/>
          <a:p>
            <a:r>
              <a:rPr lang="en-US" b="1" dirty="0"/>
              <a:t>YOUNG TEENS</a:t>
            </a:r>
          </a:p>
        </p:txBody>
      </p:sp>
      <p:sp>
        <p:nvSpPr>
          <p:cNvPr id="8" name="TextBox 7"/>
          <p:cNvSpPr txBox="1"/>
          <p:nvPr/>
        </p:nvSpPr>
        <p:spPr>
          <a:xfrm>
            <a:off x="7086600" y="2011362"/>
            <a:ext cx="1824440" cy="369332"/>
          </a:xfrm>
          <a:prstGeom prst="rect">
            <a:avLst/>
          </a:prstGeom>
          <a:noFill/>
        </p:spPr>
        <p:txBody>
          <a:bodyPr wrap="square" rtlCol="0">
            <a:spAutoFit/>
          </a:bodyPr>
          <a:lstStyle/>
          <a:p>
            <a:r>
              <a:rPr lang="en-US" b="1" dirty="0"/>
              <a:t>ADOLESCENTS</a:t>
            </a:r>
          </a:p>
        </p:txBody>
      </p:sp>
    </p:spTree>
    <p:extLst>
      <p:ext uri="{BB962C8B-B14F-4D97-AF65-F5344CB8AC3E}">
        <p14:creationId xmlns:p14="http://schemas.microsoft.com/office/powerpoint/2010/main" val="3988805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upload.wikimedia.org/wikipedia/commons/e/ea/HN998sRamon_atFuneral6.jpg"/>
          <p:cNvPicPr>
            <a:picLocks noChangeAspect="1" noChangeArrowheads="1"/>
          </p:cNvPicPr>
          <p:nvPr/>
        </p:nvPicPr>
        <p:blipFill rotWithShape="1">
          <a:blip r:embed="rId3" cstate="print">
            <a:alphaModFix amt="50000"/>
            <a:extLst/>
          </a:blip>
          <a:srcRect l="14082" r="17919" b="1"/>
          <a:stretch/>
        </p:blipFill>
        <p:spPr bwMode="auto">
          <a:xfrm>
            <a:off x="20" y="1"/>
            <a:ext cx="9143980" cy="6857999"/>
          </a:xfrm>
          <a:prstGeom prst="rect">
            <a:avLst/>
          </a:prstGeom>
          <a:noFill/>
        </p:spPr>
      </p:pic>
      <p:sp>
        <p:nvSpPr>
          <p:cNvPr id="2" name="Title 1"/>
          <p:cNvSpPr>
            <a:spLocks noGrp="1"/>
          </p:cNvSpPr>
          <p:nvPr>
            <p:ph type="title"/>
          </p:nvPr>
        </p:nvSpPr>
        <p:spPr>
          <a:xfrm>
            <a:off x="1143000" y="1122362"/>
            <a:ext cx="6858000" cy="2900518"/>
          </a:xfrm>
        </p:spPr>
        <p:txBody>
          <a:bodyPr vert="horz" lIns="91440" tIns="45720" rIns="91440" bIns="45720" rtlCol="0" anchor="b">
            <a:normAutofit/>
          </a:bodyPr>
          <a:lstStyle/>
          <a:p>
            <a:pPr>
              <a:lnSpc>
                <a:spcPct val="90000"/>
              </a:lnSpc>
            </a:pPr>
            <a:br>
              <a:rPr lang="en-US" sz="6000" b="1">
                <a:solidFill>
                  <a:srgbClr val="FFFFFF"/>
                </a:solidFill>
              </a:rPr>
            </a:br>
            <a:r>
              <a:rPr lang="en-US" sz="6000" b="1">
                <a:solidFill>
                  <a:srgbClr val="FFFFFF"/>
                </a:solidFill>
              </a:rPr>
              <a:t>Parental Death  </a:t>
            </a:r>
            <a:br>
              <a:rPr lang="en-US" sz="6000">
                <a:solidFill>
                  <a:srgbClr val="FFFFFF"/>
                </a:solidFill>
              </a:rPr>
            </a:br>
            <a:endParaRPr lang="en-US" sz="6000">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372" b="33190"/>
          <a:stretch/>
        </p:blipFill>
        <p:spPr>
          <a:xfrm>
            <a:off x="20" y="10"/>
            <a:ext cx="9143980" cy="6857990"/>
          </a:xfrm>
          <a:prstGeom prst="rect">
            <a:avLst/>
          </a:prstGeom>
        </p:spPr>
      </p:pic>
      <p:sp>
        <p:nvSpPr>
          <p:cNvPr id="2" name="TextBox 1">
            <a:extLst>
              <a:ext uri="{FF2B5EF4-FFF2-40B4-BE49-F238E27FC236}">
                <a16:creationId xmlns:a16="http://schemas.microsoft.com/office/drawing/2014/main" id="{8C819F86-DA15-4EC8-9F56-76F7675B8DD6}"/>
              </a:ext>
            </a:extLst>
          </p:cNvPr>
          <p:cNvSpPr txBox="1"/>
          <p:nvPr/>
        </p:nvSpPr>
        <p:spPr>
          <a:xfrm>
            <a:off x="4419600" y="3657600"/>
            <a:ext cx="4495800" cy="1292662"/>
          </a:xfrm>
          <a:prstGeom prst="rect">
            <a:avLst/>
          </a:prstGeom>
          <a:noFill/>
        </p:spPr>
        <p:txBody>
          <a:bodyPr wrap="square" rtlCol="0">
            <a:spAutoFit/>
          </a:bodyPr>
          <a:lstStyle/>
          <a:p>
            <a:r>
              <a:rPr lang="en-US" sz="2000" dirty="0">
                <a:solidFill>
                  <a:schemeClr val="bg1"/>
                </a:solidFill>
              </a:rPr>
              <a:t>Children and teens who are grieving the death of a brother or sister are often forgotten survivors.” </a:t>
            </a:r>
          </a:p>
          <a:p>
            <a:r>
              <a:rPr lang="en-US" dirty="0">
                <a:solidFill>
                  <a:schemeClr val="bg1"/>
                </a:solidFill>
              </a:rPr>
              <a:t>                     (MADD Victim Services, 2011)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a:solidFill>
                  <a:schemeClr val="tx1">
                    <a:lumMod val="85000"/>
                    <a:lumOff val="15000"/>
                  </a:schemeClr>
                </a:solidFill>
              </a:rPr>
              <a:t>Harry’s Story</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204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258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2600" y="658432"/>
            <a:ext cx="8178799" cy="5541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338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sz="4200" kern="1200">
                <a:solidFill>
                  <a:srgbClr val="FFFFFF"/>
                </a:solidFill>
                <a:latin typeface="+mj-lt"/>
                <a:ea typeface="+mj-ea"/>
                <a:cs typeface="+mj-cs"/>
              </a:rPr>
              <a:t>Living while Dying</a:t>
            </a:r>
          </a:p>
        </p:txBody>
      </p:sp>
      <p:sp>
        <p:nvSpPr>
          <p:cNvPr id="3" name="Content Placeholder 2"/>
          <p:cNvSpPr>
            <a:spLocks noGrp="1"/>
          </p:cNvSpPr>
          <p:nvPr>
            <p:ph idx="1"/>
          </p:nvPr>
        </p:nvSpPr>
        <p:spPr>
          <a:xfrm>
            <a:off x="505677" y="4170501"/>
            <a:ext cx="2743200" cy="1525597"/>
          </a:xfrm>
        </p:spPr>
        <p:txBody>
          <a:bodyPr vert="horz" lIns="91440" tIns="45720" rIns="91440" bIns="45720" rtlCol="0">
            <a:normAutofit/>
          </a:bodyPr>
          <a:lstStyle/>
          <a:p>
            <a:pPr marL="0" indent="0" algn="ctr">
              <a:lnSpc>
                <a:spcPct val="90000"/>
              </a:lnSpc>
              <a:spcBef>
                <a:spcPts val="1000"/>
              </a:spcBef>
              <a:buNone/>
            </a:pPr>
            <a:r>
              <a:rPr lang="en-US" sz="1700" kern="1200">
                <a:solidFill>
                  <a:srgbClr val="FFFFFF"/>
                </a:solidFill>
                <a:latin typeface="+mn-lt"/>
                <a:ea typeface="+mn-ea"/>
                <a:cs typeface="+mn-cs"/>
              </a:rPr>
              <a:t> </a:t>
            </a:r>
          </a:p>
        </p:txBody>
      </p:sp>
      <p:cxnSp>
        <p:nvCxnSpPr>
          <p:cNvPr id="77" name="Straight Connector 7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65366" y="1318809"/>
            <a:ext cx="4772957" cy="410599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505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000" r="-1" b="-1"/>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2906" y="5317240"/>
            <a:ext cx="8408194"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100">
                <a:solidFill>
                  <a:schemeClr val="tx1">
                    <a:lumMod val="85000"/>
                    <a:lumOff val="15000"/>
                  </a:schemeClr>
                </a:solidFill>
                <a:latin typeface="+mj-lt"/>
                <a:ea typeface="+mj-ea"/>
                <a:cs typeface="+mj-cs"/>
              </a:rPr>
              <a:t>Talking with Children about Dying</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623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2583</Words>
  <Application>Microsoft Office PowerPoint</Application>
  <PresentationFormat>On-screen Show (4:3)</PresentationFormat>
  <Paragraphs>119</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Bradley Hand ITC</vt:lpstr>
      <vt:lpstr>Calibri</vt:lpstr>
      <vt:lpstr>Office Theme</vt:lpstr>
      <vt:lpstr>Chapter 11: Death and Grief in Childhood</vt:lpstr>
      <vt:lpstr>PowerPoint Presentation</vt:lpstr>
      <vt:lpstr> Children’s Perspectives on Death </vt:lpstr>
      <vt:lpstr> Parental Death   </vt:lpstr>
      <vt:lpstr>PowerPoint Presentation</vt:lpstr>
      <vt:lpstr>Harry’s Story</vt:lpstr>
      <vt:lpstr>PowerPoint Presentation</vt:lpstr>
      <vt:lpstr>Living while Dying</vt:lpstr>
      <vt:lpstr>PowerPoint Presentation</vt:lpstr>
      <vt:lpstr>PowerPoint Presentation</vt:lpstr>
      <vt:lpstr>What Parents Need</vt:lpstr>
      <vt:lpstr>PowerPoint Presentation</vt:lpstr>
      <vt:lpstr>Margaret’s Parents</vt:lpstr>
      <vt:lpstr>Conversation Starters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 Death and Grief in Childhood</dc:title>
  <dc:creator>Shelley Cohen Konrad</dc:creator>
  <cp:lastModifiedBy>Shelley Cohen Konrad</cp:lastModifiedBy>
  <cp:revision>1</cp:revision>
  <dcterms:created xsi:type="dcterms:W3CDTF">2019-07-19T18:01:46Z</dcterms:created>
  <dcterms:modified xsi:type="dcterms:W3CDTF">2019-07-19T18:02:44Z</dcterms:modified>
</cp:coreProperties>
</file>