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9" r:id="rId3"/>
    <p:sldId id="272" r:id="rId4"/>
    <p:sldId id="260" r:id="rId5"/>
    <p:sldId id="262" r:id="rId6"/>
    <p:sldId id="261" r:id="rId7"/>
    <p:sldId id="263" r:id="rId8"/>
    <p:sldId id="264" r:id="rId9"/>
    <p:sldId id="273" r:id="rId10"/>
    <p:sldId id="269" r:id="rId11"/>
    <p:sldId id="265" r:id="rId12"/>
    <p:sldId id="271" r:id="rId13"/>
    <p:sldId id="274" r:id="rId14"/>
    <p:sldId id="267" r:id="rId15"/>
    <p:sldId id="268" r:id="rId16"/>
    <p:sldId id="270"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81"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9.png"/></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B937B3-6742-4769-ACF2-1FFDE9D7A58C}" type="doc">
      <dgm:prSet loTypeId="urn:microsoft.com/office/officeart/2005/8/layout/radial6" loCatId="cycle" qsTypeId="urn:microsoft.com/office/officeart/2005/8/quickstyle/simple1" qsCatId="simple" csTypeId="urn:microsoft.com/office/officeart/2005/8/colors/colorful1#1" csCatId="colorful" phldr="1"/>
      <dgm:spPr/>
      <dgm:t>
        <a:bodyPr/>
        <a:lstStyle/>
        <a:p>
          <a:endParaRPr lang="en-US"/>
        </a:p>
      </dgm:t>
    </dgm:pt>
    <dgm:pt modelId="{0FAB22FB-EB1A-4D90-AE69-5FA50F0C0EF3}">
      <dgm:prSet phldrT="[Text]"/>
      <dgm:spPr/>
      <dgm:t>
        <a:bodyPr/>
        <a:lstStyle/>
        <a:p>
          <a:r>
            <a:rPr lang="en-US" dirty="0"/>
            <a:t>Genuine Interest</a:t>
          </a:r>
        </a:p>
      </dgm:t>
    </dgm:pt>
    <dgm:pt modelId="{33466DD6-CA6D-403A-9256-EC7C2511F713}" type="parTrans" cxnId="{B20700AF-CBAE-4A1E-99F3-AF3D88BD5C8B}">
      <dgm:prSet/>
      <dgm:spPr/>
      <dgm:t>
        <a:bodyPr/>
        <a:lstStyle/>
        <a:p>
          <a:endParaRPr lang="en-US"/>
        </a:p>
      </dgm:t>
    </dgm:pt>
    <dgm:pt modelId="{370DC77D-3B7D-44FD-8868-8CEAC4665334}" type="sibTrans" cxnId="{B20700AF-CBAE-4A1E-99F3-AF3D88BD5C8B}">
      <dgm:prSet/>
      <dgm:spPr/>
      <dgm:t>
        <a:bodyPr/>
        <a:lstStyle/>
        <a:p>
          <a:endParaRPr lang="en-US" dirty="0"/>
        </a:p>
      </dgm:t>
    </dgm:pt>
    <dgm:pt modelId="{9C8D0C47-75A5-4923-A860-75207E293149}">
      <dgm:prSet phldrT="[Text]"/>
      <dgm:spPr/>
      <dgm:t>
        <a:bodyPr/>
        <a:lstStyle/>
        <a:p>
          <a:r>
            <a:rPr lang="en-US" dirty="0"/>
            <a:t>Unconditional Acceptance</a:t>
          </a:r>
        </a:p>
      </dgm:t>
    </dgm:pt>
    <dgm:pt modelId="{5EDBA6A0-EF01-42AD-B893-0D85B02F7FE6}" type="parTrans" cxnId="{EAAB6037-8B97-4591-9AE1-223E57D4727A}">
      <dgm:prSet/>
      <dgm:spPr/>
      <dgm:t>
        <a:bodyPr/>
        <a:lstStyle/>
        <a:p>
          <a:endParaRPr lang="en-US"/>
        </a:p>
      </dgm:t>
    </dgm:pt>
    <dgm:pt modelId="{0C8FB5ED-5D85-4502-A689-A889DA734CD2}" type="sibTrans" cxnId="{EAAB6037-8B97-4591-9AE1-223E57D4727A}">
      <dgm:prSet/>
      <dgm:spPr/>
      <dgm:t>
        <a:bodyPr/>
        <a:lstStyle/>
        <a:p>
          <a:endParaRPr lang="en-US" dirty="0"/>
        </a:p>
      </dgm:t>
    </dgm:pt>
    <dgm:pt modelId="{A9A80F4D-0FE7-466C-A547-FC4927E50AF8}">
      <dgm:prSet phldrT="[Text]"/>
      <dgm:spPr/>
      <dgm:t>
        <a:bodyPr/>
        <a:lstStyle/>
        <a:p>
          <a:r>
            <a:rPr lang="en-US" dirty="0"/>
            <a:t>Safe Relational Space</a:t>
          </a:r>
        </a:p>
      </dgm:t>
    </dgm:pt>
    <dgm:pt modelId="{C253B5C5-8165-432A-9127-DBB925456307}" type="parTrans" cxnId="{2BEAC12D-B392-4D22-890B-9559A32D96C6}">
      <dgm:prSet/>
      <dgm:spPr/>
      <dgm:t>
        <a:bodyPr/>
        <a:lstStyle/>
        <a:p>
          <a:endParaRPr lang="en-US"/>
        </a:p>
      </dgm:t>
    </dgm:pt>
    <dgm:pt modelId="{040CBD6B-0813-4580-84A9-967FFA9D98AD}" type="sibTrans" cxnId="{2BEAC12D-B392-4D22-890B-9559A32D96C6}">
      <dgm:prSet/>
      <dgm:spPr/>
      <dgm:t>
        <a:bodyPr/>
        <a:lstStyle/>
        <a:p>
          <a:endParaRPr lang="en-US" dirty="0"/>
        </a:p>
      </dgm:t>
    </dgm:pt>
    <dgm:pt modelId="{209E169D-B777-41BD-A7F1-E7D879989E95}">
      <dgm:prSet phldrT="[Text]"/>
      <dgm:spPr/>
      <dgm:t>
        <a:bodyPr/>
        <a:lstStyle/>
        <a:p>
          <a:r>
            <a:rPr lang="en-US" dirty="0"/>
            <a:t>Responsivity</a:t>
          </a:r>
        </a:p>
      </dgm:t>
    </dgm:pt>
    <dgm:pt modelId="{1B6CE6F5-2A41-40E3-A249-337DCA293466}" type="parTrans" cxnId="{B9D6765A-0115-4E6B-B9F5-61D6ACE7286F}">
      <dgm:prSet/>
      <dgm:spPr/>
      <dgm:t>
        <a:bodyPr/>
        <a:lstStyle/>
        <a:p>
          <a:endParaRPr lang="en-US"/>
        </a:p>
      </dgm:t>
    </dgm:pt>
    <dgm:pt modelId="{30A0CBF1-81D0-4983-AC2E-FDC4E900329D}" type="sibTrans" cxnId="{B9D6765A-0115-4E6B-B9F5-61D6ACE7286F}">
      <dgm:prSet/>
      <dgm:spPr/>
      <dgm:t>
        <a:bodyPr/>
        <a:lstStyle/>
        <a:p>
          <a:endParaRPr lang="en-US" dirty="0"/>
        </a:p>
      </dgm:t>
    </dgm:pt>
    <dgm:pt modelId="{7B59D188-B232-4370-8549-ED2161FF522A}">
      <dgm:prSet phldrT="[Text]"/>
      <dgm:spPr/>
      <dgm:t>
        <a:bodyPr/>
        <a:lstStyle/>
        <a:p>
          <a:r>
            <a:rPr lang="en-US" dirty="0"/>
            <a:t>Resilience &amp; Agents of Change</a:t>
          </a:r>
        </a:p>
      </dgm:t>
    </dgm:pt>
    <dgm:pt modelId="{5EF76BA7-A6EC-458A-A7D2-A669FAC18472}" type="parTrans" cxnId="{BCAB6F55-6DE6-4AFF-9E01-D65B7D340C05}">
      <dgm:prSet/>
      <dgm:spPr/>
      <dgm:t>
        <a:bodyPr/>
        <a:lstStyle/>
        <a:p>
          <a:endParaRPr lang="en-US"/>
        </a:p>
      </dgm:t>
    </dgm:pt>
    <dgm:pt modelId="{2D42BBCA-9AF8-4065-877E-DB46B2CCC453}" type="sibTrans" cxnId="{BCAB6F55-6DE6-4AFF-9E01-D65B7D340C05}">
      <dgm:prSet/>
      <dgm:spPr/>
      <dgm:t>
        <a:bodyPr/>
        <a:lstStyle/>
        <a:p>
          <a:endParaRPr lang="en-US" dirty="0"/>
        </a:p>
      </dgm:t>
    </dgm:pt>
    <dgm:pt modelId="{CDABADD7-88D3-462F-A228-E098FE42F421}">
      <dgm:prSet phldrT="[Text]"/>
      <dgm:spPr/>
      <dgm:t>
        <a:bodyPr/>
        <a:lstStyle/>
        <a:p>
          <a:r>
            <a:rPr lang="en-US" dirty="0"/>
            <a:t>Conversation &amp; Guidance</a:t>
          </a:r>
        </a:p>
      </dgm:t>
    </dgm:pt>
    <dgm:pt modelId="{D6946627-EFF9-4248-8140-6ACB9F347F92}" type="parTrans" cxnId="{71C8081E-00C9-4591-BC73-F469B8831E62}">
      <dgm:prSet/>
      <dgm:spPr/>
      <dgm:t>
        <a:bodyPr/>
        <a:lstStyle/>
        <a:p>
          <a:endParaRPr lang="en-US"/>
        </a:p>
      </dgm:t>
    </dgm:pt>
    <dgm:pt modelId="{3749D07B-75F5-4A33-A015-0CD297A89C2E}" type="sibTrans" cxnId="{71C8081E-00C9-4591-BC73-F469B8831E62}">
      <dgm:prSet/>
      <dgm:spPr/>
      <dgm:t>
        <a:bodyPr/>
        <a:lstStyle/>
        <a:p>
          <a:endParaRPr lang="en-US" dirty="0"/>
        </a:p>
      </dgm:t>
    </dgm:pt>
    <dgm:pt modelId="{2CC2502B-0880-40F5-BFD1-246AFAA51467}">
      <dgm:prSet phldrT="[Text]"/>
      <dgm:spPr/>
      <dgm:t>
        <a:bodyPr/>
        <a:lstStyle/>
        <a:p>
          <a:r>
            <a:rPr lang="en-US" dirty="0"/>
            <a:t>Safe Boundaries</a:t>
          </a:r>
        </a:p>
      </dgm:t>
    </dgm:pt>
    <dgm:pt modelId="{F3020982-1607-4D71-BE2B-03BA90DBC011}" type="parTrans" cxnId="{00DC437E-2665-446D-BFFB-FA44B6575882}">
      <dgm:prSet/>
      <dgm:spPr/>
      <dgm:t>
        <a:bodyPr/>
        <a:lstStyle/>
        <a:p>
          <a:endParaRPr lang="en-US"/>
        </a:p>
      </dgm:t>
    </dgm:pt>
    <dgm:pt modelId="{D8DCC422-CB0D-4D97-BB0B-0D9A789B5690}" type="sibTrans" cxnId="{00DC437E-2665-446D-BFFB-FA44B6575882}">
      <dgm:prSet/>
      <dgm:spPr/>
      <dgm:t>
        <a:bodyPr/>
        <a:lstStyle/>
        <a:p>
          <a:endParaRPr lang="en-US" dirty="0"/>
        </a:p>
      </dgm:t>
    </dgm:pt>
    <dgm:pt modelId="{B4710AFB-3B87-4C9E-BA3D-9B5FF00EEEC2}">
      <dgm:prSet phldrT="[Text]"/>
      <dgm:spPr/>
      <dgm:t>
        <a:bodyPr/>
        <a:lstStyle/>
        <a:p>
          <a:r>
            <a:rPr lang="en-US" dirty="0"/>
            <a:t>Comfort with Evolving, Uncertain Process</a:t>
          </a:r>
        </a:p>
      </dgm:t>
    </dgm:pt>
    <dgm:pt modelId="{FE2D5EFF-A6B0-4A8E-BA11-3C4C8F67810B}" type="parTrans" cxnId="{880AB36B-379C-4D2E-85BF-622B62809DD7}">
      <dgm:prSet/>
      <dgm:spPr/>
      <dgm:t>
        <a:bodyPr/>
        <a:lstStyle/>
        <a:p>
          <a:endParaRPr lang="en-US"/>
        </a:p>
      </dgm:t>
    </dgm:pt>
    <dgm:pt modelId="{6F326D1B-160C-40BA-9893-D3A23973A3A4}" type="sibTrans" cxnId="{880AB36B-379C-4D2E-85BF-622B62809DD7}">
      <dgm:prSet/>
      <dgm:spPr/>
      <dgm:t>
        <a:bodyPr/>
        <a:lstStyle/>
        <a:p>
          <a:endParaRPr lang="en-US" dirty="0"/>
        </a:p>
      </dgm:t>
    </dgm:pt>
    <dgm:pt modelId="{0C8F4475-EC7B-47D4-BF91-E15E94A362ED}">
      <dgm:prSet phldrT="[Text]"/>
      <dgm:spPr>
        <a:blipFill rotWithShape="0">
          <a:blip xmlns:r="http://schemas.openxmlformats.org/officeDocument/2006/relationships" r:embed="rId1"/>
          <a:srcRect/>
          <a:stretch>
            <a:fillRect l="-25000" r="-25000"/>
          </a:stretch>
        </a:blipFill>
      </dgm:spPr>
      <dgm:t>
        <a:bodyPr/>
        <a:lstStyle/>
        <a:p>
          <a:endParaRPr lang="en-US" dirty="0"/>
        </a:p>
      </dgm:t>
    </dgm:pt>
    <dgm:pt modelId="{1E7E25BC-BD1F-497C-B9C6-323CD946C5C4}" type="sibTrans" cxnId="{D41512E6-D2B3-4D4C-A26C-D38DA9AAE104}">
      <dgm:prSet/>
      <dgm:spPr/>
      <dgm:t>
        <a:bodyPr/>
        <a:lstStyle/>
        <a:p>
          <a:endParaRPr lang="en-US"/>
        </a:p>
      </dgm:t>
    </dgm:pt>
    <dgm:pt modelId="{2A523836-F74D-4853-A720-4FBCE82A9F1F}" type="parTrans" cxnId="{D41512E6-D2B3-4D4C-A26C-D38DA9AAE104}">
      <dgm:prSet/>
      <dgm:spPr/>
      <dgm:t>
        <a:bodyPr/>
        <a:lstStyle/>
        <a:p>
          <a:endParaRPr lang="en-US"/>
        </a:p>
      </dgm:t>
    </dgm:pt>
    <dgm:pt modelId="{40DC9C89-2F90-4749-AAB8-93C9853B57F6}" type="pres">
      <dgm:prSet presAssocID="{11B937B3-6742-4769-ACF2-1FFDE9D7A58C}" presName="Name0" presStyleCnt="0">
        <dgm:presLayoutVars>
          <dgm:chMax val="1"/>
          <dgm:dir/>
          <dgm:animLvl val="ctr"/>
          <dgm:resizeHandles val="exact"/>
        </dgm:presLayoutVars>
      </dgm:prSet>
      <dgm:spPr/>
      <dgm:t>
        <a:bodyPr/>
        <a:lstStyle/>
        <a:p>
          <a:endParaRPr lang="en-US"/>
        </a:p>
      </dgm:t>
    </dgm:pt>
    <dgm:pt modelId="{B70C06D1-8635-4319-890F-84CFC34DB0AF}" type="pres">
      <dgm:prSet presAssocID="{0C8F4475-EC7B-47D4-BF91-E15E94A362ED}" presName="centerShape" presStyleLbl="node0" presStyleIdx="0" presStyleCnt="1" custScaleX="152524" custScaleY="152524"/>
      <dgm:spPr/>
      <dgm:t>
        <a:bodyPr/>
        <a:lstStyle/>
        <a:p>
          <a:endParaRPr lang="en-US"/>
        </a:p>
      </dgm:t>
    </dgm:pt>
    <dgm:pt modelId="{498EA5F0-CB65-454D-87C4-CAA40B5403F5}" type="pres">
      <dgm:prSet presAssocID="{0FAB22FB-EB1A-4D90-AE69-5FA50F0C0EF3}" presName="node" presStyleLbl="node1" presStyleIdx="0" presStyleCnt="8">
        <dgm:presLayoutVars>
          <dgm:bulletEnabled val="1"/>
        </dgm:presLayoutVars>
      </dgm:prSet>
      <dgm:spPr/>
      <dgm:t>
        <a:bodyPr/>
        <a:lstStyle/>
        <a:p>
          <a:endParaRPr lang="en-US"/>
        </a:p>
      </dgm:t>
    </dgm:pt>
    <dgm:pt modelId="{D2951E64-7155-4614-9C5A-FA6B1C2469C0}" type="pres">
      <dgm:prSet presAssocID="{0FAB22FB-EB1A-4D90-AE69-5FA50F0C0EF3}" presName="dummy" presStyleCnt="0"/>
      <dgm:spPr/>
    </dgm:pt>
    <dgm:pt modelId="{CCA84BCC-EF52-4D59-9FDA-B4313496FCB7}" type="pres">
      <dgm:prSet presAssocID="{370DC77D-3B7D-44FD-8868-8CEAC4665334}" presName="sibTrans" presStyleLbl="sibTrans2D1" presStyleIdx="0" presStyleCnt="8"/>
      <dgm:spPr/>
      <dgm:t>
        <a:bodyPr/>
        <a:lstStyle/>
        <a:p>
          <a:endParaRPr lang="en-US"/>
        </a:p>
      </dgm:t>
    </dgm:pt>
    <dgm:pt modelId="{DB655740-B290-41F7-89FB-B8FBD858D25A}" type="pres">
      <dgm:prSet presAssocID="{9C8D0C47-75A5-4923-A860-75207E293149}" presName="node" presStyleLbl="node1" presStyleIdx="1" presStyleCnt="8">
        <dgm:presLayoutVars>
          <dgm:bulletEnabled val="1"/>
        </dgm:presLayoutVars>
      </dgm:prSet>
      <dgm:spPr/>
      <dgm:t>
        <a:bodyPr/>
        <a:lstStyle/>
        <a:p>
          <a:endParaRPr lang="en-US"/>
        </a:p>
      </dgm:t>
    </dgm:pt>
    <dgm:pt modelId="{37B68839-3216-4228-922F-50CC07E373DE}" type="pres">
      <dgm:prSet presAssocID="{9C8D0C47-75A5-4923-A860-75207E293149}" presName="dummy" presStyleCnt="0"/>
      <dgm:spPr/>
    </dgm:pt>
    <dgm:pt modelId="{D2EADBD6-035D-4FCC-9867-5B9C0A2E1534}" type="pres">
      <dgm:prSet presAssocID="{0C8FB5ED-5D85-4502-A689-A889DA734CD2}" presName="sibTrans" presStyleLbl="sibTrans2D1" presStyleIdx="1" presStyleCnt="8"/>
      <dgm:spPr/>
      <dgm:t>
        <a:bodyPr/>
        <a:lstStyle/>
        <a:p>
          <a:endParaRPr lang="en-US"/>
        </a:p>
      </dgm:t>
    </dgm:pt>
    <dgm:pt modelId="{4DDAE966-EA30-40B9-9E36-7AC7D83A849C}" type="pres">
      <dgm:prSet presAssocID="{A9A80F4D-0FE7-466C-A547-FC4927E50AF8}" presName="node" presStyleLbl="node1" presStyleIdx="2" presStyleCnt="8">
        <dgm:presLayoutVars>
          <dgm:bulletEnabled val="1"/>
        </dgm:presLayoutVars>
      </dgm:prSet>
      <dgm:spPr/>
      <dgm:t>
        <a:bodyPr/>
        <a:lstStyle/>
        <a:p>
          <a:endParaRPr lang="en-US"/>
        </a:p>
      </dgm:t>
    </dgm:pt>
    <dgm:pt modelId="{39408F67-C427-4C3A-8798-8115F53F2442}" type="pres">
      <dgm:prSet presAssocID="{A9A80F4D-0FE7-466C-A547-FC4927E50AF8}" presName="dummy" presStyleCnt="0"/>
      <dgm:spPr/>
    </dgm:pt>
    <dgm:pt modelId="{9B500BFE-0AE7-46B0-8E2E-001662E62BBD}" type="pres">
      <dgm:prSet presAssocID="{040CBD6B-0813-4580-84A9-967FFA9D98AD}" presName="sibTrans" presStyleLbl="sibTrans2D1" presStyleIdx="2" presStyleCnt="8"/>
      <dgm:spPr/>
      <dgm:t>
        <a:bodyPr/>
        <a:lstStyle/>
        <a:p>
          <a:endParaRPr lang="en-US"/>
        </a:p>
      </dgm:t>
    </dgm:pt>
    <dgm:pt modelId="{44016138-C9F1-45C4-8EAA-59070219856E}" type="pres">
      <dgm:prSet presAssocID="{209E169D-B777-41BD-A7F1-E7D879989E95}" presName="node" presStyleLbl="node1" presStyleIdx="3" presStyleCnt="8">
        <dgm:presLayoutVars>
          <dgm:bulletEnabled val="1"/>
        </dgm:presLayoutVars>
      </dgm:prSet>
      <dgm:spPr/>
      <dgm:t>
        <a:bodyPr/>
        <a:lstStyle/>
        <a:p>
          <a:endParaRPr lang="en-US"/>
        </a:p>
      </dgm:t>
    </dgm:pt>
    <dgm:pt modelId="{C03F3AB1-8F6C-4B41-A84E-9FF5954AA187}" type="pres">
      <dgm:prSet presAssocID="{209E169D-B777-41BD-A7F1-E7D879989E95}" presName="dummy" presStyleCnt="0"/>
      <dgm:spPr/>
    </dgm:pt>
    <dgm:pt modelId="{372AF288-79F8-4BB2-B83C-38710752DA22}" type="pres">
      <dgm:prSet presAssocID="{30A0CBF1-81D0-4983-AC2E-FDC4E900329D}" presName="sibTrans" presStyleLbl="sibTrans2D1" presStyleIdx="3" presStyleCnt="8"/>
      <dgm:spPr/>
      <dgm:t>
        <a:bodyPr/>
        <a:lstStyle/>
        <a:p>
          <a:endParaRPr lang="en-US"/>
        </a:p>
      </dgm:t>
    </dgm:pt>
    <dgm:pt modelId="{34F2CB4A-7506-4A06-9B01-2A3682217EBD}" type="pres">
      <dgm:prSet presAssocID="{7B59D188-B232-4370-8549-ED2161FF522A}" presName="node" presStyleLbl="node1" presStyleIdx="4" presStyleCnt="8">
        <dgm:presLayoutVars>
          <dgm:bulletEnabled val="1"/>
        </dgm:presLayoutVars>
      </dgm:prSet>
      <dgm:spPr/>
      <dgm:t>
        <a:bodyPr/>
        <a:lstStyle/>
        <a:p>
          <a:endParaRPr lang="en-US"/>
        </a:p>
      </dgm:t>
    </dgm:pt>
    <dgm:pt modelId="{1ED0A6CE-0646-4A35-907B-11FEDF1D1A6B}" type="pres">
      <dgm:prSet presAssocID="{7B59D188-B232-4370-8549-ED2161FF522A}" presName="dummy" presStyleCnt="0"/>
      <dgm:spPr/>
    </dgm:pt>
    <dgm:pt modelId="{37DD9888-2AFA-409D-8C17-3C25065F5F4A}" type="pres">
      <dgm:prSet presAssocID="{2D42BBCA-9AF8-4065-877E-DB46B2CCC453}" presName="sibTrans" presStyleLbl="sibTrans2D1" presStyleIdx="4" presStyleCnt="8"/>
      <dgm:spPr/>
      <dgm:t>
        <a:bodyPr/>
        <a:lstStyle/>
        <a:p>
          <a:endParaRPr lang="en-US"/>
        </a:p>
      </dgm:t>
    </dgm:pt>
    <dgm:pt modelId="{94997BF7-625D-4215-B03C-133C24D94767}" type="pres">
      <dgm:prSet presAssocID="{CDABADD7-88D3-462F-A228-E098FE42F421}" presName="node" presStyleLbl="node1" presStyleIdx="5" presStyleCnt="8">
        <dgm:presLayoutVars>
          <dgm:bulletEnabled val="1"/>
        </dgm:presLayoutVars>
      </dgm:prSet>
      <dgm:spPr/>
      <dgm:t>
        <a:bodyPr/>
        <a:lstStyle/>
        <a:p>
          <a:endParaRPr lang="en-US"/>
        </a:p>
      </dgm:t>
    </dgm:pt>
    <dgm:pt modelId="{0D5B1BA9-9FB2-4022-B52C-9CBFB04D3FB3}" type="pres">
      <dgm:prSet presAssocID="{CDABADD7-88D3-462F-A228-E098FE42F421}" presName="dummy" presStyleCnt="0"/>
      <dgm:spPr/>
    </dgm:pt>
    <dgm:pt modelId="{1BCA4346-24D4-48DD-8737-9BC234D2D91C}" type="pres">
      <dgm:prSet presAssocID="{3749D07B-75F5-4A33-A015-0CD297A89C2E}" presName="sibTrans" presStyleLbl="sibTrans2D1" presStyleIdx="5" presStyleCnt="8"/>
      <dgm:spPr/>
      <dgm:t>
        <a:bodyPr/>
        <a:lstStyle/>
        <a:p>
          <a:endParaRPr lang="en-US"/>
        </a:p>
      </dgm:t>
    </dgm:pt>
    <dgm:pt modelId="{E756AB21-62BA-44BE-A4C7-43D0AA6D7641}" type="pres">
      <dgm:prSet presAssocID="{2CC2502B-0880-40F5-BFD1-246AFAA51467}" presName="node" presStyleLbl="node1" presStyleIdx="6" presStyleCnt="8">
        <dgm:presLayoutVars>
          <dgm:bulletEnabled val="1"/>
        </dgm:presLayoutVars>
      </dgm:prSet>
      <dgm:spPr/>
      <dgm:t>
        <a:bodyPr/>
        <a:lstStyle/>
        <a:p>
          <a:endParaRPr lang="en-US"/>
        </a:p>
      </dgm:t>
    </dgm:pt>
    <dgm:pt modelId="{C4461CFC-EFAA-4F7D-B849-469AFB7B45EA}" type="pres">
      <dgm:prSet presAssocID="{2CC2502B-0880-40F5-BFD1-246AFAA51467}" presName="dummy" presStyleCnt="0"/>
      <dgm:spPr/>
    </dgm:pt>
    <dgm:pt modelId="{9EFAAAB6-B77B-462A-AD23-2AD5FC831B5D}" type="pres">
      <dgm:prSet presAssocID="{D8DCC422-CB0D-4D97-BB0B-0D9A789B5690}" presName="sibTrans" presStyleLbl="sibTrans2D1" presStyleIdx="6" presStyleCnt="8"/>
      <dgm:spPr/>
      <dgm:t>
        <a:bodyPr/>
        <a:lstStyle/>
        <a:p>
          <a:endParaRPr lang="en-US"/>
        </a:p>
      </dgm:t>
    </dgm:pt>
    <dgm:pt modelId="{48690350-3AB0-4799-9306-E3B7C1A7077D}" type="pres">
      <dgm:prSet presAssocID="{B4710AFB-3B87-4C9E-BA3D-9B5FF00EEEC2}" presName="node" presStyleLbl="node1" presStyleIdx="7" presStyleCnt="8">
        <dgm:presLayoutVars>
          <dgm:bulletEnabled val="1"/>
        </dgm:presLayoutVars>
      </dgm:prSet>
      <dgm:spPr/>
      <dgm:t>
        <a:bodyPr/>
        <a:lstStyle/>
        <a:p>
          <a:endParaRPr lang="en-US"/>
        </a:p>
      </dgm:t>
    </dgm:pt>
    <dgm:pt modelId="{3111D77B-4C7B-4E1C-9D7E-AF0068289616}" type="pres">
      <dgm:prSet presAssocID="{B4710AFB-3B87-4C9E-BA3D-9B5FF00EEEC2}" presName="dummy" presStyleCnt="0"/>
      <dgm:spPr/>
    </dgm:pt>
    <dgm:pt modelId="{9E370A65-C5E5-49DC-9F63-2A7880B67838}" type="pres">
      <dgm:prSet presAssocID="{6F326D1B-160C-40BA-9893-D3A23973A3A4}" presName="sibTrans" presStyleLbl="sibTrans2D1" presStyleIdx="7" presStyleCnt="8"/>
      <dgm:spPr/>
      <dgm:t>
        <a:bodyPr/>
        <a:lstStyle/>
        <a:p>
          <a:endParaRPr lang="en-US"/>
        </a:p>
      </dgm:t>
    </dgm:pt>
  </dgm:ptLst>
  <dgm:cxnLst>
    <dgm:cxn modelId="{C8E95E85-8D3D-4259-9113-B72CB08F3715}" type="presOf" srcId="{A9A80F4D-0FE7-466C-A547-FC4927E50AF8}" destId="{4DDAE966-EA30-40B9-9E36-7AC7D83A849C}" srcOrd="0" destOrd="0" presId="urn:microsoft.com/office/officeart/2005/8/layout/radial6"/>
    <dgm:cxn modelId="{71C8081E-00C9-4591-BC73-F469B8831E62}" srcId="{0C8F4475-EC7B-47D4-BF91-E15E94A362ED}" destId="{CDABADD7-88D3-462F-A228-E098FE42F421}" srcOrd="5" destOrd="0" parTransId="{D6946627-EFF9-4248-8140-6ACB9F347F92}" sibTransId="{3749D07B-75F5-4A33-A015-0CD297A89C2E}"/>
    <dgm:cxn modelId="{F57F3E8E-1A81-4A11-98F1-57473FE057E7}" type="presOf" srcId="{D8DCC422-CB0D-4D97-BB0B-0D9A789B5690}" destId="{9EFAAAB6-B77B-462A-AD23-2AD5FC831B5D}" srcOrd="0" destOrd="0" presId="urn:microsoft.com/office/officeart/2005/8/layout/radial6"/>
    <dgm:cxn modelId="{3DE02870-643F-45B1-94F5-17A66A3B6EE2}" type="presOf" srcId="{6F326D1B-160C-40BA-9893-D3A23973A3A4}" destId="{9E370A65-C5E5-49DC-9F63-2A7880B67838}" srcOrd="0" destOrd="0" presId="urn:microsoft.com/office/officeart/2005/8/layout/radial6"/>
    <dgm:cxn modelId="{7ED37C99-0BA6-4828-8742-FE457C9C032A}" type="presOf" srcId="{209E169D-B777-41BD-A7F1-E7D879989E95}" destId="{44016138-C9F1-45C4-8EAA-59070219856E}" srcOrd="0" destOrd="0" presId="urn:microsoft.com/office/officeart/2005/8/layout/radial6"/>
    <dgm:cxn modelId="{216A6D79-8B2A-44CF-A1BE-21AD68D69B24}" type="presOf" srcId="{2CC2502B-0880-40F5-BFD1-246AFAA51467}" destId="{E756AB21-62BA-44BE-A4C7-43D0AA6D7641}" srcOrd="0" destOrd="0" presId="urn:microsoft.com/office/officeart/2005/8/layout/radial6"/>
    <dgm:cxn modelId="{B20700AF-CBAE-4A1E-99F3-AF3D88BD5C8B}" srcId="{0C8F4475-EC7B-47D4-BF91-E15E94A362ED}" destId="{0FAB22FB-EB1A-4D90-AE69-5FA50F0C0EF3}" srcOrd="0" destOrd="0" parTransId="{33466DD6-CA6D-403A-9256-EC7C2511F713}" sibTransId="{370DC77D-3B7D-44FD-8868-8CEAC4665334}"/>
    <dgm:cxn modelId="{D41512E6-D2B3-4D4C-A26C-D38DA9AAE104}" srcId="{11B937B3-6742-4769-ACF2-1FFDE9D7A58C}" destId="{0C8F4475-EC7B-47D4-BF91-E15E94A362ED}" srcOrd="0" destOrd="0" parTransId="{2A523836-F74D-4853-A720-4FBCE82A9F1F}" sibTransId="{1E7E25BC-BD1F-497C-B9C6-323CD946C5C4}"/>
    <dgm:cxn modelId="{BCAB6F55-6DE6-4AFF-9E01-D65B7D340C05}" srcId="{0C8F4475-EC7B-47D4-BF91-E15E94A362ED}" destId="{7B59D188-B232-4370-8549-ED2161FF522A}" srcOrd="4" destOrd="0" parTransId="{5EF76BA7-A6EC-458A-A7D2-A669FAC18472}" sibTransId="{2D42BBCA-9AF8-4065-877E-DB46B2CCC453}"/>
    <dgm:cxn modelId="{635313A7-A6C8-4849-BD43-910688C99A8D}" type="presOf" srcId="{CDABADD7-88D3-462F-A228-E098FE42F421}" destId="{94997BF7-625D-4215-B03C-133C24D94767}" srcOrd="0" destOrd="0" presId="urn:microsoft.com/office/officeart/2005/8/layout/radial6"/>
    <dgm:cxn modelId="{C8049F1C-D734-4B9B-9065-E4D4FDBCA0F5}" type="presOf" srcId="{0C8F4475-EC7B-47D4-BF91-E15E94A362ED}" destId="{B70C06D1-8635-4319-890F-84CFC34DB0AF}" srcOrd="0" destOrd="0" presId="urn:microsoft.com/office/officeart/2005/8/layout/radial6"/>
    <dgm:cxn modelId="{EAAB6037-8B97-4591-9AE1-223E57D4727A}" srcId="{0C8F4475-EC7B-47D4-BF91-E15E94A362ED}" destId="{9C8D0C47-75A5-4923-A860-75207E293149}" srcOrd="1" destOrd="0" parTransId="{5EDBA6A0-EF01-42AD-B893-0D85B02F7FE6}" sibTransId="{0C8FB5ED-5D85-4502-A689-A889DA734CD2}"/>
    <dgm:cxn modelId="{880AB36B-379C-4D2E-85BF-622B62809DD7}" srcId="{0C8F4475-EC7B-47D4-BF91-E15E94A362ED}" destId="{B4710AFB-3B87-4C9E-BA3D-9B5FF00EEEC2}" srcOrd="7" destOrd="0" parTransId="{FE2D5EFF-A6B0-4A8E-BA11-3C4C8F67810B}" sibTransId="{6F326D1B-160C-40BA-9893-D3A23973A3A4}"/>
    <dgm:cxn modelId="{9B151130-86E5-4BCD-ACC3-21FE2E636AF9}" type="presOf" srcId="{3749D07B-75F5-4A33-A015-0CD297A89C2E}" destId="{1BCA4346-24D4-48DD-8737-9BC234D2D91C}" srcOrd="0" destOrd="0" presId="urn:microsoft.com/office/officeart/2005/8/layout/radial6"/>
    <dgm:cxn modelId="{79DAD710-80DA-4815-8F38-A0C6518180EB}" type="presOf" srcId="{2D42BBCA-9AF8-4065-877E-DB46B2CCC453}" destId="{37DD9888-2AFA-409D-8C17-3C25065F5F4A}" srcOrd="0" destOrd="0" presId="urn:microsoft.com/office/officeart/2005/8/layout/radial6"/>
    <dgm:cxn modelId="{DB57F999-F4D7-4CF3-AFC3-B7F55FF0F10C}" type="presOf" srcId="{0FAB22FB-EB1A-4D90-AE69-5FA50F0C0EF3}" destId="{498EA5F0-CB65-454D-87C4-CAA40B5403F5}" srcOrd="0" destOrd="0" presId="urn:microsoft.com/office/officeart/2005/8/layout/radial6"/>
    <dgm:cxn modelId="{2BEAC12D-B392-4D22-890B-9559A32D96C6}" srcId="{0C8F4475-EC7B-47D4-BF91-E15E94A362ED}" destId="{A9A80F4D-0FE7-466C-A547-FC4927E50AF8}" srcOrd="2" destOrd="0" parTransId="{C253B5C5-8165-432A-9127-DBB925456307}" sibTransId="{040CBD6B-0813-4580-84A9-967FFA9D98AD}"/>
    <dgm:cxn modelId="{7DFBCA6A-B7B1-4C88-9FC4-591FBB45B5B3}" type="presOf" srcId="{7B59D188-B232-4370-8549-ED2161FF522A}" destId="{34F2CB4A-7506-4A06-9B01-2A3682217EBD}" srcOrd="0" destOrd="0" presId="urn:microsoft.com/office/officeart/2005/8/layout/radial6"/>
    <dgm:cxn modelId="{FD312754-4A30-4DAD-B27B-ADC61BB9F344}" type="presOf" srcId="{B4710AFB-3B87-4C9E-BA3D-9B5FF00EEEC2}" destId="{48690350-3AB0-4799-9306-E3B7C1A7077D}" srcOrd="0" destOrd="0" presId="urn:microsoft.com/office/officeart/2005/8/layout/radial6"/>
    <dgm:cxn modelId="{6ADE33C4-D481-4B88-B4C9-A75F3EC3D95B}" type="presOf" srcId="{30A0CBF1-81D0-4983-AC2E-FDC4E900329D}" destId="{372AF288-79F8-4BB2-B83C-38710752DA22}" srcOrd="0" destOrd="0" presId="urn:microsoft.com/office/officeart/2005/8/layout/radial6"/>
    <dgm:cxn modelId="{00DC437E-2665-446D-BFFB-FA44B6575882}" srcId="{0C8F4475-EC7B-47D4-BF91-E15E94A362ED}" destId="{2CC2502B-0880-40F5-BFD1-246AFAA51467}" srcOrd="6" destOrd="0" parTransId="{F3020982-1607-4D71-BE2B-03BA90DBC011}" sibTransId="{D8DCC422-CB0D-4D97-BB0B-0D9A789B5690}"/>
    <dgm:cxn modelId="{E1F4FEC2-3257-4DC7-9B01-305A19F74272}" type="presOf" srcId="{9C8D0C47-75A5-4923-A860-75207E293149}" destId="{DB655740-B290-41F7-89FB-B8FBD858D25A}" srcOrd="0" destOrd="0" presId="urn:microsoft.com/office/officeart/2005/8/layout/radial6"/>
    <dgm:cxn modelId="{511BAA24-5E2B-45B4-B344-1B5B7F3619EC}" type="presOf" srcId="{370DC77D-3B7D-44FD-8868-8CEAC4665334}" destId="{CCA84BCC-EF52-4D59-9FDA-B4313496FCB7}" srcOrd="0" destOrd="0" presId="urn:microsoft.com/office/officeart/2005/8/layout/radial6"/>
    <dgm:cxn modelId="{C691218A-F476-4E0F-8474-E987D660C1BB}" type="presOf" srcId="{040CBD6B-0813-4580-84A9-967FFA9D98AD}" destId="{9B500BFE-0AE7-46B0-8E2E-001662E62BBD}" srcOrd="0" destOrd="0" presId="urn:microsoft.com/office/officeart/2005/8/layout/radial6"/>
    <dgm:cxn modelId="{691CC14A-61B0-499B-AE65-E483E467653A}" type="presOf" srcId="{11B937B3-6742-4769-ACF2-1FFDE9D7A58C}" destId="{40DC9C89-2F90-4749-AAB8-93C9853B57F6}" srcOrd="0" destOrd="0" presId="urn:microsoft.com/office/officeart/2005/8/layout/radial6"/>
    <dgm:cxn modelId="{B9D6765A-0115-4E6B-B9F5-61D6ACE7286F}" srcId="{0C8F4475-EC7B-47D4-BF91-E15E94A362ED}" destId="{209E169D-B777-41BD-A7F1-E7D879989E95}" srcOrd="3" destOrd="0" parTransId="{1B6CE6F5-2A41-40E3-A249-337DCA293466}" sibTransId="{30A0CBF1-81D0-4983-AC2E-FDC4E900329D}"/>
    <dgm:cxn modelId="{D0D41256-DB76-4BB6-9E49-8D0722B7ED60}" type="presOf" srcId="{0C8FB5ED-5D85-4502-A689-A889DA734CD2}" destId="{D2EADBD6-035D-4FCC-9867-5B9C0A2E1534}" srcOrd="0" destOrd="0" presId="urn:microsoft.com/office/officeart/2005/8/layout/radial6"/>
    <dgm:cxn modelId="{2890E9DF-CFD9-4CCF-B2CD-CAA58CADBC83}" type="presParOf" srcId="{40DC9C89-2F90-4749-AAB8-93C9853B57F6}" destId="{B70C06D1-8635-4319-890F-84CFC34DB0AF}" srcOrd="0" destOrd="0" presId="urn:microsoft.com/office/officeart/2005/8/layout/radial6"/>
    <dgm:cxn modelId="{F3CAEFB7-B737-4945-8FE0-B7DABA2499E5}" type="presParOf" srcId="{40DC9C89-2F90-4749-AAB8-93C9853B57F6}" destId="{498EA5F0-CB65-454D-87C4-CAA40B5403F5}" srcOrd="1" destOrd="0" presId="urn:microsoft.com/office/officeart/2005/8/layout/radial6"/>
    <dgm:cxn modelId="{75236353-3D31-467D-B802-60369F09C9A7}" type="presParOf" srcId="{40DC9C89-2F90-4749-AAB8-93C9853B57F6}" destId="{D2951E64-7155-4614-9C5A-FA6B1C2469C0}" srcOrd="2" destOrd="0" presId="urn:microsoft.com/office/officeart/2005/8/layout/radial6"/>
    <dgm:cxn modelId="{87F93CFA-FF62-4E76-B677-6EE07A71F814}" type="presParOf" srcId="{40DC9C89-2F90-4749-AAB8-93C9853B57F6}" destId="{CCA84BCC-EF52-4D59-9FDA-B4313496FCB7}" srcOrd="3" destOrd="0" presId="urn:microsoft.com/office/officeart/2005/8/layout/radial6"/>
    <dgm:cxn modelId="{6F1DECEC-29E3-4AA0-808A-C81B28631909}" type="presParOf" srcId="{40DC9C89-2F90-4749-AAB8-93C9853B57F6}" destId="{DB655740-B290-41F7-89FB-B8FBD858D25A}" srcOrd="4" destOrd="0" presId="urn:microsoft.com/office/officeart/2005/8/layout/radial6"/>
    <dgm:cxn modelId="{9F2BEF0E-363F-413E-A161-6118C7776BB1}" type="presParOf" srcId="{40DC9C89-2F90-4749-AAB8-93C9853B57F6}" destId="{37B68839-3216-4228-922F-50CC07E373DE}" srcOrd="5" destOrd="0" presId="urn:microsoft.com/office/officeart/2005/8/layout/radial6"/>
    <dgm:cxn modelId="{DAE00E6A-1F9C-4A26-A0A5-7E7472F38FB6}" type="presParOf" srcId="{40DC9C89-2F90-4749-AAB8-93C9853B57F6}" destId="{D2EADBD6-035D-4FCC-9867-5B9C0A2E1534}" srcOrd="6" destOrd="0" presId="urn:microsoft.com/office/officeart/2005/8/layout/radial6"/>
    <dgm:cxn modelId="{8007173A-5694-4856-BC6D-3D72073963BA}" type="presParOf" srcId="{40DC9C89-2F90-4749-AAB8-93C9853B57F6}" destId="{4DDAE966-EA30-40B9-9E36-7AC7D83A849C}" srcOrd="7" destOrd="0" presId="urn:microsoft.com/office/officeart/2005/8/layout/radial6"/>
    <dgm:cxn modelId="{2FB772E3-8E55-40CF-AB1A-E7B5EF39EB55}" type="presParOf" srcId="{40DC9C89-2F90-4749-AAB8-93C9853B57F6}" destId="{39408F67-C427-4C3A-8798-8115F53F2442}" srcOrd="8" destOrd="0" presId="urn:microsoft.com/office/officeart/2005/8/layout/radial6"/>
    <dgm:cxn modelId="{5F01C5C9-6BF9-46E8-9FE2-AFF8CD560CB7}" type="presParOf" srcId="{40DC9C89-2F90-4749-AAB8-93C9853B57F6}" destId="{9B500BFE-0AE7-46B0-8E2E-001662E62BBD}" srcOrd="9" destOrd="0" presId="urn:microsoft.com/office/officeart/2005/8/layout/radial6"/>
    <dgm:cxn modelId="{043757B6-3397-4DD7-8D97-DB95EF0724DD}" type="presParOf" srcId="{40DC9C89-2F90-4749-AAB8-93C9853B57F6}" destId="{44016138-C9F1-45C4-8EAA-59070219856E}" srcOrd="10" destOrd="0" presId="urn:microsoft.com/office/officeart/2005/8/layout/radial6"/>
    <dgm:cxn modelId="{DACE56B7-C9A0-4A37-9656-597315E6E4C6}" type="presParOf" srcId="{40DC9C89-2F90-4749-AAB8-93C9853B57F6}" destId="{C03F3AB1-8F6C-4B41-A84E-9FF5954AA187}" srcOrd="11" destOrd="0" presId="urn:microsoft.com/office/officeart/2005/8/layout/radial6"/>
    <dgm:cxn modelId="{54FFFF08-8A5A-489C-8814-421BBD0A9FD6}" type="presParOf" srcId="{40DC9C89-2F90-4749-AAB8-93C9853B57F6}" destId="{372AF288-79F8-4BB2-B83C-38710752DA22}" srcOrd="12" destOrd="0" presId="urn:microsoft.com/office/officeart/2005/8/layout/radial6"/>
    <dgm:cxn modelId="{E6343706-F66C-4B75-A059-B3BFA71A4D56}" type="presParOf" srcId="{40DC9C89-2F90-4749-AAB8-93C9853B57F6}" destId="{34F2CB4A-7506-4A06-9B01-2A3682217EBD}" srcOrd="13" destOrd="0" presId="urn:microsoft.com/office/officeart/2005/8/layout/radial6"/>
    <dgm:cxn modelId="{F6D34545-E520-4041-B40B-E4DEEBC98F7E}" type="presParOf" srcId="{40DC9C89-2F90-4749-AAB8-93C9853B57F6}" destId="{1ED0A6CE-0646-4A35-907B-11FEDF1D1A6B}" srcOrd="14" destOrd="0" presId="urn:microsoft.com/office/officeart/2005/8/layout/radial6"/>
    <dgm:cxn modelId="{740182E7-6202-48F7-A76A-6E31FDDC66C5}" type="presParOf" srcId="{40DC9C89-2F90-4749-AAB8-93C9853B57F6}" destId="{37DD9888-2AFA-409D-8C17-3C25065F5F4A}" srcOrd="15" destOrd="0" presId="urn:microsoft.com/office/officeart/2005/8/layout/radial6"/>
    <dgm:cxn modelId="{23CE7C30-3118-40E6-B411-DF8AFAD05246}" type="presParOf" srcId="{40DC9C89-2F90-4749-AAB8-93C9853B57F6}" destId="{94997BF7-625D-4215-B03C-133C24D94767}" srcOrd="16" destOrd="0" presId="urn:microsoft.com/office/officeart/2005/8/layout/radial6"/>
    <dgm:cxn modelId="{34B3F10A-BC8B-4ADF-AA76-3ED696926D97}" type="presParOf" srcId="{40DC9C89-2F90-4749-AAB8-93C9853B57F6}" destId="{0D5B1BA9-9FB2-4022-B52C-9CBFB04D3FB3}" srcOrd="17" destOrd="0" presId="urn:microsoft.com/office/officeart/2005/8/layout/radial6"/>
    <dgm:cxn modelId="{33512169-8698-44FB-85FA-0B75BBA2E04B}" type="presParOf" srcId="{40DC9C89-2F90-4749-AAB8-93C9853B57F6}" destId="{1BCA4346-24D4-48DD-8737-9BC234D2D91C}" srcOrd="18" destOrd="0" presId="urn:microsoft.com/office/officeart/2005/8/layout/radial6"/>
    <dgm:cxn modelId="{3729824F-F87A-4610-BF68-29B08D0E19C1}" type="presParOf" srcId="{40DC9C89-2F90-4749-AAB8-93C9853B57F6}" destId="{E756AB21-62BA-44BE-A4C7-43D0AA6D7641}" srcOrd="19" destOrd="0" presId="urn:microsoft.com/office/officeart/2005/8/layout/radial6"/>
    <dgm:cxn modelId="{28EABB57-0A83-4D7B-B478-F71EA158BE1A}" type="presParOf" srcId="{40DC9C89-2F90-4749-AAB8-93C9853B57F6}" destId="{C4461CFC-EFAA-4F7D-B849-469AFB7B45EA}" srcOrd="20" destOrd="0" presId="urn:microsoft.com/office/officeart/2005/8/layout/radial6"/>
    <dgm:cxn modelId="{F41FA605-92C1-4B08-B242-52706373420C}" type="presParOf" srcId="{40DC9C89-2F90-4749-AAB8-93C9853B57F6}" destId="{9EFAAAB6-B77B-462A-AD23-2AD5FC831B5D}" srcOrd="21" destOrd="0" presId="urn:microsoft.com/office/officeart/2005/8/layout/radial6"/>
    <dgm:cxn modelId="{B3CBE44A-BD6F-4279-87FF-CE444662AEB0}" type="presParOf" srcId="{40DC9C89-2F90-4749-AAB8-93C9853B57F6}" destId="{48690350-3AB0-4799-9306-E3B7C1A7077D}" srcOrd="22" destOrd="0" presId="urn:microsoft.com/office/officeart/2005/8/layout/radial6"/>
    <dgm:cxn modelId="{B4394090-2302-42CC-85C3-D0E3885A3AC1}" type="presParOf" srcId="{40DC9C89-2F90-4749-AAB8-93C9853B57F6}" destId="{3111D77B-4C7B-4E1C-9D7E-AF0068289616}" srcOrd="23" destOrd="0" presId="urn:microsoft.com/office/officeart/2005/8/layout/radial6"/>
    <dgm:cxn modelId="{E8911667-025E-4A59-A91F-1CB83EF6729F}" type="presParOf" srcId="{40DC9C89-2F90-4749-AAB8-93C9853B57F6}" destId="{9E370A65-C5E5-49DC-9F63-2A7880B67838}" srcOrd="24"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6FE1D8-F663-4D10-A57D-DF6B5EF94206}" type="doc">
      <dgm:prSet loTypeId="urn:microsoft.com/office/officeart/2005/8/layout/hList1" loCatId="list" qsTypeId="urn:microsoft.com/office/officeart/2005/8/quickstyle/simple1" qsCatId="simple" csTypeId="urn:microsoft.com/office/officeart/2005/8/colors/colorful1#2" csCatId="colorful" phldr="1"/>
      <dgm:spPr/>
      <dgm:t>
        <a:bodyPr/>
        <a:lstStyle/>
        <a:p>
          <a:endParaRPr lang="en-US"/>
        </a:p>
      </dgm:t>
    </dgm:pt>
    <dgm:pt modelId="{E6E018BE-75B6-4EA5-B310-01B614799837}">
      <dgm:prSet phldrT="[Text]"/>
      <dgm:spPr/>
      <dgm:t>
        <a:bodyPr/>
        <a:lstStyle/>
        <a:p>
          <a:r>
            <a:rPr lang="en-US" dirty="0"/>
            <a:t>Non-directive</a:t>
          </a:r>
        </a:p>
      </dgm:t>
    </dgm:pt>
    <dgm:pt modelId="{4AD35B8A-E749-444A-86FE-0DA779C6630C}" type="parTrans" cxnId="{80E0EABA-0B72-4C62-B905-37A475F030C5}">
      <dgm:prSet/>
      <dgm:spPr/>
      <dgm:t>
        <a:bodyPr/>
        <a:lstStyle/>
        <a:p>
          <a:endParaRPr lang="en-US"/>
        </a:p>
      </dgm:t>
    </dgm:pt>
    <dgm:pt modelId="{C4E70C6B-4847-4075-BB3B-3103C057281F}" type="sibTrans" cxnId="{80E0EABA-0B72-4C62-B905-37A475F030C5}">
      <dgm:prSet/>
      <dgm:spPr/>
      <dgm:t>
        <a:bodyPr/>
        <a:lstStyle/>
        <a:p>
          <a:endParaRPr lang="en-US"/>
        </a:p>
      </dgm:t>
    </dgm:pt>
    <dgm:pt modelId="{FA392409-E64C-4C98-BC4C-002581879428}">
      <dgm:prSet phldrT="[Text]"/>
      <dgm:spPr/>
      <dgm:t>
        <a:bodyPr/>
        <a:lstStyle/>
        <a:p>
          <a:r>
            <a:rPr lang="en-US" dirty="0"/>
            <a:t>Child Directed </a:t>
          </a:r>
        </a:p>
      </dgm:t>
    </dgm:pt>
    <dgm:pt modelId="{9596AD7C-9299-464F-9B30-D0A172DF733E}" type="parTrans" cxnId="{F68C8D12-239D-4320-BF25-178E7205209D}">
      <dgm:prSet/>
      <dgm:spPr/>
      <dgm:t>
        <a:bodyPr/>
        <a:lstStyle/>
        <a:p>
          <a:endParaRPr lang="en-US"/>
        </a:p>
      </dgm:t>
    </dgm:pt>
    <dgm:pt modelId="{30CBB2F6-1553-4178-A5C5-04B89330B147}" type="sibTrans" cxnId="{F68C8D12-239D-4320-BF25-178E7205209D}">
      <dgm:prSet/>
      <dgm:spPr/>
      <dgm:t>
        <a:bodyPr/>
        <a:lstStyle/>
        <a:p>
          <a:endParaRPr lang="en-US"/>
        </a:p>
      </dgm:t>
    </dgm:pt>
    <dgm:pt modelId="{C8C115BF-86FD-4419-80CE-30B5AB3455E8}">
      <dgm:prSet phldrT="[Text]"/>
      <dgm:spPr/>
      <dgm:t>
        <a:bodyPr/>
        <a:lstStyle/>
        <a:p>
          <a:r>
            <a:rPr lang="en-US" dirty="0"/>
            <a:t>Focus on Child’s spontaneous play</a:t>
          </a:r>
        </a:p>
      </dgm:t>
    </dgm:pt>
    <dgm:pt modelId="{04E99174-ACBB-4BFD-9883-617DB00E0E03}" type="parTrans" cxnId="{FCB7211E-154E-4707-B615-BF44ACAA4345}">
      <dgm:prSet/>
      <dgm:spPr/>
      <dgm:t>
        <a:bodyPr/>
        <a:lstStyle/>
        <a:p>
          <a:endParaRPr lang="en-US"/>
        </a:p>
      </dgm:t>
    </dgm:pt>
    <dgm:pt modelId="{533A3080-D52E-4188-A792-455D66F9C727}" type="sibTrans" cxnId="{FCB7211E-154E-4707-B615-BF44ACAA4345}">
      <dgm:prSet/>
      <dgm:spPr/>
      <dgm:t>
        <a:bodyPr/>
        <a:lstStyle/>
        <a:p>
          <a:endParaRPr lang="en-US"/>
        </a:p>
      </dgm:t>
    </dgm:pt>
    <dgm:pt modelId="{1C3D11B1-CAB6-422C-9860-FAA673580981}">
      <dgm:prSet phldrT="[Text]"/>
      <dgm:spPr/>
      <dgm:t>
        <a:bodyPr/>
        <a:lstStyle/>
        <a:p>
          <a:r>
            <a:rPr lang="en-US" dirty="0"/>
            <a:t>Workers as Participant-Observers</a:t>
          </a:r>
        </a:p>
      </dgm:t>
    </dgm:pt>
    <dgm:pt modelId="{BA85583E-27D1-4427-B9D2-8DEBF62FA0A4}" type="parTrans" cxnId="{237466F8-A6B7-4FA6-B670-BFEBF7F4FCF3}">
      <dgm:prSet/>
      <dgm:spPr/>
      <dgm:t>
        <a:bodyPr/>
        <a:lstStyle/>
        <a:p>
          <a:endParaRPr lang="en-US"/>
        </a:p>
      </dgm:t>
    </dgm:pt>
    <dgm:pt modelId="{AF8D1FFE-08A9-49D6-8DBB-3FAF8B7B1560}" type="sibTrans" cxnId="{237466F8-A6B7-4FA6-B670-BFEBF7F4FCF3}">
      <dgm:prSet/>
      <dgm:spPr/>
      <dgm:t>
        <a:bodyPr/>
        <a:lstStyle/>
        <a:p>
          <a:endParaRPr lang="en-US"/>
        </a:p>
      </dgm:t>
    </dgm:pt>
    <dgm:pt modelId="{3BF96764-41AE-41F6-878C-DAA115DB4195}">
      <dgm:prSet phldrT="[Text]"/>
      <dgm:spPr/>
      <dgm:t>
        <a:bodyPr/>
        <a:lstStyle/>
        <a:p>
          <a:r>
            <a:rPr lang="en-US" dirty="0"/>
            <a:t>Focus on Targeted Issues of Concern</a:t>
          </a:r>
        </a:p>
      </dgm:t>
    </dgm:pt>
    <dgm:pt modelId="{8D69C856-F486-40FE-BD69-C738B0BE54AA}" type="parTrans" cxnId="{9CDA72F8-C0F1-4999-A539-FB75BA6CCDEF}">
      <dgm:prSet/>
      <dgm:spPr/>
      <dgm:t>
        <a:bodyPr/>
        <a:lstStyle/>
        <a:p>
          <a:endParaRPr lang="en-US"/>
        </a:p>
      </dgm:t>
    </dgm:pt>
    <dgm:pt modelId="{031DBFF1-C470-4455-859E-815DF7C356CA}" type="sibTrans" cxnId="{9CDA72F8-C0F1-4999-A539-FB75BA6CCDEF}">
      <dgm:prSet/>
      <dgm:spPr/>
      <dgm:t>
        <a:bodyPr/>
        <a:lstStyle/>
        <a:p>
          <a:endParaRPr lang="en-US"/>
        </a:p>
      </dgm:t>
    </dgm:pt>
    <dgm:pt modelId="{87F1ECA0-146D-4BEE-906A-DBDC6E133FE9}">
      <dgm:prSet phldrT="[Text]"/>
      <dgm:spPr/>
      <dgm:t>
        <a:bodyPr/>
        <a:lstStyle/>
        <a:p>
          <a:r>
            <a:rPr lang="en-US" dirty="0"/>
            <a:t>Cognitive-Behavioral</a:t>
          </a:r>
        </a:p>
      </dgm:t>
    </dgm:pt>
    <dgm:pt modelId="{BFBF38E6-A9AE-43B4-9C8A-A2860C1F47AE}" type="parTrans" cxnId="{ADC24C93-76DB-4BD8-952C-90758B1DB08F}">
      <dgm:prSet/>
      <dgm:spPr/>
      <dgm:t>
        <a:bodyPr/>
        <a:lstStyle/>
        <a:p>
          <a:endParaRPr lang="en-US"/>
        </a:p>
      </dgm:t>
    </dgm:pt>
    <dgm:pt modelId="{E362DB3D-FB60-4BB1-BC70-70F515D42F98}" type="sibTrans" cxnId="{ADC24C93-76DB-4BD8-952C-90758B1DB08F}">
      <dgm:prSet/>
      <dgm:spPr/>
      <dgm:t>
        <a:bodyPr/>
        <a:lstStyle/>
        <a:p>
          <a:endParaRPr lang="en-US"/>
        </a:p>
      </dgm:t>
    </dgm:pt>
    <dgm:pt modelId="{DC320EDB-AB17-4B7A-84D2-50FD4A66AD02}">
      <dgm:prSet phldrT="[Text]"/>
      <dgm:spPr/>
      <dgm:t>
        <a:bodyPr/>
        <a:lstStyle/>
        <a:p>
          <a:r>
            <a:rPr lang="en-US" dirty="0"/>
            <a:t>Worker Directed</a:t>
          </a:r>
        </a:p>
      </dgm:t>
    </dgm:pt>
    <dgm:pt modelId="{80C477D2-A84F-4280-8773-3159440B0A6A}" type="parTrans" cxnId="{97E3D571-32EE-47F5-BF87-E45E39F55B79}">
      <dgm:prSet/>
      <dgm:spPr/>
      <dgm:t>
        <a:bodyPr/>
        <a:lstStyle/>
        <a:p>
          <a:endParaRPr lang="en-US"/>
        </a:p>
      </dgm:t>
    </dgm:pt>
    <dgm:pt modelId="{E11ACA08-F709-406F-BECD-7A0C312942FC}" type="sibTrans" cxnId="{97E3D571-32EE-47F5-BF87-E45E39F55B79}">
      <dgm:prSet/>
      <dgm:spPr/>
      <dgm:t>
        <a:bodyPr/>
        <a:lstStyle/>
        <a:p>
          <a:endParaRPr lang="en-US"/>
        </a:p>
      </dgm:t>
    </dgm:pt>
    <dgm:pt modelId="{6F1DFEF9-37FE-4A29-A1A6-63B0F7C00761}">
      <dgm:prSet phldrT="[Text]"/>
      <dgm:spPr/>
      <dgm:t>
        <a:bodyPr/>
        <a:lstStyle/>
        <a:p>
          <a:r>
            <a:rPr lang="en-US" dirty="0"/>
            <a:t>Directive</a:t>
          </a:r>
        </a:p>
      </dgm:t>
    </dgm:pt>
    <dgm:pt modelId="{29EB021B-FD4E-462B-B27C-4E544D773488}" type="parTrans" cxnId="{30F05F30-E877-4A57-B56A-5ED47801C75B}">
      <dgm:prSet/>
      <dgm:spPr/>
      <dgm:t>
        <a:bodyPr/>
        <a:lstStyle/>
        <a:p>
          <a:endParaRPr lang="en-US"/>
        </a:p>
      </dgm:t>
    </dgm:pt>
    <dgm:pt modelId="{33A09579-B9EE-4733-8C6B-06D2F32E631B}" type="sibTrans" cxnId="{30F05F30-E877-4A57-B56A-5ED47801C75B}">
      <dgm:prSet/>
      <dgm:spPr/>
      <dgm:t>
        <a:bodyPr/>
        <a:lstStyle/>
        <a:p>
          <a:endParaRPr lang="en-US"/>
        </a:p>
      </dgm:t>
    </dgm:pt>
    <dgm:pt modelId="{717595ED-B15F-474C-9D3C-7DC8DD4C86F5}">
      <dgm:prSet phldrT="[Text]"/>
      <dgm:spPr/>
      <dgm:t>
        <a:bodyPr/>
        <a:lstStyle/>
        <a:p>
          <a:r>
            <a:rPr lang="en-US" dirty="0"/>
            <a:t>Focus on Core Thoughts &amp; Behavioral Change </a:t>
          </a:r>
        </a:p>
      </dgm:t>
    </dgm:pt>
    <dgm:pt modelId="{D16CCDE3-3380-4854-AD3C-FE512C7596EC}" type="parTrans" cxnId="{36C17329-DF04-40B4-AAF9-DFDC3A472B8A}">
      <dgm:prSet/>
      <dgm:spPr/>
      <dgm:t>
        <a:bodyPr/>
        <a:lstStyle/>
        <a:p>
          <a:endParaRPr lang="en-US"/>
        </a:p>
      </dgm:t>
    </dgm:pt>
    <dgm:pt modelId="{EAEFA3FF-1C57-4B6C-9109-69072EB025B6}" type="sibTrans" cxnId="{36C17329-DF04-40B4-AAF9-DFDC3A472B8A}">
      <dgm:prSet/>
      <dgm:spPr/>
      <dgm:t>
        <a:bodyPr/>
        <a:lstStyle/>
        <a:p>
          <a:endParaRPr lang="en-US"/>
        </a:p>
      </dgm:t>
    </dgm:pt>
    <dgm:pt modelId="{58352FA5-8AA3-4044-AB2A-41E6281C5FFB}">
      <dgm:prSet phldrT="[Text]"/>
      <dgm:spPr/>
      <dgm:t>
        <a:bodyPr/>
        <a:lstStyle/>
        <a:p>
          <a:endParaRPr lang="en-US" dirty="0"/>
        </a:p>
      </dgm:t>
    </dgm:pt>
    <dgm:pt modelId="{D2FAC1BB-A55E-420B-9E03-BA267F335484}" type="parTrans" cxnId="{B616292F-AE7A-42C9-8EC2-6A9B46F652C5}">
      <dgm:prSet/>
      <dgm:spPr/>
      <dgm:t>
        <a:bodyPr/>
        <a:lstStyle/>
        <a:p>
          <a:endParaRPr lang="en-US"/>
        </a:p>
      </dgm:t>
    </dgm:pt>
    <dgm:pt modelId="{123A20AC-C573-40E9-8B85-583470BB001A}" type="sibTrans" cxnId="{B616292F-AE7A-42C9-8EC2-6A9B46F652C5}">
      <dgm:prSet/>
      <dgm:spPr/>
      <dgm:t>
        <a:bodyPr/>
        <a:lstStyle/>
        <a:p>
          <a:endParaRPr lang="en-US"/>
        </a:p>
      </dgm:t>
    </dgm:pt>
    <dgm:pt modelId="{AF002C7F-CF6D-4759-9015-7F54F9C555EB}" type="pres">
      <dgm:prSet presAssocID="{436FE1D8-F663-4D10-A57D-DF6B5EF94206}" presName="Name0" presStyleCnt="0">
        <dgm:presLayoutVars>
          <dgm:dir/>
          <dgm:animLvl val="lvl"/>
          <dgm:resizeHandles val="exact"/>
        </dgm:presLayoutVars>
      </dgm:prSet>
      <dgm:spPr/>
      <dgm:t>
        <a:bodyPr/>
        <a:lstStyle/>
        <a:p>
          <a:endParaRPr lang="en-US"/>
        </a:p>
      </dgm:t>
    </dgm:pt>
    <dgm:pt modelId="{BB9930B0-F081-4B6D-A4CA-A0A562ABD982}" type="pres">
      <dgm:prSet presAssocID="{E6E018BE-75B6-4EA5-B310-01B614799837}" presName="composite" presStyleCnt="0"/>
      <dgm:spPr/>
    </dgm:pt>
    <dgm:pt modelId="{9561AD19-BCB1-459F-ABD8-918259EFF6EE}" type="pres">
      <dgm:prSet presAssocID="{E6E018BE-75B6-4EA5-B310-01B614799837}" presName="parTx" presStyleLbl="alignNode1" presStyleIdx="0" presStyleCnt="3" custScaleY="100967">
        <dgm:presLayoutVars>
          <dgm:chMax val="0"/>
          <dgm:chPref val="0"/>
          <dgm:bulletEnabled val="1"/>
        </dgm:presLayoutVars>
      </dgm:prSet>
      <dgm:spPr/>
      <dgm:t>
        <a:bodyPr/>
        <a:lstStyle/>
        <a:p>
          <a:endParaRPr lang="en-US"/>
        </a:p>
      </dgm:t>
    </dgm:pt>
    <dgm:pt modelId="{C3840D51-EE84-4F9C-9A42-5D6E04758259}" type="pres">
      <dgm:prSet presAssocID="{E6E018BE-75B6-4EA5-B310-01B614799837}" presName="desTx" presStyleLbl="alignAccFollowNode1" presStyleIdx="0" presStyleCnt="3" custScaleY="99084">
        <dgm:presLayoutVars>
          <dgm:bulletEnabled val="1"/>
        </dgm:presLayoutVars>
      </dgm:prSet>
      <dgm:spPr/>
      <dgm:t>
        <a:bodyPr/>
        <a:lstStyle/>
        <a:p>
          <a:endParaRPr lang="en-US"/>
        </a:p>
      </dgm:t>
    </dgm:pt>
    <dgm:pt modelId="{9BF7696E-8D7B-4DB8-AE26-0A7E89447A88}" type="pres">
      <dgm:prSet presAssocID="{C4E70C6B-4847-4075-BB3B-3103C057281F}" presName="space" presStyleCnt="0"/>
      <dgm:spPr/>
    </dgm:pt>
    <dgm:pt modelId="{5D2C643F-1968-4200-8CC9-4F58E4A0D739}" type="pres">
      <dgm:prSet presAssocID="{6F1DFEF9-37FE-4A29-A1A6-63B0F7C00761}" presName="composite" presStyleCnt="0"/>
      <dgm:spPr/>
    </dgm:pt>
    <dgm:pt modelId="{4BB866D1-BA01-45F8-8618-5C028D430759}" type="pres">
      <dgm:prSet presAssocID="{6F1DFEF9-37FE-4A29-A1A6-63B0F7C00761}" presName="parTx" presStyleLbl="alignNode1" presStyleIdx="1" presStyleCnt="3">
        <dgm:presLayoutVars>
          <dgm:chMax val="0"/>
          <dgm:chPref val="0"/>
          <dgm:bulletEnabled val="1"/>
        </dgm:presLayoutVars>
      </dgm:prSet>
      <dgm:spPr/>
      <dgm:t>
        <a:bodyPr/>
        <a:lstStyle/>
        <a:p>
          <a:endParaRPr lang="en-US"/>
        </a:p>
      </dgm:t>
    </dgm:pt>
    <dgm:pt modelId="{0D33BB83-48F2-4984-82EF-C0541B341BD9}" type="pres">
      <dgm:prSet presAssocID="{6F1DFEF9-37FE-4A29-A1A6-63B0F7C00761}" presName="desTx" presStyleLbl="alignAccFollowNode1" presStyleIdx="1" presStyleCnt="3" custScaleY="97124">
        <dgm:presLayoutVars>
          <dgm:bulletEnabled val="1"/>
        </dgm:presLayoutVars>
      </dgm:prSet>
      <dgm:spPr/>
      <dgm:t>
        <a:bodyPr/>
        <a:lstStyle/>
        <a:p>
          <a:endParaRPr lang="en-US"/>
        </a:p>
      </dgm:t>
    </dgm:pt>
    <dgm:pt modelId="{AED83874-AE42-4B7A-9B26-23C3136B2554}" type="pres">
      <dgm:prSet presAssocID="{33A09579-B9EE-4733-8C6B-06D2F32E631B}" presName="space" presStyleCnt="0"/>
      <dgm:spPr/>
    </dgm:pt>
    <dgm:pt modelId="{F538ED78-60A1-4BD5-9DD8-D211431D6AF6}" type="pres">
      <dgm:prSet presAssocID="{87F1ECA0-146D-4BEE-906A-DBDC6E133FE9}" presName="composite" presStyleCnt="0"/>
      <dgm:spPr/>
    </dgm:pt>
    <dgm:pt modelId="{C1C2AA20-734E-454D-A518-1525A4306541}" type="pres">
      <dgm:prSet presAssocID="{87F1ECA0-146D-4BEE-906A-DBDC6E133FE9}" presName="parTx" presStyleLbl="alignNode1" presStyleIdx="2" presStyleCnt="3">
        <dgm:presLayoutVars>
          <dgm:chMax val="0"/>
          <dgm:chPref val="0"/>
          <dgm:bulletEnabled val="1"/>
        </dgm:presLayoutVars>
      </dgm:prSet>
      <dgm:spPr/>
      <dgm:t>
        <a:bodyPr/>
        <a:lstStyle/>
        <a:p>
          <a:endParaRPr lang="en-US"/>
        </a:p>
      </dgm:t>
    </dgm:pt>
    <dgm:pt modelId="{7DEEB3C2-776A-4609-8FAE-D9C66249D7AC}" type="pres">
      <dgm:prSet presAssocID="{87F1ECA0-146D-4BEE-906A-DBDC6E133FE9}" presName="desTx" presStyleLbl="alignAccFollowNode1" presStyleIdx="2" presStyleCnt="3" custScaleY="97313">
        <dgm:presLayoutVars>
          <dgm:bulletEnabled val="1"/>
        </dgm:presLayoutVars>
      </dgm:prSet>
      <dgm:spPr/>
      <dgm:t>
        <a:bodyPr/>
        <a:lstStyle/>
        <a:p>
          <a:endParaRPr lang="en-US"/>
        </a:p>
      </dgm:t>
    </dgm:pt>
  </dgm:ptLst>
  <dgm:cxnLst>
    <dgm:cxn modelId="{34190214-4563-4F10-98AD-45D4AE487C2F}" type="presOf" srcId="{DC320EDB-AB17-4B7A-84D2-50FD4A66AD02}" destId="{7DEEB3C2-776A-4609-8FAE-D9C66249D7AC}" srcOrd="0" destOrd="0" presId="urn:microsoft.com/office/officeart/2005/8/layout/hList1"/>
    <dgm:cxn modelId="{5168A860-F078-47D2-868D-EDDEECFF7B79}" type="presOf" srcId="{436FE1D8-F663-4D10-A57D-DF6B5EF94206}" destId="{AF002C7F-CF6D-4759-9015-7F54F9C555EB}" srcOrd="0" destOrd="0" presId="urn:microsoft.com/office/officeart/2005/8/layout/hList1"/>
    <dgm:cxn modelId="{FBA8C02E-B718-4C82-ABE0-88C22FA5B4A3}" type="presOf" srcId="{717595ED-B15F-474C-9D3C-7DC8DD4C86F5}" destId="{7DEEB3C2-776A-4609-8FAE-D9C66249D7AC}" srcOrd="0" destOrd="1" presId="urn:microsoft.com/office/officeart/2005/8/layout/hList1"/>
    <dgm:cxn modelId="{30F05F30-E877-4A57-B56A-5ED47801C75B}" srcId="{436FE1D8-F663-4D10-A57D-DF6B5EF94206}" destId="{6F1DFEF9-37FE-4A29-A1A6-63B0F7C00761}" srcOrd="1" destOrd="0" parTransId="{29EB021B-FD4E-462B-B27C-4E544D773488}" sibTransId="{33A09579-B9EE-4733-8C6B-06D2F32E631B}"/>
    <dgm:cxn modelId="{F68C8D12-239D-4320-BF25-178E7205209D}" srcId="{E6E018BE-75B6-4EA5-B310-01B614799837}" destId="{FA392409-E64C-4C98-BC4C-002581879428}" srcOrd="0" destOrd="0" parTransId="{9596AD7C-9299-464F-9B30-D0A172DF733E}" sibTransId="{30CBB2F6-1553-4178-A5C5-04B89330B147}"/>
    <dgm:cxn modelId="{3E198AFB-6298-4822-90A7-E10487185CB0}" type="presOf" srcId="{E6E018BE-75B6-4EA5-B310-01B614799837}" destId="{9561AD19-BCB1-459F-ABD8-918259EFF6EE}" srcOrd="0" destOrd="0" presId="urn:microsoft.com/office/officeart/2005/8/layout/hList1"/>
    <dgm:cxn modelId="{08A8A2F3-7A79-4E63-9AEF-661EE1CEFD84}" type="presOf" srcId="{6F1DFEF9-37FE-4A29-A1A6-63B0F7C00761}" destId="{4BB866D1-BA01-45F8-8618-5C028D430759}" srcOrd="0" destOrd="0" presId="urn:microsoft.com/office/officeart/2005/8/layout/hList1"/>
    <dgm:cxn modelId="{237466F8-A6B7-4FA6-B670-BFEBF7F4FCF3}" srcId="{6F1DFEF9-37FE-4A29-A1A6-63B0F7C00761}" destId="{1C3D11B1-CAB6-422C-9860-FAA673580981}" srcOrd="0" destOrd="0" parTransId="{BA85583E-27D1-4427-B9D2-8DEBF62FA0A4}" sibTransId="{AF8D1FFE-08A9-49D6-8DBB-3FAF8B7B1560}"/>
    <dgm:cxn modelId="{FCB7211E-154E-4707-B615-BF44ACAA4345}" srcId="{E6E018BE-75B6-4EA5-B310-01B614799837}" destId="{C8C115BF-86FD-4419-80CE-30B5AB3455E8}" srcOrd="1" destOrd="0" parTransId="{04E99174-ACBB-4BFD-9883-617DB00E0E03}" sibTransId="{533A3080-D52E-4188-A792-455D66F9C727}"/>
    <dgm:cxn modelId="{B616292F-AE7A-42C9-8EC2-6A9B46F652C5}" srcId="{87F1ECA0-146D-4BEE-906A-DBDC6E133FE9}" destId="{58352FA5-8AA3-4044-AB2A-41E6281C5FFB}" srcOrd="2" destOrd="0" parTransId="{D2FAC1BB-A55E-420B-9E03-BA267F335484}" sibTransId="{123A20AC-C573-40E9-8B85-583470BB001A}"/>
    <dgm:cxn modelId="{39F23CE3-E15E-48E5-9316-4FD9AE0CE917}" type="presOf" srcId="{C8C115BF-86FD-4419-80CE-30B5AB3455E8}" destId="{C3840D51-EE84-4F9C-9A42-5D6E04758259}" srcOrd="0" destOrd="1" presId="urn:microsoft.com/office/officeart/2005/8/layout/hList1"/>
    <dgm:cxn modelId="{80E0EABA-0B72-4C62-B905-37A475F030C5}" srcId="{436FE1D8-F663-4D10-A57D-DF6B5EF94206}" destId="{E6E018BE-75B6-4EA5-B310-01B614799837}" srcOrd="0" destOrd="0" parTransId="{4AD35B8A-E749-444A-86FE-0DA779C6630C}" sibTransId="{C4E70C6B-4847-4075-BB3B-3103C057281F}"/>
    <dgm:cxn modelId="{36C17329-DF04-40B4-AAF9-DFDC3A472B8A}" srcId="{87F1ECA0-146D-4BEE-906A-DBDC6E133FE9}" destId="{717595ED-B15F-474C-9D3C-7DC8DD4C86F5}" srcOrd="1" destOrd="0" parTransId="{D16CCDE3-3380-4854-AD3C-FE512C7596EC}" sibTransId="{EAEFA3FF-1C57-4B6C-9109-69072EB025B6}"/>
    <dgm:cxn modelId="{3FAB94E5-DAE1-4BD1-8D1C-A2829AD42E45}" type="presOf" srcId="{58352FA5-8AA3-4044-AB2A-41E6281C5FFB}" destId="{7DEEB3C2-776A-4609-8FAE-D9C66249D7AC}" srcOrd="0" destOrd="2" presId="urn:microsoft.com/office/officeart/2005/8/layout/hList1"/>
    <dgm:cxn modelId="{6F871D04-319D-4C6E-AED8-1453C8F40473}" type="presOf" srcId="{87F1ECA0-146D-4BEE-906A-DBDC6E133FE9}" destId="{C1C2AA20-734E-454D-A518-1525A4306541}" srcOrd="0" destOrd="0" presId="urn:microsoft.com/office/officeart/2005/8/layout/hList1"/>
    <dgm:cxn modelId="{B6949014-205D-4ECC-B2D6-F9A1968BBF79}" type="presOf" srcId="{3BF96764-41AE-41F6-878C-DAA115DB4195}" destId="{0D33BB83-48F2-4984-82EF-C0541B341BD9}" srcOrd="0" destOrd="1" presId="urn:microsoft.com/office/officeart/2005/8/layout/hList1"/>
    <dgm:cxn modelId="{9CDA72F8-C0F1-4999-A539-FB75BA6CCDEF}" srcId="{6F1DFEF9-37FE-4A29-A1A6-63B0F7C00761}" destId="{3BF96764-41AE-41F6-878C-DAA115DB4195}" srcOrd="1" destOrd="0" parTransId="{8D69C856-F486-40FE-BD69-C738B0BE54AA}" sibTransId="{031DBFF1-C470-4455-859E-815DF7C356CA}"/>
    <dgm:cxn modelId="{97E3D571-32EE-47F5-BF87-E45E39F55B79}" srcId="{87F1ECA0-146D-4BEE-906A-DBDC6E133FE9}" destId="{DC320EDB-AB17-4B7A-84D2-50FD4A66AD02}" srcOrd="0" destOrd="0" parTransId="{80C477D2-A84F-4280-8773-3159440B0A6A}" sibTransId="{E11ACA08-F709-406F-BECD-7A0C312942FC}"/>
    <dgm:cxn modelId="{ADC24C93-76DB-4BD8-952C-90758B1DB08F}" srcId="{436FE1D8-F663-4D10-A57D-DF6B5EF94206}" destId="{87F1ECA0-146D-4BEE-906A-DBDC6E133FE9}" srcOrd="2" destOrd="0" parTransId="{BFBF38E6-A9AE-43B4-9C8A-A2860C1F47AE}" sibTransId="{E362DB3D-FB60-4BB1-BC70-70F515D42F98}"/>
    <dgm:cxn modelId="{1DAD8335-1570-4427-960E-D5D2DA62EC53}" type="presOf" srcId="{FA392409-E64C-4C98-BC4C-002581879428}" destId="{C3840D51-EE84-4F9C-9A42-5D6E04758259}" srcOrd="0" destOrd="0" presId="urn:microsoft.com/office/officeart/2005/8/layout/hList1"/>
    <dgm:cxn modelId="{85140E94-8C7D-4100-B8EB-E74B431CA458}" type="presOf" srcId="{1C3D11B1-CAB6-422C-9860-FAA673580981}" destId="{0D33BB83-48F2-4984-82EF-C0541B341BD9}" srcOrd="0" destOrd="0" presId="urn:microsoft.com/office/officeart/2005/8/layout/hList1"/>
    <dgm:cxn modelId="{D73A57D8-A77C-43DF-8DA5-BD2749F8A781}" type="presParOf" srcId="{AF002C7F-CF6D-4759-9015-7F54F9C555EB}" destId="{BB9930B0-F081-4B6D-A4CA-A0A562ABD982}" srcOrd="0" destOrd="0" presId="urn:microsoft.com/office/officeart/2005/8/layout/hList1"/>
    <dgm:cxn modelId="{A5A0CEBD-D7FE-4AC8-80DD-1241DC8C034E}" type="presParOf" srcId="{BB9930B0-F081-4B6D-A4CA-A0A562ABD982}" destId="{9561AD19-BCB1-459F-ABD8-918259EFF6EE}" srcOrd="0" destOrd="0" presId="urn:microsoft.com/office/officeart/2005/8/layout/hList1"/>
    <dgm:cxn modelId="{4D10FA53-B157-46EA-B4DC-8AB0DAC2E521}" type="presParOf" srcId="{BB9930B0-F081-4B6D-A4CA-A0A562ABD982}" destId="{C3840D51-EE84-4F9C-9A42-5D6E04758259}" srcOrd="1" destOrd="0" presId="urn:microsoft.com/office/officeart/2005/8/layout/hList1"/>
    <dgm:cxn modelId="{06696518-5875-4321-9FF4-723C79834F40}" type="presParOf" srcId="{AF002C7F-CF6D-4759-9015-7F54F9C555EB}" destId="{9BF7696E-8D7B-4DB8-AE26-0A7E89447A88}" srcOrd="1" destOrd="0" presId="urn:microsoft.com/office/officeart/2005/8/layout/hList1"/>
    <dgm:cxn modelId="{3EFE886C-A127-425F-96C3-E58C1179EEFC}" type="presParOf" srcId="{AF002C7F-CF6D-4759-9015-7F54F9C555EB}" destId="{5D2C643F-1968-4200-8CC9-4F58E4A0D739}" srcOrd="2" destOrd="0" presId="urn:microsoft.com/office/officeart/2005/8/layout/hList1"/>
    <dgm:cxn modelId="{BA259565-B16A-41D2-9BE0-C346BBC740D2}" type="presParOf" srcId="{5D2C643F-1968-4200-8CC9-4F58E4A0D739}" destId="{4BB866D1-BA01-45F8-8618-5C028D430759}" srcOrd="0" destOrd="0" presId="urn:microsoft.com/office/officeart/2005/8/layout/hList1"/>
    <dgm:cxn modelId="{96ADB707-006B-4800-B800-4EAD273088D1}" type="presParOf" srcId="{5D2C643F-1968-4200-8CC9-4F58E4A0D739}" destId="{0D33BB83-48F2-4984-82EF-C0541B341BD9}" srcOrd="1" destOrd="0" presId="urn:microsoft.com/office/officeart/2005/8/layout/hList1"/>
    <dgm:cxn modelId="{310A1443-B38A-4349-803F-719D270B5330}" type="presParOf" srcId="{AF002C7F-CF6D-4759-9015-7F54F9C555EB}" destId="{AED83874-AE42-4B7A-9B26-23C3136B2554}" srcOrd="3" destOrd="0" presId="urn:microsoft.com/office/officeart/2005/8/layout/hList1"/>
    <dgm:cxn modelId="{26EEE31F-CCBE-4E2B-8075-AAFCB7013B5F}" type="presParOf" srcId="{AF002C7F-CF6D-4759-9015-7F54F9C555EB}" destId="{F538ED78-60A1-4BD5-9DD8-D211431D6AF6}" srcOrd="4" destOrd="0" presId="urn:microsoft.com/office/officeart/2005/8/layout/hList1"/>
    <dgm:cxn modelId="{0F9A4F2A-EA56-4FE0-A675-237F03F4E818}" type="presParOf" srcId="{F538ED78-60A1-4BD5-9DD8-D211431D6AF6}" destId="{C1C2AA20-734E-454D-A518-1525A4306541}" srcOrd="0" destOrd="0" presId="urn:microsoft.com/office/officeart/2005/8/layout/hList1"/>
    <dgm:cxn modelId="{35EF3738-7D6E-4308-8AC4-5B1E66A36B5B}" type="presParOf" srcId="{F538ED78-60A1-4BD5-9DD8-D211431D6AF6}" destId="{7DEEB3C2-776A-4609-8FAE-D9C66249D7A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7BD82F-EBFF-4015-96ED-5B6C5C01991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DDFAD3A-DABE-4852-9AF4-A3F2F838B91F}">
      <dgm:prSet phldrT="[Text]" custT="1"/>
      <dgm:spPr/>
      <dgm:t>
        <a:bodyPr/>
        <a:lstStyle/>
        <a:p>
          <a:r>
            <a:rPr lang="en-US" sz="2000" dirty="0"/>
            <a:t>Sensorimotor</a:t>
          </a:r>
        </a:p>
      </dgm:t>
    </dgm:pt>
    <dgm:pt modelId="{B05E82F9-F586-48F9-8BC7-FEA85065FF20}" type="sibTrans" cxnId="{87FB9A1D-DBD0-466E-A367-A217FDB7BDD9}">
      <dgm:prSet/>
      <dgm:spPr/>
      <dgm:t>
        <a:bodyPr/>
        <a:lstStyle/>
        <a:p>
          <a:endParaRPr lang="en-US"/>
        </a:p>
      </dgm:t>
    </dgm:pt>
    <dgm:pt modelId="{AE2190C8-433F-4BF8-9D05-D98B9259F342}" type="parTrans" cxnId="{87FB9A1D-DBD0-466E-A367-A217FDB7BDD9}">
      <dgm:prSet/>
      <dgm:spPr/>
      <dgm:t>
        <a:bodyPr/>
        <a:lstStyle/>
        <a:p>
          <a:endParaRPr lang="en-US"/>
        </a:p>
      </dgm:t>
    </dgm:pt>
    <dgm:pt modelId="{088A0951-5F5D-4D9E-BE50-6207F24AD72D}">
      <dgm:prSet/>
      <dgm:spPr/>
      <dgm:t>
        <a:bodyPr/>
        <a:lstStyle/>
        <a:p>
          <a:r>
            <a:rPr lang="en-US" dirty="0"/>
            <a:t>Youth-Worker Collaboration</a:t>
          </a:r>
        </a:p>
      </dgm:t>
    </dgm:pt>
    <dgm:pt modelId="{6A670A4D-0BF1-4256-BC7E-44DA589AFC65}" type="parTrans" cxnId="{C7416CA2-6DFE-49DD-A3F4-72F2DE613312}">
      <dgm:prSet/>
      <dgm:spPr/>
      <dgm:t>
        <a:bodyPr/>
        <a:lstStyle/>
        <a:p>
          <a:endParaRPr lang="en-US"/>
        </a:p>
      </dgm:t>
    </dgm:pt>
    <dgm:pt modelId="{B0CDB9EC-64B3-45AD-9FB2-758D2A718E26}" type="sibTrans" cxnId="{C7416CA2-6DFE-49DD-A3F4-72F2DE613312}">
      <dgm:prSet/>
      <dgm:spPr/>
      <dgm:t>
        <a:bodyPr/>
        <a:lstStyle/>
        <a:p>
          <a:endParaRPr lang="en-US"/>
        </a:p>
      </dgm:t>
    </dgm:pt>
    <dgm:pt modelId="{1DA8A6A6-8C25-4219-99D2-946FAF5B36BA}">
      <dgm:prSet/>
      <dgm:spPr/>
      <dgm:t>
        <a:bodyPr/>
        <a:lstStyle/>
        <a:p>
          <a:r>
            <a:rPr lang="en-US" dirty="0"/>
            <a:t>Focus on Regulation Skills</a:t>
          </a:r>
        </a:p>
      </dgm:t>
    </dgm:pt>
    <dgm:pt modelId="{F23CCCB8-054F-4B7F-A078-07CE04A736A8}" type="parTrans" cxnId="{31AD3253-72AA-416B-973B-AA07F1150887}">
      <dgm:prSet/>
      <dgm:spPr/>
      <dgm:t>
        <a:bodyPr/>
        <a:lstStyle/>
        <a:p>
          <a:endParaRPr lang="en-US"/>
        </a:p>
      </dgm:t>
    </dgm:pt>
    <dgm:pt modelId="{F55A6EAB-1472-4085-A547-E1AABA4374B6}" type="sibTrans" cxnId="{31AD3253-72AA-416B-973B-AA07F1150887}">
      <dgm:prSet/>
      <dgm:spPr/>
      <dgm:t>
        <a:bodyPr/>
        <a:lstStyle/>
        <a:p>
          <a:endParaRPr lang="en-US"/>
        </a:p>
      </dgm:t>
    </dgm:pt>
    <dgm:pt modelId="{600DD58D-9D27-4013-954E-92672DDB2EE5}" type="pres">
      <dgm:prSet presAssocID="{FB7BD82F-EBFF-4015-96ED-5B6C5C01991C}" presName="Name0" presStyleCnt="0">
        <dgm:presLayoutVars>
          <dgm:dir/>
          <dgm:animLvl val="lvl"/>
          <dgm:resizeHandles val="exact"/>
        </dgm:presLayoutVars>
      </dgm:prSet>
      <dgm:spPr/>
      <dgm:t>
        <a:bodyPr/>
        <a:lstStyle/>
        <a:p>
          <a:endParaRPr lang="en-US"/>
        </a:p>
      </dgm:t>
    </dgm:pt>
    <dgm:pt modelId="{3182CD8C-0BC1-4EB8-8DBE-CB08D1BF6D95}" type="pres">
      <dgm:prSet presAssocID="{0DDFAD3A-DABE-4852-9AF4-A3F2F838B91F}" presName="composite" presStyleCnt="0"/>
      <dgm:spPr/>
    </dgm:pt>
    <dgm:pt modelId="{40CD8047-95B6-42C6-B8BA-00888A2FC429}" type="pres">
      <dgm:prSet presAssocID="{0DDFAD3A-DABE-4852-9AF4-A3F2F838B91F}" presName="parTx" presStyleLbl="alignNode1" presStyleIdx="0" presStyleCnt="1" custScaleX="149377" custScaleY="145443">
        <dgm:presLayoutVars>
          <dgm:chMax val="0"/>
          <dgm:chPref val="0"/>
          <dgm:bulletEnabled val="1"/>
        </dgm:presLayoutVars>
      </dgm:prSet>
      <dgm:spPr/>
      <dgm:t>
        <a:bodyPr/>
        <a:lstStyle/>
        <a:p>
          <a:endParaRPr lang="en-US"/>
        </a:p>
      </dgm:t>
    </dgm:pt>
    <dgm:pt modelId="{5EC78834-3ED1-4847-AC34-E8213D7569E5}" type="pres">
      <dgm:prSet presAssocID="{0DDFAD3A-DABE-4852-9AF4-A3F2F838B91F}" presName="desTx" presStyleLbl="alignAccFollowNode1" presStyleIdx="0" presStyleCnt="1" custScaleX="149489" custScaleY="99322">
        <dgm:presLayoutVars>
          <dgm:bulletEnabled val="1"/>
        </dgm:presLayoutVars>
      </dgm:prSet>
      <dgm:spPr/>
      <dgm:t>
        <a:bodyPr/>
        <a:lstStyle/>
        <a:p>
          <a:endParaRPr lang="en-US"/>
        </a:p>
      </dgm:t>
    </dgm:pt>
  </dgm:ptLst>
  <dgm:cxnLst>
    <dgm:cxn modelId="{87FB9A1D-DBD0-466E-A367-A217FDB7BDD9}" srcId="{FB7BD82F-EBFF-4015-96ED-5B6C5C01991C}" destId="{0DDFAD3A-DABE-4852-9AF4-A3F2F838B91F}" srcOrd="0" destOrd="0" parTransId="{AE2190C8-433F-4BF8-9D05-D98B9259F342}" sibTransId="{B05E82F9-F586-48F9-8BC7-FEA85065FF20}"/>
    <dgm:cxn modelId="{69C75F47-A19E-4579-AE59-29A46CC3A3D8}" type="presOf" srcId="{FB7BD82F-EBFF-4015-96ED-5B6C5C01991C}" destId="{600DD58D-9D27-4013-954E-92672DDB2EE5}" srcOrd="0" destOrd="0" presId="urn:microsoft.com/office/officeart/2005/8/layout/hList1"/>
    <dgm:cxn modelId="{7E767E83-4EBB-421B-80DB-4BC8ED710B25}" type="presOf" srcId="{1DA8A6A6-8C25-4219-99D2-946FAF5B36BA}" destId="{5EC78834-3ED1-4847-AC34-E8213D7569E5}" srcOrd="0" destOrd="1" presId="urn:microsoft.com/office/officeart/2005/8/layout/hList1"/>
    <dgm:cxn modelId="{314B7F2E-6FBC-438F-964B-ADC41518EF1C}" type="presOf" srcId="{088A0951-5F5D-4D9E-BE50-6207F24AD72D}" destId="{5EC78834-3ED1-4847-AC34-E8213D7569E5}" srcOrd="0" destOrd="0" presId="urn:microsoft.com/office/officeart/2005/8/layout/hList1"/>
    <dgm:cxn modelId="{31AD3253-72AA-416B-973B-AA07F1150887}" srcId="{0DDFAD3A-DABE-4852-9AF4-A3F2F838B91F}" destId="{1DA8A6A6-8C25-4219-99D2-946FAF5B36BA}" srcOrd="1" destOrd="0" parTransId="{F23CCCB8-054F-4B7F-A078-07CE04A736A8}" sibTransId="{F55A6EAB-1472-4085-A547-E1AABA4374B6}"/>
    <dgm:cxn modelId="{C7416CA2-6DFE-49DD-A3F4-72F2DE613312}" srcId="{0DDFAD3A-DABE-4852-9AF4-A3F2F838B91F}" destId="{088A0951-5F5D-4D9E-BE50-6207F24AD72D}" srcOrd="0" destOrd="0" parTransId="{6A670A4D-0BF1-4256-BC7E-44DA589AFC65}" sibTransId="{B0CDB9EC-64B3-45AD-9FB2-758D2A718E26}"/>
    <dgm:cxn modelId="{AADCE798-EC7A-4C39-91FB-AA9E01B54741}" type="presOf" srcId="{0DDFAD3A-DABE-4852-9AF4-A3F2F838B91F}" destId="{40CD8047-95B6-42C6-B8BA-00888A2FC429}" srcOrd="0" destOrd="0" presId="urn:microsoft.com/office/officeart/2005/8/layout/hList1"/>
    <dgm:cxn modelId="{A8F6590A-ED48-4C9C-900C-3CA7AE3CC3A5}" type="presParOf" srcId="{600DD58D-9D27-4013-954E-92672DDB2EE5}" destId="{3182CD8C-0BC1-4EB8-8DBE-CB08D1BF6D95}" srcOrd="0" destOrd="0" presId="urn:microsoft.com/office/officeart/2005/8/layout/hList1"/>
    <dgm:cxn modelId="{C64C1AFF-AA21-4611-8AFB-8B5A6B0A1044}" type="presParOf" srcId="{3182CD8C-0BC1-4EB8-8DBE-CB08D1BF6D95}" destId="{40CD8047-95B6-42C6-B8BA-00888A2FC429}" srcOrd="0" destOrd="0" presId="urn:microsoft.com/office/officeart/2005/8/layout/hList1"/>
    <dgm:cxn modelId="{B4708AA7-1CEE-4AB7-A0F3-01A79A6F2B1A}" type="presParOf" srcId="{3182CD8C-0BC1-4EB8-8DBE-CB08D1BF6D95}" destId="{5EC78834-3ED1-4847-AC34-E8213D7569E5}"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987AFF-FB81-4ABC-9DD9-88B3360474F6}" type="doc">
      <dgm:prSet loTypeId="urn:microsoft.com/office/officeart/2005/8/layout/cycle6" loCatId="cycle" qsTypeId="urn:microsoft.com/office/officeart/2005/8/quickstyle/simple1" qsCatId="simple" csTypeId="urn:microsoft.com/office/officeart/2005/8/colors/accent1_2" csCatId="accent1" phldr="0"/>
      <dgm:spPr/>
      <dgm:t>
        <a:bodyPr/>
        <a:lstStyle/>
        <a:p>
          <a:endParaRPr lang="en-US"/>
        </a:p>
      </dgm:t>
    </dgm:pt>
    <dgm:pt modelId="{43E841D8-7713-487B-A3C8-2144D09B01E6}" type="pres">
      <dgm:prSet presAssocID="{5F987AFF-FB81-4ABC-9DD9-88B3360474F6}" presName="cycle" presStyleCnt="0">
        <dgm:presLayoutVars>
          <dgm:dir/>
          <dgm:resizeHandles val="exact"/>
        </dgm:presLayoutVars>
      </dgm:prSet>
      <dgm:spPr/>
      <dgm:t>
        <a:bodyPr/>
        <a:lstStyle/>
        <a:p>
          <a:endParaRPr lang="en-US"/>
        </a:p>
      </dgm:t>
    </dgm:pt>
  </dgm:ptLst>
  <dgm:cxnLst>
    <dgm:cxn modelId="{9A71F87A-72F8-4925-9E52-6627846B3926}" type="presOf" srcId="{5F987AFF-FB81-4ABC-9DD9-88B3360474F6}" destId="{43E841D8-7713-487B-A3C8-2144D09B01E6}" srcOrd="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757C04-2A92-4275-B65E-AF5D6E7AE174}"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10EF6CCD-5E9A-48CF-AB6A-2796B12E6851}">
      <dgm:prSet phldrT="[Text]"/>
      <dgm:spPr/>
      <dgm:t>
        <a:bodyPr/>
        <a:lstStyle/>
        <a:p>
          <a:r>
            <a:rPr lang="en-US" dirty="0"/>
            <a:t>Board Games</a:t>
          </a:r>
        </a:p>
      </dgm:t>
    </dgm:pt>
    <dgm:pt modelId="{035D895D-8E76-4B63-87D7-A989A9CC4A83}" type="parTrans" cxnId="{C444EF8B-8D43-4FFE-B86E-2A73208BD8AA}">
      <dgm:prSet/>
      <dgm:spPr/>
      <dgm:t>
        <a:bodyPr/>
        <a:lstStyle/>
        <a:p>
          <a:endParaRPr lang="en-US"/>
        </a:p>
      </dgm:t>
    </dgm:pt>
    <dgm:pt modelId="{98985458-70B7-42C8-9C9A-2631B0056BA6}" type="sibTrans" cxnId="{C444EF8B-8D43-4FFE-B86E-2A73208BD8AA}">
      <dgm:prSet/>
      <dgm:spPr/>
      <dgm:t>
        <a:bodyPr/>
        <a:lstStyle/>
        <a:p>
          <a:endParaRPr lang="en-US"/>
        </a:p>
      </dgm:t>
    </dgm:pt>
    <dgm:pt modelId="{9EC782FC-0C58-4FF7-8119-0A6DC431F233}">
      <dgm:prSet phldrT="[Text]"/>
      <dgm:spPr/>
      <dgm:t>
        <a:bodyPr/>
        <a:lstStyle/>
        <a:p>
          <a:r>
            <a:rPr lang="en-US" dirty="0"/>
            <a:t>Imaginative Play</a:t>
          </a:r>
        </a:p>
      </dgm:t>
    </dgm:pt>
    <dgm:pt modelId="{9DCDD90A-A70E-4931-9AA0-F0028B0781D7}" type="parTrans" cxnId="{710A5558-C3D7-4749-985F-A325F76F2148}">
      <dgm:prSet/>
      <dgm:spPr/>
      <dgm:t>
        <a:bodyPr/>
        <a:lstStyle/>
        <a:p>
          <a:endParaRPr lang="en-US"/>
        </a:p>
      </dgm:t>
    </dgm:pt>
    <dgm:pt modelId="{62FDDAD6-B38F-4FC1-8399-CA90B8BB3D8C}" type="sibTrans" cxnId="{710A5558-C3D7-4749-985F-A325F76F2148}">
      <dgm:prSet/>
      <dgm:spPr/>
      <dgm:t>
        <a:bodyPr/>
        <a:lstStyle/>
        <a:p>
          <a:endParaRPr lang="en-US"/>
        </a:p>
      </dgm:t>
    </dgm:pt>
    <dgm:pt modelId="{CD569C83-DEFB-4E0C-922E-ABC6400D43FC}">
      <dgm:prSet phldrT="[Text]"/>
      <dgm:spPr/>
      <dgm:t>
        <a:bodyPr/>
        <a:lstStyle/>
        <a:p>
          <a:r>
            <a:rPr lang="en-US" dirty="0"/>
            <a:t>Puppets</a:t>
          </a:r>
        </a:p>
      </dgm:t>
    </dgm:pt>
    <dgm:pt modelId="{69A28136-3FA1-4442-BDE7-F356E1DCC1B1}" type="parTrans" cxnId="{1C3A8C12-3F3C-470D-B140-0187AA415300}">
      <dgm:prSet/>
      <dgm:spPr/>
      <dgm:t>
        <a:bodyPr/>
        <a:lstStyle/>
        <a:p>
          <a:endParaRPr lang="en-US"/>
        </a:p>
      </dgm:t>
    </dgm:pt>
    <dgm:pt modelId="{AF4B92B2-F108-4B36-838D-D34D7FABCD51}" type="sibTrans" cxnId="{1C3A8C12-3F3C-470D-B140-0187AA415300}">
      <dgm:prSet/>
      <dgm:spPr/>
      <dgm:t>
        <a:bodyPr/>
        <a:lstStyle/>
        <a:p>
          <a:endParaRPr lang="en-US"/>
        </a:p>
      </dgm:t>
    </dgm:pt>
    <dgm:pt modelId="{9BACC722-8243-43CD-B892-B93489BDD6AA}">
      <dgm:prSet phldrT="[Text]"/>
      <dgm:spPr/>
      <dgm:t>
        <a:bodyPr/>
        <a:lstStyle/>
        <a:p>
          <a:r>
            <a:rPr lang="en-US"/>
            <a:t>Video Game</a:t>
          </a:r>
          <a:endParaRPr lang="en-US" dirty="0"/>
        </a:p>
      </dgm:t>
    </dgm:pt>
    <dgm:pt modelId="{C0B44A8B-360E-4D46-B612-CBAE35A90027}" type="parTrans" cxnId="{D5F24D9A-DCBA-4AE0-8CC6-8EBAFACA3DB8}">
      <dgm:prSet/>
      <dgm:spPr/>
      <dgm:t>
        <a:bodyPr/>
        <a:lstStyle/>
        <a:p>
          <a:endParaRPr lang="en-US"/>
        </a:p>
      </dgm:t>
    </dgm:pt>
    <dgm:pt modelId="{24622828-53F7-44ED-9F67-36953EF25DEB}" type="sibTrans" cxnId="{D5F24D9A-DCBA-4AE0-8CC6-8EBAFACA3DB8}">
      <dgm:prSet/>
      <dgm:spPr/>
      <dgm:t>
        <a:bodyPr/>
        <a:lstStyle/>
        <a:p>
          <a:endParaRPr lang="en-US"/>
        </a:p>
      </dgm:t>
    </dgm:pt>
    <dgm:pt modelId="{0B208011-6BB0-45AE-8D24-C3F365F76640}">
      <dgm:prSet/>
      <dgm:spPr/>
      <dgm:t>
        <a:bodyPr/>
        <a:lstStyle/>
        <a:p>
          <a:r>
            <a:rPr lang="en-US" dirty="0"/>
            <a:t>Artwork</a:t>
          </a:r>
        </a:p>
      </dgm:t>
    </dgm:pt>
    <dgm:pt modelId="{64382C1F-6391-474A-B425-CC8AF0DC55E7}" type="parTrans" cxnId="{E7DB379D-60B0-4E33-8329-7078C8EB3493}">
      <dgm:prSet/>
      <dgm:spPr/>
      <dgm:t>
        <a:bodyPr/>
        <a:lstStyle/>
        <a:p>
          <a:endParaRPr lang="en-US"/>
        </a:p>
      </dgm:t>
    </dgm:pt>
    <dgm:pt modelId="{7CB67A40-0C59-4428-8C91-70528861CFAD}" type="sibTrans" cxnId="{E7DB379D-60B0-4E33-8329-7078C8EB3493}">
      <dgm:prSet/>
      <dgm:spPr/>
      <dgm:t>
        <a:bodyPr/>
        <a:lstStyle/>
        <a:p>
          <a:endParaRPr lang="en-US"/>
        </a:p>
      </dgm:t>
    </dgm:pt>
    <dgm:pt modelId="{A3AAF0FC-12C5-4C8B-B148-B0CF7EEC7E57}">
      <dgm:prSet/>
      <dgm:spPr/>
      <dgm:t>
        <a:bodyPr/>
        <a:lstStyle/>
        <a:p>
          <a:endParaRPr lang="en-US"/>
        </a:p>
      </dgm:t>
    </dgm:pt>
    <dgm:pt modelId="{8992C558-61FF-4F27-961C-0FA03A52D222}" type="parTrans" cxnId="{271D15F2-B19A-4CBB-945E-993B47272AEA}">
      <dgm:prSet/>
      <dgm:spPr/>
      <dgm:t>
        <a:bodyPr/>
        <a:lstStyle/>
        <a:p>
          <a:endParaRPr lang="en-US"/>
        </a:p>
      </dgm:t>
    </dgm:pt>
    <dgm:pt modelId="{2EBBF619-C513-4D02-8BCE-7BAAB9EFDB02}" type="sibTrans" cxnId="{271D15F2-B19A-4CBB-945E-993B47272AEA}">
      <dgm:prSet/>
      <dgm:spPr/>
      <dgm:t>
        <a:bodyPr/>
        <a:lstStyle/>
        <a:p>
          <a:endParaRPr lang="en-US"/>
        </a:p>
      </dgm:t>
    </dgm:pt>
    <dgm:pt modelId="{C89B25F0-A9E2-4DC1-818E-D10C162F5D77}" type="pres">
      <dgm:prSet presAssocID="{BD757C04-2A92-4275-B65E-AF5D6E7AE174}" presName="Name0" presStyleCnt="0">
        <dgm:presLayoutVars>
          <dgm:dir/>
          <dgm:resizeHandles val="exact"/>
        </dgm:presLayoutVars>
      </dgm:prSet>
      <dgm:spPr/>
      <dgm:t>
        <a:bodyPr/>
        <a:lstStyle/>
        <a:p>
          <a:endParaRPr lang="en-US"/>
        </a:p>
      </dgm:t>
    </dgm:pt>
    <dgm:pt modelId="{5604B34C-3B81-4BDD-B865-E26E1D45C85C}" type="pres">
      <dgm:prSet presAssocID="{10EF6CCD-5E9A-48CF-AB6A-2796B12E6851}" presName="compNode" presStyleCnt="0"/>
      <dgm:spPr/>
    </dgm:pt>
    <dgm:pt modelId="{3E8843D4-BC9B-4D15-B5DB-4B91D2242CF3}" type="pres">
      <dgm:prSet presAssocID="{10EF6CCD-5E9A-48CF-AB6A-2796B12E6851}" presName="pictRect" presStyleLbl="node1" presStyleIdx="0" presStyleCnt="6"/>
      <dgm:spPr>
        <a:blipFill rotWithShape="1">
          <a:blip xmlns:r="http://schemas.openxmlformats.org/officeDocument/2006/relationships" r:embed="rId1"/>
          <a:stretch>
            <a:fillRect/>
          </a:stretch>
        </a:blipFill>
      </dgm:spPr>
    </dgm:pt>
    <dgm:pt modelId="{7B730E04-9043-4160-8B76-AD03E66FF9A3}" type="pres">
      <dgm:prSet presAssocID="{10EF6CCD-5E9A-48CF-AB6A-2796B12E6851}" presName="textRect" presStyleLbl="revTx" presStyleIdx="0" presStyleCnt="6">
        <dgm:presLayoutVars>
          <dgm:bulletEnabled val="1"/>
        </dgm:presLayoutVars>
      </dgm:prSet>
      <dgm:spPr/>
      <dgm:t>
        <a:bodyPr/>
        <a:lstStyle/>
        <a:p>
          <a:endParaRPr lang="en-US"/>
        </a:p>
      </dgm:t>
    </dgm:pt>
    <dgm:pt modelId="{9B372A64-184D-48B8-9A45-939B23F50B59}" type="pres">
      <dgm:prSet presAssocID="{98985458-70B7-42C8-9C9A-2631B0056BA6}" presName="sibTrans" presStyleLbl="sibTrans2D1" presStyleIdx="0" presStyleCnt="0"/>
      <dgm:spPr/>
      <dgm:t>
        <a:bodyPr/>
        <a:lstStyle/>
        <a:p>
          <a:endParaRPr lang="en-US"/>
        </a:p>
      </dgm:t>
    </dgm:pt>
    <dgm:pt modelId="{4FDF3DB6-0378-49FF-BAF8-8F431F2BCC6F}" type="pres">
      <dgm:prSet presAssocID="{9EC782FC-0C58-4FF7-8119-0A6DC431F233}" presName="compNode" presStyleCnt="0"/>
      <dgm:spPr/>
    </dgm:pt>
    <dgm:pt modelId="{288BA795-5352-4D34-B449-390CF40CAFC6}" type="pres">
      <dgm:prSet presAssocID="{9EC782FC-0C58-4FF7-8119-0A6DC431F233}" presName="pictRect" presStyleLbl="node1" presStyleIdx="1" presStyleCnt="6"/>
      <dgm:spPr>
        <a:blipFill rotWithShape="1">
          <a:blip xmlns:r="http://schemas.openxmlformats.org/officeDocument/2006/relationships" r:embed="rId2"/>
          <a:stretch>
            <a:fillRect/>
          </a:stretch>
        </a:blipFill>
      </dgm:spPr>
    </dgm:pt>
    <dgm:pt modelId="{01C7D711-0273-4D47-9320-CA66114076A4}" type="pres">
      <dgm:prSet presAssocID="{9EC782FC-0C58-4FF7-8119-0A6DC431F233}" presName="textRect" presStyleLbl="revTx" presStyleIdx="1" presStyleCnt="6">
        <dgm:presLayoutVars>
          <dgm:bulletEnabled val="1"/>
        </dgm:presLayoutVars>
      </dgm:prSet>
      <dgm:spPr/>
      <dgm:t>
        <a:bodyPr/>
        <a:lstStyle/>
        <a:p>
          <a:endParaRPr lang="en-US"/>
        </a:p>
      </dgm:t>
    </dgm:pt>
    <dgm:pt modelId="{B36492A6-EA1D-4D92-85A6-1ED712D22150}" type="pres">
      <dgm:prSet presAssocID="{62FDDAD6-B38F-4FC1-8399-CA90B8BB3D8C}" presName="sibTrans" presStyleLbl="sibTrans2D1" presStyleIdx="0" presStyleCnt="0"/>
      <dgm:spPr/>
      <dgm:t>
        <a:bodyPr/>
        <a:lstStyle/>
        <a:p>
          <a:endParaRPr lang="en-US"/>
        </a:p>
      </dgm:t>
    </dgm:pt>
    <dgm:pt modelId="{DC2004C3-5897-4E33-A498-474DF7686627}" type="pres">
      <dgm:prSet presAssocID="{CD569C83-DEFB-4E0C-922E-ABC6400D43FC}" presName="compNode" presStyleCnt="0"/>
      <dgm:spPr/>
    </dgm:pt>
    <dgm:pt modelId="{CC825E79-5CE0-4AD1-A79E-AE297318F086}" type="pres">
      <dgm:prSet presAssocID="{CD569C83-DEFB-4E0C-922E-ABC6400D43FC}" presName="pictRect" presStyleLbl="node1" presStyleIdx="2" presStyleCnt="6"/>
      <dgm:spPr>
        <a:blipFill rotWithShape="1">
          <a:blip xmlns:r="http://schemas.openxmlformats.org/officeDocument/2006/relationships" r:embed="rId3"/>
          <a:stretch>
            <a:fillRect/>
          </a:stretch>
        </a:blipFill>
      </dgm:spPr>
    </dgm:pt>
    <dgm:pt modelId="{8FBCB42C-61D2-405F-A373-9B94A5715A5F}" type="pres">
      <dgm:prSet presAssocID="{CD569C83-DEFB-4E0C-922E-ABC6400D43FC}" presName="textRect" presStyleLbl="revTx" presStyleIdx="2" presStyleCnt="6">
        <dgm:presLayoutVars>
          <dgm:bulletEnabled val="1"/>
        </dgm:presLayoutVars>
      </dgm:prSet>
      <dgm:spPr/>
      <dgm:t>
        <a:bodyPr/>
        <a:lstStyle/>
        <a:p>
          <a:endParaRPr lang="en-US"/>
        </a:p>
      </dgm:t>
    </dgm:pt>
    <dgm:pt modelId="{D375741D-4205-45B4-91B6-5313E4392E54}" type="pres">
      <dgm:prSet presAssocID="{AF4B92B2-F108-4B36-838D-D34D7FABCD51}" presName="sibTrans" presStyleLbl="sibTrans2D1" presStyleIdx="0" presStyleCnt="0"/>
      <dgm:spPr/>
      <dgm:t>
        <a:bodyPr/>
        <a:lstStyle/>
        <a:p>
          <a:endParaRPr lang="en-US"/>
        </a:p>
      </dgm:t>
    </dgm:pt>
    <dgm:pt modelId="{F861B365-3072-47D6-A2DA-5AF44B770692}" type="pres">
      <dgm:prSet presAssocID="{0B208011-6BB0-45AE-8D24-C3F365F76640}" presName="compNode" presStyleCnt="0"/>
      <dgm:spPr/>
    </dgm:pt>
    <dgm:pt modelId="{DB862A57-8BBB-4652-8351-34E22F1FFDB4}" type="pres">
      <dgm:prSet presAssocID="{0B208011-6BB0-45AE-8D24-C3F365F76640}" presName="pictRect" presStyleLbl="node1" presStyleIdx="3" presStyleCnt="6"/>
      <dgm:spPr>
        <a:blipFill rotWithShape="1">
          <a:blip xmlns:r="http://schemas.openxmlformats.org/officeDocument/2006/relationships" r:embed="rId4"/>
          <a:stretch>
            <a:fillRect/>
          </a:stretch>
        </a:blipFill>
        <a:ln>
          <a:solidFill>
            <a:schemeClr val="accent1"/>
          </a:solidFill>
        </a:ln>
      </dgm:spPr>
    </dgm:pt>
    <dgm:pt modelId="{1EE48CC0-09E2-4F9A-BFCA-9B755F3592CA}" type="pres">
      <dgm:prSet presAssocID="{0B208011-6BB0-45AE-8D24-C3F365F76640}" presName="textRect" presStyleLbl="revTx" presStyleIdx="3" presStyleCnt="6">
        <dgm:presLayoutVars>
          <dgm:bulletEnabled val="1"/>
        </dgm:presLayoutVars>
      </dgm:prSet>
      <dgm:spPr/>
      <dgm:t>
        <a:bodyPr/>
        <a:lstStyle/>
        <a:p>
          <a:endParaRPr lang="en-US"/>
        </a:p>
      </dgm:t>
    </dgm:pt>
    <dgm:pt modelId="{209E0E37-716E-4B35-8829-0F85E833353F}" type="pres">
      <dgm:prSet presAssocID="{7CB67A40-0C59-4428-8C91-70528861CFAD}" presName="sibTrans" presStyleLbl="sibTrans2D1" presStyleIdx="0" presStyleCnt="0"/>
      <dgm:spPr/>
      <dgm:t>
        <a:bodyPr/>
        <a:lstStyle/>
        <a:p>
          <a:endParaRPr lang="en-US"/>
        </a:p>
      </dgm:t>
    </dgm:pt>
    <dgm:pt modelId="{5548644B-CB72-43FA-96D9-59F37CC0D521}" type="pres">
      <dgm:prSet presAssocID="{9BACC722-8243-43CD-B892-B93489BDD6AA}" presName="compNode" presStyleCnt="0"/>
      <dgm:spPr/>
    </dgm:pt>
    <dgm:pt modelId="{C3F8555B-19A0-4FC7-8355-F2B332A67321}" type="pres">
      <dgm:prSet presAssocID="{9BACC722-8243-43CD-B892-B93489BDD6AA}" presName="pictRect" presStyleLbl="node1" presStyleIdx="4" presStyleCnt="6"/>
      <dgm:spPr>
        <a:blipFill rotWithShape="1">
          <a:blip xmlns:r="http://schemas.openxmlformats.org/officeDocument/2006/relationships" r:embed="rId5"/>
          <a:stretch>
            <a:fillRect/>
          </a:stretch>
        </a:blipFill>
      </dgm:spPr>
    </dgm:pt>
    <dgm:pt modelId="{035964E0-2D3E-4538-9CC0-D40DE2D27EA9}" type="pres">
      <dgm:prSet presAssocID="{9BACC722-8243-43CD-B892-B93489BDD6AA}" presName="textRect" presStyleLbl="revTx" presStyleIdx="4" presStyleCnt="6">
        <dgm:presLayoutVars>
          <dgm:bulletEnabled val="1"/>
        </dgm:presLayoutVars>
      </dgm:prSet>
      <dgm:spPr/>
      <dgm:t>
        <a:bodyPr/>
        <a:lstStyle/>
        <a:p>
          <a:endParaRPr lang="en-US"/>
        </a:p>
      </dgm:t>
    </dgm:pt>
    <dgm:pt modelId="{5B0FF939-510B-424E-9C07-213AAE64FE03}" type="pres">
      <dgm:prSet presAssocID="{24622828-53F7-44ED-9F67-36953EF25DEB}" presName="sibTrans" presStyleLbl="sibTrans2D1" presStyleIdx="0" presStyleCnt="0"/>
      <dgm:spPr/>
      <dgm:t>
        <a:bodyPr/>
        <a:lstStyle/>
        <a:p>
          <a:endParaRPr lang="en-US"/>
        </a:p>
      </dgm:t>
    </dgm:pt>
    <dgm:pt modelId="{D23CCA56-CC9A-41D3-9F79-026BA52A5C11}" type="pres">
      <dgm:prSet presAssocID="{A3AAF0FC-12C5-4C8B-B148-B0CF7EEC7E57}" presName="compNode" presStyleCnt="0"/>
      <dgm:spPr/>
    </dgm:pt>
    <dgm:pt modelId="{86217A2E-7BCD-44F9-AEA7-E74BF1CAAAD8}" type="pres">
      <dgm:prSet presAssocID="{A3AAF0FC-12C5-4C8B-B148-B0CF7EEC7E57}" presName="pictRect" presStyleLbl="node1" presStyleIdx="5" presStyleCnt="6"/>
      <dgm:spPr>
        <a:blipFill rotWithShape="1">
          <a:blip xmlns:r="http://schemas.openxmlformats.org/officeDocument/2006/relationships" r:embed="rId6"/>
          <a:srcRect/>
          <a:stretch>
            <a:fillRect t="-58000" b="-58000"/>
          </a:stretch>
        </a:blipFill>
      </dgm:spPr>
    </dgm:pt>
    <dgm:pt modelId="{C54A429C-A852-4CA8-B9D9-AB36B773D483}" type="pres">
      <dgm:prSet presAssocID="{A3AAF0FC-12C5-4C8B-B148-B0CF7EEC7E57}" presName="textRect" presStyleLbl="revTx" presStyleIdx="5" presStyleCnt="6">
        <dgm:presLayoutVars>
          <dgm:bulletEnabled val="1"/>
        </dgm:presLayoutVars>
      </dgm:prSet>
      <dgm:spPr/>
      <dgm:t>
        <a:bodyPr/>
        <a:lstStyle/>
        <a:p>
          <a:endParaRPr lang="en-US"/>
        </a:p>
      </dgm:t>
    </dgm:pt>
  </dgm:ptLst>
  <dgm:cxnLst>
    <dgm:cxn modelId="{01198610-3D8E-4F96-8AE9-CBED12887BF3}" type="presOf" srcId="{9BACC722-8243-43CD-B892-B93489BDD6AA}" destId="{035964E0-2D3E-4538-9CC0-D40DE2D27EA9}" srcOrd="0" destOrd="0" presId="urn:microsoft.com/office/officeart/2005/8/layout/pList1"/>
    <dgm:cxn modelId="{B986FC21-A6BA-4C14-AC56-45EF3D8D3527}" type="presOf" srcId="{AF4B92B2-F108-4B36-838D-D34D7FABCD51}" destId="{D375741D-4205-45B4-91B6-5313E4392E54}" srcOrd="0" destOrd="0" presId="urn:microsoft.com/office/officeart/2005/8/layout/pList1"/>
    <dgm:cxn modelId="{D4FB5C02-52B2-4A31-85C7-F422453AB119}" type="presOf" srcId="{BD757C04-2A92-4275-B65E-AF5D6E7AE174}" destId="{C89B25F0-A9E2-4DC1-818E-D10C162F5D77}" srcOrd="0" destOrd="0" presId="urn:microsoft.com/office/officeart/2005/8/layout/pList1"/>
    <dgm:cxn modelId="{C444EF8B-8D43-4FFE-B86E-2A73208BD8AA}" srcId="{BD757C04-2A92-4275-B65E-AF5D6E7AE174}" destId="{10EF6CCD-5E9A-48CF-AB6A-2796B12E6851}" srcOrd="0" destOrd="0" parTransId="{035D895D-8E76-4B63-87D7-A989A9CC4A83}" sibTransId="{98985458-70B7-42C8-9C9A-2631B0056BA6}"/>
    <dgm:cxn modelId="{1C3A8C12-3F3C-470D-B140-0187AA415300}" srcId="{BD757C04-2A92-4275-B65E-AF5D6E7AE174}" destId="{CD569C83-DEFB-4E0C-922E-ABC6400D43FC}" srcOrd="2" destOrd="0" parTransId="{69A28136-3FA1-4442-BDE7-F356E1DCC1B1}" sibTransId="{AF4B92B2-F108-4B36-838D-D34D7FABCD51}"/>
    <dgm:cxn modelId="{A4F4CD61-615D-4749-8F16-DD91EEA06718}" type="presOf" srcId="{CD569C83-DEFB-4E0C-922E-ABC6400D43FC}" destId="{8FBCB42C-61D2-405F-A373-9B94A5715A5F}" srcOrd="0" destOrd="0" presId="urn:microsoft.com/office/officeart/2005/8/layout/pList1"/>
    <dgm:cxn modelId="{710A5558-C3D7-4749-985F-A325F76F2148}" srcId="{BD757C04-2A92-4275-B65E-AF5D6E7AE174}" destId="{9EC782FC-0C58-4FF7-8119-0A6DC431F233}" srcOrd="1" destOrd="0" parTransId="{9DCDD90A-A70E-4931-9AA0-F0028B0781D7}" sibTransId="{62FDDAD6-B38F-4FC1-8399-CA90B8BB3D8C}"/>
    <dgm:cxn modelId="{4CC93763-9A74-4408-BDF0-B7309D2F26C9}" type="presOf" srcId="{0B208011-6BB0-45AE-8D24-C3F365F76640}" destId="{1EE48CC0-09E2-4F9A-BFCA-9B755F3592CA}" srcOrd="0" destOrd="0" presId="urn:microsoft.com/office/officeart/2005/8/layout/pList1"/>
    <dgm:cxn modelId="{63C39E32-0FBF-43A6-9A4D-A3BAC1E5C170}" type="presOf" srcId="{98985458-70B7-42C8-9C9A-2631B0056BA6}" destId="{9B372A64-184D-48B8-9A45-939B23F50B59}" srcOrd="0" destOrd="0" presId="urn:microsoft.com/office/officeart/2005/8/layout/pList1"/>
    <dgm:cxn modelId="{241A0590-5082-4ECB-B185-B14CB7E75B5F}" type="presOf" srcId="{A3AAF0FC-12C5-4C8B-B148-B0CF7EEC7E57}" destId="{C54A429C-A852-4CA8-B9D9-AB36B773D483}" srcOrd="0" destOrd="0" presId="urn:microsoft.com/office/officeart/2005/8/layout/pList1"/>
    <dgm:cxn modelId="{75CCD935-B018-4B69-80CF-16F10472040F}" type="presOf" srcId="{62FDDAD6-B38F-4FC1-8399-CA90B8BB3D8C}" destId="{B36492A6-EA1D-4D92-85A6-1ED712D22150}" srcOrd="0" destOrd="0" presId="urn:microsoft.com/office/officeart/2005/8/layout/pList1"/>
    <dgm:cxn modelId="{5F19D900-5D6B-4DCF-BBFE-2DB0E3CDD5C1}" type="presOf" srcId="{10EF6CCD-5E9A-48CF-AB6A-2796B12E6851}" destId="{7B730E04-9043-4160-8B76-AD03E66FF9A3}" srcOrd="0" destOrd="0" presId="urn:microsoft.com/office/officeart/2005/8/layout/pList1"/>
    <dgm:cxn modelId="{72750A28-4B56-4C50-8229-5A7A2A262201}" type="presOf" srcId="{9EC782FC-0C58-4FF7-8119-0A6DC431F233}" destId="{01C7D711-0273-4D47-9320-CA66114076A4}" srcOrd="0" destOrd="0" presId="urn:microsoft.com/office/officeart/2005/8/layout/pList1"/>
    <dgm:cxn modelId="{48A4FF2E-9928-4BD7-B5AC-501985A1AADE}" type="presOf" srcId="{7CB67A40-0C59-4428-8C91-70528861CFAD}" destId="{209E0E37-716E-4B35-8829-0F85E833353F}" srcOrd="0" destOrd="0" presId="urn:microsoft.com/office/officeart/2005/8/layout/pList1"/>
    <dgm:cxn modelId="{271D15F2-B19A-4CBB-945E-993B47272AEA}" srcId="{BD757C04-2A92-4275-B65E-AF5D6E7AE174}" destId="{A3AAF0FC-12C5-4C8B-B148-B0CF7EEC7E57}" srcOrd="5" destOrd="0" parTransId="{8992C558-61FF-4F27-961C-0FA03A52D222}" sibTransId="{2EBBF619-C513-4D02-8BCE-7BAAB9EFDB02}"/>
    <dgm:cxn modelId="{D5F24D9A-DCBA-4AE0-8CC6-8EBAFACA3DB8}" srcId="{BD757C04-2A92-4275-B65E-AF5D6E7AE174}" destId="{9BACC722-8243-43CD-B892-B93489BDD6AA}" srcOrd="4" destOrd="0" parTransId="{C0B44A8B-360E-4D46-B612-CBAE35A90027}" sibTransId="{24622828-53F7-44ED-9F67-36953EF25DEB}"/>
    <dgm:cxn modelId="{DF1216ED-7BE7-4BEE-82D7-F6137AC89C81}" type="presOf" srcId="{24622828-53F7-44ED-9F67-36953EF25DEB}" destId="{5B0FF939-510B-424E-9C07-213AAE64FE03}" srcOrd="0" destOrd="0" presId="urn:microsoft.com/office/officeart/2005/8/layout/pList1"/>
    <dgm:cxn modelId="{E7DB379D-60B0-4E33-8329-7078C8EB3493}" srcId="{BD757C04-2A92-4275-B65E-AF5D6E7AE174}" destId="{0B208011-6BB0-45AE-8D24-C3F365F76640}" srcOrd="3" destOrd="0" parTransId="{64382C1F-6391-474A-B425-CC8AF0DC55E7}" sibTransId="{7CB67A40-0C59-4428-8C91-70528861CFAD}"/>
    <dgm:cxn modelId="{E155B888-BA14-47C3-A487-22550D6150CD}" type="presParOf" srcId="{C89B25F0-A9E2-4DC1-818E-D10C162F5D77}" destId="{5604B34C-3B81-4BDD-B865-E26E1D45C85C}" srcOrd="0" destOrd="0" presId="urn:microsoft.com/office/officeart/2005/8/layout/pList1"/>
    <dgm:cxn modelId="{C0D74053-18B0-4868-8B23-4D61883D837E}" type="presParOf" srcId="{5604B34C-3B81-4BDD-B865-E26E1D45C85C}" destId="{3E8843D4-BC9B-4D15-B5DB-4B91D2242CF3}" srcOrd="0" destOrd="0" presId="urn:microsoft.com/office/officeart/2005/8/layout/pList1"/>
    <dgm:cxn modelId="{79040A7C-B685-4025-A8A4-B2649C502B61}" type="presParOf" srcId="{5604B34C-3B81-4BDD-B865-E26E1D45C85C}" destId="{7B730E04-9043-4160-8B76-AD03E66FF9A3}" srcOrd="1" destOrd="0" presId="urn:microsoft.com/office/officeart/2005/8/layout/pList1"/>
    <dgm:cxn modelId="{6E1100BB-3DD5-43D1-9ED7-8C73885D887E}" type="presParOf" srcId="{C89B25F0-A9E2-4DC1-818E-D10C162F5D77}" destId="{9B372A64-184D-48B8-9A45-939B23F50B59}" srcOrd="1" destOrd="0" presId="urn:microsoft.com/office/officeart/2005/8/layout/pList1"/>
    <dgm:cxn modelId="{759E697C-D3E4-4814-8E2E-1F192B507412}" type="presParOf" srcId="{C89B25F0-A9E2-4DC1-818E-D10C162F5D77}" destId="{4FDF3DB6-0378-49FF-BAF8-8F431F2BCC6F}" srcOrd="2" destOrd="0" presId="urn:microsoft.com/office/officeart/2005/8/layout/pList1"/>
    <dgm:cxn modelId="{7AC6BE6B-CD32-42E0-8A9D-E9A5AB8966B8}" type="presParOf" srcId="{4FDF3DB6-0378-49FF-BAF8-8F431F2BCC6F}" destId="{288BA795-5352-4D34-B449-390CF40CAFC6}" srcOrd="0" destOrd="0" presId="urn:microsoft.com/office/officeart/2005/8/layout/pList1"/>
    <dgm:cxn modelId="{66E0F69F-968F-4D09-B543-A61AB5F5A6F2}" type="presParOf" srcId="{4FDF3DB6-0378-49FF-BAF8-8F431F2BCC6F}" destId="{01C7D711-0273-4D47-9320-CA66114076A4}" srcOrd="1" destOrd="0" presId="urn:microsoft.com/office/officeart/2005/8/layout/pList1"/>
    <dgm:cxn modelId="{68E48E5F-7709-49F9-A911-804C25BA836E}" type="presParOf" srcId="{C89B25F0-A9E2-4DC1-818E-D10C162F5D77}" destId="{B36492A6-EA1D-4D92-85A6-1ED712D22150}" srcOrd="3" destOrd="0" presId="urn:microsoft.com/office/officeart/2005/8/layout/pList1"/>
    <dgm:cxn modelId="{64CD9233-7A93-488C-855A-EB5DB43AFD29}" type="presParOf" srcId="{C89B25F0-A9E2-4DC1-818E-D10C162F5D77}" destId="{DC2004C3-5897-4E33-A498-474DF7686627}" srcOrd="4" destOrd="0" presId="urn:microsoft.com/office/officeart/2005/8/layout/pList1"/>
    <dgm:cxn modelId="{E5B1542C-7413-4529-8F4B-32122D504819}" type="presParOf" srcId="{DC2004C3-5897-4E33-A498-474DF7686627}" destId="{CC825E79-5CE0-4AD1-A79E-AE297318F086}" srcOrd="0" destOrd="0" presId="urn:microsoft.com/office/officeart/2005/8/layout/pList1"/>
    <dgm:cxn modelId="{58908E2A-C350-4B88-8234-51DA7E183A93}" type="presParOf" srcId="{DC2004C3-5897-4E33-A498-474DF7686627}" destId="{8FBCB42C-61D2-405F-A373-9B94A5715A5F}" srcOrd="1" destOrd="0" presId="urn:microsoft.com/office/officeart/2005/8/layout/pList1"/>
    <dgm:cxn modelId="{9BEB536A-105D-4EEC-AF0C-AB7C712E9F5E}" type="presParOf" srcId="{C89B25F0-A9E2-4DC1-818E-D10C162F5D77}" destId="{D375741D-4205-45B4-91B6-5313E4392E54}" srcOrd="5" destOrd="0" presId="urn:microsoft.com/office/officeart/2005/8/layout/pList1"/>
    <dgm:cxn modelId="{CF31120F-3F2C-4C74-9106-DCA0326DD874}" type="presParOf" srcId="{C89B25F0-A9E2-4DC1-818E-D10C162F5D77}" destId="{F861B365-3072-47D6-A2DA-5AF44B770692}" srcOrd="6" destOrd="0" presId="urn:microsoft.com/office/officeart/2005/8/layout/pList1"/>
    <dgm:cxn modelId="{274186F7-F26C-44DA-A623-9B7A58A7AC85}" type="presParOf" srcId="{F861B365-3072-47D6-A2DA-5AF44B770692}" destId="{DB862A57-8BBB-4652-8351-34E22F1FFDB4}" srcOrd="0" destOrd="0" presId="urn:microsoft.com/office/officeart/2005/8/layout/pList1"/>
    <dgm:cxn modelId="{396C7F95-6BCB-4FD7-A177-8897A7790A19}" type="presParOf" srcId="{F861B365-3072-47D6-A2DA-5AF44B770692}" destId="{1EE48CC0-09E2-4F9A-BFCA-9B755F3592CA}" srcOrd="1" destOrd="0" presId="urn:microsoft.com/office/officeart/2005/8/layout/pList1"/>
    <dgm:cxn modelId="{D7DD86FB-5DE7-46A1-8908-7BB9204E8733}" type="presParOf" srcId="{C89B25F0-A9E2-4DC1-818E-D10C162F5D77}" destId="{209E0E37-716E-4B35-8829-0F85E833353F}" srcOrd="7" destOrd="0" presId="urn:microsoft.com/office/officeart/2005/8/layout/pList1"/>
    <dgm:cxn modelId="{A129A829-B7DE-4793-AAB2-23E3616C4417}" type="presParOf" srcId="{C89B25F0-A9E2-4DC1-818E-D10C162F5D77}" destId="{5548644B-CB72-43FA-96D9-59F37CC0D521}" srcOrd="8" destOrd="0" presId="urn:microsoft.com/office/officeart/2005/8/layout/pList1"/>
    <dgm:cxn modelId="{E952806A-BC0F-4C0A-B3F9-0F8785C193DE}" type="presParOf" srcId="{5548644B-CB72-43FA-96D9-59F37CC0D521}" destId="{C3F8555B-19A0-4FC7-8355-F2B332A67321}" srcOrd="0" destOrd="0" presId="urn:microsoft.com/office/officeart/2005/8/layout/pList1"/>
    <dgm:cxn modelId="{92690A0F-C590-471B-9FBF-BE138EE27DA9}" type="presParOf" srcId="{5548644B-CB72-43FA-96D9-59F37CC0D521}" destId="{035964E0-2D3E-4538-9CC0-D40DE2D27EA9}" srcOrd="1" destOrd="0" presId="urn:microsoft.com/office/officeart/2005/8/layout/pList1"/>
    <dgm:cxn modelId="{4E27FF1B-6448-479F-9E21-66C8C2068C0A}" type="presParOf" srcId="{C89B25F0-A9E2-4DC1-818E-D10C162F5D77}" destId="{5B0FF939-510B-424E-9C07-213AAE64FE03}" srcOrd="9" destOrd="0" presId="urn:microsoft.com/office/officeart/2005/8/layout/pList1"/>
    <dgm:cxn modelId="{F3E3A16C-936F-4FF7-B6B2-ADB4C7B38D41}" type="presParOf" srcId="{C89B25F0-A9E2-4DC1-818E-D10C162F5D77}" destId="{D23CCA56-CC9A-41D3-9F79-026BA52A5C11}" srcOrd="10" destOrd="0" presId="urn:microsoft.com/office/officeart/2005/8/layout/pList1"/>
    <dgm:cxn modelId="{CFBCCB87-7DB9-4473-980B-045AA129042D}" type="presParOf" srcId="{D23CCA56-CC9A-41D3-9F79-026BA52A5C11}" destId="{86217A2E-7BCD-44F9-AEA7-E74BF1CAAAD8}" srcOrd="0" destOrd="0" presId="urn:microsoft.com/office/officeart/2005/8/layout/pList1"/>
    <dgm:cxn modelId="{B7DFAEFD-08DC-4570-B676-8C7ECC76665C}" type="presParOf" srcId="{D23CCA56-CC9A-41D3-9F79-026BA52A5C11}" destId="{C54A429C-A852-4CA8-B9D9-AB36B773D483}" srcOrd="1" destOrd="0" presId="urn:microsoft.com/office/officeart/2005/8/layout/p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70A65-C5E5-49DC-9F63-2A7880B67838}">
      <dsp:nvSpPr>
        <dsp:cNvPr id="0" name=""/>
        <dsp:cNvSpPr/>
      </dsp:nvSpPr>
      <dsp:spPr>
        <a:xfrm>
          <a:off x="1820568" y="601368"/>
          <a:ext cx="5426663" cy="5426663"/>
        </a:xfrm>
        <a:prstGeom prst="blockArc">
          <a:avLst>
            <a:gd name="adj1" fmla="val 13500000"/>
            <a:gd name="adj2" fmla="val 16200000"/>
            <a:gd name="adj3" fmla="val 343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EFAAAB6-B77B-462A-AD23-2AD5FC831B5D}">
      <dsp:nvSpPr>
        <dsp:cNvPr id="0" name=""/>
        <dsp:cNvSpPr/>
      </dsp:nvSpPr>
      <dsp:spPr>
        <a:xfrm>
          <a:off x="1820568" y="601368"/>
          <a:ext cx="5426663" cy="5426663"/>
        </a:xfrm>
        <a:prstGeom prst="blockArc">
          <a:avLst>
            <a:gd name="adj1" fmla="val 10800000"/>
            <a:gd name="adj2" fmla="val 13500000"/>
            <a:gd name="adj3" fmla="val 343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CA4346-24D4-48DD-8737-9BC234D2D91C}">
      <dsp:nvSpPr>
        <dsp:cNvPr id="0" name=""/>
        <dsp:cNvSpPr/>
      </dsp:nvSpPr>
      <dsp:spPr>
        <a:xfrm>
          <a:off x="1820568" y="601368"/>
          <a:ext cx="5426663" cy="5426663"/>
        </a:xfrm>
        <a:prstGeom prst="blockArc">
          <a:avLst>
            <a:gd name="adj1" fmla="val 8100000"/>
            <a:gd name="adj2" fmla="val 10800000"/>
            <a:gd name="adj3" fmla="val 343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DD9888-2AFA-409D-8C17-3C25065F5F4A}">
      <dsp:nvSpPr>
        <dsp:cNvPr id="0" name=""/>
        <dsp:cNvSpPr/>
      </dsp:nvSpPr>
      <dsp:spPr>
        <a:xfrm>
          <a:off x="1820568" y="601368"/>
          <a:ext cx="5426663" cy="5426663"/>
        </a:xfrm>
        <a:prstGeom prst="blockArc">
          <a:avLst>
            <a:gd name="adj1" fmla="val 5400000"/>
            <a:gd name="adj2" fmla="val 8100000"/>
            <a:gd name="adj3" fmla="val 343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2AF288-79F8-4BB2-B83C-38710752DA22}">
      <dsp:nvSpPr>
        <dsp:cNvPr id="0" name=""/>
        <dsp:cNvSpPr/>
      </dsp:nvSpPr>
      <dsp:spPr>
        <a:xfrm>
          <a:off x="1820568" y="601368"/>
          <a:ext cx="5426663" cy="5426663"/>
        </a:xfrm>
        <a:prstGeom prst="blockArc">
          <a:avLst>
            <a:gd name="adj1" fmla="val 2700000"/>
            <a:gd name="adj2" fmla="val 5400000"/>
            <a:gd name="adj3" fmla="val 343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500BFE-0AE7-46B0-8E2E-001662E62BBD}">
      <dsp:nvSpPr>
        <dsp:cNvPr id="0" name=""/>
        <dsp:cNvSpPr/>
      </dsp:nvSpPr>
      <dsp:spPr>
        <a:xfrm>
          <a:off x="1820568" y="601368"/>
          <a:ext cx="5426663" cy="5426663"/>
        </a:xfrm>
        <a:prstGeom prst="blockArc">
          <a:avLst>
            <a:gd name="adj1" fmla="val 0"/>
            <a:gd name="adj2" fmla="val 2700000"/>
            <a:gd name="adj3" fmla="val 343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EADBD6-035D-4FCC-9867-5B9C0A2E1534}">
      <dsp:nvSpPr>
        <dsp:cNvPr id="0" name=""/>
        <dsp:cNvSpPr/>
      </dsp:nvSpPr>
      <dsp:spPr>
        <a:xfrm>
          <a:off x="1820568" y="601368"/>
          <a:ext cx="5426663" cy="5426663"/>
        </a:xfrm>
        <a:prstGeom prst="blockArc">
          <a:avLst>
            <a:gd name="adj1" fmla="val 18900000"/>
            <a:gd name="adj2" fmla="val 0"/>
            <a:gd name="adj3" fmla="val 343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A84BCC-EF52-4D59-9FDA-B4313496FCB7}">
      <dsp:nvSpPr>
        <dsp:cNvPr id="0" name=""/>
        <dsp:cNvSpPr/>
      </dsp:nvSpPr>
      <dsp:spPr>
        <a:xfrm>
          <a:off x="1820568" y="601368"/>
          <a:ext cx="5426663" cy="5426663"/>
        </a:xfrm>
        <a:prstGeom prst="blockArc">
          <a:avLst>
            <a:gd name="adj1" fmla="val 16200000"/>
            <a:gd name="adj2" fmla="val 18900000"/>
            <a:gd name="adj3" fmla="val 343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0C06D1-8635-4319-890F-84CFC34DB0AF}">
      <dsp:nvSpPr>
        <dsp:cNvPr id="0" name=""/>
        <dsp:cNvSpPr/>
      </dsp:nvSpPr>
      <dsp:spPr>
        <a:xfrm>
          <a:off x="3125856" y="1906656"/>
          <a:ext cx="2816087" cy="2816087"/>
        </a:xfrm>
        <a:prstGeom prst="ellipse">
          <a:avLst/>
        </a:prstGeom>
        <a:blipFill rotWithShape="0">
          <a:blip xmlns:r="http://schemas.openxmlformats.org/officeDocument/2006/relationships" r:embed="rId1"/>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3538262" y="2319062"/>
        <a:ext cx="1991275" cy="1991275"/>
      </dsp:txXfrm>
    </dsp:sp>
    <dsp:sp modelId="{498EA5F0-CB65-454D-87C4-CAA40B5403F5}">
      <dsp:nvSpPr>
        <dsp:cNvPr id="0" name=""/>
        <dsp:cNvSpPr/>
      </dsp:nvSpPr>
      <dsp:spPr>
        <a:xfrm>
          <a:off x="3887686" y="1681"/>
          <a:ext cx="1292427" cy="129242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Genuine Interest</a:t>
          </a:r>
        </a:p>
      </dsp:txBody>
      <dsp:txXfrm>
        <a:off x="4076958" y="190953"/>
        <a:ext cx="913883" cy="913883"/>
      </dsp:txXfrm>
    </dsp:sp>
    <dsp:sp modelId="{DB655740-B290-41F7-89FB-B8FBD858D25A}">
      <dsp:nvSpPr>
        <dsp:cNvPr id="0" name=""/>
        <dsp:cNvSpPr/>
      </dsp:nvSpPr>
      <dsp:spPr>
        <a:xfrm>
          <a:off x="5773401" y="782770"/>
          <a:ext cx="1292427" cy="129242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Unconditional Acceptance</a:t>
          </a:r>
        </a:p>
      </dsp:txBody>
      <dsp:txXfrm>
        <a:off x="5962673" y="972042"/>
        <a:ext cx="913883" cy="913883"/>
      </dsp:txXfrm>
    </dsp:sp>
    <dsp:sp modelId="{4DDAE966-EA30-40B9-9E36-7AC7D83A849C}">
      <dsp:nvSpPr>
        <dsp:cNvPr id="0" name=""/>
        <dsp:cNvSpPr/>
      </dsp:nvSpPr>
      <dsp:spPr>
        <a:xfrm>
          <a:off x="6554490" y="2668486"/>
          <a:ext cx="1292427" cy="129242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Safe Relational Space</a:t>
          </a:r>
        </a:p>
      </dsp:txBody>
      <dsp:txXfrm>
        <a:off x="6743762" y="2857758"/>
        <a:ext cx="913883" cy="913883"/>
      </dsp:txXfrm>
    </dsp:sp>
    <dsp:sp modelId="{44016138-C9F1-45C4-8EAA-59070219856E}">
      <dsp:nvSpPr>
        <dsp:cNvPr id="0" name=""/>
        <dsp:cNvSpPr/>
      </dsp:nvSpPr>
      <dsp:spPr>
        <a:xfrm>
          <a:off x="5773401" y="4554201"/>
          <a:ext cx="1292427" cy="129242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Responsivity</a:t>
          </a:r>
        </a:p>
      </dsp:txBody>
      <dsp:txXfrm>
        <a:off x="5962673" y="4743473"/>
        <a:ext cx="913883" cy="913883"/>
      </dsp:txXfrm>
    </dsp:sp>
    <dsp:sp modelId="{34F2CB4A-7506-4A06-9B01-2A3682217EBD}">
      <dsp:nvSpPr>
        <dsp:cNvPr id="0" name=""/>
        <dsp:cNvSpPr/>
      </dsp:nvSpPr>
      <dsp:spPr>
        <a:xfrm>
          <a:off x="3887686" y="5335290"/>
          <a:ext cx="1292427" cy="1292427"/>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Resilience &amp; Agents of Change</a:t>
          </a:r>
        </a:p>
      </dsp:txBody>
      <dsp:txXfrm>
        <a:off x="4076958" y="5524562"/>
        <a:ext cx="913883" cy="913883"/>
      </dsp:txXfrm>
    </dsp:sp>
    <dsp:sp modelId="{94997BF7-625D-4215-B03C-133C24D94767}">
      <dsp:nvSpPr>
        <dsp:cNvPr id="0" name=""/>
        <dsp:cNvSpPr/>
      </dsp:nvSpPr>
      <dsp:spPr>
        <a:xfrm>
          <a:off x="2001970" y="4554201"/>
          <a:ext cx="1292427" cy="129242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Conversation &amp; Guidance</a:t>
          </a:r>
        </a:p>
      </dsp:txBody>
      <dsp:txXfrm>
        <a:off x="2191242" y="4743473"/>
        <a:ext cx="913883" cy="913883"/>
      </dsp:txXfrm>
    </dsp:sp>
    <dsp:sp modelId="{E756AB21-62BA-44BE-A4C7-43D0AA6D7641}">
      <dsp:nvSpPr>
        <dsp:cNvPr id="0" name=""/>
        <dsp:cNvSpPr/>
      </dsp:nvSpPr>
      <dsp:spPr>
        <a:xfrm>
          <a:off x="1220881" y="2668486"/>
          <a:ext cx="1292427" cy="129242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Safe Boundaries</a:t>
          </a:r>
        </a:p>
      </dsp:txBody>
      <dsp:txXfrm>
        <a:off x="1410153" y="2857758"/>
        <a:ext cx="913883" cy="913883"/>
      </dsp:txXfrm>
    </dsp:sp>
    <dsp:sp modelId="{48690350-3AB0-4799-9306-E3B7C1A7077D}">
      <dsp:nvSpPr>
        <dsp:cNvPr id="0" name=""/>
        <dsp:cNvSpPr/>
      </dsp:nvSpPr>
      <dsp:spPr>
        <a:xfrm>
          <a:off x="2001970" y="782770"/>
          <a:ext cx="1292427" cy="129242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Comfort with Evolving, Uncertain Process</a:t>
          </a:r>
        </a:p>
      </dsp:txBody>
      <dsp:txXfrm>
        <a:off x="2191242" y="972042"/>
        <a:ext cx="913883" cy="9138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1AD19-BCB1-459F-ABD8-918259EFF6EE}">
      <dsp:nvSpPr>
        <dsp:cNvPr id="0" name=""/>
        <dsp:cNvSpPr/>
      </dsp:nvSpPr>
      <dsp:spPr>
        <a:xfrm>
          <a:off x="2571" y="178424"/>
          <a:ext cx="2507456" cy="770034"/>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a:t>Non-directive</a:t>
          </a:r>
        </a:p>
      </dsp:txBody>
      <dsp:txXfrm>
        <a:off x="2571" y="178424"/>
        <a:ext cx="2507456" cy="770034"/>
      </dsp:txXfrm>
    </dsp:sp>
    <dsp:sp modelId="{C3840D51-EE84-4F9C-9A42-5D6E04758259}">
      <dsp:nvSpPr>
        <dsp:cNvPr id="0" name=""/>
        <dsp:cNvSpPr/>
      </dsp:nvSpPr>
      <dsp:spPr>
        <a:xfrm>
          <a:off x="2571" y="953276"/>
          <a:ext cx="2507456" cy="1840098"/>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Child Directed </a:t>
          </a:r>
        </a:p>
        <a:p>
          <a:pPr marL="228600" lvl="1" indent="-228600" algn="l" defTabSz="889000">
            <a:lnSpc>
              <a:spcPct val="90000"/>
            </a:lnSpc>
            <a:spcBef>
              <a:spcPct val="0"/>
            </a:spcBef>
            <a:spcAft>
              <a:spcPct val="15000"/>
            </a:spcAft>
            <a:buChar char="••"/>
          </a:pPr>
          <a:r>
            <a:rPr lang="en-US" sz="2000" kern="1200" dirty="0"/>
            <a:t>Focus on Child’s spontaneous play</a:t>
          </a:r>
        </a:p>
      </dsp:txBody>
      <dsp:txXfrm>
        <a:off x="2571" y="953276"/>
        <a:ext cx="2507456" cy="1840098"/>
      </dsp:txXfrm>
    </dsp:sp>
    <dsp:sp modelId="{4BB866D1-BA01-45F8-8618-5C028D430759}">
      <dsp:nvSpPr>
        <dsp:cNvPr id="0" name=""/>
        <dsp:cNvSpPr/>
      </dsp:nvSpPr>
      <dsp:spPr>
        <a:xfrm>
          <a:off x="2861071" y="189367"/>
          <a:ext cx="2507456" cy="762659"/>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a:t>Directive</a:t>
          </a:r>
        </a:p>
      </dsp:txBody>
      <dsp:txXfrm>
        <a:off x="2861071" y="189367"/>
        <a:ext cx="2507456" cy="762659"/>
      </dsp:txXfrm>
    </dsp:sp>
    <dsp:sp modelId="{0D33BB83-48F2-4984-82EF-C0541B341BD9}">
      <dsp:nvSpPr>
        <dsp:cNvPr id="0" name=""/>
        <dsp:cNvSpPr/>
      </dsp:nvSpPr>
      <dsp:spPr>
        <a:xfrm>
          <a:off x="2861071" y="978732"/>
          <a:ext cx="2507456" cy="1803699"/>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Workers as Participant-Observers</a:t>
          </a:r>
        </a:p>
        <a:p>
          <a:pPr marL="228600" lvl="1" indent="-228600" algn="l" defTabSz="889000">
            <a:lnSpc>
              <a:spcPct val="90000"/>
            </a:lnSpc>
            <a:spcBef>
              <a:spcPct val="0"/>
            </a:spcBef>
            <a:spcAft>
              <a:spcPct val="15000"/>
            </a:spcAft>
            <a:buChar char="••"/>
          </a:pPr>
          <a:r>
            <a:rPr lang="en-US" sz="2000" kern="1200" dirty="0"/>
            <a:t>Focus on Targeted Issues of Concern</a:t>
          </a:r>
        </a:p>
      </dsp:txBody>
      <dsp:txXfrm>
        <a:off x="2861071" y="978732"/>
        <a:ext cx="2507456" cy="1803699"/>
      </dsp:txXfrm>
    </dsp:sp>
    <dsp:sp modelId="{C1C2AA20-734E-454D-A518-1525A4306541}">
      <dsp:nvSpPr>
        <dsp:cNvPr id="0" name=""/>
        <dsp:cNvSpPr/>
      </dsp:nvSpPr>
      <dsp:spPr>
        <a:xfrm>
          <a:off x="5719572" y="188490"/>
          <a:ext cx="2507456" cy="762659"/>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a:t>Cognitive-Behavioral</a:t>
          </a:r>
        </a:p>
      </dsp:txBody>
      <dsp:txXfrm>
        <a:off x="5719572" y="188490"/>
        <a:ext cx="2507456" cy="762659"/>
      </dsp:txXfrm>
    </dsp:sp>
    <dsp:sp modelId="{7DEEB3C2-776A-4609-8FAE-D9C66249D7AC}">
      <dsp:nvSpPr>
        <dsp:cNvPr id="0" name=""/>
        <dsp:cNvSpPr/>
      </dsp:nvSpPr>
      <dsp:spPr>
        <a:xfrm>
          <a:off x="5719572" y="976099"/>
          <a:ext cx="2507456" cy="1807209"/>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Worker Directed</a:t>
          </a:r>
        </a:p>
        <a:p>
          <a:pPr marL="228600" lvl="1" indent="-228600" algn="l" defTabSz="889000">
            <a:lnSpc>
              <a:spcPct val="90000"/>
            </a:lnSpc>
            <a:spcBef>
              <a:spcPct val="0"/>
            </a:spcBef>
            <a:spcAft>
              <a:spcPct val="15000"/>
            </a:spcAft>
            <a:buChar char="••"/>
          </a:pPr>
          <a:r>
            <a:rPr lang="en-US" sz="2000" kern="1200" dirty="0"/>
            <a:t>Focus on Core Thoughts &amp; Behavioral Change </a:t>
          </a:r>
        </a:p>
        <a:p>
          <a:pPr marL="228600" lvl="1" indent="-228600" algn="l" defTabSz="889000">
            <a:lnSpc>
              <a:spcPct val="90000"/>
            </a:lnSpc>
            <a:spcBef>
              <a:spcPct val="0"/>
            </a:spcBef>
            <a:spcAft>
              <a:spcPct val="15000"/>
            </a:spcAft>
            <a:buChar char="••"/>
          </a:pPr>
          <a:endParaRPr lang="en-US" sz="2000" kern="1200" dirty="0"/>
        </a:p>
      </dsp:txBody>
      <dsp:txXfrm>
        <a:off x="5719572" y="976099"/>
        <a:ext cx="2507456" cy="18072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D8047-95B6-42C6-B8BA-00888A2FC429}">
      <dsp:nvSpPr>
        <dsp:cNvPr id="0" name=""/>
        <dsp:cNvSpPr/>
      </dsp:nvSpPr>
      <dsp:spPr>
        <a:xfrm>
          <a:off x="970" y="83924"/>
          <a:ext cx="2588858" cy="75397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a:t>Sensorimotor</a:t>
          </a:r>
        </a:p>
      </dsp:txBody>
      <dsp:txXfrm>
        <a:off x="970" y="83924"/>
        <a:ext cx="2588858" cy="753976"/>
      </dsp:txXfrm>
    </dsp:sp>
    <dsp:sp modelId="{5EC78834-3ED1-4847-AC34-E8213D7569E5}">
      <dsp:nvSpPr>
        <dsp:cNvPr id="0" name=""/>
        <dsp:cNvSpPr/>
      </dsp:nvSpPr>
      <dsp:spPr>
        <a:xfrm>
          <a:off x="0" y="725931"/>
          <a:ext cx="2590799" cy="170474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Youth-Worker Collaboration</a:t>
          </a:r>
        </a:p>
        <a:p>
          <a:pPr marL="171450" lvl="1" indent="-171450" algn="l" defTabSz="800100">
            <a:lnSpc>
              <a:spcPct val="90000"/>
            </a:lnSpc>
            <a:spcBef>
              <a:spcPct val="0"/>
            </a:spcBef>
            <a:spcAft>
              <a:spcPct val="15000"/>
            </a:spcAft>
            <a:buChar char="••"/>
          </a:pPr>
          <a:r>
            <a:rPr lang="en-US" sz="1800" kern="1200" dirty="0"/>
            <a:t>Focus on Regulation Skills</a:t>
          </a:r>
        </a:p>
      </dsp:txBody>
      <dsp:txXfrm>
        <a:off x="0" y="725931"/>
        <a:ext cx="2590799" cy="17047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8843D4-BC9B-4D15-B5DB-4B91D2242CF3}">
      <dsp:nvSpPr>
        <dsp:cNvPr id="0" name=""/>
        <dsp:cNvSpPr/>
      </dsp:nvSpPr>
      <dsp:spPr>
        <a:xfrm>
          <a:off x="81685" y="1961"/>
          <a:ext cx="2092016" cy="1441399"/>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730E04-9043-4160-8B76-AD03E66FF9A3}">
      <dsp:nvSpPr>
        <dsp:cNvPr id="0" name=""/>
        <dsp:cNvSpPr/>
      </dsp:nvSpPr>
      <dsp:spPr>
        <a:xfrm>
          <a:off x="81685" y="1443361"/>
          <a:ext cx="2092016" cy="776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lvl="0" algn="ctr" defTabSz="977900">
            <a:lnSpc>
              <a:spcPct val="90000"/>
            </a:lnSpc>
            <a:spcBef>
              <a:spcPct val="0"/>
            </a:spcBef>
            <a:spcAft>
              <a:spcPct val="35000"/>
            </a:spcAft>
          </a:pPr>
          <a:r>
            <a:rPr lang="en-US" sz="2200" kern="1200" dirty="0"/>
            <a:t>Board Games</a:t>
          </a:r>
        </a:p>
      </dsp:txBody>
      <dsp:txXfrm>
        <a:off x="81685" y="1443361"/>
        <a:ext cx="2092016" cy="776138"/>
      </dsp:txXfrm>
    </dsp:sp>
    <dsp:sp modelId="{288BA795-5352-4D34-B449-390CF40CAFC6}">
      <dsp:nvSpPr>
        <dsp:cNvPr id="0" name=""/>
        <dsp:cNvSpPr/>
      </dsp:nvSpPr>
      <dsp:spPr>
        <a:xfrm>
          <a:off x="2382991" y="1961"/>
          <a:ext cx="2092016" cy="1441399"/>
        </a:xfrm>
        <a:prstGeom prst="round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C7D711-0273-4D47-9320-CA66114076A4}">
      <dsp:nvSpPr>
        <dsp:cNvPr id="0" name=""/>
        <dsp:cNvSpPr/>
      </dsp:nvSpPr>
      <dsp:spPr>
        <a:xfrm>
          <a:off x="2382991" y="1443361"/>
          <a:ext cx="2092016" cy="776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lvl="0" algn="ctr" defTabSz="977900">
            <a:lnSpc>
              <a:spcPct val="90000"/>
            </a:lnSpc>
            <a:spcBef>
              <a:spcPct val="0"/>
            </a:spcBef>
            <a:spcAft>
              <a:spcPct val="35000"/>
            </a:spcAft>
          </a:pPr>
          <a:r>
            <a:rPr lang="en-US" sz="2200" kern="1200" dirty="0"/>
            <a:t>Imaginative Play</a:t>
          </a:r>
        </a:p>
      </dsp:txBody>
      <dsp:txXfrm>
        <a:off x="2382991" y="1443361"/>
        <a:ext cx="2092016" cy="776138"/>
      </dsp:txXfrm>
    </dsp:sp>
    <dsp:sp modelId="{CC825E79-5CE0-4AD1-A79E-AE297318F086}">
      <dsp:nvSpPr>
        <dsp:cNvPr id="0" name=""/>
        <dsp:cNvSpPr/>
      </dsp:nvSpPr>
      <dsp:spPr>
        <a:xfrm>
          <a:off x="4684297" y="1961"/>
          <a:ext cx="2092016" cy="1441399"/>
        </a:xfrm>
        <a:prstGeom prst="round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BCB42C-61D2-405F-A373-9B94A5715A5F}">
      <dsp:nvSpPr>
        <dsp:cNvPr id="0" name=""/>
        <dsp:cNvSpPr/>
      </dsp:nvSpPr>
      <dsp:spPr>
        <a:xfrm>
          <a:off x="4684297" y="1443361"/>
          <a:ext cx="2092016" cy="776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lvl="0" algn="ctr" defTabSz="977900">
            <a:lnSpc>
              <a:spcPct val="90000"/>
            </a:lnSpc>
            <a:spcBef>
              <a:spcPct val="0"/>
            </a:spcBef>
            <a:spcAft>
              <a:spcPct val="35000"/>
            </a:spcAft>
          </a:pPr>
          <a:r>
            <a:rPr lang="en-US" sz="2200" kern="1200" dirty="0"/>
            <a:t>Puppets</a:t>
          </a:r>
        </a:p>
      </dsp:txBody>
      <dsp:txXfrm>
        <a:off x="4684297" y="1443361"/>
        <a:ext cx="2092016" cy="776138"/>
      </dsp:txXfrm>
    </dsp:sp>
    <dsp:sp modelId="{DB862A57-8BBB-4652-8351-34E22F1FFDB4}">
      <dsp:nvSpPr>
        <dsp:cNvPr id="0" name=""/>
        <dsp:cNvSpPr/>
      </dsp:nvSpPr>
      <dsp:spPr>
        <a:xfrm>
          <a:off x="81685" y="2428700"/>
          <a:ext cx="2092016" cy="1441399"/>
        </a:xfrm>
        <a:prstGeom prst="roundRect">
          <a:avLst/>
        </a:prstGeom>
        <a:blipFill rotWithShape="1">
          <a:blip xmlns:r="http://schemas.openxmlformats.org/officeDocument/2006/relationships" r:embed="rId4"/>
          <a:stretch>
            <a:fillRect/>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1EE48CC0-09E2-4F9A-BFCA-9B755F3592CA}">
      <dsp:nvSpPr>
        <dsp:cNvPr id="0" name=""/>
        <dsp:cNvSpPr/>
      </dsp:nvSpPr>
      <dsp:spPr>
        <a:xfrm>
          <a:off x="81685" y="3870100"/>
          <a:ext cx="2092016" cy="776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lvl="0" algn="ctr" defTabSz="977900">
            <a:lnSpc>
              <a:spcPct val="90000"/>
            </a:lnSpc>
            <a:spcBef>
              <a:spcPct val="0"/>
            </a:spcBef>
            <a:spcAft>
              <a:spcPct val="35000"/>
            </a:spcAft>
          </a:pPr>
          <a:r>
            <a:rPr lang="en-US" sz="2200" kern="1200" dirty="0"/>
            <a:t>Artwork</a:t>
          </a:r>
        </a:p>
      </dsp:txBody>
      <dsp:txXfrm>
        <a:off x="81685" y="3870100"/>
        <a:ext cx="2092016" cy="776138"/>
      </dsp:txXfrm>
    </dsp:sp>
    <dsp:sp modelId="{C3F8555B-19A0-4FC7-8355-F2B332A67321}">
      <dsp:nvSpPr>
        <dsp:cNvPr id="0" name=""/>
        <dsp:cNvSpPr/>
      </dsp:nvSpPr>
      <dsp:spPr>
        <a:xfrm>
          <a:off x="2382991" y="2428700"/>
          <a:ext cx="2092016" cy="1441399"/>
        </a:xfrm>
        <a:prstGeom prst="round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5964E0-2D3E-4538-9CC0-D40DE2D27EA9}">
      <dsp:nvSpPr>
        <dsp:cNvPr id="0" name=""/>
        <dsp:cNvSpPr/>
      </dsp:nvSpPr>
      <dsp:spPr>
        <a:xfrm>
          <a:off x="2382991" y="3870100"/>
          <a:ext cx="2092016" cy="776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lvl="0" algn="ctr" defTabSz="977900">
            <a:lnSpc>
              <a:spcPct val="90000"/>
            </a:lnSpc>
            <a:spcBef>
              <a:spcPct val="0"/>
            </a:spcBef>
            <a:spcAft>
              <a:spcPct val="35000"/>
            </a:spcAft>
          </a:pPr>
          <a:r>
            <a:rPr lang="en-US" sz="2200" kern="1200"/>
            <a:t>Video Game</a:t>
          </a:r>
          <a:endParaRPr lang="en-US" sz="2200" kern="1200" dirty="0"/>
        </a:p>
      </dsp:txBody>
      <dsp:txXfrm>
        <a:off x="2382991" y="3870100"/>
        <a:ext cx="2092016" cy="776138"/>
      </dsp:txXfrm>
    </dsp:sp>
    <dsp:sp modelId="{86217A2E-7BCD-44F9-AEA7-E74BF1CAAAD8}">
      <dsp:nvSpPr>
        <dsp:cNvPr id="0" name=""/>
        <dsp:cNvSpPr/>
      </dsp:nvSpPr>
      <dsp:spPr>
        <a:xfrm>
          <a:off x="4684297" y="2428700"/>
          <a:ext cx="2092016" cy="1441399"/>
        </a:xfrm>
        <a:prstGeom prst="roundRect">
          <a:avLst/>
        </a:prstGeom>
        <a:blipFill rotWithShape="1">
          <a:blip xmlns:r="http://schemas.openxmlformats.org/officeDocument/2006/relationships" r:embed="rId6"/>
          <a:srcRect/>
          <a:stretch>
            <a:fillRect t="-58000" b="-5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4A429C-A852-4CA8-B9D9-AB36B773D483}">
      <dsp:nvSpPr>
        <dsp:cNvPr id="0" name=""/>
        <dsp:cNvSpPr/>
      </dsp:nvSpPr>
      <dsp:spPr>
        <a:xfrm>
          <a:off x="4684297" y="3870100"/>
          <a:ext cx="2092016" cy="776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lvl="0" algn="ctr" defTabSz="977900">
            <a:lnSpc>
              <a:spcPct val="90000"/>
            </a:lnSpc>
            <a:spcBef>
              <a:spcPct val="0"/>
            </a:spcBef>
            <a:spcAft>
              <a:spcPct val="35000"/>
            </a:spcAft>
          </a:pPr>
          <a:endParaRPr lang="en-US" sz="2200" kern="1200"/>
        </a:p>
      </dsp:txBody>
      <dsp:txXfrm>
        <a:off x="4684297" y="3870100"/>
        <a:ext cx="2092016" cy="77613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0523D8-B8FA-4E64-9AA2-F0AB8F554157}" type="datetimeFigureOut">
              <a:rPr lang="en-US" smtClean="0"/>
              <a:pPr/>
              <a:t>7/19/2019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B525AC-545C-4238-B63C-126F154C5464}" type="slidenum">
              <a:rPr lang="en-US" smtClean="0"/>
              <a:pPr/>
              <a:t>‹#›</a:t>
            </a:fld>
            <a:endParaRPr lang="en-US" dirty="0"/>
          </a:p>
        </p:txBody>
      </p:sp>
    </p:spTree>
    <p:extLst>
      <p:ext uri="{BB962C8B-B14F-4D97-AF65-F5344CB8AC3E}">
        <p14:creationId xmlns:p14="http://schemas.microsoft.com/office/powerpoint/2010/main" val="1555301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Though games, rituals, and toys may vary children’s play</a:t>
            </a:r>
            <a:r>
              <a:rPr lang="en-US" sz="1200" kern="1200" baseline="0" dirty="0">
                <a:solidFill>
                  <a:schemeClr val="tx1"/>
                </a:solidFill>
                <a:effectLst/>
                <a:latin typeface="+mn-lt"/>
                <a:ea typeface="+mn-ea"/>
                <a:cs typeface="+mn-cs"/>
              </a:rPr>
              <a:t> is</a:t>
            </a:r>
            <a:r>
              <a:rPr lang="en-US" sz="1200" kern="1200" dirty="0">
                <a:solidFill>
                  <a:schemeClr val="tx1"/>
                </a:solidFill>
                <a:effectLst/>
                <a:latin typeface="+mn-lt"/>
                <a:ea typeface="+mn-ea"/>
                <a:cs typeface="+mn-cs"/>
              </a:rPr>
              <a:t> universal and transcends differences across cultures, nations, genders, and faith communities. </a:t>
            </a:r>
          </a:p>
          <a:p>
            <a:pPr marL="228600" indent="-228600">
              <a:buAutoNum type="arabicPeriod"/>
            </a:pPr>
            <a:r>
              <a:rPr lang="en-US" sz="1200" kern="1200" dirty="0">
                <a:solidFill>
                  <a:schemeClr val="tx1"/>
                </a:solidFill>
                <a:effectLst/>
                <a:latin typeface="+mn-lt"/>
                <a:ea typeface="+mn-ea"/>
                <a:cs typeface="+mn-cs"/>
              </a:rPr>
              <a:t>Play is critically important to early development. Evidence suggests that play activities advance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cognitive, emotional and physical development of children.</a:t>
            </a:r>
          </a:p>
          <a:p>
            <a:pPr marL="228600" indent="-228600">
              <a:buAutoNum type="arabicPeriod"/>
            </a:pPr>
            <a:r>
              <a:rPr lang="en-US" sz="1200" kern="1200" dirty="0">
                <a:solidFill>
                  <a:schemeClr val="tx1"/>
                </a:solidFill>
                <a:effectLst/>
                <a:latin typeface="+mn-lt"/>
                <a:ea typeface="+mn-ea"/>
                <a:cs typeface="+mn-cs"/>
              </a:rPr>
              <a:t>Play opens opportunities for workers to participate and observe children’s worlds. Child-worker relationships develop and grow through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play</a:t>
            </a:r>
            <a:r>
              <a:rPr lang="en-US" sz="1200" kern="1200" baseline="0" dirty="0">
                <a:solidFill>
                  <a:schemeClr val="tx1"/>
                </a:solidFill>
                <a:effectLst/>
                <a:latin typeface="+mn-lt"/>
                <a:ea typeface="+mn-ea"/>
                <a:cs typeface="+mn-cs"/>
              </a:rPr>
              <a:t> and collaborative </a:t>
            </a:r>
            <a:r>
              <a:rPr lang="en-US" sz="1200" kern="1200" dirty="0">
                <a:solidFill>
                  <a:schemeClr val="tx1"/>
                </a:solidFill>
                <a:effectLst/>
                <a:latin typeface="+mn-lt"/>
                <a:ea typeface="+mn-ea"/>
                <a:cs typeface="+mn-cs"/>
              </a:rPr>
              <a:t>engagement. </a:t>
            </a:r>
          </a:p>
          <a:p>
            <a:pPr marL="228600" indent="-228600">
              <a:buAutoNum type="arabicPeriod"/>
            </a:pPr>
            <a:endParaRPr lang="en-US" sz="1200" kern="1200" dirty="0">
              <a:solidFill>
                <a:schemeClr val="tx1"/>
              </a:solidFill>
              <a:effectLst/>
              <a:latin typeface="+mn-lt"/>
              <a:ea typeface="+mn-ea"/>
              <a:cs typeface="+mn-cs"/>
            </a:endParaRPr>
          </a:p>
          <a:p>
            <a:pPr marL="0" indent="0">
              <a:buNone/>
            </a:pPr>
            <a:r>
              <a:rPr lang="en-US" dirty="0"/>
              <a:t>Photo: www.flickr.com</a:t>
            </a:r>
          </a:p>
        </p:txBody>
      </p:sp>
      <p:sp>
        <p:nvSpPr>
          <p:cNvPr id="4" name="Slide Number Placeholder 3"/>
          <p:cNvSpPr>
            <a:spLocks noGrp="1"/>
          </p:cNvSpPr>
          <p:nvPr>
            <p:ph type="sldNum" sz="quarter" idx="10"/>
          </p:nvPr>
        </p:nvSpPr>
        <p:spPr/>
        <p:txBody>
          <a:bodyPr/>
          <a:lstStyle/>
          <a:p>
            <a:fld id="{17B525AC-545C-4238-B63C-126F154C5464}" type="slidenum">
              <a:rPr lang="en-US" smtClean="0"/>
              <a:pPr/>
              <a:t>2</a:t>
            </a:fld>
            <a:endParaRPr lang="en-US" dirty="0"/>
          </a:p>
        </p:txBody>
      </p:sp>
    </p:spTree>
    <p:extLst>
      <p:ext uri="{BB962C8B-B14F-4D97-AF65-F5344CB8AC3E}">
        <p14:creationId xmlns:p14="http://schemas.microsoft.com/office/powerpoint/2010/main" val="4110760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28600" indent="-228600">
              <a:buAutoNum type="arabicPeriod"/>
            </a:pPr>
            <a:r>
              <a:rPr lang="en-US" dirty="0"/>
              <a:t>Relationally based play therapy models have been criticized for their inapplicability to work with vulnerable and/or marginalized children. </a:t>
            </a:r>
          </a:p>
          <a:p>
            <a:pPr marL="228600" indent="-228600">
              <a:buAutoNum type="arabicPeriod"/>
            </a:pPr>
            <a:r>
              <a:rPr lang="en-US" dirty="0"/>
              <a:t>Conversely some argue that a relational connection is precisely what disenfranchised children need to support growth.</a:t>
            </a:r>
          </a:p>
          <a:p>
            <a:pPr marL="228600" indent="-228600">
              <a:buAutoNum type="arabicPeriod"/>
            </a:pPr>
            <a:r>
              <a:rPr lang="en-US" dirty="0"/>
              <a:t>See chapter 2 to review neuroscience concepts regarding attachment, the brain, and the influence of relational connection on regulation and relational capacities.</a:t>
            </a:r>
          </a:p>
          <a:p>
            <a:r>
              <a:rPr lang="en-US" dirty="0" err="1"/>
              <a:t>Jemina’s</a:t>
            </a:r>
            <a:r>
              <a:rPr lang="en-US" dirty="0"/>
              <a:t> Story:</a:t>
            </a:r>
            <a:r>
              <a:rPr lang="en-US" baseline="0" dirty="0"/>
              <a:t> </a:t>
            </a:r>
            <a:r>
              <a:rPr lang="en-US" sz="1200" kern="1200" dirty="0">
                <a:solidFill>
                  <a:schemeClr val="tx1"/>
                </a:solidFill>
                <a:latin typeface="+mn-lt"/>
                <a:ea typeface="+mn-ea"/>
                <a:cs typeface="+mn-cs"/>
              </a:rPr>
              <a:t>I met Jemina, a 13-year-old, white youngster while working in a residential treatment program. I was assigned to be her play therapist. Jemina grew up in an isolated, rural area where she lived with her brother, uncle and two younger male cousins, all fishermen in a large one-room cabin. Jemina’s mother died when she was nine. Before coming into residence, Jemina left home only to attend school. She had no known friends and few social skills. According to case records, Jemina’s intellectual abilities were thought to be delayed but she had never completed formal testing. In knowing her I never questioned that she was deeply intelligent. </a:t>
            </a:r>
          </a:p>
          <a:p>
            <a:r>
              <a:rPr lang="en-US" sz="1200" kern="1200" dirty="0">
                <a:solidFill>
                  <a:schemeClr val="tx1"/>
                </a:solidFill>
                <a:latin typeface="+mn-lt"/>
                <a:ea typeface="+mn-ea"/>
                <a:cs typeface="+mn-cs"/>
              </a:rPr>
              <a:t>Jemina was initially mistrustful. For the first three months she refused to make eye contact or sit down in my presence. We made connection only when I brought her to the campus store to buy small needed items such as shampoo. Jemina seemed enchanted by these purchases. In conversations with her caseworker I learned that she had little contact with women since her mother’s death. Her dad, though caring, was not nurturing. These weekly shopping trips became our relational ritual. </a:t>
            </a:r>
          </a:p>
          <a:p>
            <a:r>
              <a:rPr lang="en-US" sz="1200" kern="1200" dirty="0">
                <a:solidFill>
                  <a:schemeClr val="tx1"/>
                </a:solidFill>
                <a:latin typeface="+mn-lt"/>
                <a:ea typeface="+mn-ea"/>
                <a:cs typeface="+mn-cs"/>
              </a:rPr>
              <a:t>At thirteen Jemina was four inches taller than me and</a:t>
            </a:r>
            <a:r>
              <a:rPr lang="en-US" sz="1200" kern="1200" baseline="0" dirty="0">
                <a:solidFill>
                  <a:schemeClr val="tx1"/>
                </a:solidFill>
                <a:latin typeface="+mn-lt"/>
                <a:ea typeface="+mn-ea"/>
                <a:cs typeface="+mn-cs"/>
              </a:rPr>
              <a:t> physically strong</a:t>
            </a:r>
            <a:r>
              <a:rPr lang="en-US" sz="1200" kern="1200" dirty="0">
                <a:solidFill>
                  <a:schemeClr val="tx1"/>
                </a:solidFill>
                <a:latin typeface="+mn-lt"/>
                <a:ea typeface="+mn-ea"/>
                <a:cs typeface="+mn-cs"/>
              </a:rPr>
              <a:t>. So when she began to run from me it was difficult to catch her let alone bring her back against her will. However Jemina always paused and waited for me to catch up with her. I quickly realized that this pattern was not about leaving, it was about joining.  Jemina ran because she wanted to be assured that I would run after her.</a:t>
            </a:r>
          </a:p>
          <a:p>
            <a:r>
              <a:rPr lang="en-US" sz="1200" kern="1200" dirty="0">
                <a:solidFill>
                  <a:schemeClr val="tx1"/>
                </a:solidFill>
                <a:latin typeface="+mn-lt"/>
                <a:ea typeface="+mn-ea"/>
                <a:cs typeface="+mn-cs"/>
              </a:rPr>
              <a:t>Our rituals to some degree fulfilled Jemina’s need for tangible (buying small items at the campus store) as well as affective (running and joining rituals) evidence of caring. It took time, but the presence of a reliable relationship slowly</a:t>
            </a:r>
            <a:r>
              <a:rPr lang="en-US" sz="1200" kern="1200" baseline="0" dirty="0">
                <a:solidFill>
                  <a:schemeClr val="tx1"/>
                </a:solidFill>
                <a:latin typeface="+mn-lt"/>
                <a:ea typeface="+mn-ea"/>
                <a:cs typeface="+mn-cs"/>
              </a:rPr>
              <a:t> helped </a:t>
            </a:r>
            <a:r>
              <a:rPr lang="en-US" sz="1200" kern="1200" dirty="0">
                <a:solidFill>
                  <a:schemeClr val="tx1"/>
                </a:solidFill>
                <a:latin typeface="+mn-lt"/>
                <a:ea typeface="+mn-ea"/>
                <a:cs typeface="+mn-cs"/>
              </a:rPr>
              <a:t>Jemina transform her beliefs about relational trust and worthiness. She became stronger, more connected, and though still equivocal, she came to appreciate that people cared for her. </a:t>
            </a:r>
          </a:p>
          <a:p>
            <a:r>
              <a:rPr lang="en-US" dirty="0"/>
              <a:t>Photo: commons.wikimedia.org.</a:t>
            </a:r>
          </a:p>
        </p:txBody>
      </p:sp>
      <p:sp>
        <p:nvSpPr>
          <p:cNvPr id="4" name="Slide Number Placeholder 3"/>
          <p:cNvSpPr>
            <a:spLocks noGrp="1"/>
          </p:cNvSpPr>
          <p:nvPr>
            <p:ph type="sldNum" sz="quarter" idx="10"/>
          </p:nvPr>
        </p:nvSpPr>
        <p:spPr/>
        <p:txBody>
          <a:bodyPr/>
          <a:lstStyle/>
          <a:p>
            <a:fld id="{17B525AC-545C-4238-B63C-126F154C5464}"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sz="1200" kern="1200" dirty="0">
                <a:solidFill>
                  <a:schemeClr val="tx1"/>
                </a:solidFill>
                <a:latin typeface="+mn-lt"/>
                <a:ea typeface="+mn-ea"/>
                <a:cs typeface="+mn-cs"/>
              </a:rPr>
              <a:t>Unlike those with family and friends, therapeutic relationships with children are meant to end. </a:t>
            </a:r>
          </a:p>
          <a:p>
            <a:pPr marL="228600" indent="-228600">
              <a:buAutoNum type="arabicPeriod"/>
            </a:pPr>
            <a:r>
              <a:rPr lang="en-US" sz="1200" kern="1200" dirty="0">
                <a:solidFill>
                  <a:schemeClr val="tx1"/>
                </a:solidFill>
                <a:latin typeface="+mn-lt"/>
                <a:ea typeface="+mn-ea"/>
                <a:cs typeface="+mn-cs"/>
              </a:rPr>
              <a:t>Workers</a:t>
            </a:r>
            <a:r>
              <a:rPr lang="en-US" sz="1200" kern="1200" baseline="0" dirty="0">
                <a:solidFill>
                  <a:schemeClr val="tx1"/>
                </a:solidFill>
                <a:latin typeface="+mn-lt"/>
                <a:ea typeface="+mn-ea"/>
                <a:cs typeface="+mn-cs"/>
              </a:rPr>
              <a:t> should </a:t>
            </a:r>
            <a:r>
              <a:rPr lang="en-US" sz="1200" kern="1200" dirty="0">
                <a:solidFill>
                  <a:schemeClr val="tx1"/>
                </a:solidFill>
                <a:latin typeface="+mn-lt"/>
                <a:ea typeface="+mn-ea"/>
                <a:cs typeface="+mn-cs"/>
              </a:rPr>
              <a:t>anticipate and plan for therapeutic endings to ensure that children understand why the relationship is coming to a close</a:t>
            </a:r>
            <a:r>
              <a:rPr lang="en-US" sz="1200" kern="1200" baseline="0" dirty="0">
                <a:solidFill>
                  <a:schemeClr val="tx1"/>
                </a:solidFill>
                <a:latin typeface="+mn-lt"/>
                <a:ea typeface="+mn-ea"/>
                <a:cs typeface="+mn-cs"/>
              </a:rPr>
              <a:t> and to help them</a:t>
            </a:r>
            <a:r>
              <a:rPr lang="en-US" sz="1200" kern="1200" dirty="0">
                <a:solidFill>
                  <a:schemeClr val="tx1"/>
                </a:solidFill>
                <a:latin typeface="+mn-lt"/>
                <a:ea typeface="+mn-ea"/>
                <a:cs typeface="+mn-cs"/>
              </a:rPr>
              <a:t> feel some control over the ending process.  </a:t>
            </a:r>
          </a:p>
          <a:p>
            <a:pPr marL="228600" indent="-228600">
              <a:buAutoNum type="arabicPeriod"/>
            </a:pPr>
            <a:r>
              <a:rPr lang="en-US" sz="1200" kern="1200" dirty="0">
                <a:solidFill>
                  <a:schemeClr val="tx1"/>
                </a:solidFill>
                <a:latin typeface="+mn-lt"/>
                <a:ea typeface="+mn-ea"/>
                <a:cs typeface="+mn-cs"/>
              </a:rPr>
              <a:t>When endings are positive they foster smooth transitions that highlight what children and families have accomplished. For children who have experienced hurtful and multiple relational losses, positive therapeutic endings are especially healing. </a:t>
            </a:r>
          </a:p>
          <a:p>
            <a:pPr marL="228600" indent="-228600">
              <a:buAutoNum type="arabicPeriod"/>
            </a:pPr>
            <a:r>
              <a:rPr lang="en-US" sz="1200" kern="1200" dirty="0">
                <a:solidFill>
                  <a:schemeClr val="tx1"/>
                </a:solidFill>
                <a:latin typeface="+mn-lt"/>
                <a:ea typeface="+mn-ea"/>
                <a:cs typeface="+mn-cs"/>
              </a:rPr>
              <a:t>When endings are unplanned or precipitous, children may believe that they have done something to cause the relationship to end or they may lose trust in the relational process altogether. </a:t>
            </a:r>
            <a:endParaRPr lang="en-US" dirty="0"/>
          </a:p>
        </p:txBody>
      </p:sp>
      <p:sp>
        <p:nvSpPr>
          <p:cNvPr id="4" name="Slide Number Placeholder 3"/>
          <p:cNvSpPr>
            <a:spLocks noGrp="1"/>
          </p:cNvSpPr>
          <p:nvPr>
            <p:ph type="sldNum" sz="quarter" idx="10"/>
          </p:nvPr>
        </p:nvSpPr>
        <p:spPr/>
        <p:txBody>
          <a:bodyPr/>
          <a:lstStyle/>
          <a:p>
            <a:fld id="{17B525AC-545C-4238-B63C-126F154C5464}" type="slidenum">
              <a:rPr lang="en-US" smtClean="0"/>
              <a:pPr/>
              <a:t>12</a:t>
            </a:fld>
            <a:endParaRPr lang="en-US" dirty="0"/>
          </a:p>
        </p:txBody>
      </p:sp>
    </p:spTree>
    <p:extLst>
      <p:ext uri="{BB962C8B-B14F-4D97-AF65-F5344CB8AC3E}">
        <p14:creationId xmlns:p14="http://schemas.microsoft.com/office/powerpoint/2010/main" val="1973415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Unlike those with family and friends, therapeutic relationships with children are meant to end. </a:t>
            </a:r>
          </a:p>
          <a:p>
            <a:r>
              <a:rPr lang="en-US" dirty="0"/>
              <a:t>2. Workers should anticipate and plan for therapeutic endings to ensure that children understand why the relationship is coming to a close and to help them feel some control over the ending process.  </a:t>
            </a:r>
          </a:p>
          <a:p>
            <a:r>
              <a:rPr lang="en-US" dirty="0"/>
              <a:t>3. When endings are positive they foster smooth transitions that highlight what children and families have accomplished. For children who have experienced hurtful and multiple relational losses, positive therapeutic endings are especially healing. </a:t>
            </a:r>
          </a:p>
          <a:p>
            <a:r>
              <a:rPr lang="en-US" dirty="0"/>
              <a:t>4. When endings are unplanned or precipitous, children may believe that they have done something to cause the relationship to end or they may lose trust in the relational process altogether. </a:t>
            </a:r>
          </a:p>
          <a:p>
            <a:r>
              <a:rPr lang="en-US" dirty="0"/>
              <a:t>Image: Courtesy of Shelley Cohen Konrad</a:t>
            </a:r>
          </a:p>
          <a:p>
            <a:endParaRPr lang="en-US" dirty="0"/>
          </a:p>
        </p:txBody>
      </p:sp>
      <p:sp>
        <p:nvSpPr>
          <p:cNvPr id="4" name="Slide Number Placeholder 3"/>
          <p:cNvSpPr>
            <a:spLocks noGrp="1"/>
          </p:cNvSpPr>
          <p:nvPr>
            <p:ph type="sldNum" sz="quarter" idx="5"/>
          </p:nvPr>
        </p:nvSpPr>
        <p:spPr/>
        <p:txBody>
          <a:bodyPr/>
          <a:lstStyle/>
          <a:p>
            <a:fld id="{17B525AC-545C-4238-B63C-126F154C5464}" type="slidenum">
              <a:rPr lang="en-US" smtClean="0"/>
              <a:pPr/>
              <a:t>13</a:t>
            </a:fld>
            <a:endParaRPr lang="en-US" dirty="0"/>
          </a:p>
        </p:txBody>
      </p:sp>
    </p:spTree>
    <p:extLst>
      <p:ext uri="{BB962C8B-B14F-4D97-AF65-F5344CB8AC3E}">
        <p14:creationId xmlns:p14="http://schemas.microsoft.com/office/powerpoint/2010/main" val="2943099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a:t>The playroom</a:t>
            </a:r>
            <a:r>
              <a:rPr lang="en-US" sz="1200" kern="1200" dirty="0">
                <a:solidFill>
                  <a:schemeClr val="tx1"/>
                </a:solidFill>
                <a:latin typeface="+mn-lt"/>
                <a:ea typeface="+mn-ea"/>
                <a:cs typeface="+mn-cs"/>
              </a:rPr>
              <a:t> should have enough toys, games, and art materials to stimulate play activities but not so many that children are overwhelmed.</a:t>
            </a:r>
          </a:p>
          <a:p>
            <a:pPr marL="228600" indent="-228600">
              <a:buAutoNum type="arabicPeriod"/>
            </a:pPr>
            <a:r>
              <a:rPr lang="en-US" sz="1200" kern="1200" dirty="0">
                <a:solidFill>
                  <a:schemeClr val="tx1"/>
                </a:solidFill>
                <a:latin typeface="+mn-lt"/>
                <a:ea typeface="+mn-ea"/>
                <a:cs typeface="+mn-cs"/>
              </a:rPr>
              <a:t> The therapeutic environment, like secure relational attachments, allows children to try out behaviors, fail, and then try again within the confines of acceptance. </a:t>
            </a:r>
          </a:p>
          <a:p>
            <a:pPr marL="228600" indent="-228600">
              <a:buAutoNum type="arabicPeriod"/>
            </a:pPr>
            <a:r>
              <a:rPr lang="en-US" sz="1200" i="1" kern="1200" dirty="0">
                <a:solidFill>
                  <a:schemeClr val="tx1"/>
                </a:solidFill>
                <a:latin typeface="+mn-lt"/>
                <a:ea typeface="+mn-ea"/>
                <a:cs typeface="+mn-cs"/>
              </a:rPr>
              <a:t>Playroom rules</a:t>
            </a:r>
            <a:r>
              <a:rPr lang="en-US" sz="1200" kern="1200" dirty="0">
                <a:solidFill>
                  <a:schemeClr val="tx1"/>
                </a:solidFill>
                <a:latin typeface="+mn-lt"/>
                <a:ea typeface="+mn-ea"/>
                <a:cs typeface="+mn-cs"/>
              </a:rPr>
              <a:t> are established in the very first session. Rules apply to how play materials are used as well as to how people are expected to treat one another. </a:t>
            </a:r>
            <a:endParaRPr lang="en-US" dirty="0"/>
          </a:p>
        </p:txBody>
      </p:sp>
      <p:sp>
        <p:nvSpPr>
          <p:cNvPr id="4" name="Slide Number Placeholder 3"/>
          <p:cNvSpPr>
            <a:spLocks noGrp="1"/>
          </p:cNvSpPr>
          <p:nvPr>
            <p:ph type="sldNum" sz="quarter" idx="10"/>
          </p:nvPr>
        </p:nvSpPr>
        <p:spPr/>
        <p:txBody>
          <a:bodyPr/>
          <a:lstStyle/>
          <a:p>
            <a:fld id="{17B525AC-545C-4238-B63C-126F154C5464}"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Board games provide opportunities for adults and children to share playful and sometimes competitive experience and at times are used for assessment purposes.</a:t>
            </a:r>
          </a:p>
          <a:p>
            <a:pPr marL="228600" indent="-228600">
              <a:buAutoNum type="arabicPeriod"/>
            </a:pPr>
            <a:r>
              <a:rPr lang="en-US" sz="1200" kern="1200" dirty="0">
                <a:solidFill>
                  <a:schemeClr val="tx1"/>
                </a:solidFill>
                <a:effectLst/>
                <a:latin typeface="+mn-lt"/>
                <a:ea typeface="+mn-ea"/>
                <a:cs typeface="+mn-cs"/>
              </a:rPr>
              <a:t>Dolls, play houses and puppets allow children to “play out” their experiences and concerns. </a:t>
            </a:r>
          </a:p>
          <a:p>
            <a:pPr marL="228600" indent="-228600">
              <a:buAutoNum type="arabicPeriod"/>
            </a:pPr>
            <a:r>
              <a:rPr lang="en-US" sz="1200" kern="1200" dirty="0">
                <a:solidFill>
                  <a:schemeClr val="tx1"/>
                </a:solidFill>
                <a:effectLst/>
                <a:latin typeface="+mn-lt"/>
                <a:ea typeface="+mn-ea"/>
                <a:cs typeface="+mn-cs"/>
              </a:rPr>
              <a:t>Books, blogs, scrapbooks and oral storytelling make life histories tangible and are especially powerful for children who experienced early relational disruptions and losses. </a:t>
            </a:r>
          </a:p>
          <a:p>
            <a:pPr marL="228600" indent="-228600">
              <a:buAutoNum type="arabicPeriod"/>
            </a:pPr>
            <a:r>
              <a:rPr lang="en-US" sz="1200" kern="1200" dirty="0">
                <a:solidFill>
                  <a:schemeClr val="tx1"/>
                </a:solidFill>
                <a:effectLst/>
                <a:latin typeface="+mn-lt"/>
                <a:ea typeface="+mn-ea"/>
                <a:cs typeface="+mn-cs"/>
              </a:rPr>
              <a:t>Children express difficult feelings and take risks in their paintings, drawings, sculptures, and comics. The process of doing art reinforces children’s mastery and sense of control over their emotions and impulses.</a:t>
            </a:r>
          </a:p>
          <a:p>
            <a:pPr marL="228600" indent="-228600">
              <a:buAutoNum type="arabicPeriod"/>
            </a:pPr>
            <a:r>
              <a:rPr lang="en-US" sz="1200" kern="1200" dirty="0">
                <a:solidFill>
                  <a:schemeClr val="tx1"/>
                </a:solidFill>
                <a:effectLst/>
                <a:latin typeface="+mn-lt"/>
                <a:ea typeface="+mn-ea"/>
                <a:cs typeface="+mn-cs"/>
              </a:rPr>
              <a:t>When used for therapeutic purposes, youth respond well to technology and video games designed to help</a:t>
            </a:r>
            <a:r>
              <a:rPr lang="en-US" sz="1200" kern="1200" baseline="0" dirty="0">
                <a:solidFill>
                  <a:schemeClr val="tx1"/>
                </a:solidFill>
                <a:effectLst/>
                <a:latin typeface="+mn-lt"/>
                <a:ea typeface="+mn-ea"/>
                <a:cs typeface="+mn-cs"/>
              </a:rPr>
              <a:t> with self-regulation, attentional difficulties, and impulsivity.</a:t>
            </a:r>
            <a:endParaRPr lang="en-US" sz="1200" kern="1200" dirty="0">
              <a:solidFill>
                <a:schemeClr val="tx1"/>
              </a:solidFill>
              <a:effectLst/>
              <a:latin typeface="+mn-lt"/>
              <a:ea typeface="+mn-ea"/>
              <a:cs typeface="+mn-cs"/>
            </a:endParaRPr>
          </a:p>
          <a:p>
            <a:pPr marL="228600" indent="-228600">
              <a:buAutoNum type="arabicPeriod"/>
            </a:pPr>
            <a:r>
              <a:rPr lang="en-US" dirty="0"/>
              <a:t>Photo:</a:t>
            </a:r>
            <a:r>
              <a:rPr lang="en-US" baseline="0" dirty="0"/>
              <a:t> Game – www.flickr.com; Imaginative play – commons.wikimedia.org; Puppets – www.flickr.com; Video game: commons.wikimedia.org; artwork - posiedon12.deviantart.com; www.flickr.com</a:t>
            </a:r>
            <a:endParaRPr lang="en-US" dirty="0"/>
          </a:p>
        </p:txBody>
      </p:sp>
      <p:sp>
        <p:nvSpPr>
          <p:cNvPr id="4" name="Slide Number Placeholder 3"/>
          <p:cNvSpPr>
            <a:spLocks noGrp="1"/>
          </p:cNvSpPr>
          <p:nvPr>
            <p:ph type="sldNum" sz="quarter" idx="10"/>
          </p:nvPr>
        </p:nvSpPr>
        <p:spPr/>
        <p:txBody>
          <a:bodyPr/>
          <a:lstStyle/>
          <a:p>
            <a:fld id="{17B525AC-545C-4238-B63C-126F154C5464}" type="slidenum">
              <a:rPr lang="en-US" smtClean="0"/>
              <a:pPr/>
              <a:t>15</a:t>
            </a:fld>
            <a:endParaRPr lang="en-US" dirty="0"/>
          </a:p>
        </p:txBody>
      </p:sp>
    </p:spTree>
    <p:extLst>
      <p:ext uri="{BB962C8B-B14F-4D97-AF65-F5344CB8AC3E}">
        <p14:creationId xmlns:p14="http://schemas.microsoft.com/office/powerpoint/2010/main" val="3981857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From the moment relationships begin child-centered practitioners should inform parents, that play is used as a therapeutic tool in their children’s treatment. </a:t>
            </a:r>
          </a:p>
          <a:p>
            <a:pPr marL="228600" indent="-228600">
              <a:buAutoNum type="arabicPeriod"/>
            </a:pPr>
            <a:r>
              <a:rPr lang="en-US" dirty="0"/>
              <a:t>Explicit acknowledgement avoids the common but false impression that children “do nothing but play” during their counseling or therapy sessions.</a:t>
            </a:r>
          </a:p>
          <a:p>
            <a:pPr marL="228600" indent="-228600">
              <a:buAutoNum type="arabicPeriod"/>
            </a:pPr>
            <a:r>
              <a:rPr lang="en-US" dirty="0"/>
              <a:t>The use of play in therapy is a skill, one that will be further discussed throughout this chapter.</a:t>
            </a:r>
          </a:p>
          <a:p>
            <a:r>
              <a:rPr lang="en-US" dirty="0"/>
              <a:t>Image: Children at Play in a Garden,19th century China – Metropolitan Museum of Art</a:t>
            </a:r>
          </a:p>
        </p:txBody>
      </p:sp>
      <p:sp>
        <p:nvSpPr>
          <p:cNvPr id="4" name="Slide Number Placeholder 3"/>
          <p:cNvSpPr>
            <a:spLocks noGrp="1"/>
          </p:cNvSpPr>
          <p:nvPr>
            <p:ph type="sldNum" sz="quarter" idx="5"/>
          </p:nvPr>
        </p:nvSpPr>
        <p:spPr/>
        <p:txBody>
          <a:bodyPr/>
          <a:lstStyle/>
          <a:p>
            <a:fld id="{17B525AC-545C-4238-B63C-126F154C5464}" type="slidenum">
              <a:rPr lang="en-US" smtClean="0"/>
              <a:pPr/>
              <a:t>3</a:t>
            </a:fld>
            <a:endParaRPr lang="en-US" dirty="0"/>
          </a:p>
        </p:txBody>
      </p:sp>
    </p:spTree>
    <p:extLst>
      <p:ext uri="{BB962C8B-B14F-4D97-AF65-F5344CB8AC3E}">
        <p14:creationId xmlns:p14="http://schemas.microsoft.com/office/powerpoint/2010/main" val="991965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Anna</a:t>
            </a:r>
            <a:r>
              <a:rPr lang="en-US" baseline="0" dirty="0"/>
              <a:t> Freud (1895-1982) and the lesser known child psychoanalyst, Hermine Hug-Hellmuth, introduced the use of play into child psychoanalysis. They observed that children occupied in play activities were more likely to talk about their thoughts and concerns. Both also saw play as a means to relationally connect with children during the therapy session.</a:t>
            </a:r>
          </a:p>
          <a:p>
            <a:pPr marL="228600" indent="-228600">
              <a:buAutoNum type="arabicPeriod"/>
            </a:pPr>
            <a:r>
              <a:rPr lang="en-US" baseline="0" dirty="0"/>
              <a:t>Melanie Klein (1882-1960) </a:t>
            </a:r>
            <a:r>
              <a:rPr lang="en-US" sz="1200" kern="1200" baseline="0" dirty="0">
                <a:solidFill>
                  <a:schemeClr val="tx1"/>
                </a:solidFill>
                <a:effectLst/>
                <a:latin typeface="+mn-lt"/>
                <a:ea typeface="+mn-ea"/>
                <a:cs typeface="+mn-cs"/>
              </a:rPr>
              <a:t>utilized play for </a:t>
            </a:r>
            <a:r>
              <a:rPr lang="en-US" sz="1200" kern="1200" dirty="0">
                <a:solidFill>
                  <a:schemeClr val="tx1"/>
                </a:solidFill>
                <a:effectLst/>
                <a:latin typeface="+mn-lt"/>
                <a:ea typeface="+mn-ea"/>
                <a:cs typeface="+mn-cs"/>
              </a:rPr>
              <a:t>assessment</a:t>
            </a:r>
            <a:r>
              <a:rPr lang="en-US" sz="1200" kern="1200" baseline="0" dirty="0">
                <a:solidFill>
                  <a:schemeClr val="tx1"/>
                </a:solidFill>
                <a:effectLst/>
                <a:latin typeface="+mn-lt"/>
                <a:ea typeface="+mn-ea"/>
                <a:cs typeface="+mn-cs"/>
              </a:rPr>
              <a:t> purposes, observing, interpreting and then</a:t>
            </a:r>
            <a:r>
              <a:rPr lang="en-US" sz="1200" kern="1200" dirty="0">
                <a:solidFill>
                  <a:schemeClr val="tx1"/>
                </a:solidFill>
                <a:effectLst/>
                <a:latin typeface="+mn-lt"/>
                <a:ea typeface="+mn-ea"/>
                <a:cs typeface="+mn-cs"/>
              </a:rPr>
              <a:t> integrating her findings into therapeutic recommendations.</a:t>
            </a:r>
          </a:p>
          <a:p>
            <a:pPr marL="228600" indent="-228600">
              <a:buAutoNum type="arabicPeriod"/>
            </a:pPr>
            <a:r>
              <a:rPr lang="en-US" sz="1200" kern="1200" dirty="0">
                <a:solidFill>
                  <a:schemeClr val="tx1"/>
                </a:solidFill>
                <a:effectLst/>
                <a:latin typeface="+mn-lt"/>
                <a:ea typeface="+mn-ea"/>
                <a:cs typeface="+mn-cs"/>
              </a:rPr>
              <a:t>Virginia Axline (1911-1988), probably</a:t>
            </a:r>
            <a:r>
              <a:rPr lang="en-US" sz="1200" kern="1200" baseline="0" dirty="0">
                <a:solidFill>
                  <a:schemeClr val="tx1"/>
                </a:solidFill>
                <a:effectLst/>
                <a:latin typeface="+mn-lt"/>
                <a:ea typeface="+mn-ea"/>
                <a:cs typeface="+mn-cs"/>
              </a:rPr>
              <a:t> the best known early play analyst,</a:t>
            </a:r>
            <a:r>
              <a:rPr lang="en-US" sz="1200" kern="1200" dirty="0">
                <a:solidFill>
                  <a:schemeClr val="tx1"/>
                </a:solidFill>
                <a:effectLst/>
                <a:latin typeface="+mn-lt"/>
                <a:ea typeface="+mn-ea"/>
                <a:cs typeface="+mn-cs"/>
              </a:rPr>
              <a:t> expanded the work of her child-centered mentors.</a:t>
            </a:r>
            <a:r>
              <a:rPr lang="en-US" sz="1200" kern="1200" baseline="0" dirty="0">
                <a:solidFill>
                  <a:schemeClr val="tx1"/>
                </a:solidFill>
                <a:effectLst/>
                <a:latin typeface="+mn-lt"/>
                <a:ea typeface="+mn-ea"/>
                <a:cs typeface="+mn-cs"/>
              </a:rPr>
              <a:t> In her work with children Axline </a:t>
            </a:r>
            <a:r>
              <a:rPr lang="en-US" sz="1200" kern="1200" dirty="0">
                <a:solidFill>
                  <a:schemeClr val="tx1"/>
                </a:solidFill>
                <a:effectLst/>
                <a:latin typeface="+mn-lt"/>
                <a:ea typeface="+mn-ea"/>
                <a:cs typeface="+mn-cs"/>
              </a:rPr>
              <a:t>offered children opportunities “to “play out” their feelings and problems in much the same way as adults in therapy “talk out” their difficulties.</a:t>
            </a:r>
            <a:endParaRPr lang="en-US" dirty="0"/>
          </a:p>
          <a:p>
            <a:r>
              <a:rPr lang="en-US" dirty="0"/>
              <a:t>Photo: commons.wikimedia.org</a:t>
            </a:r>
          </a:p>
        </p:txBody>
      </p:sp>
      <p:sp>
        <p:nvSpPr>
          <p:cNvPr id="4" name="Slide Number Placeholder 3"/>
          <p:cNvSpPr>
            <a:spLocks noGrp="1"/>
          </p:cNvSpPr>
          <p:nvPr>
            <p:ph type="sldNum" sz="quarter" idx="10"/>
          </p:nvPr>
        </p:nvSpPr>
        <p:spPr/>
        <p:txBody>
          <a:bodyPr/>
          <a:lstStyle/>
          <a:p>
            <a:fld id="{17B525AC-545C-4238-B63C-126F154C5464}" type="slidenum">
              <a:rPr lang="en-US" smtClean="0"/>
              <a:pPr/>
              <a:t>4</a:t>
            </a:fld>
            <a:endParaRPr lang="en-US" dirty="0"/>
          </a:p>
        </p:txBody>
      </p:sp>
    </p:spTree>
    <p:extLst>
      <p:ext uri="{BB962C8B-B14F-4D97-AF65-F5344CB8AC3E}">
        <p14:creationId xmlns:p14="http://schemas.microsoft.com/office/powerpoint/2010/main" val="2189781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Childhood behavioral health disorders are defined as uncharacteristic behaviors and/or significant changes in typical patterns of managing behavior, learning, emotions, and difficulty negotiating the normal rigors of daily life. </a:t>
            </a:r>
          </a:p>
          <a:p>
            <a:pPr marL="228600" indent="-228600">
              <a:buAutoNum type="arabicPeriod"/>
            </a:pPr>
            <a:r>
              <a:rPr lang="en-US" dirty="0"/>
              <a:t>Common childhood diagnoses include: traumatic stress and attention deficit disorders; anxiety, depression; aggressive and other behavioral disorders. </a:t>
            </a:r>
          </a:p>
          <a:p>
            <a:pPr marL="228600" indent="-228600">
              <a:buAutoNum type="arabicPeriod"/>
            </a:pPr>
            <a:r>
              <a:rPr lang="en-US" dirty="0"/>
              <a:t>In the early</a:t>
            </a:r>
            <a:r>
              <a:rPr lang="en-US" baseline="0" dirty="0"/>
              <a:t> 21</a:t>
            </a:r>
            <a:r>
              <a:rPr lang="en-US" baseline="30000" dirty="0"/>
              <a:t>st</a:t>
            </a:r>
            <a:r>
              <a:rPr lang="en-US" baseline="0" dirty="0"/>
              <a:t> century </a:t>
            </a:r>
            <a:r>
              <a:rPr lang="en-US" sz="1200" kern="1200" dirty="0">
                <a:solidFill>
                  <a:schemeClr val="tx1"/>
                </a:solidFill>
                <a:effectLst/>
                <a:latin typeface="+mn-lt"/>
                <a:ea typeface="+mn-ea"/>
                <a:cs typeface="+mn-cs"/>
              </a:rPr>
              <a:t>emotional and behavioral difficulties of children are among the leading health concerns of parents. </a:t>
            </a:r>
          </a:p>
          <a:p>
            <a:pPr marL="228600" indent="-228600">
              <a:buAutoNum type="arabicPeriod"/>
            </a:pPr>
            <a:r>
              <a:rPr lang="en-US" sz="1200" kern="1200" dirty="0">
                <a:solidFill>
                  <a:schemeClr val="tx1"/>
                </a:solidFill>
                <a:effectLst/>
                <a:latin typeface="+mn-lt"/>
                <a:ea typeface="+mn-ea"/>
                <a:cs typeface="+mn-cs"/>
              </a:rPr>
              <a:t>In Canada one in five children and youth are identified with mental health conditions of enough severity to affect overall functioning and warrant interventions.</a:t>
            </a:r>
          </a:p>
          <a:p>
            <a:pPr marL="228600" indent="-228600">
              <a:buAutoNum type="arabicPeriod"/>
            </a:pPr>
            <a:r>
              <a:rPr lang="en-US" sz="1200" kern="1200" dirty="0">
                <a:solidFill>
                  <a:schemeClr val="tx1"/>
                </a:solidFill>
                <a:effectLst/>
                <a:latin typeface="+mn-lt"/>
                <a:ea typeface="+mn-ea"/>
                <a:cs typeface="+mn-cs"/>
              </a:rPr>
              <a:t>In the U. S. approximately 50% of the children psychiatrically diagnosed were prescribed medication yet only 5% received directed therapeutic intervention. </a:t>
            </a:r>
          </a:p>
          <a:p>
            <a:pPr marL="228600" indent="-228600">
              <a:buAutoNum type="arabicPeriod"/>
            </a:pPr>
            <a:r>
              <a:rPr lang="en-US" sz="1200" kern="1200" baseline="0" dirty="0">
                <a:solidFill>
                  <a:schemeClr val="tx1"/>
                </a:solidFill>
                <a:effectLst/>
                <a:latin typeface="+mn-lt"/>
                <a:ea typeface="+mn-ea"/>
                <a:cs typeface="+mn-cs"/>
              </a:rPr>
              <a:t>Health and human services experts </a:t>
            </a:r>
            <a:r>
              <a:rPr lang="en-US" sz="1200" kern="1200" dirty="0">
                <a:solidFill>
                  <a:schemeClr val="tx1"/>
                </a:solidFill>
                <a:effectLst/>
                <a:latin typeface="+mn-lt"/>
                <a:ea typeface="+mn-ea"/>
                <a:cs typeface="+mn-cs"/>
              </a:rPr>
              <a:t>suggest: 1. Access to child-centered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treatments be increased and 2. Studies explore</a:t>
            </a:r>
            <a:r>
              <a:rPr lang="en-US" sz="1200" kern="1200" baseline="0" dirty="0">
                <a:solidFill>
                  <a:schemeClr val="tx1"/>
                </a:solidFill>
                <a:effectLst/>
                <a:latin typeface="+mn-lt"/>
                <a:ea typeface="+mn-ea"/>
                <a:cs typeface="+mn-cs"/>
              </a:rPr>
              <a:t> and validate</a:t>
            </a:r>
            <a:r>
              <a:rPr lang="en-US" sz="1200" kern="1200" dirty="0">
                <a:solidFill>
                  <a:schemeClr val="tx1"/>
                </a:solidFill>
                <a:effectLst/>
                <a:latin typeface="+mn-lt"/>
                <a:ea typeface="+mn-ea"/>
                <a:cs typeface="+mn-cs"/>
              </a:rPr>
              <a:t> non-medication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modalities for treating childhood mental illness. </a:t>
            </a:r>
          </a:p>
          <a:p>
            <a:pPr marL="0" indent="0">
              <a:buNone/>
            </a:pPr>
            <a:endParaRPr lang="en-US" sz="1200" kern="1200" baseline="0" dirty="0">
              <a:solidFill>
                <a:schemeClr val="tx1"/>
              </a:solidFill>
              <a:effectLst/>
              <a:latin typeface="+mn-lt"/>
              <a:ea typeface="+mn-ea"/>
              <a:cs typeface="+mn-cs"/>
            </a:endParaRPr>
          </a:p>
          <a:p>
            <a:pPr marL="0" indent="0">
              <a:buNone/>
            </a:pPr>
            <a:r>
              <a:rPr lang="en-US" sz="1200" kern="1200" baseline="0" dirty="0">
                <a:solidFill>
                  <a:schemeClr val="tx1"/>
                </a:solidFill>
                <a:effectLst/>
                <a:latin typeface="+mn-lt"/>
                <a:ea typeface="+mn-ea"/>
                <a:cs typeface="+mn-cs"/>
              </a:rPr>
              <a:t>Graph: Division of Human Development and Disability, National Center on Birth Defects and Developmental Disabilities, Centers for Disease Control and Prevention, April 2019</a:t>
            </a:r>
            <a:endParaRPr lang="en-US" baseline="30000" dirty="0"/>
          </a:p>
        </p:txBody>
      </p:sp>
      <p:sp>
        <p:nvSpPr>
          <p:cNvPr id="4" name="Slide Number Placeholder 3"/>
          <p:cNvSpPr>
            <a:spLocks noGrp="1"/>
          </p:cNvSpPr>
          <p:nvPr>
            <p:ph type="sldNum" sz="quarter" idx="10"/>
          </p:nvPr>
        </p:nvSpPr>
        <p:spPr/>
        <p:txBody>
          <a:bodyPr/>
          <a:lstStyle/>
          <a:p>
            <a:fld id="{17B525AC-545C-4238-B63C-126F154C5464}" type="slidenum">
              <a:rPr lang="en-US" smtClean="0"/>
              <a:pPr/>
              <a:t>5</a:t>
            </a:fld>
            <a:endParaRPr lang="en-US" dirty="0"/>
          </a:p>
        </p:txBody>
      </p:sp>
    </p:spTree>
    <p:extLst>
      <p:ext uri="{BB962C8B-B14F-4D97-AF65-F5344CB8AC3E}">
        <p14:creationId xmlns:p14="http://schemas.microsoft.com/office/powerpoint/2010/main" val="2692548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baseline="0" dirty="0">
                <a:solidFill>
                  <a:schemeClr val="tx1"/>
                </a:solidFill>
                <a:effectLst/>
                <a:latin typeface="+mn-lt"/>
                <a:ea typeface="+mn-ea"/>
                <a:cs typeface="+mn-cs"/>
              </a:rPr>
              <a:t>Play therapy’s</a:t>
            </a:r>
            <a:r>
              <a:rPr lang="en-US" sz="1200" kern="1200" dirty="0">
                <a:solidFill>
                  <a:schemeClr val="tx1"/>
                </a:solidFill>
                <a:effectLst/>
                <a:latin typeface="+mn-lt"/>
                <a:ea typeface="+mn-ea"/>
                <a:cs typeface="+mn-cs"/>
              </a:rPr>
              <a:t> utility is based on the premise that children are best understood from a developmental perspective (Wilson &amp; Ryan, 2005).  </a:t>
            </a:r>
          </a:p>
          <a:p>
            <a:pPr marL="228600" indent="-228600">
              <a:buAutoNum type="arabicPeriod"/>
            </a:pPr>
            <a:r>
              <a:rPr lang="en-US" sz="1200" kern="1200" dirty="0">
                <a:solidFill>
                  <a:schemeClr val="tx1"/>
                </a:solidFill>
                <a:effectLst/>
                <a:latin typeface="+mn-lt"/>
                <a:ea typeface="+mn-ea"/>
                <a:cs typeface="+mn-cs"/>
              </a:rPr>
              <a:t>Bratton, Ray, Edwards, &amp; Landreth’s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2009) comprehensive meta-analysis found that child-centered play therapies create optimal and empowering conditions for children to engage in their growth and healing. </a:t>
            </a:r>
          </a:p>
          <a:p>
            <a:pPr marL="228600" indent="-228600">
              <a:buAutoNum type="arabicPeriod"/>
            </a:pPr>
            <a:r>
              <a:rPr lang="en-US" sz="1200" kern="1200" dirty="0">
                <a:solidFill>
                  <a:schemeClr val="tx1"/>
                </a:solidFill>
                <a:effectLst/>
                <a:latin typeface="+mn-lt"/>
                <a:ea typeface="+mn-ea"/>
                <a:cs typeface="+mn-cs"/>
              </a:rPr>
              <a:t>Studies</a:t>
            </a:r>
            <a:r>
              <a:rPr lang="en-US" sz="1200" kern="1200" baseline="0" dirty="0">
                <a:solidFill>
                  <a:schemeClr val="tx1"/>
                </a:solidFill>
                <a:effectLst/>
                <a:latin typeface="+mn-lt"/>
                <a:ea typeface="+mn-ea"/>
                <a:cs typeface="+mn-cs"/>
              </a:rPr>
              <a:t> with children find that </a:t>
            </a:r>
            <a:r>
              <a:rPr lang="en-US" sz="1200" kern="1200" dirty="0">
                <a:solidFill>
                  <a:schemeClr val="tx1"/>
                </a:solidFill>
                <a:effectLst/>
                <a:latin typeface="+mn-lt"/>
                <a:ea typeface="+mn-ea"/>
                <a:cs typeface="+mn-cs"/>
              </a:rPr>
              <a:t>two factors, a positive relationship with a caring adult and a sense of control over the therapeutic process,</a:t>
            </a:r>
            <a:r>
              <a:rPr lang="en-US" sz="1200" kern="1200" baseline="0" dirty="0">
                <a:solidFill>
                  <a:schemeClr val="tx1"/>
                </a:solidFill>
                <a:effectLst/>
                <a:latin typeface="+mn-lt"/>
                <a:ea typeface="+mn-ea"/>
                <a:cs typeface="+mn-cs"/>
              </a:rPr>
              <a:t> contributes to successful play therapy outcomes (Carroll, 2002).</a:t>
            </a:r>
            <a:r>
              <a:rPr lang="en-US" sz="1200" kern="1200" dirty="0">
                <a:solidFill>
                  <a:schemeClr val="tx1"/>
                </a:solidFill>
                <a:effectLst/>
                <a:latin typeface="+mn-lt"/>
                <a:ea typeface="+mn-ea"/>
                <a:cs typeface="+mn-cs"/>
              </a:rPr>
              <a:t> </a:t>
            </a:r>
            <a:endParaRPr lang="en-US" dirty="0"/>
          </a:p>
          <a:p>
            <a:r>
              <a:rPr lang="en-US" dirty="0"/>
              <a:t>Image: Courtesy of Shelley Cohen Konrad</a:t>
            </a:r>
          </a:p>
        </p:txBody>
      </p:sp>
      <p:sp>
        <p:nvSpPr>
          <p:cNvPr id="4" name="Slide Number Placeholder 3"/>
          <p:cNvSpPr>
            <a:spLocks noGrp="1"/>
          </p:cNvSpPr>
          <p:nvPr>
            <p:ph type="sldNum" sz="quarter" idx="10"/>
          </p:nvPr>
        </p:nvSpPr>
        <p:spPr/>
        <p:txBody>
          <a:bodyPr/>
          <a:lstStyle/>
          <a:p>
            <a:fld id="{17B525AC-545C-4238-B63C-126F154C5464}" type="slidenum">
              <a:rPr lang="en-US" smtClean="0"/>
              <a:pPr/>
              <a:t>6</a:t>
            </a:fld>
            <a:endParaRPr lang="en-US" dirty="0"/>
          </a:p>
        </p:txBody>
      </p:sp>
    </p:spTree>
    <p:extLst>
      <p:ext uri="{BB962C8B-B14F-4D97-AF65-F5344CB8AC3E}">
        <p14:creationId xmlns:p14="http://schemas.microsoft.com/office/powerpoint/2010/main" val="1475409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Virginia Axline (1947) outlined eight guiding principles of play therapy that have endured over time. These</a:t>
            </a:r>
            <a:r>
              <a:rPr lang="en-US" sz="1200" kern="1200" baseline="0" dirty="0">
                <a:solidFill>
                  <a:schemeClr val="tx1"/>
                </a:solidFill>
                <a:effectLst/>
                <a:latin typeface="+mn-lt"/>
                <a:ea typeface="+mn-ea"/>
                <a:cs typeface="+mn-cs"/>
              </a:rPr>
              <a:t> include:</a:t>
            </a:r>
          </a:p>
          <a:p>
            <a:pPr lvl="0"/>
            <a:r>
              <a:rPr lang="en-US" sz="1200" kern="1200" dirty="0">
                <a:solidFill>
                  <a:schemeClr val="tx1"/>
                </a:solidFill>
                <a:effectLst/>
                <a:latin typeface="+mn-lt"/>
                <a:ea typeface="+mn-ea"/>
                <a:cs typeface="+mn-cs"/>
              </a:rPr>
              <a:t>1. Genuine interest in the child expressed in the context of a caring relationship</a:t>
            </a:r>
          </a:p>
          <a:p>
            <a:pPr lvl="0"/>
            <a:r>
              <a:rPr lang="en-US" sz="1200" kern="12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Unconditional acceptance even when the child’s behaviors are considered unacceptable</a:t>
            </a:r>
          </a:p>
          <a:p>
            <a:pPr lvl="0"/>
            <a:r>
              <a:rPr lang="en-US" sz="1200" kern="1200" dirty="0">
                <a:solidFill>
                  <a:schemeClr val="tx1"/>
                </a:solidFill>
                <a:effectLst/>
                <a:latin typeface="+mn-lt"/>
                <a:ea typeface="+mn-ea"/>
                <a:cs typeface="+mn-cs"/>
              </a:rPr>
              <a:t>3.</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Maintenance of a safe relational space that supports exploration and expression </a:t>
            </a:r>
          </a:p>
          <a:p>
            <a:pPr lvl="0"/>
            <a:r>
              <a:rPr lang="en-US" sz="1200" kern="1200" dirty="0">
                <a:solidFill>
                  <a:schemeClr val="tx1"/>
                </a:solidFill>
                <a:effectLst/>
                <a:latin typeface="+mn-lt"/>
                <a:ea typeface="+mn-ea"/>
                <a:cs typeface="+mn-cs"/>
              </a:rPr>
              <a:t>4. Affective and cognitive responsiveness to the child’s thoughts and feelings </a:t>
            </a:r>
          </a:p>
          <a:p>
            <a:pPr lvl="0"/>
            <a:r>
              <a:rPr lang="en-US" sz="1200" kern="1200" dirty="0">
                <a:solidFill>
                  <a:schemeClr val="tx1"/>
                </a:solidFill>
                <a:effectLst/>
                <a:latin typeface="+mn-lt"/>
                <a:ea typeface="+mn-ea"/>
                <a:cs typeface="+mn-cs"/>
              </a:rPr>
              <a:t>5.</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Recognition that children are resilient and active change agents </a:t>
            </a:r>
          </a:p>
          <a:p>
            <a:pPr lvl="0"/>
            <a:r>
              <a:rPr lang="en-US" sz="1200" kern="1200" dirty="0">
                <a:solidFill>
                  <a:schemeClr val="tx1"/>
                </a:solidFill>
                <a:effectLst/>
                <a:latin typeface="+mn-lt"/>
                <a:ea typeface="+mn-ea"/>
                <a:cs typeface="+mn-cs"/>
              </a:rPr>
              <a:t>6.</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Commitment to an individualized process that is both directed and non-directed. </a:t>
            </a:r>
          </a:p>
          <a:p>
            <a:pPr lvl="0"/>
            <a:r>
              <a:rPr lang="en-US" sz="1200" kern="1200" dirty="0">
                <a:solidFill>
                  <a:schemeClr val="tx1"/>
                </a:solidFill>
                <a:effectLst/>
                <a:latin typeface="+mn-lt"/>
                <a:ea typeface="+mn-ea"/>
                <a:cs typeface="+mn-cs"/>
              </a:rPr>
              <a:t>7.</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Collaboration on rules for safety however workers are responsible for maintaining limits and structure.</a:t>
            </a:r>
          </a:p>
          <a:p>
            <a:pPr lvl="0"/>
            <a:r>
              <a:rPr lang="en-US" sz="1200" kern="1200" dirty="0">
                <a:solidFill>
                  <a:schemeClr val="tx1"/>
                </a:solidFill>
                <a:effectLst/>
                <a:latin typeface="+mn-lt"/>
                <a:ea typeface="+mn-ea"/>
                <a:cs typeface="+mn-cs"/>
              </a:rPr>
              <a:t>8.</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Comfort with uncertainty knowing that therapeutic work with children is an evolving process </a:t>
            </a:r>
          </a:p>
          <a:p>
            <a:pPr marL="0" indent="0">
              <a:buNone/>
            </a:pPr>
            <a:endParaRPr lang="en-US" dirty="0"/>
          </a:p>
          <a:p>
            <a:r>
              <a:rPr lang="en-US" dirty="0"/>
              <a:t>Photo:</a:t>
            </a:r>
            <a:r>
              <a:rPr lang="en-US" baseline="0" dirty="0"/>
              <a:t> Ben White on </a:t>
            </a:r>
            <a:r>
              <a:rPr lang="en-US" baseline="0" dirty="0" err="1"/>
              <a:t>Unsplash</a:t>
            </a:r>
            <a:endParaRPr lang="en-US" dirty="0"/>
          </a:p>
        </p:txBody>
      </p:sp>
      <p:sp>
        <p:nvSpPr>
          <p:cNvPr id="4" name="Slide Number Placeholder 3"/>
          <p:cNvSpPr>
            <a:spLocks noGrp="1"/>
          </p:cNvSpPr>
          <p:nvPr>
            <p:ph type="sldNum" sz="quarter" idx="10"/>
          </p:nvPr>
        </p:nvSpPr>
        <p:spPr/>
        <p:txBody>
          <a:bodyPr/>
          <a:lstStyle/>
          <a:p>
            <a:fld id="{17B525AC-545C-4238-B63C-126F154C5464}" type="slidenum">
              <a:rPr lang="en-US" smtClean="0"/>
              <a:pPr/>
              <a:t>7</a:t>
            </a:fld>
            <a:endParaRPr lang="en-US" dirty="0"/>
          </a:p>
        </p:txBody>
      </p:sp>
    </p:spTree>
    <p:extLst>
      <p:ext uri="{BB962C8B-B14F-4D97-AF65-F5344CB8AC3E}">
        <p14:creationId xmlns:p14="http://schemas.microsoft.com/office/powerpoint/2010/main" val="3814952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The goal of non-directive play therapy</a:t>
            </a:r>
            <a:r>
              <a:rPr lang="en-US" sz="1200" kern="1200" baseline="0" dirty="0">
                <a:solidFill>
                  <a:schemeClr val="tx1"/>
                </a:solidFill>
                <a:effectLst/>
                <a:latin typeface="+mn-lt"/>
                <a:ea typeface="+mn-ea"/>
                <a:cs typeface="+mn-cs"/>
              </a:rPr>
              <a:t> is</a:t>
            </a:r>
            <a:r>
              <a:rPr lang="en-US" sz="1200" kern="1200" dirty="0">
                <a:solidFill>
                  <a:schemeClr val="tx1"/>
                </a:solidFill>
                <a:effectLst/>
                <a:latin typeface="+mn-lt"/>
                <a:ea typeface="+mn-ea"/>
                <a:cs typeface="+mn-cs"/>
              </a:rPr>
              <a:t> to increase understanding</a:t>
            </a:r>
            <a:r>
              <a:rPr lang="en-US" sz="1200" kern="1200" baseline="0" dirty="0">
                <a:solidFill>
                  <a:schemeClr val="tx1"/>
                </a:solidFill>
                <a:effectLst/>
                <a:latin typeface="+mn-lt"/>
                <a:ea typeface="+mn-ea"/>
                <a:cs typeface="+mn-cs"/>
              </a:rPr>
              <a:t> of the</a:t>
            </a:r>
            <a:r>
              <a:rPr lang="en-US" sz="1200" kern="1200" dirty="0">
                <a:solidFill>
                  <a:schemeClr val="tx1"/>
                </a:solidFill>
                <a:effectLst/>
                <a:latin typeface="+mn-lt"/>
                <a:ea typeface="+mn-ea"/>
                <a:cs typeface="+mn-cs"/>
              </a:rPr>
              <a:t> underlying conflicts that contribute</a:t>
            </a:r>
            <a:r>
              <a:rPr lang="en-US" sz="1200" kern="1200" baseline="0" dirty="0">
                <a:solidFill>
                  <a:schemeClr val="tx1"/>
                </a:solidFill>
                <a:effectLst/>
                <a:latin typeface="+mn-lt"/>
                <a:ea typeface="+mn-ea"/>
                <a:cs typeface="+mn-cs"/>
              </a:rPr>
              <a:t> to children’s problems</a:t>
            </a:r>
            <a:r>
              <a:rPr lang="en-US" sz="1200" kern="1200" dirty="0">
                <a:solidFill>
                  <a:schemeClr val="tx1"/>
                </a:solidFill>
                <a:effectLst/>
                <a:latin typeface="+mn-lt"/>
                <a:ea typeface="+mn-ea"/>
                <a:cs typeface="+mn-cs"/>
              </a:rPr>
              <a:t>. Children</a:t>
            </a:r>
            <a:r>
              <a:rPr lang="en-US" sz="1200" kern="1200" baseline="0" dirty="0">
                <a:solidFill>
                  <a:schemeClr val="tx1"/>
                </a:solidFill>
                <a:effectLst/>
                <a:latin typeface="+mn-lt"/>
                <a:ea typeface="+mn-ea"/>
                <a:cs typeface="+mn-cs"/>
              </a:rPr>
              <a:t> choose from selected play, art, or other activities and workers observe and reflect upon the play</a:t>
            </a:r>
          </a:p>
          <a:p>
            <a:pPr marL="228600" indent="-228600">
              <a:buAutoNum type="arabicPeriod"/>
            </a:pPr>
            <a:r>
              <a:rPr lang="en-US" sz="1200" kern="1200" dirty="0">
                <a:solidFill>
                  <a:schemeClr val="tx1"/>
                </a:solidFill>
                <a:effectLst/>
                <a:latin typeface="+mn-lt"/>
                <a:ea typeface="+mn-ea"/>
                <a:cs typeface="+mn-cs"/>
              </a:rPr>
              <a:t>Directive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play therapy is an active and goal-oriented method that helps children release emotions and tensions brought about by negative and/or</a:t>
            </a:r>
            <a:r>
              <a:rPr lang="en-US" sz="1200" kern="1200" baseline="0" dirty="0">
                <a:solidFill>
                  <a:schemeClr val="tx1"/>
                </a:solidFill>
                <a:effectLst/>
                <a:latin typeface="+mn-lt"/>
                <a:ea typeface="+mn-ea"/>
                <a:cs typeface="+mn-cs"/>
              </a:rPr>
              <a:t> traumatic </a:t>
            </a:r>
            <a:r>
              <a:rPr lang="en-US" sz="1200" kern="1200" dirty="0">
                <a:solidFill>
                  <a:schemeClr val="tx1"/>
                </a:solidFill>
                <a:effectLst/>
                <a:latin typeface="+mn-lt"/>
                <a:ea typeface="+mn-ea"/>
                <a:cs typeface="+mn-cs"/>
              </a:rPr>
              <a:t>experiences. Workers are participant-observers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who facilitate play in a meaningful ways.</a:t>
            </a:r>
          </a:p>
          <a:p>
            <a:pPr marL="228600" indent="-228600">
              <a:buAutoNum type="arabicPeriod"/>
            </a:pPr>
            <a:r>
              <a:rPr lang="en-US" sz="1200" kern="1200" dirty="0">
                <a:solidFill>
                  <a:schemeClr val="tx1"/>
                </a:solidFill>
                <a:effectLst/>
                <a:latin typeface="+mn-lt"/>
                <a:ea typeface="+mn-ea"/>
                <a:cs typeface="+mn-cs"/>
              </a:rPr>
              <a:t>Cognitive-behavioral play approaches</a:t>
            </a:r>
            <a:r>
              <a:rPr lang="en-US" sz="1200" kern="1200" baseline="0" dirty="0">
                <a:solidFill>
                  <a:schemeClr val="tx1"/>
                </a:solidFill>
                <a:effectLst/>
                <a:latin typeface="+mn-lt"/>
                <a:ea typeface="+mn-ea"/>
                <a:cs typeface="+mn-cs"/>
              </a:rPr>
              <a:t> are</a:t>
            </a:r>
            <a:r>
              <a:rPr lang="en-US" sz="1200" kern="1200" dirty="0">
                <a:solidFill>
                  <a:schemeClr val="tx1"/>
                </a:solidFill>
                <a:effectLst/>
                <a:latin typeface="+mn-lt"/>
                <a:ea typeface="+mn-ea"/>
                <a:cs typeface="+mn-cs"/>
              </a:rPr>
              <a:t> based on the belief that changes in thinking lead to changes in feelings and behaviors. Once core beliefs are identified, workers and children develop strategies that will reduce</a:t>
            </a:r>
            <a:r>
              <a:rPr lang="en-US" sz="1200" kern="1200" baseline="0" dirty="0">
                <a:solidFill>
                  <a:schemeClr val="tx1"/>
                </a:solidFill>
                <a:effectLst/>
                <a:latin typeface="+mn-lt"/>
                <a:ea typeface="+mn-ea"/>
                <a:cs typeface="+mn-cs"/>
              </a:rPr>
              <a:t> or</a:t>
            </a:r>
            <a:r>
              <a:rPr lang="en-US" sz="1200" kern="1200" dirty="0">
                <a:solidFill>
                  <a:schemeClr val="tx1"/>
                </a:solidFill>
                <a:effectLst/>
                <a:latin typeface="+mn-lt"/>
                <a:ea typeface="+mn-ea"/>
                <a:cs typeface="+mn-cs"/>
              </a:rPr>
              <a:t> ameliorate problematic</a:t>
            </a:r>
            <a:r>
              <a:rPr lang="en-US" sz="1200" kern="1200" baseline="0" dirty="0">
                <a:solidFill>
                  <a:schemeClr val="tx1"/>
                </a:solidFill>
                <a:effectLst/>
                <a:latin typeface="+mn-lt"/>
                <a:ea typeface="+mn-ea"/>
                <a:cs typeface="+mn-cs"/>
              </a:rPr>
              <a:t> experiences (e. g. anxiety; fears).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Sensorimotor</a:t>
            </a:r>
            <a:r>
              <a:rPr lang="en-US" sz="1200" kern="1200" baseline="0" dirty="0">
                <a:solidFill>
                  <a:schemeClr val="tx1"/>
                </a:solidFill>
                <a:effectLst/>
                <a:latin typeface="+mn-lt"/>
                <a:ea typeface="+mn-ea"/>
                <a:cs typeface="+mn-cs"/>
              </a:rPr>
              <a:t> approaches </a:t>
            </a:r>
            <a:r>
              <a:rPr lang="en-US" sz="1200" kern="1200" dirty="0">
                <a:solidFill>
                  <a:schemeClr val="tx1"/>
                </a:solidFill>
                <a:effectLst/>
                <a:latin typeface="+mn-lt"/>
                <a:ea typeface="+mn-ea"/>
                <a:cs typeface="+mn-cs"/>
              </a:rPr>
              <a:t>focus on helping children gain control of their physical, cognitive, and emotional regulatory responses. This</a:t>
            </a:r>
            <a:r>
              <a:rPr lang="en-US" sz="1200" kern="1200" baseline="0" dirty="0">
                <a:solidFill>
                  <a:schemeClr val="tx1"/>
                </a:solidFill>
                <a:effectLst/>
                <a:latin typeface="+mn-lt"/>
                <a:ea typeface="+mn-ea"/>
                <a:cs typeface="+mn-cs"/>
              </a:rPr>
              <a:t> approach is</a:t>
            </a:r>
            <a:r>
              <a:rPr lang="en-US" sz="1200" kern="1200" dirty="0">
                <a:solidFill>
                  <a:schemeClr val="tx1"/>
                </a:solidFill>
                <a:effectLst/>
                <a:latin typeface="+mn-lt"/>
                <a:ea typeface="+mn-ea"/>
                <a:cs typeface="+mn-cs"/>
              </a:rPr>
              <a:t> effectively used with children and youth who have experienced trauma, interfamilial violence, and attachment failures</a:t>
            </a:r>
            <a:r>
              <a:rPr lang="en-US" sz="1200" kern="1200" baseline="0" dirty="0">
                <a:solidFill>
                  <a:schemeClr val="tx1"/>
                </a:solidFill>
                <a:effectLst/>
                <a:latin typeface="+mn-lt"/>
                <a:ea typeface="+mn-ea"/>
                <a:cs typeface="+mn-cs"/>
              </a:rPr>
              <a:t> and those</a:t>
            </a:r>
            <a:r>
              <a:rPr lang="en-US" sz="1200" kern="1200" dirty="0">
                <a:solidFill>
                  <a:schemeClr val="tx1"/>
                </a:solidFill>
                <a:effectLst/>
                <a:latin typeface="+mn-lt"/>
                <a:ea typeface="+mn-ea"/>
                <a:cs typeface="+mn-cs"/>
              </a:rPr>
              <a:t> who are predisposed to attentional difficulties and neurologic or developmental problems affecting self-management</a:t>
            </a:r>
            <a:r>
              <a:rPr lang="en-US" sz="1200" kern="1200" baseline="0" dirty="0">
                <a:solidFill>
                  <a:schemeClr val="tx1"/>
                </a:solidFill>
                <a:effectLst/>
                <a:latin typeface="+mn-lt"/>
                <a:ea typeface="+mn-ea"/>
                <a:cs typeface="+mn-cs"/>
              </a:rPr>
              <a:t> capacities.</a:t>
            </a:r>
            <a:endParaRPr lang="en-US" sz="1200" kern="1200" dirty="0">
              <a:solidFill>
                <a:schemeClr val="tx1"/>
              </a:solidFill>
              <a:effectLst/>
              <a:latin typeface="+mn-lt"/>
              <a:ea typeface="+mn-ea"/>
              <a:cs typeface="+mn-cs"/>
            </a:endParaRPr>
          </a:p>
          <a:p>
            <a:pPr marL="228600" indent="-228600">
              <a:buAutoNum type="arabicPeriod"/>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7B525AC-545C-4238-B63C-126F154C5464}" type="slidenum">
              <a:rPr lang="en-US" smtClean="0"/>
              <a:pPr/>
              <a:t>8</a:t>
            </a:fld>
            <a:endParaRPr lang="en-US" dirty="0"/>
          </a:p>
        </p:txBody>
      </p:sp>
    </p:spTree>
    <p:extLst>
      <p:ext uri="{BB962C8B-B14F-4D97-AF65-F5344CB8AC3E}">
        <p14:creationId xmlns:p14="http://schemas.microsoft.com/office/powerpoint/2010/main" val="3910090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Different approaches applied to a child’s therapy can result in equivalently successful treatment outcomes when child-worker-family alliances are good and when child clients are motivated. </a:t>
            </a:r>
          </a:p>
          <a:p>
            <a:pPr marL="228600" indent="-228600">
              <a:buAutoNum type="arabicPeriod"/>
            </a:pPr>
            <a:r>
              <a:rPr lang="en-US" dirty="0"/>
              <a:t>In the course of a child’s treatment, several different therapeutic methods, when applied thoughtfully and strategically, can achieve better outcomes than adherence to a single approach. </a:t>
            </a:r>
          </a:p>
          <a:p>
            <a:pPr marL="228600" indent="-228600">
              <a:buAutoNum type="arabicPeriod"/>
            </a:pPr>
            <a:r>
              <a:rPr lang="en-US" dirty="0"/>
              <a:t>However, the application of multiple approaches must be systematic, rigorous, and never random. </a:t>
            </a:r>
          </a:p>
          <a:p>
            <a:pPr marL="0" indent="0">
              <a:buNone/>
            </a:pPr>
            <a:r>
              <a:rPr lang="en-US" dirty="0"/>
              <a:t>Photo: www.flickr.com</a:t>
            </a:r>
          </a:p>
        </p:txBody>
      </p:sp>
      <p:sp>
        <p:nvSpPr>
          <p:cNvPr id="4" name="Slide Number Placeholder 3"/>
          <p:cNvSpPr>
            <a:spLocks noGrp="1"/>
          </p:cNvSpPr>
          <p:nvPr>
            <p:ph type="sldNum" sz="quarter" idx="5"/>
          </p:nvPr>
        </p:nvSpPr>
        <p:spPr/>
        <p:txBody>
          <a:bodyPr/>
          <a:lstStyle/>
          <a:p>
            <a:fld id="{17B525AC-545C-4238-B63C-126F154C5464}" type="slidenum">
              <a:rPr lang="en-US" smtClean="0"/>
              <a:pPr/>
              <a:t>9</a:t>
            </a:fld>
            <a:endParaRPr lang="en-US" dirty="0"/>
          </a:p>
        </p:txBody>
      </p:sp>
    </p:spTree>
    <p:extLst>
      <p:ext uri="{BB962C8B-B14F-4D97-AF65-F5344CB8AC3E}">
        <p14:creationId xmlns:p14="http://schemas.microsoft.com/office/powerpoint/2010/main" val="4206065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Lydia’s story provides an example of an integrated, play-based child-centered therapeutic approach:</a:t>
            </a:r>
          </a:p>
          <a:p>
            <a:r>
              <a:rPr lang="en-US" dirty="0"/>
              <a:t>Case Narrative (Modified from Chapter 7, pp. 155-159): </a:t>
            </a:r>
            <a:r>
              <a:rPr lang="en-US" sz="1200" kern="1200" dirty="0">
                <a:solidFill>
                  <a:schemeClr val="tx1"/>
                </a:solidFill>
                <a:effectLst/>
                <a:latin typeface="+mn-lt"/>
                <a:ea typeface="+mn-ea"/>
                <a:cs typeface="+mn-cs"/>
              </a:rPr>
              <a:t>Born in Vietnam, Lydia was adopted by the Taylors, a white, middle-class family, when she was 16-months old. She was soon joined by an adoptive sister, Liah, just one-month her junior.</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pediatrician noted that Lydia was malnourished and x-rays further revealed previously broken bones. Despite her early disadvantages Lydia, though shy, quickly</a:t>
            </a:r>
            <a:r>
              <a:rPr lang="en-US" sz="1200" kern="1200" baseline="0" dirty="0">
                <a:solidFill>
                  <a:schemeClr val="tx1"/>
                </a:solidFill>
                <a:effectLst/>
                <a:latin typeface="+mn-lt"/>
                <a:ea typeface="+mn-ea"/>
                <a:cs typeface="+mn-cs"/>
              </a:rPr>
              <a:t> met</a:t>
            </a:r>
            <a:r>
              <a:rPr lang="en-US" sz="1200" kern="1200" dirty="0">
                <a:solidFill>
                  <a:schemeClr val="tx1"/>
                </a:solidFill>
                <a:effectLst/>
                <a:latin typeface="+mn-lt"/>
                <a:ea typeface="+mn-ea"/>
                <a:cs typeface="+mn-cs"/>
              </a:rPr>
              <a:t> developmental milestones. By age ten, she was deemed a gifted student and expressed advanced musical</a:t>
            </a:r>
            <a:r>
              <a:rPr lang="en-US" sz="1200" kern="1200" baseline="0" dirty="0">
                <a:solidFill>
                  <a:schemeClr val="tx1"/>
                </a:solidFill>
                <a:effectLst/>
                <a:latin typeface="+mn-lt"/>
                <a:ea typeface="+mn-ea"/>
                <a:cs typeface="+mn-cs"/>
              </a:rPr>
              <a:t> talent.</a:t>
            </a:r>
            <a:r>
              <a:rPr lang="en-US" sz="1200" kern="1200" dirty="0">
                <a:solidFill>
                  <a:schemeClr val="tx1"/>
                </a:solidFill>
                <a:effectLst/>
                <a:latin typeface="+mn-lt"/>
                <a:ea typeface="+mn-ea"/>
                <a:cs typeface="+mn-cs"/>
              </a:rPr>
              <a:t> Her talents and intellectual precocity however, served as a smokescreen for underlying anxieties and fears. Lydia spent much of her free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time at home with her mother</a:t>
            </a:r>
            <a:r>
              <a:rPr lang="en-US" sz="1200" kern="1200" baseline="0" dirty="0">
                <a:solidFill>
                  <a:schemeClr val="tx1"/>
                </a:solidFill>
                <a:effectLst/>
                <a:latin typeface="+mn-lt"/>
                <a:ea typeface="+mn-ea"/>
                <a:cs typeface="+mn-cs"/>
              </a:rPr>
              <a:t> and</a:t>
            </a:r>
            <a:r>
              <a:rPr lang="en-US" sz="1200" kern="1200" dirty="0">
                <a:solidFill>
                  <a:schemeClr val="tx1"/>
                </a:solidFill>
                <a:effectLst/>
                <a:latin typeface="+mn-lt"/>
                <a:ea typeface="+mn-ea"/>
                <a:cs typeface="+mn-cs"/>
              </a:rPr>
              <a:t> avoided her father and sister altogether.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Lydia was 9 Mrs. Taylor was diagnosed with progressive relapsing multiple sclerosis (MS)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she was hospitalized seven times in the first year of her diagnosis. Liah and Mr. Taylor rose to the occasion, but Lydia’s functionality declined. She was afraid to leave the house, her sleep was fitful, and she stopped playing the violin. The Taylors decided to seek therapy for Lydia.</a:t>
            </a:r>
          </a:p>
          <a:p>
            <a:r>
              <a:rPr lang="en-US" sz="1200" kern="1200" baseline="0" dirty="0">
                <a:solidFill>
                  <a:schemeClr val="tx1"/>
                </a:solidFill>
                <a:effectLst/>
                <a:latin typeface="+mn-lt"/>
                <a:ea typeface="+mn-ea"/>
                <a:cs typeface="+mn-cs"/>
              </a:rPr>
              <a:t>I was immediately impressed by</a:t>
            </a:r>
            <a:r>
              <a:rPr lang="en-US" sz="1200" kern="1200" dirty="0">
                <a:solidFill>
                  <a:schemeClr val="tx1"/>
                </a:solidFill>
                <a:effectLst/>
                <a:latin typeface="+mn-lt"/>
                <a:ea typeface="+mn-ea"/>
                <a:cs typeface="+mn-cs"/>
              </a:rPr>
              <a:t> Lydia’s poise and charm. In our early alliance-building sessions I employed </a:t>
            </a:r>
            <a:r>
              <a:rPr lang="en-US" sz="1200" i="1" kern="1200" dirty="0">
                <a:solidFill>
                  <a:schemeClr val="tx1"/>
                </a:solidFill>
                <a:effectLst/>
                <a:latin typeface="+mn-lt"/>
                <a:ea typeface="+mn-ea"/>
                <a:cs typeface="+mn-cs"/>
              </a:rPr>
              <a:t>non-directive play therapy</a:t>
            </a:r>
            <a:r>
              <a:rPr lang="en-US" sz="1200" kern="1200" dirty="0">
                <a:solidFill>
                  <a:schemeClr val="tx1"/>
                </a:solidFill>
                <a:effectLst/>
                <a:latin typeface="+mn-lt"/>
                <a:ea typeface="+mn-ea"/>
                <a:cs typeface="+mn-cs"/>
              </a:rPr>
              <a:t> techniques. Lydia selected the activity, which was most often artwork. More often than not I would do an activity alongside her;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Lydia would ask me about my drawings and sculptures, which opened the door for me to ask about hers. Non-directive play allowed me to be both an observer and participant in Lydia’s therapy process. I became familiar with themes and patterns in her play and also came to know the qualities and characteristics that made her uniquely Lydia.  As Lydia gained comfort in our relationship, I decided to approach her about doing a </a:t>
            </a:r>
            <a:r>
              <a:rPr lang="en-US" sz="1200" i="1" kern="1200" dirty="0">
                <a:solidFill>
                  <a:schemeClr val="tx1"/>
                </a:solidFill>
                <a:effectLst/>
                <a:latin typeface="+mn-lt"/>
                <a:ea typeface="+mn-ea"/>
                <a:cs typeface="+mn-cs"/>
              </a:rPr>
              <a:t>structured directed play therapy</a:t>
            </a:r>
            <a:r>
              <a:rPr lang="en-US" sz="1200" kern="1200" dirty="0">
                <a:solidFill>
                  <a:schemeClr val="tx1"/>
                </a:solidFill>
                <a:effectLst/>
                <a:latin typeface="+mn-lt"/>
                <a:ea typeface="+mn-ea"/>
                <a:cs typeface="+mn-cs"/>
              </a:rPr>
              <a:t> art exercise to relieve her anxiety. Her assignment was to draw her worries. She took to this task with an intensity I had not yet observed in her play. </a:t>
            </a:r>
          </a:p>
          <a:p>
            <a:r>
              <a:rPr lang="en-US" sz="1200" kern="1200" dirty="0">
                <a:solidFill>
                  <a:schemeClr val="tx1"/>
                </a:solidFill>
                <a:effectLst/>
                <a:latin typeface="+mn-lt"/>
                <a:ea typeface="+mn-ea"/>
                <a:cs typeface="+mn-cs"/>
              </a:rPr>
              <a:t>Her first drawing was a self-portrait, which filled a large (14 x 16) sheet of white paper. Surrounding the portrait were words and phrases indicative of her worries such as “mom is too sick,” “no one likes me,” and “afraid to be alone.”   	</a:t>
            </a:r>
          </a:p>
          <a:p>
            <a:r>
              <a:rPr lang="en-US" sz="1200" kern="1200" dirty="0">
                <a:solidFill>
                  <a:schemeClr val="tx1"/>
                </a:solidFill>
                <a:effectLst/>
                <a:latin typeface="+mn-lt"/>
                <a:ea typeface="+mn-ea"/>
                <a:cs typeface="+mn-cs"/>
              </a:rPr>
              <a:t>Lydia’s artwork and expressive activities provided language we then used to give voice to her worries and concerns. I asked her what it felt like “to be</a:t>
            </a:r>
            <a:r>
              <a:rPr lang="en-US" sz="1200" kern="1200" baseline="0" dirty="0">
                <a:solidFill>
                  <a:schemeClr val="tx1"/>
                </a:solidFill>
                <a:effectLst/>
                <a:latin typeface="+mn-lt"/>
                <a:ea typeface="+mn-ea"/>
                <a:cs typeface="+mn-cs"/>
              </a:rPr>
              <a:t> afraid and alone</a:t>
            </a:r>
            <a:r>
              <a:rPr lang="en-US" sz="1200" kern="1200" dirty="0">
                <a:solidFill>
                  <a:schemeClr val="tx1"/>
                </a:solidFill>
                <a:effectLst/>
                <a:latin typeface="+mn-lt"/>
                <a:ea typeface="+mn-ea"/>
                <a:cs typeface="+mn-cs"/>
              </a:rPr>
              <a:t>.” Lydia responded saying how afraid she was that MS would cause her to lose her adoptive mother. She had never</a:t>
            </a:r>
            <a:r>
              <a:rPr lang="en-US" sz="1200" kern="1200" baseline="0" dirty="0">
                <a:solidFill>
                  <a:schemeClr val="tx1"/>
                </a:solidFill>
                <a:effectLst/>
                <a:latin typeface="+mn-lt"/>
                <a:ea typeface="+mn-ea"/>
                <a:cs typeface="+mn-cs"/>
              </a:rPr>
              <a:t> been told what had happened to her biological mother.</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Following this powerful exchange Lydia built a heart out of red clay. She showed me the heart and then took the clay tool and cut it in half. She looked at me and said, “People who love me go away – it breaks my heart.”</a:t>
            </a:r>
          </a:p>
          <a:p>
            <a:r>
              <a:rPr lang="en-US" sz="1200" kern="1200" dirty="0">
                <a:solidFill>
                  <a:schemeClr val="tx1"/>
                </a:solidFill>
                <a:effectLst/>
                <a:latin typeface="+mn-lt"/>
                <a:ea typeface="+mn-ea"/>
                <a:cs typeface="+mn-cs"/>
              </a:rPr>
              <a:t>An underlying principle of</a:t>
            </a:r>
            <a:r>
              <a:rPr lang="en-US" sz="1200" i="1" kern="1200" dirty="0">
                <a:solidFill>
                  <a:schemeClr val="tx1"/>
                </a:solidFill>
                <a:effectLst/>
                <a:latin typeface="+mn-lt"/>
                <a:ea typeface="+mn-ea"/>
                <a:cs typeface="+mn-cs"/>
              </a:rPr>
              <a:t> Cognitive</a:t>
            </a:r>
            <a:r>
              <a:rPr lang="en-US" sz="1200" i="1" kern="1200" baseline="0" dirty="0">
                <a:solidFill>
                  <a:schemeClr val="tx1"/>
                </a:solidFill>
                <a:effectLst/>
                <a:latin typeface="+mn-lt"/>
                <a:ea typeface="+mn-ea"/>
                <a:cs typeface="+mn-cs"/>
              </a:rPr>
              <a:t>-behavioral play therapy </a:t>
            </a:r>
            <a:r>
              <a:rPr lang="en-US" sz="1200" kern="1200" dirty="0">
                <a:solidFill>
                  <a:schemeClr val="tx1"/>
                </a:solidFill>
                <a:effectLst/>
                <a:latin typeface="+mn-lt"/>
                <a:ea typeface="+mn-ea"/>
                <a:cs typeface="+mn-cs"/>
              </a:rPr>
              <a:t> is to concentrate attention and efforts on things that are within a person’s control and to find acceptance for things that are not. There was no doubt that Lydia’s worries were valid</a:t>
            </a:r>
            <a:r>
              <a:rPr lang="en-US" sz="1200" kern="1200" baseline="0" dirty="0">
                <a:solidFill>
                  <a:schemeClr val="tx1"/>
                </a:solidFill>
                <a:effectLst/>
                <a:latin typeface="+mn-lt"/>
                <a:ea typeface="+mn-ea"/>
                <a:cs typeface="+mn-cs"/>
              </a:rPr>
              <a:t> yet </a:t>
            </a:r>
            <a:r>
              <a:rPr lang="en-US" sz="1200" kern="1200" dirty="0">
                <a:solidFill>
                  <a:schemeClr val="tx1"/>
                </a:solidFill>
                <a:effectLst/>
                <a:latin typeface="+mn-lt"/>
                <a:ea typeface="+mn-ea"/>
                <a:cs typeface="+mn-cs"/>
              </a:rPr>
              <a:t>she needed skills to manage life’s realities including her mother’s increasing debility. </a:t>
            </a:r>
          </a:p>
          <a:p>
            <a:r>
              <a:rPr lang="en-US" sz="1200" kern="1200" dirty="0">
                <a:solidFill>
                  <a:schemeClr val="tx1"/>
                </a:solidFill>
                <a:effectLst/>
                <a:latin typeface="+mn-lt"/>
                <a:ea typeface="+mn-ea"/>
                <a:cs typeface="+mn-cs"/>
              </a:rPr>
              <a:t>Together Lydia and I developed a three-step treatment plan: The first step was designed to </a:t>
            </a:r>
            <a:r>
              <a:rPr lang="en-US" sz="1200" i="1" kern="1200" dirty="0">
                <a:solidFill>
                  <a:schemeClr val="tx1"/>
                </a:solidFill>
                <a:effectLst/>
                <a:latin typeface="+mn-lt"/>
                <a:ea typeface="+mn-ea"/>
                <a:cs typeface="+mn-cs"/>
              </a:rPr>
              <a:t>lower the volume </a:t>
            </a:r>
            <a:r>
              <a:rPr lang="en-US" sz="1200" kern="1200" dirty="0">
                <a:solidFill>
                  <a:schemeClr val="tx1"/>
                </a:solidFill>
                <a:effectLst/>
                <a:latin typeface="+mn-lt"/>
                <a:ea typeface="+mn-ea"/>
                <a:cs typeface="+mn-cs"/>
              </a:rPr>
              <a:t>of Lydia’s negative internal</a:t>
            </a:r>
            <a:r>
              <a:rPr lang="en-US" sz="1200" kern="1200" baseline="0" dirty="0">
                <a:solidFill>
                  <a:schemeClr val="tx1"/>
                </a:solidFill>
                <a:effectLst/>
                <a:latin typeface="+mn-lt"/>
                <a:ea typeface="+mn-ea"/>
                <a:cs typeface="+mn-cs"/>
              </a:rPr>
              <a:t> messages</a:t>
            </a:r>
            <a:r>
              <a:rPr lang="en-US" sz="1200" kern="1200" dirty="0">
                <a:solidFill>
                  <a:schemeClr val="tx1"/>
                </a:solidFill>
                <a:effectLst/>
                <a:latin typeface="+mn-lt"/>
                <a:ea typeface="+mn-ea"/>
                <a:cs typeface="+mn-cs"/>
              </a:rPr>
              <a:t> and fearful thoughts by using self-talk. Lydia chose to work on the core assumptive belief that she was unworthy of a mother’s love. Lydia made a pack of laminated cards, each with an affirming message that combated this powerful negative messages (e. g. I am loveable). This method worked well because she had immediate access to alternative ways of thinking when she needed them. </a:t>
            </a:r>
          </a:p>
          <a:p>
            <a:r>
              <a:rPr lang="en-US" sz="1200" kern="1200" dirty="0">
                <a:solidFill>
                  <a:schemeClr val="tx1"/>
                </a:solidFill>
                <a:effectLst/>
                <a:latin typeface="+mn-lt"/>
                <a:ea typeface="+mn-ea"/>
                <a:cs typeface="+mn-cs"/>
              </a:rPr>
              <a:t>The second step was for Lydia to name and then externalize her worries, a method used in narrative therapies. Lydia named her negative and fearful core beliefs “gloomy thoughts” and she identified ways in which she could lessen their impact (e. g. listen to music, draw a picture of them, talk to someone rather than keep them inside). </a:t>
            </a:r>
          </a:p>
          <a:p>
            <a:r>
              <a:rPr lang="en-US" sz="1200" kern="1200" dirty="0">
                <a:solidFill>
                  <a:schemeClr val="tx1"/>
                </a:solidFill>
                <a:effectLst/>
                <a:latin typeface="+mn-lt"/>
                <a:ea typeface="+mn-ea"/>
                <a:cs typeface="+mn-cs"/>
              </a:rPr>
              <a:t>The third step of the plan was for Lydia to spend time with people other than her mother. This was the hardest step yet. </a:t>
            </a:r>
          </a:p>
          <a:p>
            <a:r>
              <a:rPr lang="en-US" sz="1200" kern="1200" dirty="0">
                <a:solidFill>
                  <a:schemeClr val="tx1"/>
                </a:solidFill>
                <a:effectLst/>
                <a:latin typeface="+mn-lt"/>
                <a:ea typeface="+mn-ea"/>
                <a:cs typeface="+mn-cs"/>
              </a:rPr>
              <a:t>Gradually Lydia made positive connections with peers and older mentors. At the same time she became closer with Liah and they discovered that they both loved to cook. This in turn helped out at home by lessening some of the day-to-day pressures on Mrs. Taylor and both girls managed to feel empowered. </a:t>
            </a:r>
          </a:p>
          <a:p>
            <a:r>
              <a:rPr lang="en-US" sz="1200" kern="1200" dirty="0">
                <a:solidFill>
                  <a:schemeClr val="tx1"/>
                </a:solidFill>
                <a:effectLst/>
                <a:latin typeface="+mn-lt"/>
                <a:ea typeface="+mn-ea"/>
                <a:cs typeface="+mn-cs"/>
              </a:rPr>
              <a:t>About 9 months into the work Lydia unexpectedly decided to end therapy. The precipitous ending illustrates that in real life practice one does not typically have the luxury of meeting all desired goals.  In retrospect I chose to believe that Lydia’s choice was indicative of a successful outcome.</a:t>
            </a:r>
          </a:p>
          <a:p>
            <a:r>
              <a:rPr lang="en-US" dirty="0"/>
              <a:t>www.flickr.com.</a:t>
            </a:r>
          </a:p>
        </p:txBody>
      </p:sp>
      <p:sp>
        <p:nvSpPr>
          <p:cNvPr id="4" name="Slide Number Placeholder 3"/>
          <p:cNvSpPr>
            <a:spLocks noGrp="1"/>
          </p:cNvSpPr>
          <p:nvPr>
            <p:ph type="sldNum" sz="quarter" idx="10"/>
          </p:nvPr>
        </p:nvSpPr>
        <p:spPr/>
        <p:txBody>
          <a:bodyPr/>
          <a:lstStyle/>
          <a:p>
            <a:fld id="{17B525AC-545C-4238-B63C-126F154C5464}" type="slidenum">
              <a:rPr lang="en-US" smtClean="0"/>
              <a:pPr/>
              <a:t>10</a:t>
            </a:fld>
            <a:endParaRPr lang="en-US" dirty="0"/>
          </a:p>
        </p:txBody>
      </p:sp>
    </p:spTree>
    <p:extLst>
      <p:ext uri="{BB962C8B-B14F-4D97-AF65-F5344CB8AC3E}">
        <p14:creationId xmlns:p14="http://schemas.microsoft.com/office/powerpoint/2010/main" val="2203586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9DD08B-93C9-4018-96F2-E02D8A50D60E}" type="datetimeFigureOut">
              <a:rPr lang="en-US" smtClean="0"/>
              <a:pPr/>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DE9E06-502D-4B9A-957D-4361C3F8E03F}" type="slidenum">
              <a:rPr lang="en-US" smtClean="0"/>
              <a:pPr/>
              <a:t>‹#›</a:t>
            </a:fld>
            <a:endParaRPr lang="en-US" dirty="0"/>
          </a:p>
        </p:txBody>
      </p:sp>
    </p:spTree>
    <p:extLst>
      <p:ext uri="{BB962C8B-B14F-4D97-AF65-F5344CB8AC3E}">
        <p14:creationId xmlns:p14="http://schemas.microsoft.com/office/powerpoint/2010/main" val="1684279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DD08B-93C9-4018-96F2-E02D8A50D60E}" type="datetimeFigureOut">
              <a:rPr lang="en-US" smtClean="0"/>
              <a:pPr/>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DE9E06-502D-4B9A-957D-4361C3F8E03F}" type="slidenum">
              <a:rPr lang="en-US" smtClean="0"/>
              <a:pPr/>
              <a:t>‹#›</a:t>
            </a:fld>
            <a:endParaRPr lang="en-US" dirty="0"/>
          </a:p>
        </p:txBody>
      </p:sp>
    </p:spTree>
    <p:extLst>
      <p:ext uri="{BB962C8B-B14F-4D97-AF65-F5344CB8AC3E}">
        <p14:creationId xmlns:p14="http://schemas.microsoft.com/office/powerpoint/2010/main" val="3185029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DD08B-93C9-4018-96F2-E02D8A50D60E}" type="datetimeFigureOut">
              <a:rPr lang="en-US" smtClean="0"/>
              <a:pPr/>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DE9E06-502D-4B9A-957D-4361C3F8E03F}" type="slidenum">
              <a:rPr lang="en-US" smtClean="0"/>
              <a:pPr/>
              <a:t>‹#›</a:t>
            </a:fld>
            <a:endParaRPr lang="en-US" dirty="0"/>
          </a:p>
        </p:txBody>
      </p:sp>
    </p:spTree>
    <p:extLst>
      <p:ext uri="{BB962C8B-B14F-4D97-AF65-F5344CB8AC3E}">
        <p14:creationId xmlns:p14="http://schemas.microsoft.com/office/powerpoint/2010/main" val="2004619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DD08B-93C9-4018-96F2-E02D8A50D60E}" type="datetimeFigureOut">
              <a:rPr lang="en-US" smtClean="0"/>
              <a:pPr/>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DE9E06-502D-4B9A-957D-4361C3F8E03F}" type="slidenum">
              <a:rPr lang="en-US" smtClean="0"/>
              <a:pPr/>
              <a:t>‹#›</a:t>
            </a:fld>
            <a:endParaRPr lang="en-US" dirty="0"/>
          </a:p>
        </p:txBody>
      </p:sp>
    </p:spTree>
    <p:extLst>
      <p:ext uri="{BB962C8B-B14F-4D97-AF65-F5344CB8AC3E}">
        <p14:creationId xmlns:p14="http://schemas.microsoft.com/office/powerpoint/2010/main" val="2531824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DD08B-93C9-4018-96F2-E02D8A50D60E}" type="datetimeFigureOut">
              <a:rPr lang="en-US" smtClean="0"/>
              <a:pPr/>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DE9E06-502D-4B9A-957D-4361C3F8E03F}" type="slidenum">
              <a:rPr lang="en-US" smtClean="0"/>
              <a:pPr/>
              <a:t>‹#›</a:t>
            </a:fld>
            <a:endParaRPr lang="en-US" dirty="0"/>
          </a:p>
        </p:txBody>
      </p:sp>
    </p:spTree>
    <p:extLst>
      <p:ext uri="{BB962C8B-B14F-4D97-AF65-F5344CB8AC3E}">
        <p14:creationId xmlns:p14="http://schemas.microsoft.com/office/powerpoint/2010/main" val="2151026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9DD08B-93C9-4018-96F2-E02D8A50D60E}" type="datetimeFigureOut">
              <a:rPr lang="en-US" smtClean="0"/>
              <a:pPr/>
              <a:t>7/19/2019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DE9E06-502D-4B9A-957D-4361C3F8E03F}" type="slidenum">
              <a:rPr lang="en-US" smtClean="0"/>
              <a:pPr/>
              <a:t>‹#›</a:t>
            </a:fld>
            <a:endParaRPr lang="en-US" dirty="0"/>
          </a:p>
        </p:txBody>
      </p:sp>
    </p:spTree>
    <p:extLst>
      <p:ext uri="{BB962C8B-B14F-4D97-AF65-F5344CB8AC3E}">
        <p14:creationId xmlns:p14="http://schemas.microsoft.com/office/powerpoint/2010/main" val="62803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9DD08B-93C9-4018-96F2-E02D8A50D60E}" type="datetimeFigureOut">
              <a:rPr lang="en-US" smtClean="0"/>
              <a:pPr/>
              <a:t>7/19/2019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DE9E06-502D-4B9A-957D-4361C3F8E03F}" type="slidenum">
              <a:rPr lang="en-US" smtClean="0"/>
              <a:pPr/>
              <a:t>‹#›</a:t>
            </a:fld>
            <a:endParaRPr lang="en-US" dirty="0"/>
          </a:p>
        </p:txBody>
      </p:sp>
    </p:spTree>
    <p:extLst>
      <p:ext uri="{BB962C8B-B14F-4D97-AF65-F5344CB8AC3E}">
        <p14:creationId xmlns:p14="http://schemas.microsoft.com/office/powerpoint/2010/main" val="535969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9DD08B-93C9-4018-96F2-E02D8A50D60E}" type="datetimeFigureOut">
              <a:rPr lang="en-US" smtClean="0"/>
              <a:pPr/>
              <a:t>7/19/2019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DE9E06-502D-4B9A-957D-4361C3F8E03F}" type="slidenum">
              <a:rPr lang="en-US" smtClean="0"/>
              <a:pPr/>
              <a:t>‹#›</a:t>
            </a:fld>
            <a:endParaRPr lang="en-US" dirty="0"/>
          </a:p>
        </p:txBody>
      </p:sp>
    </p:spTree>
    <p:extLst>
      <p:ext uri="{BB962C8B-B14F-4D97-AF65-F5344CB8AC3E}">
        <p14:creationId xmlns:p14="http://schemas.microsoft.com/office/powerpoint/2010/main" val="185782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DD08B-93C9-4018-96F2-E02D8A50D60E}" type="datetimeFigureOut">
              <a:rPr lang="en-US" smtClean="0"/>
              <a:pPr/>
              <a:t>7/19/2019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DE9E06-502D-4B9A-957D-4361C3F8E03F}" type="slidenum">
              <a:rPr lang="en-US" smtClean="0"/>
              <a:pPr/>
              <a:t>‹#›</a:t>
            </a:fld>
            <a:endParaRPr lang="en-US" dirty="0"/>
          </a:p>
        </p:txBody>
      </p:sp>
    </p:spTree>
    <p:extLst>
      <p:ext uri="{BB962C8B-B14F-4D97-AF65-F5344CB8AC3E}">
        <p14:creationId xmlns:p14="http://schemas.microsoft.com/office/powerpoint/2010/main" val="3820123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9DD08B-93C9-4018-96F2-E02D8A50D60E}" type="datetimeFigureOut">
              <a:rPr lang="en-US" smtClean="0"/>
              <a:pPr/>
              <a:t>7/19/2019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DE9E06-502D-4B9A-957D-4361C3F8E03F}" type="slidenum">
              <a:rPr lang="en-US" smtClean="0"/>
              <a:pPr/>
              <a:t>‹#›</a:t>
            </a:fld>
            <a:endParaRPr lang="en-US" dirty="0"/>
          </a:p>
        </p:txBody>
      </p:sp>
    </p:spTree>
    <p:extLst>
      <p:ext uri="{BB962C8B-B14F-4D97-AF65-F5344CB8AC3E}">
        <p14:creationId xmlns:p14="http://schemas.microsoft.com/office/powerpoint/2010/main" val="963018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9DD08B-93C9-4018-96F2-E02D8A50D60E}" type="datetimeFigureOut">
              <a:rPr lang="en-US" smtClean="0"/>
              <a:pPr/>
              <a:t>7/19/2019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DE9E06-502D-4B9A-957D-4361C3F8E03F}" type="slidenum">
              <a:rPr lang="en-US" smtClean="0"/>
              <a:pPr/>
              <a:t>‹#›</a:t>
            </a:fld>
            <a:endParaRPr lang="en-US" dirty="0"/>
          </a:p>
        </p:txBody>
      </p:sp>
    </p:spTree>
    <p:extLst>
      <p:ext uri="{BB962C8B-B14F-4D97-AF65-F5344CB8AC3E}">
        <p14:creationId xmlns:p14="http://schemas.microsoft.com/office/powerpoint/2010/main" val="416865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DD08B-93C9-4018-96F2-E02D8A50D60E}" type="datetimeFigureOut">
              <a:rPr lang="en-US" smtClean="0"/>
              <a:pPr/>
              <a:t>7/19/2019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E9E06-502D-4B9A-957D-4361C3F8E03F}" type="slidenum">
              <a:rPr lang="en-US" smtClean="0"/>
              <a:pPr/>
              <a:t>‹#›</a:t>
            </a:fld>
            <a:endParaRPr lang="en-US" dirty="0"/>
          </a:p>
        </p:txBody>
      </p:sp>
    </p:spTree>
    <p:extLst>
      <p:ext uri="{BB962C8B-B14F-4D97-AF65-F5344CB8AC3E}">
        <p14:creationId xmlns:p14="http://schemas.microsoft.com/office/powerpoint/2010/main" val="134807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233CEE-DC50-4428-9BD6-0F565BC71AC7}"/>
              </a:ext>
            </a:extLst>
          </p:cNvPr>
          <p:cNvPicPr>
            <a:picLocks noChangeAspect="1"/>
          </p:cNvPicPr>
          <p:nvPr/>
        </p:nvPicPr>
        <p:blipFill rotWithShape="1">
          <a:blip r:embed="rId2"/>
          <a:srcRect l="8288" r="7502"/>
          <a:stretch/>
        </p:blipFill>
        <p:spPr>
          <a:xfrm>
            <a:off x="20" y="10"/>
            <a:ext cx="9143980" cy="6857990"/>
          </a:xfrm>
          <a:prstGeom prst="rect">
            <a:avLst/>
          </a:prstGeom>
        </p:spPr>
      </p:pic>
      <p:sp>
        <p:nvSpPr>
          <p:cNvPr id="135" name="Rectangle 134">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Rectangle 2"/>
          <p:cNvSpPr>
            <a:spLocks noGrp="1" noChangeArrowheads="1"/>
          </p:cNvSpPr>
          <p:nvPr>
            <p:ph type="ctrTitle"/>
          </p:nvPr>
        </p:nvSpPr>
        <p:spPr>
          <a:xfrm>
            <a:off x="392906" y="5317240"/>
            <a:ext cx="8408194" cy="744836"/>
          </a:xfrm>
        </p:spPr>
        <p:txBody>
          <a:bodyPr vert="horz" lIns="91440" tIns="45720" rIns="91440" bIns="45720" rtlCol="0" anchor="ctr">
            <a:normAutofit/>
          </a:bodyPr>
          <a:lstStyle/>
          <a:p>
            <a:pPr>
              <a:lnSpc>
                <a:spcPct val="90000"/>
              </a:lnSpc>
              <a:defRPr/>
            </a:pPr>
            <a:r>
              <a:rPr lang="en-US" sz="3100">
                <a:solidFill>
                  <a:schemeClr val="tx1">
                    <a:lumMod val="85000"/>
                    <a:lumOff val="15000"/>
                  </a:schemeClr>
                </a:solidFill>
              </a:rPr>
              <a:t>Chapter 7: Play &amp; Expressive Therapies</a:t>
            </a:r>
          </a:p>
        </p:txBody>
      </p:sp>
      <p:cxnSp>
        <p:nvCxnSpPr>
          <p:cNvPr id="137" name="Straight Connector 136">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121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a:noFill/>
          <a:ln>
            <a:noFill/>
          </a:ln>
        </p:spPr>
        <p:txBody>
          <a:bodyPr>
            <a:normAutofit fontScale="90000"/>
          </a:bodyPr>
          <a:lstStyle/>
          <a:p>
            <a:r>
              <a:rPr lang="en-US" dirty="0">
                <a:solidFill>
                  <a:srgbClr val="002060"/>
                </a:solidFill>
              </a:rPr>
              <a:t>Lydia’s Story</a:t>
            </a:r>
            <a:br>
              <a:rPr lang="en-US" dirty="0">
                <a:solidFill>
                  <a:srgbClr val="002060"/>
                </a:solidFill>
              </a:rPr>
            </a:br>
            <a:endParaRPr lang="en-US" dirty="0">
              <a:solidFill>
                <a:srgbClr val="00206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5035"/>
            <a:ext cx="7869262" cy="5668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7168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5" name="Picture 74">
            <a:extLst>
              <a:ext uri="{FF2B5EF4-FFF2-40B4-BE49-F238E27FC236}">
                <a16:creationId xmlns:a16="http://schemas.microsoft.com/office/drawing/2014/main"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 name="Title 1"/>
          <p:cNvSpPr>
            <a:spLocks noGrp="1"/>
          </p:cNvSpPr>
          <p:nvPr>
            <p:ph type="title"/>
          </p:nvPr>
        </p:nvSpPr>
        <p:spPr>
          <a:xfrm>
            <a:off x="4976979" y="1459467"/>
            <a:ext cx="3733482" cy="1090538"/>
          </a:xfrm>
        </p:spPr>
        <p:txBody>
          <a:bodyPr>
            <a:normAutofit/>
          </a:bodyPr>
          <a:lstStyle/>
          <a:p>
            <a:r>
              <a:rPr lang="en-US">
                <a:solidFill>
                  <a:srgbClr val="000000"/>
                </a:solidFill>
              </a:rPr>
              <a:t>Jemina’s Story</a:t>
            </a:r>
          </a:p>
        </p:txBody>
      </p:sp>
      <p:sp>
        <p:nvSpPr>
          <p:cNvPr id="7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28" name="Picture 4" descr="http://upload.wikimedia.org/wikipedia/commons/c/c6/ALAUA_JAMES,_15,_OF_THE_ALTA_YOUTH_CONSERVATION_CORPS_-_NARA_-_544742.jpg"/>
          <p:cNvPicPr>
            <a:picLocks noChangeAspect="1" noChangeArrowheads="1"/>
          </p:cNvPicPr>
          <p:nvPr/>
        </p:nvPicPr>
        <p:blipFill rotWithShape="1">
          <a:blip r:embed="rId4" cstate="print">
            <a:alphaModFix/>
            <a:extLst/>
          </a:blip>
          <a:srcRect l="22922" r="17842" b="2"/>
          <a:stretch/>
        </p:blipFill>
        <p:spPr bwMode="auto">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p:spPr>
      </p:pic>
      <p:sp>
        <p:nvSpPr>
          <p:cNvPr id="3" name="Content Placeholder 2"/>
          <p:cNvSpPr>
            <a:spLocks noGrp="1"/>
          </p:cNvSpPr>
          <p:nvPr>
            <p:ph idx="1"/>
          </p:nvPr>
        </p:nvSpPr>
        <p:spPr>
          <a:xfrm>
            <a:off x="4974330" y="2673512"/>
            <a:ext cx="3733184" cy="2729467"/>
          </a:xfrm>
        </p:spPr>
        <p:txBody>
          <a:bodyPr anchor="ctr">
            <a:normAutofit/>
          </a:bodyPr>
          <a:lstStyle/>
          <a:p>
            <a:pPr marL="0" indent="0">
              <a:buNone/>
            </a:pPr>
            <a:r>
              <a:rPr lang="en-US" sz="2400" dirty="0">
                <a:solidFill>
                  <a:srgbClr val="000000"/>
                </a:solidFill>
              </a:rPr>
              <a:t>Reliable relational presence coupled with effective social service delivery advances children’s growth and healing.</a:t>
            </a:r>
          </a:p>
        </p:txBody>
      </p:sp>
    </p:spTree>
    <p:extLst>
      <p:ext uri="{BB962C8B-B14F-4D97-AF65-F5344CB8AC3E}">
        <p14:creationId xmlns:p14="http://schemas.microsoft.com/office/powerpoint/2010/main" val="1613950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ChangeArrowheads="1"/>
          </p:cNvSpPr>
          <p:nvPr/>
        </p:nvSpPr>
        <p:spPr bwMode="auto">
          <a:xfrm>
            <a:off x="762000" y="804460"/>
            <a:ext cx="7848600" cy="5401479"/>
          </a:xfrm>
          <a:prstGeom prst="rect">
            <a:avLst/>
          </a:prstGeom>
          <a:solidFill>
            <a:schemeClr val="accent5">
              <a:lumMod val="60000"/>
              <a:lumOff val="40000"/>
            </a:schemeClr>
          </a:solidFill>
          <a:ln w="9525">
            <a:solidFill>
              <a:srgbClr val="002060"/>
            </a:solid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1" indent="0" algn="l" defTabSz="914400" rtl="0" eaLnBrk="1" fontAlgn="base" latinLnBrk="0" hangingPunct="1">
              <a:lnSpc>
                <a:spcPct val="100000"/>
              </a:lnSpc>
              <a:spcBef>
                <a:spcPct val="0"/>
              </a:spcBef>
              <a:spcAft>
                <a:spcPct val="0"/>
              </a:spcAft>
              <a:buClrTx/>
              <a:buSzTx/>
              <a:buFont typeface="Courier New" pitchFamily="49" charset="0"/>
              <a:buChar char="o"/>
              <a:tabLst/>
            </a:pPr>
            <a:endParaRPr kumimoji="0" lang="en-US" sz="900" b="0" i="0" u="none" strike="noStrike" cap="none" normalizeH="0" baseline="0" dirty="0">
              <a:ln>
                <a:noFill/>
              </a:ln>
              <a:solidFill>
                <a:schemeClr val="tx1"/>
              </a:solidFill>
              <a:effectLst/>
              <a:latin typeface="Arial" pitchFamily="34" charset="0"/>
              <a:ea typeface="Calibri" pitchFamily="34" charset="0"/>
              <a:cs typeface="Arial" pitchFamily="34" charset="0"/>
            </a:endParaRPr>
          </a:p>
          <a:p>
            <a:pPr marL="457200" marR="0" lvl="1" indent="0" algn="ctr" defTabSz="914400" rtl="0" eaLnBrk="1" fontAlgn="base" latinLnBrk="0" hangingPunct="1">
              <a:lnSpc>
                <a:spcPct val="100000"/>
              </a:lnSpc>
              <a:spcBef>
                <a:spcPct val="0"/>
              </a:spcBef>
              <a:spcAft>
                <a:spcPct val="0"/>
              </a:spcAft>
              <a:buClrTx/>
              <a:buSzTx/>
              <a:tabLst/>
            </a:pPr>
            <a:r>
              <a:rPr lang="en-US" sz="2400" b="1" dirty="0">
                <a:latin typeface="+mj-lt"/>
                <a:ea typeface="Calibri" pitchFamily="34" charset="0"/>
                <a:cs typeface="Arial" pitchFamily="34" charset="0"/>
              </a:rPr>
              <a:t>GUIDELINES FOR ENDINGS</a:t>
            </a:r>
          </a:p>
          <a:p>
            <a:pPr marL="457200" marR="0" lvl="1" indent="0" algn="l" defTabSz="914400" rtl="0" eaLnBrk="1" fontAlgn="base" latinLnBrk="0" hangingPunct="1">
              <a:lnSpc>
                <a:spcPct val="100000"/>
              </a:lnSpc>
              <a:spcBef>
                <a:spcPct val="0"/>
              </a:spcBef>
              <a:spcAft>
                <a:spcPct val="0"/>
              </a:spcAft>
              <a:buClrTx/>
              <a:buSzTx/>
              <a:buFont typeface="Courier New" pitchFamily="49" charset="0"/>
              <a:buChar char="o"/>
              <a:tabLst/>
            </a:pPr>
            <a:endParaRPr kumimoji="0" lang="en-US" sz="2400" b="0" i="0" u="none" strike="noStrike" cap="none" normalizeH="0" baseline="0" dirty="0">
              <a:ln>
                <a:noFill/>
              </a:ln>
              <a:solidFill>
                <a:schemeClr val="tx1"/>
              </a:solidFill>
              <a:effectLst/>
              <a:latin typeface="+mj-lt"/>
              <a:ea typeface="Calibri" pitchFamily="34" charset="0"/>
              <a:cs typeface="Arial" pitchFamily="34" charset="0"/>
            </a:endParaRPr>
          </a:p>
          <a:p>
            <a:pPr lvl="2" fontAlgn="base">
              <a:spcBef>
                <a:spcPct val="0"/>
              </a:spcBef>
              <a:spcAft>
                <a:spcPct val="0"/>
              </a:spcAft>
              <a:buFont typeface="Courier New" pitchFamily="49" charset="0"/>
              <a:buChar char="o"/>
            </a:pPr>
            <a:r>
              <a:rPr kumimoji="0" lang="en-US" sz="2400" b="0" u="none" strike="noStrike" cap="none" normalizeH="0" baseline="0" dirty="0">
                <a:ln>
                  <a:noFill/>
                </a:ln>
                <a:solidFill>
                  <a:schemeClr val="tx1"/>
                </a:solidFill>
                <a:effectLst/>
                <a:latin typeface="+mj-lt"/>
                <a:ea typeface="Calibri" pitchFamily="34" charset="0"/>
                <a:cs typeface="Arial" pitchFamily="34" charset="0"/>
              </a:rPr>
              <a:t>   Common</a:t>
            </a:r>
            <a:r>
              <a:rPr lang="en-US" sz="2400" dirty="0">
                <a:latin typeface="+mj-lt"/>
                <a:ea typeface="Calibri" pitchFamily="34" charset="0"/>
                <a:cs typeface="Arial" pitchFamily="34" charset="0"/>
              </a:rPr>
              <a:t> understanding</a:t>
            </a:r>
            <a:r>
              <a:rPr kumimoji="0" lang="en-US" sz="2400" b="0" u="none" strike="noStrike" cap="none" normalizeH="0" baseline="0" dirty="0">
                <a:ln>
                  <a:noFill/>
                </a:ln>
                <a:solidFill>
                  <a:schemeClr val="tx1"/>
                </a:solidFill>
                <a:effectLst/>
                <a:latin typeface="+mj-lt"/>
                <a:ea typeface="Calibri" pitchFamily="34" charset="0"/>
                <a:cs typeface="Arial" pitchFamily="34" charset="0"/>
              </a:rPr>
              <a:t> that relationship </a:t>
            </a:r>
            <a:r>
              <a:rPr lang="en-US" sz="2400" dirty="0">
                <a:latin typeface="+mj-lt"/>
                <a:ea typeface="Calibri" pitchFamily="34" charset="0"/>
                <a:cs typeface="Arial" pitchFamily="34" charset="0"/>
              </a:rPr>
              <a:t>will</a:t>
            </a:r>
            <a:r>
              <a:rPr kumimoji="0" lang="en-US" sz="2400" b="0" u="none" strike="noStrike" cap="none" normalizeH="0" baseline="0" dirty="0">
                <a:ln>
                  <a:noFill/>
                </a:ln>
                <a:solidFill>
                  <a:schemeClr val="tx1"/>
                </a:solidFill>
                <a:effectLst/>
                <a:latin typeface="+mj-lt"/>
                <a:ea typeface="Calibri" pitchFamily="34" charset="0"/>
                <a:cs typeface="Arial" pitchFamily="34" charset="0"/>
              </a:rPr>
              <a:t> end </a:t>
            </a:r>
            <a:endParaRPr kumimoji="0" lang="en-US" sz="2400" b="0" u="none" strike="noStrike" cap="none" normalizeH="0" baseline="0" dirty="0">
              <a:ln>
                <a:noFill/>
              </a:ln>
              <a:solidFill>
                <a:schemeClr val="tx1"/>
              </a:solidFill>
              <a:effectLst/>
              <a:latin typeface="+mj-lt"/>
              <a:cs typeface="Arial" pitchFamily="34" charset="0"/>
            </a:endParaRPr>
          </a:p>
          <a:p>
            <a:pPr lvl="2" eaLnBrk="0" fontAlgn="base" hangingPunct="0">
              <a:spcBef>
                <a:spcPct val="0"/>
              </a:spcBef>
              <a:spcAft>
                <a:spcPct val="0"/>
              </a:spcAft>
              <a:buFont typeface="Courier New" pitchFamily="49" charset="0"/>
              <a:buChar char="o"/>
            </a:pPr>
            <a:r>
              <a:rPr kumimoji="0" lang="en-US" sz="2400" b="0" u="none" strike="noStrike" cap="none" normalizeH="0" baseline="0" dirty="0">
                <a:ln>
                  <a:noFill/>
                </a:ln>
                <a:solidFill>
                  <a:schemeClr val="tx1"/>
                </a:solidFill>
                <a:effectLst/>
                <a:latin typeface="+mj-lt"/>
                <a:ea typeface="Calibri" pitchFamily="34" charset="0"/>
                <a:cs typeface="Arial" pitchFamily="34" charset="0"/>
              </a:rPr>
              <a:t>   </a:t>
            </a:r>
            <a:r>
              <a:rPr lang="en-US" sz="2400" dirty="0">
                <a:latin typeface="+mj-lt"/>
                <a:ea typeface="Calibri" pitchFamily="34" charset="0"/>
                <a:cs typeface="Arial" pitchFamily="34" charset="0"/>
              </a:rPr>
              <a:t>O</a:t>
            </a:r>
            <a:r>
              <a:rPr kumimoji="0" lang="en-US" sz="2400" b="0" u="none" strike="noStrike" cap="none" normalizeH="0" baseline="0" dirty="0">
                <a:ln>
                  <a:noFill/>
                </a:ln>
                <a:solidFill>
                  <a:schemeClr val="tx1"/>
                </a:solidFill>
                <a:effectLst/>
                <a:latin typeface="+mj-lt"/>
                <a:ea typeface="Calibri" pitchFamily="34" charset="0"/>
                <a:cs typeface="Arial" pitchFamily="34" charset="0"/>
              </a:rPr>
              <a:t>pportunities for child-worker-family feedback</a:t>
            </a:r>
            <a:endParaRPr kumimoji="0" lang="en-US" sz="2400" b="0" u="none" strike="noStrike" cap="none" normalizeH="0" baseline="0" dirty="0">
              <a:ln>
                <a:noFill/>
              </a:ln>
              <a:solidFill>
                <a:schemeClr val="tx1"/>
              </a:solidFill>
              <a:effectLst/>
              <a:latin typeface="+mj-lt"/>
              <a:cs typeface="Arial" pitchFamily="34" charset="0"/>
            </a:endParaRPr>
          </a:p>
          <a:p>
            <a:pPr lvl="2" eaLnBrk="0" fontAlgn="base" hangingPunct="0">
              <a:spcBef>
                <a:spcPct val="0"/>
              </a:spcBef>
              <a:spcAft>
                <a:spcPct val="0"/>
              </a:spcAft>
              <a:buFont typeface="Courier New" pitchFamily="49" charset="0"/>
              <a:buChar char="o"/>
            </a:pPr>
            <a:r>
              <a:rPr kumimoji="0" lang="en-US" sz="2400" b="0" u="none" strike="noStrike" cap="none" normalizeH="0" baseline="0" dirty="0">
                <a:ln>
                  <a:noFill/>
                </a:ln>
                <a:solidFill>
                  <a:schemeClr val="tx1"/>
                </a:solidFill>
                <a:effectLst/>
                <a:latin typeface="+mj-lt"/>
                <a:ea typeface="Calibri" pitchFamily="34" charset="0"/>
                <a:cs typeface="Arial" pitchFamily="34" charset="0"/>
              </a:rPr>
              <a:t>   </a:t>
            </a:r>
            <a:r>
              <a:rPr lang="en-US" sz="2400" dirty="0">
                <a:latin typeface="+mj-lt"/>
                <a:ea typeface="Calibri" pitchFamily="34" charset="0"/>
                <a:cs typeface="Arial" pitchFamily="34" charset="0"/>
              </a:rPr>
              <a:t>Share</a:t>
            </a:r>
            <a:r>
              <a:rPr kumimoji="0" lang="en-US" sz="2400" b="0" u="none" strike="noStrike" cap="none" normalizeH="0" baseline="0" dirty="0">
                <a:ln>
                  <a:noFill/>
                </a:ln>
                <a:solidFill>
                  <a:schemeClr val="tx1"/>
                </a:solidFill>
                <a:effectLst/>
                <a:latin typeface="+mj-lt"/>
                <a:ea typeface="Calibri" pitchFamily="34" charset="0"/>
                <a:cs typeface="Arial" pitchFamily="34" charset="0"/>
              </a:rPr>
              <a:t> what child family &amp; worker have learned 	from </a:t>
            </a:r>
            <a:r>
              <a:rPr lang="en-US" sz="2400" dirty="0">
                <a:latin typeface="+mj-lt"/>
                <a:ea typeface="Calibri" pitchFamily="34" charset="0"/>
                <a:cs typeface="Arial" pitchFamily="34" charset="0"/>
              </a:rPr>
              <a:t>one</a:t>
            </a:r>
            <a:r>
              <a:rPr kumimoji="0" lang="en-US" sz="2400" b="0" u="none" strike="noStrike" cap="none" normalizeH="0" baseline="0" dirty="0">
                <a:ln>
                  <a:noFill/>
                </a:ln>
                <a:solidFill>
                  <a:schemeClr val="tx1"/>
                </a:solidFill>
                <a:effectLst/>
                <a:latin typeface="+mj-lt"/>
                <a:ea typeface="Calibri" pitchFamily="34" charset="0"/>
                <a:cs typeface="Arial" pitchFamily="34" charset="0"/>
              </a:rPr>
              <a:t> another</a:t>
            </a:r>
            <a:endParaRPr kumimoji="0" lang="en-US" sz="2400" b="0" u="none" strike="noStrike" cap="none" normalizeH="0" baseline="0" dirty="0">
              <a:ln>
                <a:noFill/>
              </a:ln>
              <a:solidFill>
                <a:schemeClr val="tx1"/>
              </a:solidFill>
              <a:effectLst/>
              <a:latin typeface="+mj-lt"/>
              <a:cs typeface="Arial" pitchFamily="34" charset="0"/>
            </a:endParaRPr>
          </a:p>
          <a:p>
            <a:pPr lvl="2" eaLnBrk="0" fontAlgn="base" hangingPunct="0">
              <a:spcBef>
                <a:spcPct val="0"/>
              </a:spcBef>
              <a:spcAft>
                <a:spcPct val="0"/>
              </a:spcAft>
              <a:buFont typeface="Courier New" pitchFamily="49" charset="0"/>
              <a:buChar char="o"/>
            </a:pPr>
            <a:r>
              <a:rPr kumimoji="0" lang="en-US" sz="2400" b="0" u="none" strike="noStrike" cap="none" normalizeH="0" baseline="0" dirty="0">
                <a:ln>
                  <a:noFill/>
                </a:ln>
                <a:solidFill>
                  <a:schemeClr val="tx1"/>
                </a:solidFill>
                <a:effectLst/>
                <a:latin typeface="+mj-lt"/>
                <a:ea typeface="Calibri" pitchFamily="34" charset="0"/>
                <a:cs typeface="Arial" pitchFamily="34" charset="0"/>
              </a:rPr>
              <a:t>   </a:t>
            </a:r>
            <a:r>
              <a:rPr lang="en-US" sz="2400" dirty="0">
                <a:latin typeface="+mj-lt"/>
                <a:ea typeface="Calibri" pitchFamily="34" charset="0"/>
                <a:cs typeface="Arial" pitchFamily="34" charset="0"/>
              </a:rPr>
              <a:t>N</a:t>
            </a:r>
            <a:r>
              <a:rPr kumimoji="0" lang="en-US" sz="2400" b="0" u="none" strike="noStrike" cap="none" normalizeH="0" baseline="0" dirty="0">
                <a:ln>
                  <a:noFill/>
                </a:ln>
                <a:solidFill>
                  <a:schemeClr val="tx1"/>
                </a:solidFill>
                <a:effectLst/>
                <a:latin typeface="+mj-lt"/>
                <a:ea typeface="Calibri" pitchFamily="34" charset="0"/>
                <a:cs typeface="Arial" pitchFamily="34" charset="0"/>
              </a:rPr>
              <a:t>ame expected feelings (e.g. sad, anger, readiness)</a:t>
            </a:r>
            <a:endParaRPr kumimoji="0" lang="en-US" sz="2400" b="0" u="none" strike="noStrike" cap="none" normalizeH="0" baseline="0" dirty="0">
              <a:ln>
                <a:noFill/>
              </a:ln>
              <a:solidFill>
                <a:schemeClr val="tx1"/>
              </a:solidFill>
              <a:effectLst/>
              <a:latin typeface="+mj-lt"/>
              <a:cs typeface="Arial" pitchFamily="34" charset="0"/>
            </a:endParaRPr>
          </a:p>
          <a:p>
            <a:pPr lvl="2" eaLnBrk="0" fontAlgn="base" hangingPunct="0">
              <a:spcBef>
                <a:spcPct val="0"/>
              </a:spcBef>
              <a:spcAft>
                <a:spcPct val="0"/>
              </a:spcAft>
              <a:buFont typeface="Courier New" pitchFamily="49" charset="0"/>
              <a:buChar char="o"/>
            </a:pPr>
            <a:r>
              <a:rPr kumimoji="0" lang="en-US" sz="2400" b="0" u="none" strike="noStrike" cap="none" normalizeH="0" baseline="0" dirty="0">
                <a:ln>
                  <a:noFill/>
                </a:ln>
                <a:solidFill>
                  <a:schemeClr val="tx1"/>
                </a:solidFill>
                <a:effectLst/>
                <a:latin typeface="+mj-lt"/>
                <a:ea typeface="Calibri" pitchFamily="34" charset="0"/>
                <a:cs typeface="Arial" pitchFamily="34" charset="0"/>
              </a:rPr>
              <a:t>   Plan for anticipated, expected responses .</a:t>
            </a:r>
            <a:endParaRPr kumimoji="0" lang="en-US" sz="2400" b="0" u="none" strike="noStrike" cap="none" normalizeH="0" baseline="0" dirty="0">
              <a:ln>
                <a:noFill/>
              </a:ln>
              <a:solidFill>
                <a:schemeClr val="tx1"/>
              </a:solidFill>
              <a:effectLst/>
              <a:latin typeface="+mj-lt"/>
              <a:cs typeface="Arial" pitchFamily="34" charset="0"/>
            </a:endParaRPr>
          </a:p>
          <a:p>
            <a:pPr lvl="2" eaLnBrk="0" fontAlgn="base" hangingPunct="0">
              <a:spcBef>
                <a:spcPct val="0"/>
              </a:spcBef>
              <a:spcAft>
                <a:spcPct val="0"/>
              </a:spcAft>
              <a:buFont typeface="Courier New" pitchFamily="49" charset="0"/>
              <a:buChar char="o"/>
            </a:pPr>
            <a:r>
              <a:rPr lang="en-US" sz="2400" dirty="0">
                <a:latin typeface="+mj-lt"/>
                <a:ea typeface="Calibri" pitchFamily="34" charset="0"/>
                <a:cs typeface="Arial" pitchFamily="34" charset="0"/>
              </a:rPr>
              <a:t>   Identify methods</a:t>
            </a:r>
            <a:r>
              <a:rPr kumimoji="0" lang="en-US" sz="2400" b="0" u="none" strike="noStrike" cap="none" normalizeH="0" baseline="0" dirty="0">
                <a:ln>
                  <a:noFill/>
                </a:ln>
                <a:solidFill>
                  <a:schemeClr val="tx1"/>
                </a:solidFill>
                <a:effectLst/>
                <a:latin typeface="+mj-lt"/>
                <a:ea typeface="Calibri" pitchFamily="34" charset="0"/>
                <a:cs typeface="Arial" pitchFamily="34" charset="0"/>
              </a:rPr>
              <a:t> to maintain positive change </a:t>
            </a:r>
            <a:endParaRPr kumimoji="0" lang="en-US" sz="2400" b="0" u="none" strike="noStrike" cap="none" normalizeH="0" baseline="0" dirty="0">
              <a:ln>
                <a:noFill/>
              </a:ln>
              <a:solidFill>
                <a:schemeClr val="tx1"/>
              </a:solidFill>
              <a:effectLst/>
              <a:latin typeface="+mj-lt"/>
              <a:cs typeface="Arial" pitchFamily="34" charset="0"/>
            </a:endParaRPr>
          </a:p>
          <a:p>
            <a:pPr lvl="2" eaLnBrk="0" fontAlgn="base" hangingPunct="0">
              <a:spcBef>
                <a:spcPct val="0"/>
              </a:spcBef>
              <a:spcAft>
                <a:spcPct val="0"/>
              </a:spcAft>
              <a:buFont typeface="Courier New" pitchFamily="49" charset="0"/>
              <a:buChar char="o"/>
            </a:pPr>
            <a:r>
              <a:rPr kumimoji="0" lang="en-US" sz="2400" b="0" u="none" strike="noStrike" cap="none" normalizeH="0" baseline="0" dirty="0">
                <a:ln>
                  <a:noFill/>
                </a:ln>
                <a:solidFill>
                  <a:schemeClr val="tx1"/>
                </a:solidFill>
                <a:effectLst/>
                <a:latin typeface="+mj-lt"/>
                <a:ea typeface="Calibri" pitchFamily="34" charset="0"/>
                <a:cs typeface="Arial" pitchFamily="34" charset="0"/>
              </a:rPr>
              <a:t>   Develop a plan should problems resurface</a:t>
            </a:r>
            <a:endParaRPr kumimoji="0" lang="en-US" sz="2400" b="0" u="none" strike="noStrike" cap="none" normalizeH="0" baseline="0" dirty="0">
              <a:ln>
                <a:noFill/>
              </a:ln>
              <a:solidFill>
                <a:schemeClr val="tx1"/>
              </a:solidFill>
              <a:effectLst/>
              <a:latin typeface="+mj-lt"/>
              <a:cs typeface="Arial" pitchFamily="34" charset="0"/>
            </a:endParaRPr>
          </a:p>
          <a:p>
            <a:pPr lvl="2" eaLnBrk="0" fontAlgn="base" hangingPunct="0">
              <a:spcBef>
                <a:spcPct val="0"/>
              </a:spcBef>
              <a:spcAft>
                <a:spcPct val="0"/>
              </a:spcAft>
              <a:buFont typeface="Courier New" pitchFamily="49" charset="0"/>
              <a:buChar char="o"/>
            </a:pPr>
            <a:r>
              <a:rPr kumimoji="0" lang="en-US" sz="2400" b="0" u="none" strike="noStrike" cap="none" normalizeH="0" baseline="0" dirty="0">
                <a:ln>
                  <a:noFill/>
                </a:ln>
                <a:solidFill>
                  <a:schemeClr val="tx1"/>
                </a:solidFill>
                <a:effectLst/>
                <a:latin typeface="+mj-lt"/>
                <a:ea typeface="Calibri" pitchFamily="34" charset="0"/>
                <a:cs typeface="Arial" pitchFamily="34" charset="0"/>
              </a:rPr>
              <a:t>   Support investment and transitions to new 	relationships</a:t>
            </a:r>
          </a:p>
          <a:p>
            <a:pPr lvl="2" eaLnBrk="0" fontAlgn="base" hangingPunct="0">
              <a:spcBef>
                <a:spcPct val="0"/>
              </a:spcBef>
              <a:spcAft>
                <a:spcPct val="0"/>
              </a:spcAft>
            </a:pPr>
            <a:endParaRPr lang="en-US" sz="2400" dirty="0">
              <a:latin typeface="+mj-lt"/>
              <a:ea typeface="Calibri" pitchFamily="34" charset="0"/>
              <a:cs typeface="Arial" pitchFamily="34" charset="0"/>
            </a:endParaRPr>
          </a:p>
          <a:p>
            <a:pPr lvl="2" eaLnBrk="0" fontAlgn="base" hangingPunct="0">
              <a:spcBef>
                <a:spcPct val="0"/>
              </a:spcBef>
              <a:spcAft>
                <a:spcPct val="0"/>
              </a:spcAft>
            </a:pPr>
            <a:r>
              <a:rPr kumimoji="0" lang="en-US" sz="2400" b="0" u="none" strike="noStrike" cap="none" normalizeH="0" baseline="0" dirty="0">
                <a:ln>
                  <a:noFill/>
                </a:ln>
                <a:solidFill>
                  <a:schemeClr val="tx1"/>
                </a:solidFill>
                <a:effectLst/>
                <a:latin typeface="+mj-lt"/>
                <a:ea typeface="Calibri" pitchFamily="34" charset="0"/>
                <a:cs typeface="Arial" pitchFamily="34" charset="0"/>
              </a:rPr>
              <a:t>Modified</a:t>
            </a:r>
            <a:r>
              <a:rPr kumimoji="0" lang="en-US" sz="2400" b="0" u="none" strike="noStrike" cap="none" normalizeH="0" dirty="0">
                <a:ln>
                  <a:noFill/>
                </a:ln>
                <a:solidFill>
                  <a:schemeClr val="tx1"/>
                </a:solidFill>
                <a:effectLst/>
                <a:latin typeface="+mj-lt"/>
                <a:ea typeface="Calibri" pitchFamily="34" charset="0"/>
                <a:cs typeface="Arial" pitchFamily="34" charset="0"/>
              </a:rPr>
              <a:t> from Walsh, 2007, pp. 41-59</a:t>
            </a:r>
            <a:r>
              <a:rPr kumimoji="0" lang="en-US" sz="2400" b="0" u="none" strike="noStrike" cap="none" normalizeH="0" baseline="0" dirty="0">
                <a:ln>
                  <a:noFill/>
                </a:ln>
                <a:solidFill>
                  <a:schemeClr val="tx1"/>
                </a:solidFill>
                <a:effectLst/>
                <a:latin typeface="+mj-lt"/>
                <a:ea typeface="Calibri" pitchFamily="34" charset="0"/>
                <a:cs typeface="Arial" pitchFamily="34" charset="0"/>
              </a:rPr>
              <a:t> </a:t>
            </a:r>
            <a:endParaRPr kumimoji="0" lang="en-US" sz="2400" b="0" u="none" strike="noStrike" cap="none" normalizeH="0" baseline="0" dirty="0">
              <a:ln>
                <a:noFill/>
              </a:ln>
              <a:solidFill>
                <a:schemeClr val="tx1"/>
              </a:solidFill>
              <a:effectLst/>
              <a:latin typeface="+mj-lt"/>
              <a:cs typeface="Arial" pitchFamily="34" charset="0"/>
            </a:endParaRPr>
          </a:p>
        </p:txBody>
      </p:sp>
      <p:pic>
        <p:nvPicPr>
          <p:cNvPr id="6" name="Picture 5">
            <a:extLst>
              <a:ext uri="{FF2B5EF4-FFF2-40B4-BE49-F238E27FC236}">
                <a16:creationId xmlns:a16="http://schemas.microsoft.com/office/drawing/2014/main" id="{BFB6693C-02A3-4679-A589-9EE4F7647E1E}"/>
              </a:ext>
            </a:extLst>
          </p:cNvPr>
          <p:cNvPicPr>
            <a:picLocks noChangeAspect="1"/>
          </p:cNvPicPr>
          <p:nvPr/>
        </p:nvPicPr>
        <p:blipFill>
          <a:blip r:embed="rId3"/>
          <a:stretch>
            <a:fillRect/>
          </a:stretch>
        </p:blipFill>
        <p:spPr>
          <a:xfrm>
            <a:off x="381000" y="228600"/>
            <a:ext cx="1603387" cy="1450974"/>
          </a:xfrm>
          <a:prstGeom prst="rect">
            <a:avLst/>
          </a:prstGeom>
        </p:spPr>
      </p:pic>
    </p:spTree>
    <p:extLst>
      <p:ext uri="{BB962C8B-B14F-4D97-AF65-F5344CB8AC3E}">
        <p14:creationId xmlns:p14="http://schemas.microsoft.com/office/powerpoint/2010/main" val="1626835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FC9DDBD-868A-48FC-9943-67E8D3BBAB40}"/>
              </a:ext>
            </a:extLst>
          </p:cNvPr>
          <p:cNvSpPr txBox="1"/>
          <p:nvPr/>
        </p:nvSpPr>
        <p:spPr>
          <a:xfrm>
            <a:off x="-1" y="2575034"/>
            <a:ext cx="4734863" cy="3462228"/>
          </a:xfrm>
          <a:prstGeom prst="rect">
            <a:avLst/>
          </a:prstGeom>
        </p:spPr>
        <p:txBody>
          <a:bodyPr vert="horz" lIns="91440" tIns="45720" rIns="91440" bIns="45720" rtlCol="0">
            <a:normAutofit/>
          </a:bodyPr>
          <a:lstStyle/>
          <a:p>
            <a:pPr>
              <a:lnSpc>
                <a:spcPct val="90000"/>
              </a:lnSpc>
              <a:spcAft>
                <a:spcPts val="600"/>
              </a:spcAft>
            </a:pPr>
            <a:r>
              <a:rPr lang="en-US" b="1" dirty="0"/>
              <a:t>ENDINGS</a:t>
            </a:r>
          </a:p>
          <a:p>
            <a:pPr marL="285750" indent="-228600">
              <a:lnSpc>
                <a:spcPct val="90000"/>
              </a:lnSpc>
              <a:spcAft>
                <a:spcPts val="600"/>
              </a:spcAft>
              <a:buFont typeface="Arial" panose="020B0604020202020204" pitchFamily="34" charset="0"/>
              <a:buChar char="•"/>
            </a:pPr>
            <a:r>
              <a:rPr lang="en-US" sz="1600" dirty="0"/>
              <a:t>Common understanding that relationship will end </a:t>
            </a:r>
          </a:p>
          <a:p>
            <a:pPr marL="285750" indent="-228600">
              <a:lnSpc>
                <a:spcPct val="90000"/>
              </a:lnSpc>
              <a:spcAft>
                <a:spcPts val="600"/>
              </a:spcAft>
              <a:buFont typeface="Arial" panose="020B0604020202020204" pitchFamily="34" charset="0"/>
              <a:buChar char="•"/>
            </a:pPr>
            <a:r>
              <a:rPr lang="en-US" sz="1600" dirty="0"/>
              <a:t> Opportunities for child-worker-family feedback</a:t>
            </a:r>
          </a:p>
          <a:p>
            <a:pPr marL="285750" indent="-228600">
              <a:lnSpc>
                <a:spcPct val="90000"/>
              </a:lnSpc>
              <a:spcAft>
                <a:spcPts val="600"/>
              </a:spcAft>
              <a:buFont typeface="Arial" panose="020B0604020202020204" pitchFamily="34" charset="0"/>
              <a:buChar char="•"/>
            </a:pPr>
            <a:r>
              <a:rPr lang="en-US" sz="1600" dirty="0"/>
              <a:t> What have child &amp; worker learned from one another</a:t>
            </a:r>
          </a:p>
          <a:p>
            <a:pPr marL="285750" indent="-228600">
              <a:lnSpc>
                <a:spcPct val="90000"/>
              </a:lnSpc>
              <a:spcAft>
                <a:spcPts val="600"/>
              </a:spcAft>
              <a:buFont typeface="Arial" panose="020B0604020202020204" pitchFamily="34" charset="0"/>
              <a:buChar char="•"/>
            </a:pPr>
            <a:r>
              <a:rPr lang="en-US" sz="1600" dirty="0"/>
              <a:t> Name expected feelings (e.g. sad, anger, readiness)</a:t>
            </a:r>
          </a:p>
          <a:p>
            <a:pPr marL="285750" indent="-228600">
              <a:lnSpc>
                <a:spcPct val="90000"/>
              </a:lnSpc>
              <a:spcAft>
                <a:spcPts val="600"/>
              </a:spcAft>
              <a:buFont typeface="Arial" panose="020B0604020202020204" pitchFamily="34" charset="0"/>
              <a:buChar char="•"/>
            </a:pPr>
            <a:r>
              <a:rPr lang="en-US" sz="1600" dirty="0"/>
              <a:t> Plan for anticipated, expected responses </a:t>
            </a:r>
          </a:p>
          <a:p>
            <a:pPr marL="285750" indent="-228600">
              <a:lnSpc>
                <a:spcPct val="90000"/>
              </a:lnSpc>
              <a:spcAft>
                <a:spcPts val="600"/>
              </a:spcAft>
              <a:buFont typeface="Arial" panose="020B0604020202020204" pitchFamily="34" charset="0"/>
              <a:buChar char="•"/>
            </a:pPr>
            <a:r>
              <a:rPr lang="en-US" sz="1600" dirty="0"/>
              <a:t> Identify methods to maintain positive change </a:t>
            </a:r>
          </a:p>
          <a:p>
            <a:pPr marL="285750" indent="-228600">
              <a:lnSpc>
                <a:spcPct val="90000"/>
              </a:lnSpc>
              <a:spcAft>
                <a:spcPts val="600"/>
              </a:spcAft>
              <a:buFont typeface="Arial" panose="020B0604020202020204" pitchFamily="34" charset="0"/>
              <a:buChar char="•"/>
            </a:pPr>
            <a:r>
              <a:rPr lang="en-US" sz="1600" dirty="0"/>
              <a:t> Develop a plan should problems resurface</a:t>
            </a:r>
          </a:p>
          <a:p>
            <a:pPr marL="285750" indent="-228600">
              <a:lnSpc>
                <a:spcPct val="90000"/>
              </a:lnSpc>
              <a:spcAft>
                <a:spcPts val="600"/>
              </a:spcAft>
              <a:buFont typeface="Arial" panose="020B0604020202020204" pitchFamily="34" charset="0"/>
              <a:buChar char="•"/>
            </a:pPr>
            <a:r>
              <a:rPr lang="en-US" sz="1600" dirty="0"/>
              <a:t> Support transitions to new relationships</a:t>
            </a:r>
          </a:p>
        </p:txBody>
      </p:sp>
      <p:pic>
        <p:nvPicPr>
          <p:cNvPr id="5" name="Picture 4">
            <a:extLst>
              <a:ext uri="{FF2B5EF4-FFF2-40B4-BE49-F238E27FC236}">
                <a16:creationId xmlns:a16="http://schemas.microsoft.com/office/drawing/2014/main" id="{96CEE321-D7BF-46A8-96F5-EB85C8772696}"/>
              </a:ext>
            </a:extLst>
          </p:cNvPr>
          <p:cNvPicPr>
            <a:picLocks noChangeAspect="1"/>
          </p:cNvPicPr>
          <p:nvPr/>
        </p:nvPicPr>
        <p:blipFill rotWithShape="1">
          <a:blip r:embed="rId3"/>
          <a:srcRect l="22119" r="15403"/>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904637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algn="ctr">
              <a:buNone/>
            </a:pPr>
            <a:r>
              <a:rPr lang="en-US" sz="2800" dirty="0"/>
              <a:t>A well-constructed play space promotes children’s autonomy and problem-solving. </a:t>
            </a:r>
          </a:p>
          <a:p>
            <a:pPr algn="ctr">
              <a:buNone/>
            </a:pPr>
            <a:endParaRPr lang="en-US" sz="28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8164689"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21365134">
            <a:off x="2586600" y="2145584"/>
            <a:ext cx="3119758" cy="2215991"/>
          </a:xfrm>
          <a:prstGeom prst="rect">
            <a:avLst/>
          </a:prstGeom>
          <a:noFill/>
        </p:spPr>
        <p:txBody>
          <a:bodyPr wrap="square" rtlCol="0">
            <a:spAutoFit/>
          </a:bodyPr>
          <a:lstStyle/>
          <a:p>
            <a:r>
              <a:rPr lang="en-US" sz="2000" dirty="0">
                <a:solidFill>
                  <a:schemeClr val="bg1"/>
                </a:solidFill>
                <a:latin typeface="Boopee" pitchFamily="2" charset="0"/>
              </a:rPr>
              <a:t>Play room Rules</a:t>
            </a:r>
          </a:p>
          <a:p>
            <a:r>
              <a:rPr lang="en-US" sz="2000" dirty="0">
                <a:solidFill>
                  <a:schemeClr val="bg1"/>
                </a:solidFill>
                <a:latin typeface="Boopee" pitchFamily="2" charset="0"/>
              </a:rPr>
              <a:t>Use inside voice</a:t>
            </a:r>
          </a:p>
          <a:p>
            <a:r>
              <a:rPr lang="en-US" sz="2000" dirty="0">
                <a:solidFill>
                  <a:schemeClr val="bg1"/>
                </a:solidFill>
                <a:latin typeface="Boopee" pitchFamily="2" charset="0"/>
              </a:rPr>
              <a:t>Respect toys and materials</a:t>
            </a:r>
          </a:p>
          <a:p>
            <a:r>
              <a:rPr lang="en-US" sz="2000" dirty="0">
                <a:solidFill>
                  <a:schemeClr val="bg1"/>
                </a:solidFill>
                <a:latin typeface="Boopee" pitchFamily="2" charset="0"/>
              </a:rPr>
              <a:t>Help clean up</a:t>
            </a:r>
          </a:p>
          <a:p>
            <a:r>
              <a:rPr lang="en-US" sz="2000" dirty="0">
                <a:solidFill>
                  <a:schemeClr val="bg1"/>
                </a:solidFill>
                <a:latin typeface="Boopee" pitchFamily="2" charset="0"/>
              </a:rPr>
              <a:t>Do not hurt with words or hands</a:t>
            </a:r>
          </a:p>
          <a:p>
            <a:r>
              <a:rPr lang="en-US" sz="2000" dirty="0">
                <a:solidFill>
                  <a:schemeClr val="bg1"/>
                </a:solidFill>
                <a:latin typeface="Boopee" pitchFamily="2" charset="0"/>
              </a:rPr>
              <a:t>No bullying!</a:t>
            </a:r>
          </a:p>
          <a:p>
            <a:endParaRPr lang="en-US"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57"/>
            <a:ext cx="8229600" cy="944562"/>
          </a:xfrm>
          <a:noFill/>
          <a:ln>
            <a:noFill/>
          </a:ln>
        </p:spPr>
        <p:txBody>
          <a:bodyPr/>
          <a:lstStyle/>
          <a:p>
            <a:r>
              <a:rPr lang="en-US" dirty="0"/>
              <a:t>Tools of the Trade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828340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288888318"/>
              </p:ext>
            </p:extLst>
          </p:nvPr>
        </p:nvGraphicFramePr>
        <p:xfrm>
          <a:off x="1066800" y="1676400"/>
          <a:ext cx="6858000" cy="4648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E8F9C792-A761-4B74-A807-F6A63FB60B6A}"/>
              </a:ext>
            </a:extLst>
          </p:cNvPr>
          <p:cNvSpPr txBox="1"/>
          <p:nvPr/>
        </p:nvSpPr>
        <p:spPr>
          <a:xfrm>
            <a:off x="6096000" y="5609531"/>
            <a:ext cx="1553759" cy="430887"/>
          </a:xfrm>
          <a:prstGeom prst="rect">
            <a:avLst/>
          </a:prstGeom>
          <a:noFill/>
        </p:spPr>
        <p:txBody>
          <a:bodyPr wrap="none" rtlCol="0">
            <a:spAutoFit/>
          </a:bodyPr>
          <a:lstStyle/>
          <a:p>
            <a:r>
              <a:rPr lang="en-US" sz="2200" dirty="0"/>
              <a:t>Storytelling </a:t>
            </a:r>
          </a:p>
        </p:txBody>
      </p:sp>
    </p:spTree>
    <p:extLst>
      <p:ext uri="{BB962C8B-B14F-4D97-AF65-F5344CB8AC3E}">
        <p14:creationId xmlns:p14="http://schemas.microsoft.com/office/powerpoint/2010/main" val="1053508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963877"/>
            <a:ext cx="2620771" cy="4930246"/>
          </a:xfrm>
        </p:spPr>
        <p:txBody>
          <a:bodyPr>
            <a:normAutofit/>
          </a:bodyPr>
          <a:lstStyle/>
          <a:p>
            <a:pPr algn="r"/>
            <a:r>
              <a:rPr lang="en-US" sz="3400">
                <a:solidFill>
                  <a:schemeClr val="accent1"/>
                </a:solidFill>
              </a:rPr>
              <a:t>Conversation Starters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3" y="762000"/>
            <a:ext cx="4783327" cy="5574083"/>
          </a:xfrm>
        </p:spPr>
        <p:txBody>
          <a:bodyPr anchor="ctr">
            <a:normAutofit fontScale="92500" lnSpcReduction="10000"/>
          </a:bodyPr>
          <a:lstStyle/>
          <a:p>
            <a:pPr marL="514350" indent="-514350">
              <a:lnSpc>
                <a:spcPct val="90000"/>
              </a:lnSpc>
              <a:buAutoNum type="arabicPeriod"/>
            </a:pPr>
            <a:endParaRPr lang="en-US" sz="2400" dirty="0"/>
          </a:p>
          <a:p>
            <a:pPr marL="514350" indent="-514350">
              <a:lnSpc>
                <a:spcPct val="90000"/>
              </a:lnSpc>
              <a:buAutoNum type="arabicPeriod"/>
            </a:pPr>
            <a:r>
              <a:rPr lang="en-US" sz="2400" dirty="0"/>
              <a:t>Discuss your thoughts, feelings, and ideas about using play and expressive methods in work with children. </a:t>
            </a:r>
          </a:p>
          <a:p>
            <a:pPr marL="514350" indent="-514350">
              <a:lnSpc>
                <a:spcPct val="90000"/>
              </a:lnSpc>
              <a:buAutoNum type="arabicPeriod"/>
            </a:pPr>
            <a:r>
              <a:rPr lang="en-US" sz="2400" dirty="0"/>
              <a:t>In what ways was play used to engage </a:t>
            </a:r>
            <a:r>
              <a:rPr lang="en-US" sz="2400" dirty="0" err="1"/>
              <a:t>Jemina</a:t>
            </a:r>
            <a:r>
              <a:rPr lang="en-US" sz="2400" dirty="0"/>
              <a:t> and Lydia in their therapeutic relationships?</a:t>
            </a:r>
          </a:p>
          <a:p>
            <a:pPr marL="514350" indent="-514350">
              <a:lnSpc>
                <a:spcPct val="90000"/>
              </a:lnSpc>
              <a:buAutoNum type="arabicPeriod"/>
            </a:pPr>
            <a:r>
              <a:rPr lang="en-US" sz="2400" dirty="0"/>
              <a:t>How were guiding principles for play therapy evident in each case narrative?</a:t>
            </a:r>
          </a:p>
          <a:p>
            <a:pPr marL="514350" indent="-514350">
              <a:lnSpc>
                <a:spcPct val="90000"/>
              </a:lnSpc>
              <a:buAutoNum type="arabicPeriod"/>
            </a:pPr>
            <a:r>
              <a:rPr lang="en-US" sz="2400" dirty="0"/>
              <a:t>Given concepts presented in Chapter 6, how might you engage Lydia’s family in her treatment process?</a:t>
            </a:r>
          </a:p>
          <a:p>
            <a:pPr marL="514350" indent="-514350">
              <a:lnSpc>
                <a:spcPct val="90000"/>
              </a:lnSpc>
              <a:buAutoNum type="arabicPeriod"/>
            </a:pPr>
            <a:r>
              <a:rPr lang="en-US" sz="2400" dirty="0"/>
              <a:t>What are your thoughts about </a:t>
            </a:r>
            <a:r>
              <a:rPr lang="en-US" sz="2400" dirty="0" err="1"/>
              <a:t>Jemina’s</a:t>
            </a:r>
            <a:r>
              <a:rPr lang="en-US" sz="2400" dirty="0"/>
              <a:t> and Lydia’s therapeutic relationships ended? </a:t>
            </a:r>
          </a:p>
          <a:p>
            <a:pPr marL="514350" indent="-514350">
              <a:lnSpc>
                <a:spcPct val="90000"/>
              </a:lnSpc>
              <a:buAutoNum type="arabicPeriod"/>
            </a:pPr>
            <a:endParaRPr lang="en-US" sz="2100" dirty="0"/>
          </a:p>
          <a:p>
            <a:pPr marL="514350" indent="-514350">
              <a:lnSpc>
                <a:spcPct val="90000"/>
              </a:lnSpc>
              <a:buAutoNum type="arabicPeriod"/>
            </a:pPr>
            <a:endParaRPr lang="en-US" sz="2100" dirty="0"/>
          </a:p>
        </p:txBody>
      </p:sp>
    </p:spTree>
    <p:extLst>
      <p:ext uri="{BB962C8B-B14F-4D97-AF65-F5344CB8AC3E}">
        <p14:creationId xmlns:p14="http://schemas.microsoft.com/office/powerpoint/2010/main" val="301566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291" b="21658"/>
          <a:stretch/>
        </p:blipFill>
        <p:spPr bwMode="auto">
          <a:xfrm>
            <a:off x="20" y="10"/>
            <a:ext cx="9143980" cy="466692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70">
            <a:extLst>
              <a:ext uri="{FF2B5EF4-FFF2-40B4-BE49-F238E27FC236}">
                <a16:creationId xmlns:a16="http://schemas.microsoft.com/office/drawing/2014/main" id="{EE09A529-E47C-4634-BB98-0A9526C372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3" name="Oval 72">
            <a:extLst>
              <a:ext uri="{FF2B5EF4-FFF2-40B4-BE49-F238E27FC236}">
                <a16:creationId xmlns:a16="http://schemas.microsoft.com/office/drawing/2014/main" id="{569C1A01-6FB5-43CE-ADCC-936728ACAC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3748" y="4551037"/>
            <a:ext cx="3766337" cy="1509931"/>
          </a:xfrm>
        </p:spPr>
        <p:txBody>
          <a:bodyPr>
            <a:normAutofit/>
          </a:bodyPr>
          <a:lstStyle/>
          <a:p>
            <a:r>
              <a:rPr lang="en-US" sz="3500">
                <a:solidFill>
                  <a:srgbClr val="000000"/>
                </a:solidFill>
              </a:rPr>
              <a:t>Play</a:t>
            </a:r>
          </a:p>
        </p:txBody>
      </p:sp>
      <p:sp>
        <p:nvSpPr>
          <p:cNvPr id="3" name="Content Placeholder 2"/>
          <p:cNvSpPr>
            <a:spLocks noGrp="1"/>
          </p:cNvSpPr>
          <p:nvPr>
            <p:ph idx="1"/>
          </p:nvPr>
        </p:nvSpPr>
        <p:spPr>
          <a:xfrm>
            <a:off x="3810000" y="4551037"/>
            <a:ext cx="4737493" cy="1509935"/>
          </a:xfrm>
        </p:spPr>
        <p:txBody>
          <a:bodyPr anchor="ctr">
            <a:normAutofit fontScale="92500" lnSpcReduction="10000"/>
          </a:bodyPr>
          <a:lstStyle/>
          <a:p>
            <a:pPr indent="0">
              <a:buNone/>
            </a:pPr>
            <a:r>
              <a:rPr lang="en-US" sz="2800" dirty="0">
                <a:solidFill>
                  <a:srgbClr val="000000"/>
                </a:solidFill>
              </a:rPr>
              <a:t>Play is “a universal and inalienable right of childhood.” (CRC, 1983)</a:t>
            </a:r>
          </a:p>
          <a:p>
            <a:pPr>
              <a:buNone/>
            </a:pPr>
            <a:r>
              <a:rPr lang="en-US" sz="1600" dirty="0">
                <a:solidFill>
                  <a:srgbClr val="000000"/>
                </a:solidFill>
              </a:rPr>
              <a:t>			</a:t>
            </a:r>
          </a:p>
        </p:txBody>
      </p:sp>
    </p:spTree>
    <p:extLst>
      <p:ext uri="{BB962C8B-B14F-4D97-AF65-F5344CB8AC3E}">
        <p14:creationId xmlns:p14="http://schemas.microsoft.com/office/powerpoint/2010/main" val="2552570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EEFCDA-92A5-4A03-B44A-EDB303F3136F}"/>
              </a:ext>
            </a:extLst>
          </p:cNvPr>
          <p:cNvSpPr>
            <a:spLocks noGrp="1"/>
          </p:cNvSpPr>
          <p:nvPr>
            <p:ph idx="1"/>
          </p:nvPr>
        </p:nvSpPr>
        <p:spPr>
          <a:xfrm>
            <a:off x="228600" y="2438400"/>
            <a:ext cx="2996697" cy="3785419"/>
          </a:xfrm>
        </p:spPr>
        <p:txBody>
          <a:bodyPr>
            <a:normAutofit/>
          </a:bodyPr>
          <a:lstStyle/>
          <a:p>
            <a:pPr marL="0" indent="0">
              <a:buNone/>
            </a:pPr>
            <a:r>
              <a:rPr lang="en-US" sz="2800" dirty="0"/>
              <a:t>If play is children’s work then playfulness is an essential skill for those who work with children.</a:t>
            </a:r>
          </a:p>
        </p:txBody>
      </p:sp>
      <p:pic>
        <p:nvPicPr>
          <p:cNvPr id="4" name="Picture 3">
            <a:extLst>
              <a:ext uri="{FF2B5EF4-FFF2-40B4-BE49-F238E27FC236}">
                <a16:creationId xmlns:a16="http://schemas.microsoft.com/office/drawing/2014/main" id="{A2FA40AF-58E6-4D6C-BA0A-437D6C067D6D}"/>
              </a:ext>
            </a:extLst>
          </p:cNvPr>
          <p:cNvPicPr>
            <a:picLocks noChangeAspect="1"/>
          </p:cNvPicPr>
          <p:nvPr/>
        </p:nvPicPr>
        <p:blipFill rotWithShape="1">
          <a:blip r:embed="rId3"/>
          <a:srcRect l="12230" r="29330" b="-1"/>
          <a:stretch/>
        </p:blipFill>
        <p:spPr>
          <a:xfrm>
            <a:off x="3479292" y="10"/>
            <a:ext cx="5664708" cy="6857990"/>
          </a:xfrm>
          <a:prstGeom prst="rect">
            <a:avLst/>
          </a:prstGeom>
          <a:effectLst/>
        </p:spPr>
      </p:pic>
    </p:spTree>
    <p:extLst>
      <p:ext uri="{BB962C8B-B14F-4D97-AF65-F5344CB8AC3E}">
        <p14:creationId xmlns:p14="http://schemas.microsoft.com/office/powerpoint/2010/main" val="3355757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4" name="Picture 73">
            <a:extLst>
              <a:ext uri="{FF2B5EF4-FFF2-40B4-BE49-F238E27FC236}">
                <a16:creationId xmlns:a16="http://schemas.microsoft.com/office/drawing/2014/main"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76"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051" name="Picture 3"/>
          <p:cNvPicPr>
            <a:picLocks noChangeAspect="1" noChangeArrowheads="1"/>
          </p:cNvPicPr>
          <p:nvPr/>
        </p:nvPicPr>
        <p:blipFill rotWithShape="1">
          <a:blip r:embed="rId4" cstate="print">
            <a:alphaModFix/>
            <a:extLst>
              <a:ext uri="{28A0092B-C50C-407E-A947-70E740481C1C}">
                <a14:useLocalDpi xmlns:a14="http://schemas.microsoft.com/office/drawing/2010/main" val="0"/>
              </a:ext>
            </a:extLst>
          </a:blip>
          <a:srcRect l="13294" r="15051" b="3"/>
          <a:stretch/>
        </p:blipFill>
        <p:spPr bwMode="auto">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823310" y="1981200"/>
            <a:ext cx="3884204" cy="3421779"/>
          </a:xfrm>
        </p:spPr>
        <p:txBody>
          <a:bodyPr anchor="ctr">
            <a:noAutofit/>
          </a:bodyPr>
          <a:lstStyle/>
          <a:p>
            <a:pPr marL="0" indent="0">
              <a:buNone/>
            </a:pPr>
            <a:r>
              <a:rPr lang="en-US" sz="2400" dirty="0">
                <a:solidFill>
                  <a:srgbClr val="000000"/>
                </a:solidFill>
              </a:rPr>
              <a:t>“The technique worked out for the adult must be largely altered for children. A child is psychologically different from an adult.”</a:t>
            </a:r>
          </a:p>
          <a:p>
            <a:pPr marL="0" indent="0">
              <a:buNone/>
            </a:pPr>
            <a:endParaRPr lang="en-US" sz="2400" dirty="0">
              <a:solidFill>
                <a:srgbClr val="000000"/>
              </a:solidFill>
            </a:endParaRPr>
          </a:p>
          <a:p>
            <a:pPr marL="0" indent="0">
              <a:buNone/>
            </a:pPr>
            <a:r>
              <a:rPr lang="en-US" sz="1800" dirty="0">
                <a:solidFill>
                  <a:srgbClr val="000000"/>
                </a:solidFill>
              </a:rPr>
              <a:t>(Sigmund Freud on Anna Freud’s work with children cited in Donaldson, 1996) </a:t>
            </a:r>
          </a:p>
        </p:txBody>
      </p:sp>
    </p:spTree>
    <p:extLst>
      <p:ext uri="{BB962C8B-B14F-4D97-AF65-F5344CB8AC3E}">
        <p14:creationId xmlns:p14="http://schemas.microsoft.com/office/powerpoint/2010/main" val="981700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4FE385-FD59-4BAD-A079-7374DC63541E}"/>
              </a:ext>
            </a:extLst>
          </p:cNvPr>
          <p:cNvPicPr>
            <a:picLocks noChangeAspect="1"/>
          </p:cNvPicPr>
          <p:nvPr/>
        </p:nvPicPr>
        <p:blipFill>
          <a:blip r:embed="rId3"/>
          <a:stretch>
            <a:fillRect/>
          </a:stretch>
        </p:blipFill>
        <p:spPr>
          <a:xfrm>
            <a:off x="180407" y="1219200"/>
            <a:ext cx="5732379" cy="4084319"/>
          </a:xfrm>
          <a:prstGeom prst="rect">
            <a:avLst/>
          </a:prstGeom>
        </p:spPr>
      </p:pic>
      <p:sp>
        <p:nvSpPr>
          <p:cNvPr id="15" name="Rectangle 10">
            <a:extLst>
              <a:ext uri="{FF2B5EF4-FFF2-40B4-BE49-F238E27FC236}">
                <a16:creationId xmlns:a16="http://schemas.microsoft.com/office/drawing/2014/main" id="{F5493CFF-E43B-4B10-ACE1-C8A1246629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7404" y="0"/>
            <a:ext cx="3046596"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51495" y="2209800"/>
            <a:ext cx="2538414" cy="2831273"/>
          </a:xfrm>
        </p:spPr>
        <p:txBody>
          <a:bodyPr>
            <a:noAutofit/>
          </a:bodyPr>
          <a:lstStyle/>
          <a:p>
            <a:pPr marL="0" indent="0">
              <a:buNone/>
            </a:pPr>
            <a:r>
              <a:rPr lang="en-US" sz="2000" dirty="0">
                <a:solidFill>
                  <a:schemeClr val="bg1"/>
                </a:solidFill>
              </a:rPr>
              <a:t>Engaging children in therapeutic work is important given the increasing numbers of children in the United States and Canada identified with childhood mental health disorders. </a:t>
            </a:r>
          </a:p>
        </p:txBody>
      </p:sp>
    </p:spTree>
    <p:extLst>
      <p:ext uri="{BB962C8B-B14F-4D97-AF65-F5344CB8AC3E}">
        <p14:creationId xmlns:p14="http://schemas.microsoft.com/office/powerpoint/2010/main" val="4232512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1" y="685800"/>
            <a:ext cx="3200400" cy="5538019"/>
          </a:xfrm>
        </p:spPr>
        <p:txBody>
          <a:bodyPr>
            <a:normAutofit/>
          </a:bodyPr>
          <a:lstStyle/>
          <a:p>
            <a:pPr marL="0" indent="0">
              <a:buNone/>
            </a:pPr>
            <a:r>
              <a:rPr lang="en-US" sz="2800" dirty="0"/>
              <a:t>Play and the use of expressive arts in child-centered therapy are evidence-based, non-medication methodologies that are global in their benefits, utility, and applications. </a:t>
            </a: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484632"/>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22E5BB-36DE-450F-80A3-22402BD5092C}"/>
              </a:ext>
            </a:extLst>
          </p:cNvPr>
          <p:cNvPicPr>
            <a:picLocks noChangeAspect="1"/>
          </p:cNvPicPr>
          <p:nvPr/>
        </p:nvPicPr>
        <p:blipFill>
          <a:blip r:embed="rId3"/>
          <a:stretch>
            <a:fillRect/>
          </a:stretch>
        </p:blipFill>
        <p:spPr>
          <a:xfrm>
            <a:off x="4206239" y="1657412"/>
            <a:ext cx="4211126" cy="3389956"/>
          </a:xfrm>
          <a:prstGeom prst="rect">
            <a:avLst/>
          </a:prstGeom>
          <a:effectLst/>
        </p:spPr>
      </p:pic>
    </p:spTree>
    <p:extLst>
      <p:ext uri="{BB962C8B-B14F-4D97-AF65-F5344CB8AC3E}">
        <p14:creationId xmlns:p14="http://schemas.microsoft.com/office/powerpoint/2010/main" val="3113026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17036780"/>
              </p:ext>
            </p:extLst>
          </p:nvPr>
        </p:nvGraphicFramePr>
        <p:xfrm>
          <a:off x="76200" y="114300"/>
          <a:ext cx="9067800" cy="66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5731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49362"/>
          </a:xfrm>
          <a:noFill/>
          <a:ln>
            <a:noFill/>
          </a:ln>
        </p:spPr>
        <p:txBody>
          <a:bodyPr>
            <a:prstTxWarp prst="textTriangle">
              <a:avLst/>
            </a:prstTxWarp>
            <a:scene3d>
              <a:camera prst="orthographicFront"/>
              <a:lightRig rig="threePt" dir="t"/>
            </a:scene3d>
            <a:sp3d extrusionH="57150">
              <a:bevelT w="69850" h="38100" prst="cross"/>
            </a:sp3d>
          </a:bodyPr>
          <a:lstStyle/>
          <a:p>
            <a:r>
              <a:rPr lang="en-US" dirty="0">
                <a:solidFill>
                  <a:schemeClr val="accent4">
                    <a:lumMod val="50000"/>
                  </a:schemeClr>
                </a:solidFill>
              </a:rPr>
              <a:t>Play Therapy Approaches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37791593"/>
              </p:ext>
            </p:extLst>
          </p:nvPr>
        </p:nvGraphicFramePr>
        <p:xfrm>
          <a:off x="457200" y="1371600"/>
          <a:ext cx="8229600" cy="2971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1280646009"/>
              </p:ext>
            </p:extLst>
          </p:nvPr>
        </p:nvGraphicFramePr>
        <p:xfrm>
          <a:off x="3276600" y="4343400"/>
          <a:ext cx="2590800" cy="2514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067201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F8839EB-04BA-4610-80E6-0F2900FCA725}"/>
              </a:ext>
            </a:extLst>
          </p:cNvPr>
          <p:cNvPicPr>
            <a:picLocks noChangeAspect="1"/>
          </p:cNvPicPr>
          <p:nvPr/>
        </p:nvPicPr>
        <p:blipFill rotWithShape="1">
          <a:blip r:embed="rId3">
            <a:alphaModFix amt="35000"/>
            <a:extLst/>
          </a:blip>
          <a:srcRect l="10851" r="815" b="-1"/>
          <a:stretch/>
        </p:blipFill>
        <p:spPr>
          <a:xfrm>
            <a:off x="20" y="10"/>
            <a:ext cx="9143980" cy="6857990"/>
          </a:xfrm>
          <a:prstGeom prst="rect">
            <a:avLst/>
          </a:prstGeom>
        </p:spPr>
      </p:pic>
      <p:sp>
        <p:nvSpPr>
          <p:cNvPr id="3" name="Content Placeholder 2">
            <a:extLst>
              <a:ext uri="{FF2B5EF4-FFF2-40B4-BE49-F238E27FC236}">
                <a16:creationId xmlns:a16="http://schemas.microsoft.com/office/drawing/2014/main" id="{E8EE7343-955A-4B8D-BB1E-AC743C0FD8EA}"/>
              </a:ext>
            </a:extLst>
          </p:cNvPr>
          <p:cNvSpPr>
            <a:spLocks noGrp="1"/>
          </p:cNvSpPr>
          <p:nvPr>
            <p:ph idx="1"/>
          </p:nvPr>
        </p:nvSpPr>
        <p:spPr>
          <a:xfrm>
            <a:off x="628650" y="1825625"/>
            <a:ext cx="7886700" cy="4351338"/>
          </a:xfrm>
        </p:spPr>
        <p:txBody>
          <a:bodyPr>
            <a:normAutofit/>
          </a:bodyPr>
          <a:lstStyle/>
          <a:p>
            <a:pPr marL="0" indent="0">
              <a:buNone/>
            </a:pPr>
            <a:r>
              <a:rPr lang="en-US" dirty="0">
                <a:solidFill>
                  <a:srgbClr val="FFFFFF"/>
                </a:solidFill>
              </a:rPr>
              <a:t>The application of multiple approaches must be systematic, rigorous, never random, and supported by a strong child-worker alliance.</a:t>
            </a:r>
          </a:p>
        </p:txBody>
      </p:sp>
    </p:spTree>
    <p:extLst>
      <p:ext uri="{BB962C8B-B14F-4D97-AF65-F5344CB8AC3E}">
        <p14:creationId xmlns:p14="http://schemas.microsoft.com/office/powerpoint/2010/main" val="369773679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2794</Words>
  <Application>Microsoft Office PowerPoint</Application>
  <PresentationFormat>On-screen Show (4:3)</PresentationFormat>
  <Paragraphs>176</Paragraphs>
  <Slides>16</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Boopee</vt:lpstr>
      <vt:lpstr>Calibri</vt:lpstr>
      <vt:lpstr>Courier New</vt:lpstr>
      <vt:lpstr>Office Theme</vt:lpstr>
      <vt:lpstr>Chapter 7: Play &amp; Expressive Therapies</vt:lpstr>
      <vt:lpstr>Play</vt:lpstr>
      <vt:lpstr>PowerPoint Presentation</vt:lpstr>
      <vt:lpstr>PowerPoint Presentation</vt:lpstr>
      <vt:lpstr>PowerPoint Presentation</vt:lpstr>
      <vt:lpstr>PowerPoint Presentation</vt:lpstr>
      <vt:lpstr>PowerPoint Presentation</vt:lpstr>
      <vt:lpstr>Play Therapy Approaches</vt:lpstr>
      <vt:lpstr>PowerPoint Presentation</vt:lpstr>
      <vt:lpstr>Lydia’s Story </vt:lpstr>
      <vt:lpstr>Jemina’s Story</vt:lpstr>
      <vt:lpstr>PowerPoint Presentation</vt:lpstr>
      <vt:lpstr>PowerPoint Presentation</vt:lpstr>
      <vt:lpstr>PowerPoint Presentation</vt:lpstr>
      <vt:lpstr>Tools of the Trade</vt:lpstr>
      <vt:lpstr>Conversation Starters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7: Play &amp; Expressive Therapies</dc:title>
  <dc:creator>Shelley Cohen Konrad</dc:creator>
  <cp:lastModifiedBy>PALAZZO, Alyssa</cp:lastModifiedBy>
  <cp:revision>2</cp:revision>
  <dcterms:created xsi:type="dcterms:W3CDTF">2019-06-29T13:32:53Z</dcterms:created>
  <dcterms:modified xsi:type="dcterms:W3CDTF">2019-07-19T13:14:18Z</dcterms:modified>
</cp:coreProperties>
</file>