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6" r:id="rId3"/>
    <p:sldId id="276" r:id="rId4"/>
    <p:sldId id="277" r:id="rId5"/>
    <p:sldId id="278" r:id="rId6"/>
    <p:sldId id="279" r:id="rId7"/>
    <p:sldId id="280" r:id="rId8"/>
    <p:sldId id="265" r:id="rId9"/>
    <p:sldId id="281" r:id="rId10"/>
    <p:sldId id="283" r:id="rId11"/>
    <p:sldId id="288" r:id="rId12"/>
    <p:sldId id="289" r:id="rId13"/>
    <p:sldId id="267" r:id="rId14"/>
    <p:sldId id="268" r:id="rId15"/>
    <p:sldId id="284" r:id="rId16"/>
    <p:sldId id="286" r:id="rId17"/>
    <p:sldId id="285" r:id="rId18"/>
    <p:sldId id="29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528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81"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B90A00-D51C-44FF-9526-1C09146CE5CD}"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718F55DA-8EA9-4418-A6A2-144C6EDCF4E9}">
      <dgm:prSet/>
      <dgm:spPr/>
      <dgm:t>
        <a:bodyPr/>
        <a:lstStyle/>
        <a:p>
          <a:r>
            <a:rPr lang="en-US"/>
            <a:t>Infant Mental Health Research</a:t>
          </a:r>
        </a:p>
      </dgm:t>
    </dgm:pt>
    <dgm:pt modelId="{23941DE0-6630-408D-82DC-28D564A244BB}" type="parTrans" cxnId="{7FADA243-5C23-4886-A0DD-278C46D4D0F3}">
      <dgm:prSet/>
      <dgm:spPr/>
      <dgm:t>
        <a:bodyPr/>
        <a:lstStyle/>
        <a:p>
          <a:endParaRPr lang="en-US"/>
        </a:p>
      </dgm:t>
    </dgm:pt>
    <dgm:pt modelId="{AD5B2ECF-6764-4A8A-AE4C-8A0984C13502}" type="sibTrans" cxnId="{7FADA243-5C23-4886-A0DD-278C46D4D0F3}">
      <dgm:prSet/>
      <dgm:spPr/>
      <dgm:t>
        <a:bodyPr/>
        <a:lstStyle/>
        <a:p>
          <a:endParaRPr lang="en-US"/>
        </a:p>
      </dgm:t>
    </dgm:pt>
    <dgm:pt modelId="{CD613CC6-43A9-42F4-8B92-E85298F8B1B5}">
      <dgm:prSet/>
      <dgm:spPr/>
      <dgm:t>
        <a:bodyPr/>
        <a:lstStyle/>
        <a:p>
          <a:r>
            <a:rPr lang="en-US"/>
            <a:t>From Neurons to Neighborhoods</a:t>
          </a:r>
        </a:p>
      </dgm:t>
    </dgm:pt>
    <dgm:pt modelId="{8DA271FB-2966-41A9-8F58-EFD285E54466}" type="parTrans" cxnId="{6F0D94EF-EC7F-43FC-BAF1-04805D29E821}">
      <dgm:prSet/>
      <dgm:spPr/>
      <dgm:t>
        <a:bodyPr/>
        <a:lstStyle/>
        <a:p>
          <a:endParaRPr lang="en-US"/>
        </a:p>
      </dgm:t>
    </dgm:pt>
    <dgm:pt modelId="{8FE26664-D239-43C0-9743-E4C403AE57BF}" type="sibTrans" cxnId="{6F0D94EF-EC7F-43FC-BAF1-04805D29E821}">
      <dgm:prSet/>
      <dgm:spPr/>
      <dgm:t>
        <a:bodyPr/>
        <a:lstStyle/>
        <a:p>
          <a:endParaRPr lang="en-US"/>
        </a:p>
      </dgm:t>
    </dgm:pt>
    <dgm:pt modelId="{A731806E-E0DE-4ECD-92D9-97F6D519011F}">
      <dgm:prSet/>
      <dgm:spPr/>
      <dgm:t>
        <a:bodyPr/>
        <a:lstStyle/>
        <a:p>
          <a:r>
            <a:rPr lang="en-US"/>
            <a:t>Center for the Developing Child</a:t>
          </a:r>
        </a:p>
      </dgm:t>
    </dgm:pt>
    <dgm:pt modelId="{EA5E97C9-3C92-4C41-8033-ACEBAFEA65CF}" type="parTrans" cxnId="{F218EB15-6852-49C4-8D99-FA6B0026022E}">
      <dgm:prSet/>
      <dgm:spPr/>
      <dgm:t>
        <a:bodyPr/>
        <a:lstStyle/>
        <a:p>
          <a:endParaRPr lang="en-US"/>
        </a:p>
      </dgm:t>
    </dgm:pt>
    <dgm:pt modelId="{5CA98E2E-70F7-4AD9-A182-C2316DA7DAC8}" type="sibTrans" cxnId="{F218EB15-6852-49C4-8D99-FA6B0026022E}">
      <dgm:prSet/>
      <dgm:spPr/>
      <dgm:t>
        <a:bodyPr/>
        <a:lstStyle/>
        <a:p>
          <a:endParaRPr lang="en-US"/>
        </a:p>
      </dgm:t>
    </dgm:pt>
    <dgm:pt modelId="{6371E043-BAAD-499F-8F0E-38679CE78FBD}">
      <dgm:prSet/>
      <dgm:spPr/>
      <dgm:t>
        <a:bodyPr/>
        <a:lstStyle/>
        <a:p>
          <a:r>
            <a:rPr lang="en-US"/>
            <a:t>Adverse Childhood Experiences</a:t>
          </a:r>
        </a:p>
      </dgm:t>
    </dgm:pt>
    <dgm:pt modelId="{4A9821EB-28B3-4AB4-91B4-44B10A46F227}" type="parTrans" cxnId="{F723ADC3-A842-4698-96FF-0A3810823A10}">
      <dgm:prSet/>
      <dgm:spPr/>
      <dgm:t>
        <a:bodyPr/>
        <a:lstStyle/>
        <a:p>
          <a:endParaRPr lang="en-US"/>
        </a:p>
      </dgm:t>
    </dgm:pt>
    <dgm:pt modelId="{56EAA46A-6BE3-4AFE-9E1B-C1B8A949C430}" type="sibTrans" cxnId="{F723ADC3-A842-4698-96FF-0A3810823A10}">
      <dgm:prSet/>
      <dgm:spPr/>
      <dgm:t>
        <a:bodyPr/>
        <a:lstStyle/>
        <a:p>
          <a:endParaRPr lang="en-US"/>
        </a:p>
      </dgm:t>
    </dgm:pt>
    <dgm:pt modelId="{4E954959-E4F7-4F14-BF33-5F5BC5CF71AC}">
      <dgm:prSet/>
      <dgm:spPr/>
      <dgm:t>
        <a:bodyPr/>
        <a:lstStyle/>
        <a:p>
          <a:r>
            <a:rPr lang="en-US"/>
            <a:t>Trauma-informed Practice</a:t>
          </a:r>
        </a:p>
      </dgm:t>
    </dgm:pt>
    <dgm:pt modelId="{586765DB-9268-490D-AFE5-85FDADA3A2FB}" type="parTrans" cxnId="{3F960B99-33B9-4255-99A1-B095A42AD666}">
      <dgm:prSet/>
      <dgm:spPr/>
      <dgm:t>
        <a:bodyPr/>
        <a:lstStyle/>
        <a:p>
          <a:endParaRPr lang="en-US"/>
        </a:p>
      </dgm:t>
    </dgm:pt>
    <dgm:pt modelId="{11DF8E0D-FB4C-4A3D-A2D1-173CFDC80F5D}" type="sibTrans" cxnId="{3F960B99-33B9-4255-99A1-B095A42AD666}">
      <dgm:prSet/>
      <dgm:spPr/>
      <dgm:t>
        <a:bodyPr/>
        <a:lstStyle/>
        <a:p>
          <a:endParaRPr lang="en-US"/>
        </a:p>
      </dgm:t>
    </dgm:pt>
    <dgm:pt modelId="{4AD6DDEA-3257-4DD3-AE3E-C183F786B271}">
      <dgm:prSet/>
      <dgm:spPr/>
      <dgm:t>
        <a:bodyPr/>
        <a:lstStyle/>
        <a:p>
          <a:r>
            <a:rPr lang="en-US"/>
            <a:t>Empowerment-based Positive Youth Development 	</a:t>
          </a:r>
        </a:p>
      </dgm:t>
    </dgm:pt>
    <dgm:pt modelId="{22785381-8B1C-421A-948F-495EA59855D7}" type="parTrans" cxnId="{34983DD0-CF66-47B0-B241-9CCF92CA8F19}">
      <dgm:prSet/>
      <dgm:spPr/>
      <dgm:t>
        <a:bodyPr/>
        <a:lstStyle/>
        <a:p>
          <a:endParaRPr lang="en-US"/>
        </a:p>
      </dgm:t>
    </dgm:pt>
    <dgm:pt modelId="{2B057AEE-82BD-47F6-B26A-A4A51B6E4FCC}" type="sibTrans" cxnId="{34983DD0-CF66-47B0-B241-9CCF92CA8F19}">
      <dgm:prSet/>
      <dgm:spPr/>
      <dgm:t>
        <a:bodyPr/>
        <a:lstStyle/>
        <a:p>
          <a:endParaRPr lang="en-US"/>
        </a:p>
      </dgm:t>
    </dgm:pt>
    <dgm:pt modelId="{EA4D808B-5ED7-4D9B-BC34-64C4BA68538F}" type="pres">
      <dgm:prSet presAssocID="{E1B90A00-D51C-44FF-9526-1C09146CE5CD}" presName="vert0" presStyleCnt="0">
        <dgm:presLayoutVars>
          <dgm:dir/>
          <dgm:animOne val="branch"/>
          <dgm:animLvl val="lvl"/>
        </dgm:presLayoutVars>
      </dgm:prSet>
      <dgm:spPr/>
      <dgm:t>
        <a:bodyPr/>
        <a:lstStyle/>
        <a:p>
          <a:endParaRPr lang="en-US"/>
        </a:p>
      </dgm:t>
    </dgm:pt>
    <dgm:pt modelId="{B5F6F7CF-AC10-4CBE-9BA8-00425228E932}" type="pres">
      <dgm:prSet presAssocID="{718F55DA-8EA9-4418-A6A2-144C6EDCF4E9}" presName="thickLine" presStyleLbl="alignNode1" presStyleIdx="0" presStyleCnt="6"/>
      <dgm:spPr/>
    </dgm:pt>
    <dgm:pt modelId="{D9B56328-0434-4444-B8C3-8965A5749929}" type="pres">
      <dgm:prSet presAssocID="{718F55DA-8EA9-4418-A6A2-144C6EDCF4E9}" presName="horz1" presStyleCnt="0"/>
      <dgm:spPr/>
    </dgm:pt>
    <dgm:pt modelId="{81B25594-4A73-4110-A927-A8A06E65F10E}" type="pres">
      <dgm:prSet presAssocID="{718F55DA-8EA9-4418-A6A2-144C6EDCF4E9}" presName="tx1" presStyleLbl="revTx" presStyleIdx="0" presStyleCnt="6"/>
      <dgm:spPr/>
      <dgm:t>
        <a:bodyPr/>
        <a:lstStyle/>
        <a:p>
          <a:endParaRPr lang="en-US"/>
        </a:p>
      </dgm:t>
    </dgm:pt>
    <dgm:pt modelId="{A58DD00C-21C4-4C86-B198-0EBC94BFD7D1}" type="pres">
      <dgm:prSet presAssocID="{718F55DA-8EA9-4418-A6A2-144C6EDCF4E9}" presName="vert1" presStyleCnt="0"/>
      <dgm:spPr/>
    </dgm:pt>
    <dgm:pt modelId="{1AB22A51-9844-4BC9-9F41-EEB011378291}" type="pres">
      <dgm:prSet presAssocID="{CD613CC6-43A9-42F4-8B92-E85298F8B1B5}" presName="thickLine" presStyleLbl="alignNode1" presStyleIdx="1" presStyleCnt="6"/>
      <dgm:spPr/>
    </dgm:pt>
    <dgm:pt modelId="{F229694F-2218-47EA-A0B3-B3872C4460B1}" type="pres">
      <dgm:prSet presAssocID="{CD613CC6-43A9-42F4-8B92-E85298F8B1B5}" presName="horz1" presStyleCnt="0"/>
      <dgm:spPr/>
    </dgm:pt>
    <dgm:pt modelId="{6B2E5FE2-DF95-40AD-BC39-AE9458074285}" type="pres">
      <dgm:prSet presAssocID="{CD613CC6-43A9-42F4-8B92-E85298F8B1B5}" presName="tx1" presStyleLbl="revTx" presStyleIdx="1" presStyleCnt="6"/>
      <dgm:spPr/>
      <dgm:t>
        <a:bodyPr/>
        <a:lstStyle/>
        <a:p>
          <a:endParaRPr lang="en-US"/>
        </a:p>
      </dgm:t>
    </dgm:pt>
    <dgm:pt modelId="{D5551228-4B9F-4561-8721-C77AB6D7AB64}" type="pres">
      <dgm:prSet presAssocID="{CD613CC6-43A9-42F4-8B92-E85298F8B1B5}" presName="vert1" presStyleCnt="0"/>
      <dgm:spPr/>
    </dgm:pt>
    <dgm:pt modelId="{1D97C21C-806B-46A9-9E4D-5A44E51CF0C6}" type="pres">
      <dgm:prSet presAssocID="{A731806E-E0DE-4ECD-92D9-97F6D519011F}" presName="thickLine" presStyleLbl="alignNode1" presStyleIdx="2" presStyleCnt="6"/>
      <dgm:spPr/>
    </dgm:pt>
    <dgm:pt modelId="{BBEE03D8-A39E-4F57-9E80-638EAB6E0CF1}" type="pres">
      <dgm:prSet presAssocID="{A731806E-E0DE-4ECD-92D9-97F6D519011F}" presName="horz1" presStyleCnt="0"/>
      <dgm:spPr/>
    </dgm:pt>
    <dgm:pt modelId="{0C362063-4EE5-4EFC-AA29-E109BFDB6F2F}" type="pres">
      <dgm:prSet presAssocID="{A731806E-E0DE-4ECD-92D9-97F6D519011F}" presName="tx1" presStyleLbl="revTx" presStyleIdx="2" presStyleCnt="6"/>
      <dgm:spPr/>
      <dgm:t>
        <a:bodyPr/>
        <a:lstStyle/>
        <a:p>
          <a:endParaRPr lang="en-US"/>
        </a:p>
      </dgm:t>
    </dgm:pt>
    <dgm:pt modelId="{7AC5BA7C-DCE8-42B6-AC80-169B6B43F7F1}" type="pres">
      <dgm:prSet presAssocID="{A731806E-E0DE-4ECD-92D9-97F6D519011F}" presName="vert1" presStyleCnt="0"/>
      <dgm:spPr/>
    </dgm:pt>
    <dgm:pt modelId="{E1DC5695-C737-49B2-A1E3-3E8DE47F02D3}" type="pres">
      <dgm:prSet presAssocID="{6371E043-BAAD-499F-8F0E-38679CE78FBD}" presName="thickLine" presStyleLbl="alignNode1" presStyleIdx="3" presStyleCnt="6"/>
      <dgm:spPr/>
    </dgm:pt>
    <dgm:pt modelId="{AE753253-3ACF-46E5-B508-B3982319C5E7}" type="pres">
      <dgm:prSet presAssocID="{6371E043-BAAD-499F-8F0E-38679CE78FBD}" presName="horz1" presStyleCnt="0"/>
      <dgm:spPr/>
    </dgm:pt>
    <dgm:pt modelId="{425FDD10-8874-4AA3-AFCD-4A760470142C}" type="pres">
      <dgm:prSet presAssocID="{6371E043-BAAD-499F-8F0E-38679CE78FBD}" presName="tx1" presStyleLbl="revTx" presStyleIdx="3" presStyleCnt="6"/>
      <dgm:spPr/>
      <dgm:t>
        <a:bodyPr/>
        <a:lstStyle/>
        <a:p>
          <a:endParaRPr lang="en-US"/>
        </a:p>
      </dgm:t>
    </dgm:pt>
    <dgm:pt modelId="{83654B04-E61C-42A3-9E83-4879BEF507C8}" type="pres">
      <dgm:prSet presAssocID="{6371E043-BAAD-499F-8F0E-38679CE78FBD}" presName="vert1" presStyleCnt="0"/>
      <dgm:spPr/>
    </dgm:pt>
    <dgm:pt modelId="{D0ED20FF-0E76-4F70-BEE5-30E9A12CC8ED}" type="pres">
      <dgm:prSet presAssocID="{4E954959-E4F7-4F14-BF33-5F5BC5CF71AC}" presName="thickLine" presStyleLbl="alignNode1" presStyleIdx="4" presStyleCnt="6"/>
      <dgm:spPr/>
    </dgm:pt>
    <dgm:pt modelId="{CA9452CC-74D8-4EE7-B120-C70476BEDDE0}" type="pres">
      <dgm:prSet presAssocID="{4E954959-E4F7-4F14-BF33-5F5BC5CF71AC}" presName="horz1" presStyleCnt="0"/>
      <dgm:spPr/>
    </dgm:pt>
    <dgm:pt modelId="{F1BDE196-DCDD-4E30-82D2-7BCEA88F0AD5}" type="pres">
      <dgm:prSet presAssocID="{4E954959-E4F7-4F14-BF33-5F5BC5CF71AC}" presName="tx1" presStyleLbl="revTx" presStyleIdx="4" presStyleCnt="6"/>
      <dgm:spPr/>
      <dgm:t>
        <a:bodyPr/>
        <a:lstStyle/>
        <a:p>
          <a:endParaRPr lang="en-US"/>
        </a:p>
      </dgm:t>
    </dgm:pt>
    <dgm:pt modelId="{20850B14-B8E3-4ACE-B93B-6523EB8BA6CB}" type="pres">
      <dgm:prSet presAssocID="{4E954959-E4F7-4F14-BF33-5F5BC5CF71AC}" presName="vert1" presStyleCnt="0"/>
      <dgm:spPr/>
    </dgm:pt>
    <dgm:pt modelId="{F1DA952D-6E84-4D22-90C3-35750D068CD7}" type="pres">
      <dgm:prSet presAssocID="{4AD6DDEA-3257-4DD3-AE3E-C183F786B271}" presName="thickLine" presStyleLbl="alignNode1" presStyleIdx="5" presStyleCnt="6"/>
      <dgm:spPr/>
    </dgm:pt>
    <dgm:pt modelId="{239496EA-A709-460E-9281-B15B622BB9D5}" type="pres">
      <dgm:prSet presAssocID="{4AD6DDEA-3257-4DD3-AE3E-C183F786B271}" presName="horz1" presStyleCnt="0"/>
      <dgm:spPr/>
    </dgm:pt>
    <dgm:pt modelId="{FE2294D9-4253-4EDB-BE13-EE24B32828B3}" type="pres">
      <dgm:prSet presAssocID="{4AD6DDEA-3257-4DD3-AE3E-C183F786B271}" presName="tx1" presStyleLbl="revTx" presStyleIdx="5" presStyleCnt="6"/>
      <dgm:spPr/>
      <dgm:t>
        <a:bodyPr/>
        <a:lstStyle/>
        <a:p>
          <a:endParaRPr lang="en-US"/>
        </a:p>
      </dgm:t>
    </dgm:pt>
    <dgm:pt modelId="{9B4C2EDC-FA73-4657-9DD8-E1605581529D}" type="pres">
      <dgm:prSet presAssocID="{4AD6DDEA-3257-4DD3-AE3E-C183F786B271}" presName="vert1" presStyleCnt="0"/>
      <dgm:spPr/>
    </dgm:pt>
  </dgm:ptLst>
  <dgm:cxnLst>
    <dgm:cxn modelId="{9146372F-AEDE-411F-885B-A84CCCA1315F}" type="presOf" srcId="{718F55DA-8EA9-4418-A6A2-144C6EDCF4E9}" destId="{81B25594-4A73-4110-A927-A8A06E65F10E}" srcOrd="0" destOrd="0" presId="urn:microsoft.com/office/officeart/2008/layout/LinedList"/>
    <dgm:cxn modelId="{22A51158-4FE7-4595-96DC-E08E0C1E94C5}" type="presOf" srcId="{CD613CC6-43A9-42F4-8B92-E85298F8B1B5}" destId="{6B2E5FE2-DF95-40AD-BC39-AE9458074285}" srcOrd="0" destOrd="0" presId="urn:microsoft.com/office/officeart/2008/layout/LinedList"/>
    <dgm:cxn modelId="{7FADA243-5C23-4886-A0DD-278C46D4D0F3}" srcId="{E1B90A00-D51C-44FF-9526-1C09146CE5CD}" destId="{718F55DA-8EA9-4418-A6A2-144C6EDCF4E9}" srcOrd="0" destOrd="0" parTransId="{23941DE0-6630-408D-82DC-28D564A244BB}" sibTransId="{AD5B2ECF-6764-4A8A-AE4C-8A0984C13502}"/>
    <dgm:cxn modelId="{29CE7C1B-53C4-411C-A62C-B7D7FA468314}" type="presOf" srcId="{4E954959-E4F7-4F14-BF33-5F5BC5CF71AC}" destId="{F1BDE196-DCDD-4E30-82D2-7BCEA88F0AD5}" srcOrd="0" destOrd="0" presId="urn:microsoft.com/office/officeart/2008/layout/LinedList"/>
    <dgm:cxn modelId="{F723ADC3-A842-4698-96FF-0A3810823A10}" srcId="{E1B90A00-D51C-44FF-9526-1C09146CE5CD}" destId="{6371E043-BAAD-499F-8F0E-38679CE78FBD}" srcOrd="3" destOrd="0" parTransId="{4A9821EB-28B3-4AB4-91B4-44B10A46F227}" sibTransId="{56EAA46A-6BE3-4AFE-9E1B-C1B8A949C430}"/>
    <dgm:cxn modelId="{40CA39F9-D25D-4DA8-8EB9-6FD4A12892AC}" type="presOf" srcId="{6371E043-BAAD-499F-8F0E-38679CE78FBD}" destId="{425FDD10-8874-4AA3-AFCD-4A760470142C}" srcOrd="0" destOrd="0" presId="urn:microsoft.com/office/officeart/2008/layout/LinedList"/>
    <dgm:cxn modelId="{6F0D94EF-EC7F-43FC-BAF1-04805D29E821}" srcId="{E1B90A00-D51C-44FF-9526-1C09146CE5CD}" destId="{CD613CC6-43A9-42F4-8B92-E85298F8B1B5}" srcOrd="1" destOrd="0" parTransId="{8DA271FB-2966-41A9-8F58-EFD285E54466}" sibTransId="{8FE26664-D239-43C0-9743-E4C403AE57BF}"/>
    <dgm:cxn modelId="{2E14E26A-7FAD-4056-853E-5F4B5CF515AC}" type="presOf" srcId="{A731806E-E0DE-4ECD-92D9-97F6D519011F}" destId="{0C362063-4EE5-4EFC-AA29-E109BFDB6F2F}" srcOrd="0" destOrd="0" presId="urn:microsoft.com/office/officeart/2008/layout/LinedList"/>
    <dgm:cxn modelId="{FB63EF0A-604E-4C6D-8A03-D677B75A82CD}" type="presOf" srcId="{E1B90A00-D51C-44FF-9526-1C09146CE5CD}" destId="{EA4D808B-5ED7-4D9B-BC34-64C4BA68538F}" srcOrd="0" destOrd="0" presId="urn:microsoft.com/office/officeart/2008/layout/LinedList"/>
    <dgm:cxn modelId="{F218EB15-6852-49C4-8D99-FA6B0026022E}" srcId="{E1B90A00-D51C-44FF-9526-1C09146CE5CD}" destId="{A731806E-E0DE-4ECD-92D9-97F6D519011F}" srcOrd="2" destOrd="0" parTransId="{EA5E97C9-3C92-4C41-8033-ACEBAFEA65CF}" sibTransId="{5CA98E2E-70F7-4AD9-A182-C2316DA7DAC8}"/>
    <dgm:cxn modelId="{34983DD0-CF66-47B0-B241-9CCF92CA8F19}" srcId="{E1B90A00-D51C-44FF-9526-1C09146CE5CD}" destId="{4AD6DDEA-3257-4DD3-AE3E-C183F786B271}" srcOrd="5" destOrd="0" parTransId="{22785381-8B1C-421A-948F-495EA59855D7}" sibTransId="{2B057AEE-82BD-47F6-B26A-A4A51B6E4FCC}"/>
    <dgm:cxn modelId="{B610C074-5D42-4940-BEF2-0641F8D88411}" type="presOf" srcId="{4AD6DDEA-3257-4DD3-AE3E-C183F786B271}" destId="{FE2294D9-4253-4EDB-BE13-EE24B32828B3}" srcOrd="0" destOrd="0" presId="urn:microsoft.com/office/officeart/2008/layout/LinedList"/>
    <dgm:cxn modelId="{3F960B99-33B9-4255-99A1-B095A42AD666}" srcId="{E1B90A00-D51C-44FF-9526-1C09146CE5CD}" destId="{4E954959-E4F7-4F14-BF33-5F5BC5CF71AC}" srcOrd="4" destOrd="0" parTransId="{586765DB-9268-490D-AFE5-85FDADA3A2FB}" sibTransId="{11DF8E0D-FB4C-4A3D-A2D1-173CFDC80F5D}"/>
    <dgm:cxn modelId="{C7329954-69DF-40D2-8A6D-7DAF11AA3B61}" type="presParOf" srcId="{EA4D808B-5ED7-4D9B-BC34-64C4BA68538F}" destId="{B5F6F7CF-AC10-4CBE-9BA8-00425228E932}" srcOrd="0" destOrd="0" presId="urn:microsoft.com/office/officeart/2008/layout/LinedList"/>
    <dgm:cxn modelId="{373C8E3D-BB0D-475E-B5AE-C9273F28EA9C}" type="presParOf" srcId="{EA4D808B-5ED7-4D9B-BC34-64C4BA68538F}" destId="{D9B56328-0434-4444-B8C3-8965A5749929}" srcOrd="1" destOrd="0" presId="urn:microsoft.com/office/officeart/2008/layout/LinedList"/>
    <dgm:cxn modelId="{34906201-75E1-4A57-8477-4FF142CA78C6}" type="presParOf" srcId="{D9B56328-0434-4444-B8C3-8965A5749929}" destId="{81B25594-4A73-4110-A927-A8A06E65F10E}" srcOrd="0" destOrd="0" presId="urn:microsoft.com/office/officeart/2008/layout/LinedList"/>
    <dgm:cxn modelId="{FDA24604-7881-42E1-BC3D-3D0C72B7FD39}" type="presParOf" srcId="{D9B56328-0434-4444-B8C3-8965A5749929}" destId="{A58DD00C-21C4-4C86-B198-0EBC94BFD7D1}" srcOrd="1" destOrd="0" presId="urn:microsoft.com/office/officeart/2008/layout/LinedList"/>
    <dgm:cxn modelId="{570C6EAB-D8DC-41AA-A313-5C59D26769A7}" type="presParOf" srcId="{EA4D808B-5ED7-4D9B-BC34-64C4BA68538F}" destId="{1AB22A51-9844-4BC9-9F41-EEB011378291}" srcOrd="2" destOrd="0" presId="urn:microsoft.com/office/officeart/2008/layout/LinedList"/>
    <dgm:cxn modelId="{57E0AA05-9EAA-4995-8C3D-C4F66389FE3D}" type="presParOf" srcId="{EA4D808B-5ED7-4D9B-BC34-64C4BA68538F}" destId="{F229694F-2218-47EA-A0B3-B3872C4460B1}" srcOrd="3" destOrd="0" presId="urn:microsoft.com/office/officeart/2008/layout/LinedList"/>
    <dgm:cxn modelId="{2CB4D22A-4073-4CB3-90D6-AB7B4697C5C0}" type="presParOf" srcId="{F229694F-2218-47EA-A0B3-B3872C4460B1}" destId="{6B2E5FE2-DF95-40AD-BC39-AE9458074285}" srcOrd="0" destOrd="0" presId="urn:microsoft.com/office/officeart/2008/layout/LinedList"/>
    <dgm:cxn modelId="{F4B97B4B-6E4B-4B65-BF41-F7518509D9E8}" type="presParOf" srcId="{F229694F-2218-47EA-A0B3-B3872C4460B1}" destId="{D5551228-4B9F-4561-8721-C77AB6D7AB64}" srcOrd="1" destOrd="0" presId="urn:microsoft.com/office/officeart/2008/layout/LinedList"/>
    <dgm:cxn modelId="{DCC4F170-6CF0-48FB-9872-18C497302A5D}" type="presParOf" srcId="{EA4D808B-5ED7-4D9B-BC34-64C4BA68538F}" destId="{1D97C21C-806B-46A9-9E4D-5A44E51CF0C6}" srcOrd="4" destOrd="0" presId="urn:microsoft.com/office/officeart/2008/layout/LinedList"/>
    <dgm:cxn modelId="{04529857-779C-4DED-8D32-C1F53C985287}" type="presParOf" srcId="{EA4D808B-5ED7-4D9B-BC34-64C4BA68538F}" destId="{BBEE03D8-A39E-4F57-9E80-638EAB6E0CF1}" srcOrd="5" destOrd="0" presId="urn:microsoft.com/office/officeart/2008/layout/LinedList"/>
    <dgm:cxn modelId="{D0C4EAF5-448E-4C63-8245-6419AB6250DC}" type="presParOf" srcId="{BBEE03D8-A39E-4F57-9E80-638EAB6E0CF1}" destId="{0C362063-4EE5-4EFC-AA29-E109BFDB6F2F}" srcOrd="0" destOrd="0" presId="urn:microsoft.com/office/officeart/2008/layout/LinedList"/>
    <dgm:cxn modelId="{A166A078-EC41-44FB-A085-CF1ED00AFCED}" type="presParOf" srcId="{BBEE03D8-A39E-4F57-9E80-638EAB6E0CF1}" destId="{7AC5BA7C-DCE8-42B6-AC80-169B6B43F7F1}" srcOrd="1" destOrd="0" presId="urn:microsoft.com/office/officeart/2008/layout/LinedList"/>
    <dgm:cxn modelId="{1B5ACB56-57B4-48DD-940D-8DD9BE4A529F}" type="presParOf" srcId="{EA4D808B-5ED7-4D9B-BC34-64C4BA68538F}" destId="{E1DC5695-C737-49B2-A1E3-3E8DE47F02D3}" srcOrd="6" destOrd="0" presId="urn:microsoft.com/office/officeart/2008/layout/LinedList"/>
    <dgm:cxn modelId="{44376BEE-CF83-4F40-8396-8B2F568A1AE5}" type="presParOf" srcId="{EA4D808B-5ED7-4D9B-BC34-64C4BA68538F}" destId="{AE753253-3ACF-46E5-B508-B3982319C5E7}" srcOrd="7" destOrd="0" presId="urn:microsoft.com/office/officeart/2008/layout/LinedList"/>
    <dgm:cxn modelId="{9076965F-E127-497A-8415-977CD5F5BC34}" type="presParOf" srcId="{AE753253-3ACF-46E5-B508-B3982319C5E7}" destId="{425FDD10-8874-4AA3-AFCD-4A760470142C}" srcOrd="0" destOrd="0" presId="urn:microsoft.com/office/officeart/2008/layout/LinedList"/>
    <dgm:cxn modelId="{B355571B-30B1-4D56-BFCB-2DB405BBCC74}" type="presParOf" srcId="{AE753253-3ACF-46E5-B508-B3982319C5E7}" destId="{83654B04-E61C-42A3-9E83-4879BEF507C8}" srcOrd="1" destOrd="0" presId="urn:microsoft.com/office/officeart/2008/layout/LinedList"/>
    <dgm:cxn modelId="{1A924291-B322-4A32-A645-85FA49763B23}" type="presParOf" srcId="{EA4D808B-5ED7-4D9B-BC34-64C4BA68538F}" destId="{D0ED20FF-0E76-4F70-BEE5-30E9A12CC8ED}" srcOrd="8" destOrd="0" presId="urn:microsoft.com/office/officeart/2008/layout/LinedList"/>
    <dgm:cxn modelId="{043E277D-AF82-407B-A3BE-CEC81074E687}" type="presParOf" srcId="{EA4D808B-5ED7-4D9B-BC34-64C4BA68538F}" destId="{CA9452CC-74D8-4EE7-B120-C70476BEDDE0}" srcOrd="9" destOrd="0" presId="urn:microsoft.com/office/officeart/2008/layout/LinedList"/>
    <dgm:cxn modelId="{F7385997-BF1C-46CF-9EE9-F4CF6AAEE693}" type="presParOf" srcId="{CA9452CC-74D8-4EE7-B120-C70476BEDDE0}" destId="{F1BDE196-DCDD-4E30-82D2-7BCEA88F0AD5}" srcOrd="0" destOrd="0" presId="urn:microsoft.com/office/officeart/2008/layout/LinedList"/>
    <dgm:cxn modelId="{D483430E-A145-4128-9509-9AAB688EFE8E}" type="presParOf" srcId="{CA9452CC-74D8-4EE7-B120-C70476BEDDE0}" destId="{20850B14-B8E3-4ACE-B93B-6523EB8BA6CB}" srcOrd="1" destOrd="0" presId="urn:microsoft.com/office/officeart/2008/layout/LinedList"/>
    <dgm:cxn modelId="{0DABDCE5-C06D-4B65-AB52-8D33B0E7B432}" type="presParOf" srcId="{EA4D808B-5ED7-4D9B-BC34-64C4BA68538F}" destId="{F1DA952D-6E84-4D22-90C3-35750D068CD7}" srcOrd="10" destOrd="0" presId="urn:microsoft.com/office/officeart/2008/layout/LinedList"/>
    <dgm:cxn modelId="{9D1BEA75-AE3E-4F39-AB95-7D6679DFA409}" type="presParOf" srcId="{EA4D808B-5ED7-4D9B-BC34-64C4BA68538F}" destId="{239496EA-A709-460E-9281-B15B622BB9D5}" srcOrd="11" destOrd="0" presId="urn:microsoft.com/office/officeart/2008/layout/LinedList"/>
    <dgm:cxn modelId="{A44726D1-42F9-4D53-98E9-7D43189AB9A2}" type="presParOf" srcId="{239496EA-A709-460E-9281-B15B622BB9D5}" destId="{FE2294D9-4253-4EDB-BE13-EE24B32828B3}" srcOrd="0" destOrd="0" presId="urn:microsoft.com/office/officeart/2008/layout/LinedList"/>
    <dgm:cxn modelId="{58584D5F-B7C7-4798-8136-F440730D6CCB}" type="presParOf" srcId="{239496EA-A709-460E-9281-B15B622BB9D5}" destId="{9B4C2EDC-FA73-4657-9DD8-E1605581529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BEC25F-C3A8-41BA-B468-30A9D695D5B0}"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n-US"/>
        </a:p>
      </dgm:t>
    </dgm:pt>
    <dgm:pt modelId="{6EA52CDF-4FB0-4C08-B1A2-F685CA094C80}">
      <dgm:prSet phldrT="[Text]"/>
      <dgm:spPr>
        <a:solidFill>
          <a:srgbClr val="7030A0"/>
        </a:solidFill>
        <a:ln>
          <a:solidFill>
            <a:schemeClr val="accent6">
              <a:lumMod val="75000"/>
            </a:schemeClr>
          </a:solidFill>
        </a:ln>
      </dgm:spPr>
      <dgm:t>
        <a:bodyPr/>
        <a:lstStyle/>
        <a:p>
          <a:r>
            <a:rPr lang="en-US" dirty="0"/>
            <a:t>ABUSE</a:t>
          </a:r>
        </a:p>
        <a:p>
          <a:r>
            <a:rPr lang="en-US" dirty="0"/>
            <a:t>NEGLECT</a:t>
          </a:r>
        </a:p>
        <a:p>
          <a:r>
            <a:rPr lang="en-US" dirty="0"/>
            <a:t>FAMILY SUBSTANCE ABUSE</a:t>
          </a:r>
        </a:p>
        <a:p>
          <a:r>
            <a:rPr lang="en-US" dirty="0"/>
            <a:t>FAMILY MENTAL ILLNESS</a:t>
          </a:r>
        </a:p>
        <a:p>
          <a:r>
            <a:rPr lang="en-US" dirty="0"/>
            <a:t>MULTIPLE LOSSES &amp; SEPARATIONS</a:t>
          </a:r>
        </a:p>
      </dgm:t>
    </dgm:pt>
    <dgm:pt modelId="{60D568E2-F83E-4649-8C84-BF9ADACA94D9}" type="parTrans" cxnId="{6A032D16-C1EA-41D2-9BF2-1D13D69554DE}">
      <dgm:prSet/>
      <dgm:spPr/>
      <dgm:t>
        <a:bodyPr/>
        <a:lstStyle/>
        <a:p>
          <a:endParaRPr lang="en-US"/>
        </a:p>
      </dgm:t>
    </dgm:pt>
    <dgm:pt modelId="{5DB2C757-EC5F-4385-A229-5A9091F7DBC9}" type="sibTrans" cxnId="{6A032D16-C1EA-41D2-9BF2-1D13D69554DE}">
      <dgm:prSet/>
      <dgm:spPr/>
      <dgm:t>
        <a:bodyPr/>
        <a:lstStyle/>
        <a:p>
          <a:endParaRPr lang="en-US"/>
        </a:p>
      </dgm:t>
    </dgm:pt>
    <dgm:pt modelId="{329FDFE8-5369-45DC-8AFB-4645FEA7F699}">
      <dgm:prSet phldrT="[Text]"/>
      <dgm:spPr>
        <a:solidFill>
          <a:srgbClr val="00B050"/>
        </a:solidFill>
        <a:ln>
          <a:solidFill>
            <a:schemeClr val="accent6">
              <a:lumMod val="75000"/>
            </a:schemeClr>
          </a:solidFill>
        </a:ln>
      </dgm:spPr>
      <dgm:t>
        <a:bodyPr/>
        <a:lstStyle/>
        <a:p>
          <a:r>
            <a:rPr lang="en-US" dirty="0"/>
            <a:t>CHRONIC HEALTH CONDITIONS</a:t>
          </a:r>
        </a:p>
        <a:p>
          <a:r>
            <a:rPr lang="en-US" dirty="0"/>
            <a:t>POST TRAUMATIC STRESS DISORDER</a:t>
          </a:r>
        </a:p>
        <a:p>
          <a:r>
            <a:rPr lang="en-US" dirty="0"/>
            <a:t>CHRONIC MENTAL ILLNESS</a:t>
          </a:r>
        </a:p>
      </dgm:t>
    </dgm:pt>
    <dgm:pt modelId="{3EC5795B-E345-4361-8C19-D10BE15833B0}" type="parTrans" cxnId="{929EAC99-4CF2-43F0-8A06-D339F2D60A22}">
      <dgm:prSet/>
      <dgm:spPr/>
      <dgm:t>
        <a:bodyPr/>
        <a:lstStyle/>
        <a:p>
          <a:endParaRPr lang="en-US"/>
        </a:p>
      </dgm:t>
    </dgm:pt>
    <dgm:pt modelId="{338DB86E-4E05-4989-B362-009319ED8002}" type="sibTrans" cxnId="{929EAC99-4CF2-43F0-8A06-D339F2D60A22}">
      <dgm:prSet/>
      <dgm:spPr/>
      <dgm:t>
        <a:bodyPr/>
        <a:lstStyle/>
        <a:p>
          <a:endParaRPr lang="en-US"/>
        </a:p>
      </dgm:t>
    </dgm:pt>
    <dgm:pt modelId="{C90C7823-1074-4C80-B7B0-9926D7FBFA7B}" type="pres">
      <dgm:prSet presAssocID="{79BEC25F-C3A8-41BA-B468-30A9D695D5B0}" presName="diagram" presStyleCnt="0">
        <dgm:presLayoutVars>
          <dgm:dir/>
          <dgm:resizeHandles val="exact"/>
        </dgm:presLayoutVars>
      </dgm:prSet>
      <dgm:spPr/>
      <dgm:t>
        <a:bodyPr/>
        <a:lstStyle/>
        <a:p>
          <a:endParaRPr lang="en-US"/>
        </a:p>
      </dgm:t>
    </dgm:pt>
    <dgm:pt modelId="{75CF0819-7774-4939-B6E1-C45DC30A4AE2}" type="pres">
      <dgm:prSet presAssocID="{6EA52CDF-4FB0-4C08-B1A2-F685CA094C80}" presName="arrow" presStyleLbl="node1" presStyleIdx="0" presStyleCnt="2" custScaleY="100272">
        <dgm:presLayoutVars>
          <dgm:bulletEnabled val="1"/>
        </dgm:presLayoutVars>
      </dgm:prSet>
      <dgm:spPr/>
      <dgm:t>
        <a:bodyPr/>
        <a:lstStyle/>
        <a:p>
          <a:endParaRPr lang="en-US"/>
        </a:p>
      </dgm:t>
    </dgm:pt>
    <dgm:pt modelId="{06DEAB10-00A5-4403-BEFA-8AF0F24878D8}" type="pres">
      <dgm:prSet presAssocID="{329FDFE8-5369-45DC-8AFB-4645FEA7F699}" presName="arrow" presStyleLbl="node1" presStyleIdx="1" presStyleCnt="2">
        <dgm:presLayoutVars>
          <dgm:bulletEnabled val="1"/>
        </dgm:presLayoutVars>
      </dgm:prSet>
      <dgm:spPr/>
      <dgm:t>
        <a:bodyPr/>
        <a:lstStyle/>
        <a:p>
          <a:endParaRPr lang="en-US"/>
        </a:p>
      </dgm:t>
    </dgm:pt>
  </dgm:ptLst>
  <dgm:cxnLst>
    <dgm:cxn modelId="{929EAC99-4CF2-43F0-8A06-D339F2D60A22}" srcId="{79BEC25F-C3A8-41BA-B468-30A9D695D5B0}" destId="{329FDFE8-5369-45DC-8AFB-4645FEA7F699}" srcOrd="1" destOrd="0" parTransId="{3EC5795B-E345-4361-8C19-D10BE15833B0}" sibTransId="{338DB86E-4E05-4989-B362-009319ED8002}"/>
    <dgm:cxn modelId="{B1D80AA4-031B-4832-A468-21C2605CB8AB}" type="presOf" srcId="{329FDFE8-5369-45DC-8AFB-4645FEA7F699}" destId="{06DEAB10-00A5-4403-BEFA-8AF0F24878D8}" srcOrd="0" destOrd="0" presId="urn:microsoft.com/office/officeart/2005/8/layout/arrow5"/>
    <dgm:cxn modelId="{07497214-37FD-4481-A5AF-8248BBC79314}" type="presOf" srcId="{6EA52CDF-4FB0-4C08-B1A2-F685CA094C80}" destId="{75CF0819-7774-4939-B6E1-C45DC30A4AE2}" srcOrd="0" destOrd="0" presId="urn:microsoft.com/office/officeart/2005/8/layout/arrow5"/>
    <dgm:cxn modelId="{C8150B5B-0B16-4CA5-AAFA-77E1CB0DD0A6}" type="presOf" srcId="{79BEC25F-C3A8-41BA-B468-30A9D695D5B0}" destId="{C90C7823-1074-4C80-B7B0-9926D7FBFA7B}" srcOrd="0" destOrd="0" presId="urn:microsoft.com/office/officeart/2005/8/layout/arrow5"/>
    <dgm:cxn modelId="{6A032D16-C1EA-41D2-9BF2-1D13D69554DE}" srcId="{79BEC25F-C3A8-41BA-B468-30A9D695D5B0}" destId="{6EA52CDF-4FB0-4C08-B1A2-F685CA094C80}" srcOrd="0" destOrd="0" parTransId="{60D568E2-F83E-4649-8C84-BF9ADACA94D9}" sibTransId="{5DB2C757-EC5F-4385-A229-5A9091F7DBC9}"/>
    <dgm:cxn modelId="{20720CC6-4244-4487-B7F9-E5AF946005AB}" type="presParOf" srcId="{C90C7823-1074-4C80-B7B0-9926D7FBFA7B}" destId="{75CF0819-7774-4939-B6E1-C45DC30A4AE2}" srcOrd="0" destOrd="0" presId="urn:microsoft.com/office/officeart/2005/8/layout/arrow5"/>
    <dgm:cxn modelId="{3405D3CB-078A-43AD-85B3-9920AE308098}" type="presParOf" srcId="{C90C7823-1074-4C80-B7B0-9926D7FBFA7B}" destId="{06DEAB10-00A5-4403-BEFA-8AF0F24878D8}"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BE4094-94ED-4E02-8DA8-481F44C4A27D}"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US"/>
        </a:p>
      </dgm:t>
    </dgm:pt>
    <dgm:pt modelId="{B4EA9879-DF28-4FAA-967A-78FD2F413367}">
      <dgm:prSet phldrT="[Text]"/>
      <dgm:spPr>
        <a:solidFill>
          <a:schemeClr val="accent4">
            <a:lumMod val="75000"/>
          </a:schemeClr>
        </a:solidFill>
      </dgm:spPr>
      <dgm:t>
        <a:bodyPr/>
        <a:lstStyle/>
        <a:p>
          <a:r>
            <a:rPr lang="en-US" dirty="0"/>
            <a:t>    Acute</a:t>
          </a:r>
        </a:p>
      </dgm:t>
    </dgm:pt>
    <dgm:pt modelId="{78D570F1-2854-44C9-9A6D-E2E305EEE207}" type="parTrans" cxnId="{4AD4BD6A-2E3C-4740-980C-F9E400092FCF}">
      <dgm:prSet/>
      <dgm:spPr/>
      <dgm:t>
        <a:bodyPr/>
        <a:lstStyle/>
        <a:p>
          <a:endParaRPr lang="en-US"/>
        </a:p>
      </dgm:t>
    </dgm:pt>
    <dgm:pt modelId="{807E9E33-06B9-4353-AC3A-4D78742261D3}" type="sibTrans" cxnId="{4AD4BD6A-2E3C-4740-980C-F9E400092FCF}">
      <dgm:prSet/>
      <dgm:spPr/>
      <dgm:t>
        <a:bodyPr/>
        <a:lstStyle/>
        <a:p>
          <a:endParaRPr lang="en-US"/>
        </a:p>
      </dgm:t>
    </dgm:pt>
    <dgm:pt modelId="{DB56E143-C622-4713-AE4B-C8A69EC0AF2F}">
      <dgm:prSet phldrT="[Text]"/>
      <dgm:spPr/>
      <dgm:t>
        <a:bodyPr/>
        <a:lstStyle/>
        <a:p>
          <a:endParaRPr lang="en-US" dirty="0"/>
        </a:p>
        <a:p>
          <a:r>
            <a:rPr lang="en-US" dirty="0"/>
            <a:t>POSITIVE STRESS</a:t>
          </a:r>
        </a:p>
      </dgm:t>
    </dgm:pt>
    <dgm:pt modelId="{E6C0511F-E5AF-4087-B9DF-2D15115053B5}" type="parTrans" cxnId="{316EB75D-0E80-4CBC-B785-CF7B2E5BDE09}">
      <dgm:prSet/>
      <dgm:spPr/>
      <dgm:t>
        <a:bodyPr/>
        <a:lstStyle/>
        <a:p>
          <a:endParaRPr lang="en-US"/>
        </a:p>
      </dgm:t>
    </dgm:pt>
    <dgm:pt modelId="{BE893244-1F96-4635-82A8-D07B5B5235CE}" type="sibTrans" cxnId="{316EB75D-0E80-4CBC-B785-CF7B2E5BDE09}">
      <dgm:prSet/>
      <dgm:spPr/>
      <dgm:t>
        <a:bodyPr/>
        <a:lstStyle/>
        <a:p>
          <a:endParaRPr lang="en-US"/>
        </a:p>
      </dgm:t>
    </dgm:pt>
    <dgm:pt modelId="{98A0C443-5ED1-4AAA-B0B6-063044B9E5A4}">
      <dgm:prSet phldrT="[Text]"/>
      <dgm:spPr>
        <a:solidFill>
          <a:schemeClr val="accent3">
            <a:lumMod val="75000"/>
          </a:schemeClr>
        </a:solidFill>
      </dgm:spPr>
      <dgm:t>
        <a:bodyPr/>
        <a:lstStyle/>
        <a:p>
          <a:endParaRPr lang="en-US" dirty="0"/>
        </a:p>
      </dgm:t>
    </dgm:pt>
    <dgm:pt modelId="{FDCC3CB6-6B71-45EB-94CD-037F502D7F88}" type="parTrans" cxnId="{547DBFB2-1C7C-4642-A3F9-18DB73CA8DE1}">
      <dgm:prSet/>
      <dgm:spPr/>
      <dgm:t>
        <a:bodyPr/>
        <a:lstStyle/>
        <a:p>
          <a:endParaRPr lang="en-US"/>
        </a:p>
      </dgm:t>
    </dgm:pt>
    <dgm:pt modelId="{A31F6B9B-BF9A-4BAD-B3EF-0ED9B795F991}" type="sibTrans" cxnId="{547DBFB2-1C7C-4642-A3F9-18DB73CA8DE1}">
      <dgm:prSet/>
      <dgm:spPr/>
      <dgm:t>
        <a:bodyPr/>
        <a:lstStyle/>
        <a:p>
          <a:endParaRPr lang="en-US"/>
        </a:p>
      </dgm:t>
    </dgm:pt>
    <dgm:pt modelId="{152EEA8E-80AF-48CC-A20D-0AB18782A35C}">
      <dgm:prSet phldrT="[Text]"/>
      <dgm:spPr/>
      <dgm:t>
        <a:bodyPr/>
        <a:lstStyle/>
        <a:p>
          <a:r>
            <a:rPr lang="en-US" dirty="0"/>
            <a:t>TOLERABLE STRESS</a:t>
          </a:r>
        </a:p>
      </dgm:t>
    </dgm:pt>
    <dgm:pt modelId="{8A8BA99E-583D-4FF2-91B3-B12BCA1797F6}" type="parTrans" cxnId="{BA3F71EC-2AFB-45FC-98C4-4A09AF31FC6B}">
      <dgm:prSet/>
      <dgm:spPr/>
      <dgm:t>
        <a:bodyPr/>
        <a:lstStyle/>
        <a:p>
          <a:endParaRPr lang="en-US"/>
        </a:p>
      </dgm:t>
    </dgm:pt>
    <dgm:pt modelId="{A24AB8E0-6181-47B6-B41D-92A83AB78A8A}" type="sibTrans" cxnId="{BA3F71EC-2AFB-45FC-98C4-4A09AF31FC6B}">
      <dgm:prSet/>
      <dgm:spPr/>
      <dgm:t>
        <a:bodyPr/>
        <a:lstStyle/>
        <a:p>
          <a:endParaRPr lang="en-US"/>
        </a:p>
      </dgm:t>
    </dgm:pt>
    <dgm:pt modelId="{FC0EF030-4620-4582-BE30-4DE66E4A02D0}">
      <dgm:prSet phldrT="[Text]"/>
      <dgm:spPr/>
      <dgm:t>
        <a:bodyPr/>
        <a:lstStyle/>
        <a:p>
          <a:r>
            <a:rPr lang="en-US" dirty="0"/>
            <a:t>Persistent</a:t>
          </a:r>
        </a:p>
      </dgm:t>
    </dgm:pt>
    <dgm:pt modelId="{4915BCD6-E5BA-4EF9-A46B-49E00D15306D}" type="parTrans" cxnId="{14E5D54F-4CC9-415D-A759-BFBD5BBE2936}">
      <dgm:prSet/>
      <dgm:spPr/>
      <dgm:t>
        <a:bodyPr/>
        <a:lstStyle/>
        <a:p>
          <a:endParaRPr lang="en-US"/>
        </a:p>
      </dgm:t>
    </dgm:pt>
    <dgm:pt modelId="{85337053-9EF2-46A4-80E9-5C74290A66DB}" type="sibTrans" cxnId="{14E5D54F-4CC9-415D-A759-BFBD5BBE2936}">
      <dgm:prSet/>
      <dgm:spPr/>
      <dgm:t>
        <a:bodyPr/>
        <a:lstStyle/>
        <a:p>
          <a:endParaRPr lang="en-US"/>
        </a:p>
      </dgm:t>
    </dgm:pt>
    <dgm:pt modelId="{FD19F6D3-1DF6-4943-8D89-A2A51E2A3D7F}">
      <dgm:prSet phldrT="[Text]"/>
      <dgm:spPr/>
      <dgm:t>
        <a:bodyPr/>
        <a:lstStyle/>
        <a:p>
          <a:endParaRPr lang="en-US" dirty="0"/>
        </a:p>
        <a:p>
          <a:r>
            <a:rPr lang="en-US" dirty="0"/>
            <a:t>TOXIC STRESS</a:t>
          </a:r>
        </a:p>
      </dgm:t>
    </dgm:pt>
    <dgm:pt modelId="{C1686A22-2CEA-41A5-BF2C-637E8707992D}" type="parTrans" cxnId="{7E481A3C-1DF5-4BCD-B357-74799EF2C20F}">
      <dgm:prSet/>
      <dgm:spPr/>
      <dgm:t>
        <a:bodyPr/>
        <a:lstStyle/>
        <a:p>
          <a:endParaRPr lang="en-US"/>
        </a:p>
      </dgm:t>
    </dgm:pt>
    <dgm:pt modelId="{85846B0E-D6DF-4152-A924-F10DB1B71B21}" type="sibTrans" cxnId="{7E481A3C-1DF5-4BCD-B357-74799EF2C20F}">
      <dgm:prSet/>
      <dgm:spPr/>
      <dgm:t>
        <a:bodyPr/>
        <a:lstStyle/>
        <a:p>
          <a:endParaRPr lang="en-US"/>
        </a:p>
      </dgm:t>
    </dgm:pt>
    <dgm:pt modelId="{A7B7349D-BDCB-4646-8183-AC31CCC82DA5}">
      <dgm:prSet phldrT="[Text]"/>
      <dgm:spPr/>
      <dgm:t>
        <a:bodyPr/>
        <a:lstStyle/>
        <a:p>
          <a:endParaRPr lang="en-US" dirty="0"/>
        </a:p>
      </dgm:t>
    </dgm:pt>
    <dgm:pt modelId="{A0B72E45-7D19-4D73-9C5F-870A3915792E}" type="parTrans" cxnId="{5CDA9FE9-5981-476F-886D-F9A6354DC904}">
      <dgm:prSet/>
      <dgm:spPr/>
      <dgm:t>
        <a:bodyPr/>
        <a:lstStyle/>
        <a:p>
          <a:endParaRPr lang="en-US"/>
        </a:p>
      </dgm:t>
    </dgm:pt>
    <dgm:pt modelId="{EF055895-285F-432E-B8EA-4D759E66DFAC}" type="sibTrans" cxnId="{5CDA9FE9-5981-476F-886D-F9A6354DC904}">
      <dgm:prSet/>
      <dgm:spPr/>
      <dgm:t>
        <a:bodyPr/>
        <a:lstStyle/>
        <a:p>
          <a:endParaRPr lang="en-US"/>
        </a:p>
      </dgm:t>
    </dgm:pt>
    <dgm:pt modelId="{847A4EF0-A703-45D2-BF34-17F939C55EB9}" type="pres">
      <dgm:prSet presAssocID="{ECBE4094-94ED-4E02-8DA8-481F44C4A27D}" presName="Name0" presStyleCnt="0">
        <dgm:presLayoutVars>
          <dgm:dir/>
          <dgm:animLvl val="lvl"/>
          <dgm:resizeHandles val="exact"/>
        </dgm:presLayoutVars>
      </dgm:prSet>
      <dgm:spPr/>
      <dgm:t>
        <a:bodyPr/>
        <a:lstStyle/>
        <a:p>
          <a:endParaRPr lang="en-US"/>
        </a:p>
      </dgm:t>
    </dgm:pt>
    <dgm:pt modelId="{C8EFE531-7A57-493D-BC8A-1A683630B494}" type="pres">
      <dgm:prSet presAssocID="{B4EA9879-DF28-4FAA-967A-78FD2F413367}" presName="compositeNode" presStyleCnt="0">
        <dgm:presLayoutVars>
          <dgm:bulletEnabled val="1"/>
        </dgm:presLayoutVars>
      </dgm:prSet>
      <dgm:spPr/>
    </dgm:pt>
    <dgm:pt modelId="{620B722E-E847-4008-8933-06D150B11816}" type="pres">
      <dgm:prSet presAssocID="{B4EA9879-DF28-4FAA-967A-78FD2F413367}" presName="bgRect" presStyleLbl="node1" presStyleIdx="0" presStyleCnt="3"/>
      <dgm:spPr/>
      <dgm:t>
        <a:bodyPr/>
        <a:lstStyle/>
        <a:p>
          <a:endParaRPr lang="en-US"/>
        </a:p>
      </dgm:t>
    </dgm:pt>
    <dgm:pt modelId="{83B7A6F6-1361-4B10-8494-D17CFDBA6265}" type="pres">
      <dgm:prSet presAssocID="{B4EA9879-DF28-4FAA-967A-78FD2F413367}" presName="parentNode" presStyleLbl="node1" presStyleIdx="0" presStyleCnt="3">
        <dgm:presLayoutVars>
          <dgm:chMax val="0"/>
          <dgm:bulletEnabled val="1"/>
        </dgm:presLayoutVars>
      </dgm:prSet>
      <dgm:spPr/>
      <dgm:t>
        <a:bodyPr/>
        <a:lstStyle/>
        <a:p>
          <a:endParaRPr lang="en-US"/>
        </a:p>
      </dgm:t>
    </dgm:pt>
    <dgm:pt modelId="{FFD837DB-FA14-4615-971A-528B2602ED77}" type="pres">
      <dgm:prSet presAssocID="{B4EA9879-DF28-4FAA-967A-78FD2F413367}" presName="childNode" presStyleLbl="node1" presStyleIdx="0" presStyleCnt="3">
        <dgm:presLayoutVars>
          <dgm:bulletEnabled val="1"/>
        </dgm:presLayoutVars>
      </dgm:prSet>
      <dgm:spPr/>
      <dgm:t>
        <a:bodyPr/>
        <a:lstStyle/>
        <a:p>
          <a:endParaRPr lang="en-US"/>
        </a:p>
      </dgm:t>
    </dgm:pt>
    <dgm:pt modelId="{051B7906-6434-4910-8124-09C370B401C6}" type="pres">
      <dgm:prSet presAssocID="{807E9E33-06B9-4353-AC3A-4D78742261D3}" presName="hSp" presStyleCnt="0"/>
      <dgm:spPr/>
    </dgm:pt>
    <dgm:pt modelId="{BFAFB671-9368-438F-9383-C0AD64F62AA1}" type="pres">
      <dgm:prSet presAssocID="{807E9E33-06B9-4353-AC3A-4D78742261D3}" presName="vProcSp" presStyleCnt="0"/>
      <dgm:spPr/>
    </dgm:pt>
    <dgm:pt modelId="{38F358A1-7D4F-4271-8A42-6ACD312CFD8C}" type="pres">
      <dgm:prSet presAssocID="{807E9E33-06B9-4353-AC3A-4D78742261D3}" presName="vSp1" presStyleCnt="0"/>
      <dgm:spPr/>
    </dgm:pt>
    <dgm:pt modelId="{035D245F-BCE9-4EBD-B33C-D9AB66063293}" type="pres">
      <dgm:prSet presAssocID="{807E9E33-06B9-4353-AC3A-4D78742261D3}" presName="simulatedConn" presStyleLbl="solidFgAcc1" presStyleIdx="0" presStyleCnt="2"/>
      <dgm:spPr/>
    </dgm:pt>
    <dgm:pt modelId="{2812105A-70CE-42D7-BBDD-9552D88AE6B6}" type="pres">
      <dgm:prSet presAssocID="{807E9E33-06B9-4353-AC3A-4D78742261D3}" presName="vSp2" presStyleCnt="0"/>
      <dgm:spPr/>
    </dgm:pt>
    <dgm:pt modelId="{224CDCCA-D648-4D10-889D-94DF812F968D}" type="pres">
      <dgm:prSet presAssocID="{807E9E33-06B9-4353-AC3A-4D78742261D3}" presName="sibTrans" presStyleCnt="0"/>
      <dgm:spPr/>
    </dgm:pt>
    <dgm:pt modelId="{1450D6DA-9F2A-4AAC-A20A-51E2A08B84FE}" type="pres">
      <dgm:prSet presAssocID="{98A0C443-5ED1-4AAA-B0B6-063044B9E5A4}" presName="compositeNode" presStyleCnt="0">
        <dgm:presLayoutVars>
          <dgm:bulletEnabled val="1"/>
        </dgm:presLayoutVars>
      </dgm:prSet>
      <dgm:spPr/>
    </dgm:pt>
    <dgm:pt modelId="{E00C53A8-FEFA-4DFF-8DCB-AD45D6F15867}" type="pres">
      <dgm:prSet presAssocID="{98A0C443-5ED1-4AAA-B0B6-063044B9E5A4}" presName="bgRect" presStyleLbl="node1" presStyleIdx="1" presStyleCnt="3"/>
      <dgm:spPr/>
      <dgm:t>
        <a:bodyPr/>
        <a:lstStyle/>
        <a:p>
          <a:endParaRPr lang="en-US"/>
        </a:p>
      </dgm:t>
    </dgm:pt>
    <dgm:pt modelId="{D17FBB28-9E08-4165-9D96-CAE9EF2CDE4E}" type="pres">
      <dgm:prSet presAssocID="{98A0C443-5ED1-4AAA-B0B6-063044B9E5A4}" presName="parentNode" presStyleLbl="node1" presStyleIdx="1" presStyleCnt="3">
        <dgm:presLayoutVars>
          <dgm:chMax val="0"/>
          <dgm:bulletEnabled val="1"/>
        </dgm:presLayoutVars>
      </dgm:prSet>
      <dgm:spPr/>
      <dgm:t>
        <a:bodyPr/>
        <a:lstStyle/>
        <a:p>
          <a:endParaRPr lang="en-US"/>
        </a:p>
      </dgm:t>
    </dgm:pt>
    <dgm:pt modelId="{A5325269-4D06-465D-BFD5-CB14DA97E0A2}" type="pres">
      <dgm:prSet presAssocID="{98A0C443-5ED1-4AAA-B0B6-063044B9E5A4}" presName="childNode" presStyleLbl="node1" presStyleIdx="1" presStyleCnt="3">
        <dgm:presLayoutVars>
          <dgm:bulletEnabled val="1"/>
        </dgm:presLayoutVars>
      </dgm:prSet>
      <dgm:spPr/>
      <dgm:t>
        <a:bodyPr/>
        <a:lstStyle/>
        <a:p>
          <a:endParaRPr lang="en-US"/>
        </a:p>
      </dgm:t>
    </dgm:pt>
    <dgm:pt modelId="{490F6BD9-11D1-45BC-9F50-C28E1620F2A2}" type="pres">
      <dgm:prSet presAssocID="{A31F6B9B-BF9A-4BAD-B3EF-0ED9B795F991}" presName="hSp" presStyleCnt="0"/>
      <dgm:spPr/>
    </dgm:pt>
    <dgm:pt modelId="{CFDDC81D-6EBC-4D52-8080-A577B9DB9ED8}" type="pres">
      <dgm:prSet presAssocID="{A31F6B9B-BF9A-4BAD-B3EF-0ED9B795F991}" presName="vProcSp" presStyleCnt="0"/>
      <dgm:spPr/>
    </dgm:pt>
    <dgm:pt modelId="{AB2BE585-8B58-40C5-924A-B9FA0FB76750}" type="pres">
      <dgm:prSet presAssocID="{A31F6B9B-BF9A-4BAD-B3EF-0ED9B795F991}" presName="vSp1" presStyleCnt="0"/>
      <dgm:spPr/>
    </dgm:pt>
    <dgm:pt modelId="{41F931E5-3D36-4F80-B688-E3AF504095A2}" type="pres">
      <dgm:prSet presAssocID="{A31F6B9B-BF9A-4BAD-B3EF-0ED9B795F991}" presName="simulatedConn" presStyleLbl="solidFgAcc1" presStyleIdx="1" presStyleCnt="2"/>
      <dgm:spPr/>
    </dgm:pt>
    <dgm:pt modelId="{1D70D594-158E-4A36-9174-021349C5329E}" type="pres">
      <dgm:prSet presAssocID="{A31F6B9B-BF9A-4BAD-B3EF-0ED9B795F991}" presName="vSp2" presStyleCnt="0"/>
      <dgm:spPr/>
    </dgm:pt>
    <dgm:pt modelId="{65680C5A-C22C-4CA5-92E4-92AB8449AD1B}" type="pres">
      <dgm:prSet presAssocID="{A31F6B9B-BF9A-4BAD-B3EF-0ED9B795F991}" presName="sibTrans" presStyleCnt="0"/>
      <dgm:spPr/>
    </dgm:pt>
    <dgm:pt modelId="{F1AE8D04-82B7-4407-8CEF-7B6A28580A00}" type="pres">
      <dgm:prSet presAssocID="{FC0EF030-4620-4582-BE30-4DE66E4A02D0}" presName="compositeNode" presStyleCnt="0">
        <dgm:presLayoutVars>
          <dgm:bulletEnabled val="1"/>
        </dgm:presLayoutVars>
      </dgm:prSet>
      <dgm:spPr/>
    </dgm:pt>
    <dgm:pt modelId="{60A90EF0-544E-461F-83BA-EA19E20AE4A1}" type="pres">
      <dgm:prSet presAssocID="{FC0EF030-4620-4582-BE30-4DE66E4A02D0}" presName="bgRect" presStyleLbl="node1" presStyleIdx="2" presStyleCnt="3"/>
      <dgm:spPr/>
      <dgm:t>
        <a:bodyPr/>
        <a:lstStyle/>
        <a:p>
          <a:endParaRPr lang="en-US"/>
        </a:p>
      </dgm:t>
    </dgm:pt>
    <dgm:pt modelId="{1D6A9F0C-FBA1-411A-B86B-5D58C47ED218}" type="pres">
      <dgm:prSet presAssocID="{FC0EF030-4620-4582-BE30-4DE66E4A02D0}" presName="parentNode" presStyleLbl="node1" presStyleIdx="2" presStyleCnt="3">
        <dgm:presLayoutVars>
          <dgm:chMax val="0"/>
          <dgm:bulletEnabled val="1"/>
        </dgm:presLayoutVars>
      </dgm:prSet>
      <dgm:spPr/>
      <dgm:t>
        <a:bodyPr/>
        <a:lstStyle/>
        <a:p>
          <a:endParaRPr lang="en-US"/>
        </a:p>
      </dgm:t>
    </dgm:pt>
    <dgm:pt modelId="{CD1FEE5E-2262-4F60-AE13-C4678EF17CD1}" type="pres">
      <dgm:prSet presAssocID="{FC0EF030-4620-4582-BE30-4DE66E4A02D0}" presName="childNode" presStyleLbl="node1" presStyleIdx="2" presStyleCnt="3">
        <dgm:presLayoutVars>
          <dgm:bulletEnabled val="1"/>
        </dgm:presLayoutVars>
      </dgm:prSet>
      <dgm:spPr/>
      <dgm:t>
        <a:bodyPr/>
        <a:lstStyle/>
        <a:p>
          <a:endParaRPr lang="en-US"/>
        </a:p>
      </dgm:t>
    </dgm:pt>
  </dgm:ptLst>
  <dgm:cxnLst>
    <dgm:cxn modelId="{BE7B1D32-3487-429A-9A34-CBCCABB3F161}" type="presOf" srcId="{98A0C443-5ED1-4AAA-B0B6-063044B9E5A4}" destId="{E00C53A8-FEFA-4DFF-8DCB-AD45D6F15867}" srcOrd="0" destOrd="0" presId="urn:microsoft.com/office/officeart/2005/8/layout/hProcess7#1"/>
    <dgm:cxn modelId="{5CDA9FE9-5981-476F-886D-F9A6354DC904}" srcId="{98A0C443-5ED1-4AAA-B0B6-063044B9E5A4}" destId="{A7B7349D-BDCB-4646-8183-AC31CCC82DA5}" srcOrd="0" destOrd="0" parTransId="{A0B72E45-7D19-4D73-9C5F-870A3915792E}" sibTransId="{EF055895-285F-432E-B8EA-4D759E66DFAC}"/>
    <dgm:cxn modelId="{BA3F71EC-2AFB-45FC-98C4-4A09AF31FC6B}" srcId="{98A0C443-5ED1-4AAA-B0B6-063044B9E5A4}" destId="{152EEA8E-80AF-48CC-A20D-0AB18782A35C}" srcOrd="1" destOrd="0" parTransId="{8A8BA99E-583D-4FF2-91B3-B12BCA1797F6}" sibTransId="{A24AB8E0-6181-47B6-B41D-92A83AB78A8A}"/>
    <dgm:cxn modelId="{14E5D54F-4CC9-415D-A759-BFBD5BBE2936}" srcId="{ECBE4094-94ED-4E02-8DA8-481F44C4A27D}" destId="{FC0EF030-4620-4582-BE30-4DE66E4A02D0}" srcOrd="2" destOrd="0" parTransId="{4915BCD6-E5BA-4EF9-A46B-49E00D15306D}" sibTransId="{85337053-9EF2-46A4-80E9-5C74290A66DB}"/>
    <dgm:cxn modelId="{7906365C-4B27-4DD4-B5C2-57550BFAC19B}" type="presOf" srcId="{FC0EF030-4620-4582-BE30-4DE66E4A02D0}" destId="{60A90EF0-544E-461F-83BA-EA19E20AE4A1}" srcOrd="0" destOrd="0" presId="urn:microsoft.com/office/officeart/2005/8/layout/hProcess7#1"/>
    <dgm:cxn modelId="{316EB75D-0E80-4CBC-B785-CF7B2E5BDE09}" srcId="{B4EA9879-DF28-4FAA-967A-78FD2F413367}" destId="{DB56E143-C622-4713-AE4B-C8A69EC0AF2F}" srcOrd="0" destOrd="0" parTransId="{E6C0511F-E5AF-4087-B9DF-2D15115053B5}" sibTransId="{BE893244-1F96-4635-82A8-D07B5B5235CE}"/>
    <dgm:cxn modelId="{07FC618E-3FDE-4AF2-965E-65CC69BA66F4}" type="presOf" srcId="{FD19F6D3-1DF6-4943-8D89-A2A51E2A3D7F}" destId="{CD1FEE5E-2262-4F60-AE13-C4678EF17CD1}" srcOrd="0" destOrd="0" presId="urn:microsoft.com/office/officeart/2005/8/layout/hProcess7#1"/>
    <dgm:cxn modelId="{4AD4BD6A-2E3C-4740-980C-F9E400092FCF}" srcId="{ECBE4094-94ED-4E02-8DA8-481F44C4A27D}" destId="{B4EA9879-DF28-4FAA-967A-78FD2F413367}" srcOrd="0" destOrd="0" parTransId="{78D570F1-2854-44C9-9A6D-E2E305EEE207}" sibTransId="{807E9E33-06B9-4353-AC3A-4D78742261D3}"/>
    <dgm:cxn modelId="{CDA1497C-37EC-44AA-8C59-3F62F9651D4E}" type="presOf" srcId="{A7B7349D-BDCB-4646-8183-AC31CCC82DA5}" destId="{A5325269-4D06-465D-BFD5-CB14DA97E0A2}" srcOrd="0" destOrd="0" presId="urn:microsoft.com/office/officeart/2005/8/layout/hProcess7#1"/>
    <dgm:cxn modelId="{547DBFB2-1C7C-4642-A3F9-18DB73CA8DE1}" srcId="{ECBE4094-94ED-4E02-8DA8-481F44C4A27D}" destId="{98A0C443-5ED1-4AAA-B0B6-063044B9E5A4}" srcOrd="1" destOrd="0" parTransId="{FDCC3CB6-6B71-45EB-94CD-037F502D7F88}" sibTransId="{A31F6B9B-BF9A-4BAD-B3EF-0ED9B795F991}"/>
    <dgm:cxn modelId="{6A23A097-CA41-4497-B031-DBD70BBDDE5B}" type="presOf" srcId="{DB56E143-C622-4713-AE4B-C8A69EC0AF2F}" destId="{FFD837DB-FA14-4615-971A-528B2602ED77}" srcOrd="0" destOrd="0" presId="urn:microsoft.com/office/officeart/2005/8/layout/hProcess7#1"/>
    <dgm:cxn modelId="{F90E53D8-2E47-4F00-8C25-5909053C0BC0}" type="presOf" srcId="{98A0C443-5ED1-4AAA-B0B6-063044B9E5A4}" destId="{D17FBB28-9E08-4165-9D96-CAE9EF2CDE4E}" srcOrd="1" destOrd="0" presId="urn:microsoft.com/office/officeart/2005/8/layout/hProcess7#1"/>
    <dgm:cxn modelId="{037C9E76-D910-4ED5-9B16-3C8E1605B2AE}" type="presOf" srcId="{152EEA8E-80AF-48CC-A20D-0AB18782A35C}" destId="{A5325269-4D06-465D-BFD5-CB14DA97E0A2}" srcOrd="0" destOrd="1" presId="urn:microsoft.com/office/officeart/2005/8/layout/hProcess7#1"/>
    <dgm:cxn modelId="{7E481A3C-1DF5-4BCD-B357-74799EF2C20F}" srcId="{FC0EF030-4620-4582-BE30-4DE66E4A02D0}" destId="{FD19F6D3-1DF6-4943-8D89-A2A51E2A3D7F}" srcOrd="0" destOrd="0" parTransId="{C1686A22-2CEA-41A5-BF2C-637E8707992D}" sibTransId="{85846B0E-D6DF-4152-A924-F10DB1B71B21}"/>
    <dgm:cxn modelId="{25A39BAD-AB47-4F0E-A966-E0050DA00387}" type="presOf" srcId="{B4EA9879-DF28-4FAA-967A-78FD2F413367}" destId="{83B7A6F6-1361-4B10-8494-D17CFDBA6265}" srcOrd="1" destOrd="0" presId="urn:microsoft.com/office/officeart/2005/8/layout/hProcess7#1"/>
    <dgm:cxn modelId="{D134A43D-6067-4B28-9658-8B053B998957}" type="presOf" srcId="{ECBE4094-94ED-4E02-8DA8-481F44C4A27D}" destId="{847A4EF0-A703-45D2-BF34-17F939C55EB9}" srcOrd="0" destOrd="0" presId="urn:microsoft.com/office/officeart/2005/8/layout/hProcess7#1"/>
    <dgm:cxn modelId="{6EA0CA31-0859-4D91-ACB2-0E2F56C384A0}" type="presOf" srcId="{FC0EF030-4620-4582-BE30-4DE66E4A02D0}" destId="{1D6A9F0C-FBA1-411A-B86B-5D58C47ED218}" srcOrd="1" destOrd="0" presId="urn:microsoft.com/office/officeart/2005/8/layout/hProcess7#1"/>
    <dgm:cxn modelId="{209EB8B8-B7D8-4FA7-AF2C-055E1F81DA82}" type="presOf" srcId="{B4EA9879-DF28-4FAA-967A-78FD2F413367}" destId="{620B722E-E847-4008-8933-06D150B11816}" srcOrd="0" destOrd="0" presId="urn:microsoft.com/office/officeart/2005/8/layout/hProcess7#1"/>
    <dgm:cxn modelId="{E551C9C2-773D-4435-A3E2-2E2E6C62BA3B}" type="presParOf" srcId="{847A4EF0-A703-45D2-BF34-17F939C55EB9}" destId="{C8EFE531-7A57-493D-BC8A-1A683630B494}" srcOrd="0" destOrd="0" presId="urn:microsoft.com/office/officeart/2005/8/layout/hProcess7#1"/>
    <dgm:cxn modelId="{5D0F5221-EEC4-4812-988A-B3E0C8364A7C}" type="presParOf" srcId="{C8EFE531-7A57-493D-BC8A-1A683630B494}" destId="{620B722E-E847-4008-8933-06D150B11816}" srcOrd="0" destOrd="0" presId="urn:microsoft.com/office/officeart/2005/8/layout/hProcess7#1"/>
    <dgm:cxn modelId="{5F1495CC-C18B-4861-9A21-6A8F03D0A2ED}" type="presParOf" srcId="{C8EFE531-7A57-493D-BC8A-1A683630B494}" destId="{83B7A6F6-1361-4B10-8494-D17CFDBA6265}" srcOrd="1" destOrd="0" presId="urn:microsoft.com/office/officeart/2005/8/layout/hProcess7#1"/>
    <dgm:cxn modelId="{79C2BFA3-EF16-40C0-9B19-AD9101845956}" type="presParOf" srcId="{C8EFE531-7A57-493D-BC8A-1A683630B494}" destId="{FFD837DB-FA14-4615-971A-528B2602ED77}" srcOrd="2" destOrd="0" presId="urn:microsoft.com/office/officeart/2005/8/layout/hProcess7#1"/>
    <dgm:cxn modelId="{0B177DC6-705D-4D6D-83C1-210AA2AB0B99}" type="presParOf" srcId="{847A4EF0-A703-45D2-BF34-17F939C55EB9}" destId="{051B7906-6434-4910-8124-09C370B401C6}" srcOrd="1" destOrd="0" presId="urn:microsoft.com/office/officeart/2005/8/layout/hProcess7#1"/>
    <dgm:cxn modelId="{39CFF29F-8746-420C-A34D-167AFFECD71A}" type="presParOf" srcId="{847A4EF0-A703-45D2-BF34-17F939C55EB9}" destId="{BFAFB671-9368-438F-9383-C0AD64F62AA1}" srcOrd="2" destOrd="0" presId="urn:microsoft.com/office/officeart/2005/8/layout/hProcess7#1"/>
    <dgm:cxn modelId="{E496F50D-408C-466A-B5E7-9F5E3DAB4230}" type="presParOf" srcId="{BFAFB671-9368-438F-9383-C0AD64F62AA1}" destId="{38F358A1-7D4F-4271-8A42-6ACD312CFD8C}" srcOrd="0" destOrd="0" presId="urn:microsoft.com/office/officeart/2005/8/layout/hProcess7#1"/>
    <dgm:cxn modelId="{01DFDD6F-6F76-46BA-ADFB-049525AFB9D4}" type="presParOf" srcId="{BFAFB671-9368-438F-9383-C0AD64F62AA1}" destId="{035D245F-BCE9-4EBD-B33C-D9AB66063293}" srcOrd="1" destOrd="0" presId="urn:microsoft.com/office/officeart/2005/8/layout/hProcess7#1"/>
    <dgm:cxn modelId="{B92C79E7-A485-46D7-87EF-DB8A2389260A}" type="presParOf" srcId="{BFAFB671-9368-438F-9383-C0AD64F62AA1}" destId="{2812105A-70CE-42D7-BBDD-9552D88AE6B6}" srcOrd="2" destOrd="0" presId="urn:microsoft.com/office/officeart/2005/8/layout/hProcess7#1"/>
    <dgm:cxn modelId="{BBCA7D5D-B2F8-40FB-875E-2533721875DF}" type="presParOf" srcId="{847A4EF0-A703-45D2-BF34-17F939C55EB9}" destId="{224CDCCA-D648-4D10-889D-94DF812F968D}" srcOrd="3" destOrd="0" presId="urn:microsoft.com/office/officeart/2005/8/layout/hProcess7#1"/>
    <dgm:cxn modelId="{2F9700B2-B65A-41ED-A836-5798BE047A89}" type="presParOf" srcId="{847A4EF0-A703-45D2-BF34-17F939C55EB9}" destId="{1450D6DA-9F2A-4AAC-A20A-51E2A08B84FE}" srcOrd="4" destOrd="0" presId="urn:microsoft.com/office/officeart/2005/8/layout/hProcess7#1"/>
    <dgm:cxn modelId="{E4EF77C0-3FF4-49D9-9834-48E5F7ACFE03}" type="presParOf" srcId="{1450D6DA-9F2A-4AAC-A20A-51E2A08B84FE}" destId="{E00C53A8-FEFA-4DFF-8DCB-AD45D6F15867}" srcOrd="0" destOrd="0" presId="urn:microsoft.com/office/officeart/2005/8/layout/hProcess7#1"/>
    <dgm:cxn modelId="{BBAECEC8-6650-4938-9B44-F769CC525758}" type="presParOf" srcId="{1450D6DA-9F2A-4AAC-A20A-51E2A08B84FE}" destId="{D17FBB28-9E08-4165-9D96-CAE9EF2CDE4E}" srcOrd="1" destOrd="0" presId="urn:microsoft.com/office/officeart/2005/8/layout/hProcess7#1"/>
    <dgm:cxn modelId="{4FFABECE-A62D-4AEB-828B-7626006EDD22}" type="presParOf" srcId="{1450D6DA-9F2A-4AAC-A20A-51E2A08B84FE}" destId="{A5325269-4D06-465D-BFD5-CB14DA97E0A2}" srcOrd="2" destOrd="0" presId="urn:microsoft.com/office/officeart/2005/8/layout/hProcess7#1"/>
    <dgm:cxn modelId="{A653B10B-7ECD-49FC-9D33-AD964D986658}" type="presParOf" srcId="{847A4EF0-A703-45D2-BF34-17F939C55EB9}" destId="{490F6BD9-11D1-45BC-9F50-C28E1620F2A2}" srcOrd="5" destOrd="0" presId="urn:microsoft.com/office/officeart/2005/8/layout/hProcess7#1"/>
    <dgm:cxn modelId="{3F8302A4-9822-49DD-AE9D-7989B1F07E92}" type="presParOf" srcId="{847A4EF0-A703-45D2-BF34-17F939C55EB9}" destId="{CFDDC81D-6EBC-4D52-8080-A577B9DB9ED8}" srcOrd="6" destOrd="0" presId="urn:microsoft.com/office/officeart/2005/8/layout/hProcess7#1"/>
    <dgm:cxn modelId="{1FB92833-FC53-4877-A0F0-EBF851545C9F}" type="presParOf" srcId="{CFDDC81D-6EBC-4D52-8080-A577B9DB9ED8}" destId="{AB2BE585-8B58-40C5-924A-B9FA0FB76750}" srcOrd="0" destOrd="0" presId="urn:microsoft.com/office/officeart/2005/8/layout/hProcess7#1"/>
    <dgm:cxn modelId="{002188BD-9922-4A6A-AE9D-545252034F22}" type="presParOf" srcId="{CFDDC81D-6EBC-4D52-8080-A577B9DB9ED8}" destId="{41F931E5-3D36-4F80-B688-E3AF504095A2}" srcOrd="1" destOrd="0" presId="urn:microsoft.com/office/officeart/2005/8/layout/hProcess7#1"/>
    <dgm:cxn modelId="{7DF5F705-6C37-4E38-8CF6-3FDD6346409E}" type="presParOf" srcId="{CFDDC81D-6EBC-4D52-8080-A577B9DB9ED8}" destId="{1D70D594-158E-4A36-9174-021349C5329E}" srcOrd="2" destOrd="0" presId="urn:microsoft.com/office/officeart/2005/8/layout/hProcess7#1"/>
    <dgm:cxn modelId="{E5F7ED97-AE90-4BAF-BF70-7E72CB6B2A8C}" type="presParOf" srcId="{847A4EF0-A703-45D2-BF34-17F939C55EB9}" destId="{65680C5A-C22C-4CA5-92E4-92AB8449AD1B}" srcOrd="7" destOrd="0" presId="urn:microsoft.com/office/officeart/2005/8/layout/hProcess7#1"/>
    <dgm:cxn modelId="{0E84B504-0BAD-40E1-97B8-009E152A684E}" type="presParOf" srcId="{847A4EF0-A703-45D2-BF34-17F939C55EB9}" destId="{F1AE8D04-82B7-4407-8CEF-7B6A28580A00}" srcOrd="8" destOrd="0" presId="urn:microsoft.com/office/officeart/2005/8/layout/hProcess7#1"/>
    <dgm:cxn modelId="{BECB44BB-8559-4A4C-ACBC-DC4D808B8DE9}" type="presParOf" srcId="{F1AE8D04-82B7-4407-8CEF-7B6A28580A00}" destId="{60A90EF0-544E-461F-83BA-EA19E20AE4A1}" srcOrd="0" destOrd="0" presId="urn:microsoft.com/office/officeart/2005/8/layout/hProcess7#1"/>
    <dgm:cxn modelId="{5D052620-77B3-4798-8F54-4F8CEBC76A25}" type="presParOf" srcId="{F1AE8D04-82B7-4407-8CEF-7B6A28580A00}" destId="{1D6A9F0C-FBA1-411A-B86B-5D58C47ED218}" srcOrd="1" destOrd="0" presId="urn:microsoft.com/office/officeart/2005/8/layout/hProcess7#1"/>
    <dgm:cxn modelId="{81241EBA-3115-45C6-AA63-8E8EE3ED886C}" type="presParOf" srcId="{F1AE8D04-82B7-4407-8CEF-7B6A28580A00}" destId="{CD1FEE5E-2262-4F60-AE13-C4678EF17CD1}"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3527D9-66E6-4E1C-9313-075CAF726F64}" type="doc">
      <dgm:prSet loTypeId="urn:microsoft.com/office/officeart/2008/layout/LinedList" loCatId="list" qsTypeId="urn:microsoft.com/office/officeart/2005/8/quickstyle/simple4" qsCatId="simple" csTypeId="urn:microsoft.com/office/officeart/2005/8/colors/accent3_2" csCatId="accent3" phldr="1"/>
      <dgm:spPr/>
      <dgm:t>
        <a:bodyPr/>
        <a:lstStyle/>
        <a:p>
          <a:endParaRPr lang="en-US"/>
        </a:p>
      </dgm:t>
    </dgm:pt>
    <dgm:pt modelId="{2577CC3E-70FE-4D03-A6E5-DFE1072D2FB6}">
      <dgm:prSet phldrT="[Text]"/>
      <dgm:spPr/>
      <dgm:t>
        <a:bodyPr/>
        <a:lstStyle/>
        <a:p>
          <a:r>
            <a:rPr lang="en-US" dirty="0"/>
            <a:t>Connection</a:t>
          </a:r>
        </a:p>
      </dgm:t>
    </dgm:pt>
    <dgm:pt modelId="{04CB6BF5-06A4-4609-9EEE-61E2FD2D5B4F}" type="parTrans" cxnId="{DD5373B6-8E5A-4929-9712-3D734F87C3D1}">
      <dgm:prSet/>
      <dgm:spPr/>
      <dgm:t>
        <a:bodyPr/>
        <a:lstStyle/>
        <a:p>
          <a:endParaRPr lang="en-US"/>
        </a:p>
      </dgm:t>
    </dgm:pt>
    <dgm:pt modelId="{0346B11D-7C22-4AFB-B060-9306BC6EF10B}" type="sibTrans" cxnId="{DD5373B6-8E5A-4929-9712-3D734F87C3D1}">
      <dgm:prSet/>
      <dgm:spPr/>
      <dgm:t>
        <a:bodyPr/>
        <a:lstStyle/>
        <a:p>
          <a:endParaRPr lang="en-US"/>
        </a:p>
      </dgm:t>
    </dgm:pt>
    <dgm:pt modelId="{FCD0090F-CC86-4DB7-BA80-E4B8E732F3E7}">
      <dgm:prSet phldrT="[Text]"/>
      <dgm:spPr/>
      <dgm:t>
        <a:bodyPr/>
        <a:lstStyle/>
        <a:p>
          <a:r>
            <a:rPr lang="en-US" dirty="0"/>
            <a:t>Caring</a:t>
          </a:r>
        </a:p>
      </dgm:t>
    </dgm:pt>
    <dgm:pt modelId="{088B3526-83B2-4A61-84AF-AF184B570CA7}" type="parTrans" cxnId="{FB3F1AB6-19F5-4FA1-BC4B-0763A0209854}">
      <dgm:prSet/>
      <dgm:spPr/>
      <dgm:t>
        <a:bodyPr/>
        <a:lstStyle/>
        <a:p>
          <a:endParaRPr lang="en-US"/>
        </a:p>
      </dgm:t>
    </dgm:pt>
    <dgm:pt modelId="{44508226-2AD0-4CDD-94FD-8CD6A8909242}" type="sibTrans" cxnId="{FB3F1AB6-19F5-4FA1-BC4B-0763A0209854}">
      <dgm:prSet/>
      <dgm:spPr/>
      <dgm:t>
        <a:bodyPr/>
        <a:lstStyle/>
        <a:p>
          <a:endParaRPr lang="en-US"/>
        </a:p>
      </dgm:t>
    </dgm:pt>
    <dgm:pt modelId="{DE8F5478-6753-4AB5-9751-40F4F1B35A79}">
      <dgm:prSet phldrT="[Text]"/>
      <dgm:spPr/>
      <dgm:t>
        <a:bodyPr/>
        <a:lstStyle/>
        <a:p>
          <a:r>
            <a:rPr lang="en-US" dirty="0"/>
            <a:t>Confidence</a:t>
          </a:r>
        </a:p>
      </dgm:t>
    </dgm:pt>
    <dgm:pt modelId="{B9A51A71-B0F1-4B09-891F-D5C86F2F1A6C}" type="parTrans" cxnId="{035625C0-5891-4F3A-A381-CE9696F066DA}">
      <dgm:prSet/>
      <dgm:spPr/>
      <dgm:t>
        <a:bodyPr/>
        <a:lstStyle/>
        <a:p>
          <a:endParaRPr lang="en-US"/>
        </a:p>
      </dgm:t>
    </dgm:pt>
    <dgm:pt modelId="{9E4724B0-A101-4727-92D5-8D5484F36853}" type="sibTrans" cxnId="{035625C0-5891-4F3A-A381-CE9696F066DA}">
      <dgm:prSet/>
      <dgm:spPr/>
      <dgm:t>
        <a:bodyPr/>
        <a:lstStyle/>
        <a:p>
          <a:endParaRPr lang="en-US"/>
        </a:p>
      </dgm:t>
    </dgm:pt>
    <dgm:pt modelId="{14CE8306-DF1D-4804-8D12-616CF3957B25}">
      <dgm:prSet phldrT="[Text]"/>
      <dgm:spPr/>
      <dgm:t>
        <a:bodyPr/>
        <a:lstStyle/>
        <a:p>
          <a:r>
            <a:rPr lang="en-US" dirty="0"/>
            <a:t>Confidence</a:t>
          </a:r>
        </a:p>
      </dgm:t>
    </dgm:pt>
    <dgm:pt modelId="{BF7ADF03-C216-4926-A37C-300D5DBAE6E5}" type="parTrans" cxnId="{79B4CFF5-6635-4A4C-BFA5-8D1E2F63EF97}">
      <dgm:prSet/>
      <dgm:spPr/>
      <dgm:t>
        <a:bodyPr/>
        <a:lstStyle/>
        <a:p>
          <a:endParaRPr lang="en-US"/>
        </a:p>
      </dgm:t>
    </dgm:pt>
    <dgm:pt modelId="{2AA9DA23-1170-4B47-9085-0C7329DEEDD8}" type="sibTrans" cxnId="{79B4CFF5-6635-4A4C-BFA5-8D1E2F63EF97}">
      <dgm:prSet/>
      <dgm:spPr/>
      <dgm:t>
        <a:bodyPr/>
        <a:lstStyle/>
        <a:p>
          <a:endParaRPr lang="en-US"/>
        </a:p>
      </dgm:t>
    </dgm:pt>
    <dgm:pt modelId="{407343BD-1012-4BE2-9B26-2B24AE05017A}">
      <dgm:prSet phldrT="[Text]"/>
      <dgm:spPr/>
      <dgm:t>
        <a:bodyPr/>
        <a:lstStyle/>
        <a:p>
          <a:r>
            <a:rPr lang="en-US" dirty="0"/>
            <a:t>Character</a:t>
          </a:r>
        </a:p>
      </dgm:t>
    </dgm:pt>
    <dgm:pt modelId="{EC557B9B-6BC5-4630-AE1C-F755D52FD157}" type="parTrans" cxnId="{33CBCC4B-8554-431E-99F7-8F80EDA99B08}">
      <dgm:prSet/>
      <dgm:spPr/>
      <dgm:t>
        <a:bodyPr/>
        <a:lstStyle/>
        <a:p>
          <a:endParaRPr lang="en-US"/>
        </a:p>
      </dgm:t>
    </dgm:pt>
    <dgm:pt modelId="{3019E7E0-9225-46BD-9238-05F257BC8E74}" type="sibTrans" cxnId="{33CBCC4B-8554-431E-99F7-8F80EDA99B08}">
      <dgm:prSet/>
      <dgm:spPr/>
      <dgm:t>
        <a:bodyPr/>
        <a:lstStyle/>
        <a:p>
          <a:endParaRPr lang="en-US"/>
        </a:p>
      </dgm:t>
    </dgm:pt>
    <dgm:pt modelId="{42735DF3-CAF0-44A7-8E8A-B7AB0042DF98}">
      <dgm:prSet/>
      <dgm:spPr/>
      <dgm:t>
        <a:bodyPr/>
        <a:lstStyle/>
        <a:p>
          <a:r>
            <a:rPr lang="en-US" dirty="0"/>
            <a:t>Competence</a:t>
          </a:r>
        </a:p>
      </dgm:t>
    </dgm:pt>
    <dgm:pt modelId="{113076FF-F2AA-4E8C-A3B7-438805F60ACE}" type="parTrans" cxnId="{95BD7109-A36D-468A-ACEB-B9EC63F7390A}">
      <dgm:prSet/>
      <dgm:spPr/>
      <dgm:t>
        <a:bodyPr/>
        <a:lstStyle/>
        <a:p>
          <a:endParaRPr lang="en-US"/>
        </a:p>
      </dgm:t>
    </dgm:pt>
    <dgm:pt modelId="{00009750-EE4A-4290-A72D-B6595A13508B}" type="sibTrans" cxnId="{95BD7109-A36D-468A-ACEB-B9EC63F7390A}">
      <dgm:prSet/>
      <dgm:spPr/>
      <dgm:t>
        <a:bodyPr/>
        <a:lstStyle/>
        <a:p>
          <a:endParaRPr lang="en-US"/>
        </a:p>
      </dgm:t>
    </dgm:pt>
    <dgm:pt modelId="{592BCC9A-CF0D-4493-897C-959605B9E210}">
      <dgm:prSet/>
      <dgm:spPr/>
      <dgm:t>
        <a:bodyPr/>
        <a:lstStyle/>
        <a:p>
          <a:r>
            <a:rPr lang="en-US" dirty="0"/>
            <a:t>Community</a:t>
          </a:r>
        </a:p>
      </dgm:t>
    </dgm:pt>
    <dgm:pt modelId="{03929D67-0D36-4A07-ADF1-C12922D928A2}" type="parTrans" cxnId="{90CCB5DE-E144-4C23-987C-1204773A2A60}">
      <dgm:prSet/>
      <dgm:spPr/>
      <dgm:t>
        <a:bodyPr/>
        <a:lstStyle/>
        <a:p>
          <a:endParaRPr lang="en-US"/>
        </a:p>
      </dgm:t>
    </dgm:pt>
    <dgm:pt modelId="{1CC4A96A-22C0-44DD-8681-5624AAE08A31}" type="sibTrans" cxnId="{90CCB5DE-E144-4C23-987C-1204773A2A60}">
      <dgm:prSet/>
      <dgm:spPr/>
      <dgm:t>
        <a:bodyPr/>
        <a:lstStyle/>
        <a:p>
          <a:endParaRPr lang="en-US"/>
        </a:p>
      </dgm:t>
    </dgm:pt>
    <dgm:pt modelId="{65B43036-B19C-4AF0-9903-0CE424139DBE}">
      <dgm:prSet/>
      <dgm:spPr/>
      <dgm:t>
        <a:bodyPr/>
        <a:lstStyle/>
        <a:p>
          <a:r>
            <a:rPr lang="en-US" dirty="0"/>
            <a:t>Citizenship</a:t>
          </a:r>
        </a:p>
      </dgm:t>
    </dgm:pt>
    <dgm:pt modelId="{B8930FB6-9989-46DE-90AE-D58166ADC439}" type="parTrans" cxnId="{D0F749F2-1CBD-4F93-8322-91E916F48428}">
      <dgm:prSet/>
      <dgm:spPr/>
      <dgm:t>
        <a:bodyPr/>
        <a:lstStyle/>
        <a:p>
          <a:endParaRPr lang="en-US"/>
        </a:p>
      </dgm:t>
    </dgm:pt>
    <dgm:pt modelId="{AE270679-5A47-4C64-9788-A8B2C51B171E}" type="sibTrans" cxnId="{D0F749F2-1CBD-4F93-8322-91E916F48428}">
      <dgm:prSet/>
      <dgm:spPr/>
      <dgm:t>
        <a:bodyPr/>
        <a:lstStyle/>
        <a:p>
          <a:endParaRPr lang="en-US"/>
        </a:p>
      </dgm:t>
    </dgm:pt>
    <dgm:pt modelId="{3F889342-79E5-45E0-84EC-001176E8F9BF}" type="pres">
      <dgm:prSet presAssocID="{593527D9-66E6-4E1C-9313-075CAF726F64}" presName="vert0" presStyleCnt="0">
        <dgm:presLayoutVars>
          <dgm:dir/>
          <dgm:animOne val="branch"/>
          <dgm:animLvl val="lvl"/>
        </dgm:presLayoutVars>
      </dgm:prSet>
      <dgm:spPr/>
      <dgm:t>
        <a:bodyPr/>
        <a:lstStyle/>
        <a:p>
          <a:endParaRPr lang="en-US"/>
        </a:p>
      </dgm:t>
    </dgm:pt>
    <dgm:pt modelId="{743D47D4-6E4E-4884-B737-5945C7103487}" type="pres">
      <dgm:prSet presAssocID="{2577CC3E-70FE-4D03-A6E5-DFE1072D2FB6}" presName="thickLine" presStyleLbl="alignNode1" presStyleIdx="0" presStyleCnt="8"/>
      <dgm:spPr/>
    </dgm:pt>
    <dgm:pt modelId="{C407C110-32D3-4C58-BB4B-6A776C96471C}" type="pres">
      <dgm:prSet presAssocID="{2577CC3E-70FE-4D03-A6E5-DFE1072D2FB6}" presName="horz1" presStyleCnt="0"/>
      <dgm:spPr/>
    </dgm:pt>
    <dgm:pt modelId="{9ECBDD96-3F10-4D90-A4D9-AB1008684C27}" type="pres">
      <dgm:prSet presAssocID="{2577CC3E-70FE-4D03-A6E5-DFE1072D2FB6}" presName="tx1" presStyleLbl="revTx" presStyleIdx="0" presStyleCnt="8"/>
      <dgm:spPr/>
      <dgm:t>
        <a:bodyPr/>
        <a:lstStyle/>
        <a:p>
          <a:endParaRPr lang="en-US"/>
        </a:p>
      </dgm:t>
    </dgm:pt>
    <dgm:pt modelId="{8ACA4BA9-10C4-4206-AED1-919EA0B76EB6}" type="pres">
      <dgm:prSet presAssocID="{2577CC3E-70FE-4D03-A6E5-DFE1072D2FB6}" presName="vert1" presStyleCnt="0"/>
      <dgm:spPr/>
    </dgm:pt>
    <dgm:pt modelId="{680B8F3C-DC45-4379-B7AB-86B5F7D0EE42}" type="pres">
      <dgm:prSet presAssocID="{592BCC9A-CF0D-4493-897C-959605B9E210}" presName="thickLine" presStyleLbl="alignNode1" presStyleIdx="1" presStyleCnt="8"/>
      <dgm:spPr/>
    </dgm:pt>
    <dgm:pt modelId="{A1171E19-AD51-4AB4-9CC0-1935AED2532A}" type="pres">
      <dgm:prSet presAssocID="{592BCC9A-CF0D-4493-897C-959605B9E210}" presName="horz1" presStyleCnt="0"/>
      <dgm:spPr/>
    </dgm:pt>
    <dgm:pt modelId="{37B609D5-5301-4056-AEFC-7538D2398C51}" type="pres">
      <dgm:prSet presAssocID="{592BCC9A-CF0D-4493-897C-959605B9E210}" presName="tx1" presStyleLbl="revTx" presStyleIdx="1" presStyleCnt="8"/>
      <dgm:spPr/>
      <dgm:t>
        <a:bodyPr/>
        <a:lstStyle/>
        <a:p>
          <a:endParaRPr lang="en-US"/>
        </a:p>
      </dgm:t>
    </dgm:pt>
    <dgm:pt modelId="{26D8F3FB-99BB-477D-B543-1DBFDC756A42}" type="pres">
      <dgm:prSet presAssocID="{592BCC9A-CF0D-4493-897C-959605B9E210}" presName="vert1" presStyleCnt="0"/>
      <dgm:spPr/>
    </dgm:pt>
    <dgm:pt modelId="{D215B11C-BC8C-435E-9829-F3B1F0BA7F11}" type="pres">
      <dgm:prSet presAssocID="{65B43036-B19C-4AF0-9903-0CE424139DBE}" presName="thickLine" presStyleLbl="alignNode1" presStyleIdx="2" presStyleCnt="8"/>
      <dgm:spPr/>
    </dgm:pt>
    <dgm:pt modelId="{31ADAA75-E200-49B8-959A-0807840C59AD}" type="pres">
      <dgm:prSet presAssocID="{65B43036-B19C-4AF0-9903-0CE424139DBE}" presName="horz1" presStyleCnt="0"/>
      <dgm:spPr/>
    </dgm:pt>
    <dgm:pt modelId="{4215A312-7A2A-4C1C-BC1F-06D8033EBF6D}" type="pres">
      <dgm:prSet presAssocID="{65B43036-B19C-4AF0-9903-0CE424139DBE}" presName="tx1" presStyleLbl="revTx" presStyleIdx="2" presStyleCnt="8"/>
      <dgm:spPr/>
      <dgm:t>
        <a:bodyPr/>
        <a:lstStyle/>
        <a:p>
          <a:endParaRPr lang="en-US"/>
        </a:p>
      </dgm:t>
    </dgm:pt>
    <dgm:pt modelId="{B2C50425-9779-4C02-8311-330367589DB6}" type="pres">
      <dgm:prSet presAssocID="{65B43036-B19C-4AF0-9903-0CE424139DBE}" presName="vert1" presStyleCnt="0"/>
      <dgm:spPr/>
    </dgm:pt>
    <dgm:pt modelId="{552DA934-597F-4700-8F08-ECE0B44A5273}" type="pres">
      <dgm:prSet presAssocID="{FCD0090F-CC86-4DB7-BA80-E4B8E732F3E7}" presName="thickLine" presStyleLbl="alignNode1" presStyleIdx="3" presStyleCnt="8"/>
      <dgm:spPr/>
    </dgm:pt>
    <dgm:pt modelId="{A63C6075-A7B1-43E6-AA84-038CB85E6984}" type="pres">
      <dgm:prSet presAssocID="{FCD0090F-CC86-4DB7-BA80-E4B8E732F3E7}" presName="horz1" presStyleCnt="0"/>
      <dgm:spPr/>
    </dgm:pt>
    <dgm:pt modelId="{C401BE0A-4B5D-4741-94C6-1043047C9DA5}" type="pres">
      <dgm:prSet presAssocID="{FCD0090F-CC86-4DB7-BA80-E4B8E732F3E7}" presName="tx1" presStyleLbl="revTx" presStyleIdx="3" presStyleCnt="8"/>
      <dgm:spPr/>
      <dgm:t>
        <a:bodyPr/>
        <a:lstStyle/>
        <a:p>
          <a:endParaRPr lang="en-US"/>
        </a:p>
      </dgm:t>
    </dgm:pt>
    <dgm:pt modelId="{AF2B8228-1331-4A47-9356-78004E484E8F}" type="pres">
      <dgm:prSet presAssocID="{FCD0090F-CC86-4DB7-BA80-E4B8E732F3E7}" presName="vert1" presStyleCnt="0"/>
      <dgm:spPr/>
    </dgm:pt>
    <dgm:pt modelId="{A7A7CEA9-E1B8-4D2A-8F6B-835DE10F2024}" type="pres">
      <dgm:prSet presAssocID="{DE8F5478-6753-4AB5-9751-40F4F1B35A79}" presName="thickLine" presStyleLbl="alignNode1" presStyleIdx="4" presStyleCnt="8"/>
      <dgm:spPr/>
    </dgm:pt>
    <dgm:pt modelId="{5812B911-BEC6-493C-A24E-3FC1A3FA9A81}" type="pres">
      <dgm:prSet presAssocID="{DE8F5478-6753-4AB5-9751-40F4F1B35A79}" presName="horz1" presStyleCnt="0"/>
      <dgm:spPr/>
    </dgm:pt>
    <dgm:pt modelId="{427B4DAF-6E29-4E6E-BA9A-54E18B6DF10D}" type="pres">
      <dgm:prSet presAssocID="{DE8F5478-6753-4AB5-9751-40F4F1B35A79}" presName="tx1" presStyleLbl="revTx" presStyleIdx="4" presStyleCnt="8"/>
      <dgm:spPr/>
      <dgm:t>
        <a:bodyPr/>
        <a:lstStyle/>
        <a:p>
          <a:endParaRPr lang="en-US"/>
        </a:p>
      </dgm:t>
    </dgm:pt>
    <dgm:pt modelId="{D2ECB00D-0D13-4EF3-AD71-3409F092F465}" type="pres">
      <dgm:prSet presAssocID="{DE8F5478-6753-4AB5-9751-40F4F1B35A79}" presName="vert1" presStyleCnt="0"/>
      <dgm:spPr/>
    </dgm:pt>
    <dgm:pt modelId="{BED204DE-FB01-4115-9B79-476FF9F8C642}" type="pres">
      <dgm:prSet presAssocID="{14CE8306-DF1D-4804-8D12-616CF3957B25}" presName="thickLine" presStyleLbl="alignNode1" presStyleIdx="5" presStyleCnt="8"/>
      <dgm:spPr/>
    </dgm:pt>
    <dgm:pt modelId="{9088FAA0-EEBA-4D53-808C-29220406CC61}" type="pres">
      <dgm:prSet presAssocID="{14CE8306-DF1D-4804-8D12-616CF3957B25}" presName="horz1" presStyleCnt="0"/>
      <dgm:spPr/>
    </dgm:pt>
    <dgm:pt modelId="{B7B82899-9250-473A-9C1D-4C1EB2500C5E}" type="pres">
      <dgm:prSet presAssocID="{14CE8306-DF1D-4804-8D12-616CF3957B25}" presName="tx1" presStyleLbl="revTx" presStyleIdx="5" presStyleCnt="8"/>
      <dgm:spPr/>
      <dgm:t>
        <a:bodyPr/>
        <a:lstStyle/>
        <a:p>
          <a:endParaRPr lang="en-US"/>
        </a:p>
      </dgm:t>
    </dgm:pt>
    <dgm:pt modelId="{9EB9EAB3-B220-485B-A8EA-B75D4157F8FB}" type="pres">
      <dgm:prSet presAssocID="{14CE8306-DF1D-4804-8D12-616CF3957B25}" presName="vert1" presStyleCnt="0"/>
      <dgm:spPr/>
    </dgm:pt>
    <dgm:pt modelId="{8507010C-401C-415F-99A8-5E1DE94D2E77}" type="pres">
      <dgm:prSet presAssocID="{407343BD-1012-4BE2-9B26-2B24AE05017A}" presName="thickLine" presStyleLbl="alignNode1" presStyleIdx="6" presStyleCnt="8"/>
      <dgm:spPr/>
    </dgm:pt>
    <dgm:pt modelId="{EB51153E-87D0-4280-BFCE-5E4FAABC8268}" type="pres">
      <dgm:prSet presAssocID="{407343BD-1012-4BE2-9B26-2B24AE05017A}" presName="horz1" presStyleCnt="0"/>
      <dgm:spPr/>
    </dgm:pt>
    <dgm:pt modelId="{C705F7A0-4F17-4F0D-A464-C4A8C26A3AC8}" type="pres">
      <dgm:prSet presAssocID="{407343BD-1012-4BE2-9B26-2B24AE05017A}" presName="tx1" presStyleLbl="revTx" presStyleIdx="6" presStyleCnt="8"/>
      <dgm:spPr/>
      <dgm:t>
        <a:bodyPr/>
        <a:lstStyle/>
        <a:p>
          <a:endParaRPr lang="en-US"/>
        </a:p>
      </dgm:t>
    </dgm:pt>
    <dgm:pt modelId="{361EA253-30F9-40D9-A3D2-13B6E0D3BA7C}" type="pres">
      <dgm:prSet presAssocID="{407343BD-1012-4BE2-9B26-2B24AE05017A}" presName="vert1" presStyleCnt="0"/>
      <dgm:spPr/>
    </dgm:pt>
    <dgm:pt modelId="{63D84D51-77F1-4815-BEED-9D1A170A5878}" type="pres">
      <dgm:prSet presAssocID="{42735DF3-CAF0-44A7-8E8A-B7AB0042DF98}" presName="thickLine" presStyleLbl="alignNode1" presStyleIdx="7" presStyleCnt="8"/>
      <dgm:spPr/>
    </dgm:pt>
    <dgm:pt modelId="{E6A12CF9-1B74-449C-8530-91589BD6C220}" type="pres">
      <dgm:prSet presAssocID="{42735DF3-CAF0-44A7-8E8A-B7AB0042DF98}" presName="horz1" presStyleCnt="0"/>
      <dgm:spPr/>
    </dgm:pt>
    <dgm:pt modelId="{040E7998-8B8F-46C7-96AC-8C845723626F}" type="pres">
      <dgm:prSet presAssocID="{42735DF3-CAF0-44A7-8E8A-B7AB0042DF98}" presName="tx1" presStyleLbl="revTx" presStyleIdx="7" presStyleCnt="8"/>
      <dgm:spPr/>
      <dgm:t>
        <a:bodyPr/>
        <a:lstStyle/>
        <a:p>
          <a:endParaRPr lang="en-US"/>
        </a:p>
      </dgm:t>
    </dgm:pt>
    <dgm:pt modelId="{90AD3F1E-D3B3-48AB-91C7-E3AC44025F2E}" type="pres">
      <dgm:prSet presAssocID="{42735DF3-CAF0-44A7-8E8A-B7AB0042DF98}" presName="vert1" presStyleCnt="0"/>
      <dgm:spPr/>
    </dgm:pt>
  </dgm:ptLst>
  <dgm:cxnLst>
    <dgm:cxn modelId="{90CCB5DE-E144-4C23-987C-1204773A2A60}" srcId="{593527D9-66E6-4E1C-9313-075CAF726F64}" destId="{592BCC9A-CF0D-4493-897C-959605B9E210}" srcOrd="1" destOrd="0" parTransId="{03929D67-0D36-4A07-ADF1-C12922D928A2}" sibTransId="{1CC4A96A-22C0-44DD-8681-5624AAE08A31}"/>
    <dgm:cxn modelId="{DD5373B6-8E5A-4929-9712-3D734F87C3D1}" srcId="{593527D9-66E6-4E1C-9313-075CAF726F64}" destId="{2577CC3E-70FE-4D03-A6E5-DFE1072D2FB6}" srcOrd="0" destOrd="0" parTransId="{04CB6BF5-06A4-4609-9EEE-61E2FD2D5B4F}" sibTransId="{0346B11D-7C22-4AFB-B060-9306BC6EF10B}"/>
    <dgm:cxn modelId="{1B934CE5-0AD5-4959-B5BD-B2B6A38EA83C}" type="presOf" srcId="{42735DF3-CAF0-44A7-8E8A-B7AB0042DF98}" destId="{040E7998-8B8F-46C7-96AC-8C845723626F}" srcOrd="0" destOrd="0" presId="urn:microsoft.com/office/officeart/2008/layout/LinedList"/>
    <dgm:cxn modelId="{32854235-B411-41E2-9E96-DFB7BEEC33CB}" type="presOf" srcId="{65B43036-B19C-4AF0-9903-0CE424139DBE}" destId="{4215A312-7A2A-4C1C-BC1F-06D8033EBF6D}" srcOrd="0" destOrd="0" presId="urn:microsoft.com/office/officeart/2008/layout/LinedList"/>
    <dgm:cxn modelId="{D0F749F2-1CBD-4F93-8322-91E916F48428}" srcId="{593527D9-66E6-4E1C-9313-075CAF726F64}" destId="{65B43036-B19C-4AF0-9903-0CE424139DBE}" srcOrd="2" destOrd="0" parTransId="{B8930FB6-9989-46DE-90AE-D58166ADC439}" sibTransId="{AE270679-5A47-4C64-9788-A8B2C51B171E}"/>
    <dgm:cxn modelId="{95BD7109-A36D-468A-ACEB-B9EC63F7390A}" srcId="{593527D9-66E6-4E1C-9313-075CAF726F64}" destId="{42735DF3-CAF0-44A7-8E8A-B7AB0042DF98}" srcOrd="7" destOrd="0" parTransId="{113076FF-F2AA-4E8C-A3B7-438805F60ACE}" sibTransId="{00009750-EE4A-4290-A72D-B6595A13508B}"/>
    <dgm:cxn modelId="{63EA0FAE-36E4-455E-AAA6-7482C6DE51F7}" type="presOf" srcId="{593527D9-66E6-4E1C-9313-075CAF726F64}" destId="{3F889342-79E5-45E0-84EC-001176E8F9BF}" srcOrd="0" destOrd="0" presId="urn:microsoft.com/office/officeart/2008/layout/LinedList"/>
    <dgm:cxn modelId="{FCB06181-BCB9-4801-B9CF-AD0007B50001}" type="presOf" srcId="{FCD0090F-CC86-4DB7-BA80-E4B8E732F3E7}" destId="{C401BE0A-4B5D-4741-94C6-1043047C9DA5}" srcOrd="0" destOrd="0" presId="urn:microsoft.com/office/officeart/2008/layout/LinedList"/>
    <dgm:cxn modelId="{B7354D65-3402-4F8F-8D2E-7C147A572BE0}" type="presOf" srcId="{DE8F5478-6753-4AB5-9751-40F4F1B35A79}" destId="{427B4DAF-6E29-4E6E-BA9A-54E18B6DF10D}" srcOrd="0" destOrd="0" presId="urn:microsoft.com/office/officeart/2008/layout/LinedList"/>
    <dgm:cxn modelId="{33CBCC4B-8554-431E-99F7-8F80EDA99B08}" srcId="{593527D9-66E6-4E1C-9313-075CAF726F64}" destId="{407343BD-1012-4BE2-9B26-2B24AE05017A}" srcOrd="6" destOrd="0" parTransId="{EC557B9B-6BC5-4630-AE1C-F755D52FD157}" sibTransId="{3019E7E0-9225-46BD-9238-05F257BC8E74}"/>
    <dgm:cxn modelId="{0F0614F3-8876-4B30-BFB6-E90DB1C48EA2}" type="presOf" srcId="{2577CC3E-70FE-4D03-A6E5-DFE1072D2FB6}" destId="{9ECBDD96-3F10-4D90-A4D9-AB1008684C27}" srcOrd="0" destOrd="0" presId="urn:microsoft.com/office/officeart/2008/layout/LinedList"/>
    <dgm:cxn modelId="{035625C0-5891-4F3A-A381-CE9696F066DA}" srcId="{593527D9-66E6-4E1C-9313-075CAF726F64}" destId="{DE8F5478-6753-4AB5-9751-40F4F1B35A79}" srcOrd="4" destOrd="0" parTransId="{B9A51A71-B0F1-4B09-891F-D5C86F2F1A6C}" sibTransId="{9E4724B0-A101-4727-92D5-8D5484F36853}"/>
    <dgm:cxn modelId="{25245AB3-9167-4FEE-A879-2F394654EA87}" type="presOf" srcId="{14CE8306-DF1D-4804-8D12-616CF3957B25}" destId="{B7B82899-9250-473A-9C1D-4C1EB2500C5E}" srcOrd="0" destOrd="0" presId="urn:microsoft.com/office/officeart/2008/layout/LinedList"/>
    <dgm:cxn modelId="{B88058C0-1881-4401-9552-265BAEC98B3D}" type="presOf" srcId="{592BCC9A-CF0D-4493-897C-959605B9E210}" destId="{37B609D5-5301-4056-AEFC-7538D2398C51}" srcOrd="0" destOrd="0" presId="urn:microsoft.com/office/officeart/2008/layout/LinedList"/>
    <dgm:cxn modelId="{73D0F597-F652-40A1-B3D1-453AEC7D05F8}" type="presOf" srcId="{407343BD-1012-4BE2-9B26-2B24AE05017A}" destId="{C705F7A0-4F17-4F0D-A464-C4A8C26A3AC8}" srcOrd="0" destOrd="0" presId="urn:microsoft.com/office/officeart/2008/layout/LinedList"/>
    <dgm:cxn modelId="{FB3F1AB6-19F5-4FA1-BC4B-0763A0209854}" srcId="{593527D9-66E6-4E1C-9313-075CAF726F64}" destId="{FCD0090F-CC86-4DB7-BA80-E4B8E732F3E7}" srcOrd="3" destOrd="0" parTransId="{088B3526-83B2-4A61-84AF-AF184B570CA7}" sibTransId="{44508226-2AD0-4CDD-94FD-8CD6A8909242}"/>
    <dgm:cxn modelId="{79B4CFF5-6635-4A4C-BFA5-8D1E2F63EF97}" srcId="{593527D9-66E6-4E1C-9313-075CAF726F64}" destId="{14CE8306-DF1D-4804-8D12-616CF3957B25}" srcOrd="5" destOrd="0" parTransId="{BF7ADF03-C216-4926-A37C-300D5DBAE6E5}" sibTransId="{2AA9DA23-1170-4B47-9085-0C7329DEEDD8}"/>
    <dgm:cxn modelId="{E25D5120-593B-41F2-931F-742571256BB9}" type="presParOf" srcId="{3F889342-79E5-45E0-84EC-001176E8F9BF}" destId="{743D47D4-6E4E-4884-B737-5945C7103487}" srcOrd="0" destOrd="0" presId="urn:microsoft.com/office/officeart/2008/layout/LinedList"/>
    <dgm:cxn modelId="{8FC60A1E-8992-4C05-932C-DF66A29E11F7}" type="presParOf" srcId="{3F889342-79E5-45E0-84EC-001176E8F9BF}" destId="{C407C110-32D3-4C58-BB4B-6A776C96471C}" srcOrd="1" destOrd="0" presId="urn:microsoft.com/office/officeart/2008/layout/LinedList"/>
    <dgm:cxn modelId="{8523F563-989B-4A91-A589-3E633CBE69F4}" type="presParOf" srcId="{C407C110-32D3-4C58-BB4B-6A776C96471C}" destId="{9ECBDD96-3F10-4D90-A4D9-AB1008684C27}" srcOrd="0" destOrd="0" presId="urn:microsoft.com/office/officeart/2008/layout/LinedList"/>
    <dgm:cxn modelId="{EA6E8551-8C6B-4CDA-B052-EA26B013D287}" type="presParOf" srcId="{C407C110-32D3-4C58-BB4B-6A776C96471C}" destId="{8ACA4BA9-10C4-4206-AED1-919EA0B76EB6}" srcOrd="1" destOrd="0" presId="urn:microsoft.com/office/officeart/2008/layout/LinedList"/>
    <dgm:cxn modelId="{A2F518F5-6338-4640-A9BC-B892EAC84CFC}" type="presParOf" srcId="{3F889342-79E5-45E0-84EC-001176E8F9BF}" destId="{680B8F3C-DC45-4379-B7AB-86B5F7D0EE42}" srcOrd="2" destOrd="0" presId="urn:microsoft.com/office/officeart/2008/layout/LinedList"/>
    <dgm:cxn modelId="{2CA42C77-F551-42DA-BB58-FE8D28C39602}" type="presParOf" srcId="{3F889342-79E5-45E0-84EC-001176E8F9BF}" destId="{A1171E19-AD51-4AB4-9CC0-1935AED2532A}" srcOrd="3" destOrd="0" presId="urn:microsoft.com/office/officeart/2008/layout/LinedList"/>
    <dgm:cxn modelId="{939E585B-9D7C-4DEF-BAA7-DB0FD4B79D38}" type="presParOf" srcId="{A1171E19-AD51-4AB4-9CC0-1935AED2532A}" destId="{37B609D5-5301-4056-AEFC-7538D2398C51}" srcOrd="0" destOrd="0" presId="urn:microsoft.com/office/officeart/2008/layout/LinedList"/>
    <dgm:cxn modelId="{D1E28880-A3BE-44AD-99B4-1B44C593F298}" type="presParOf" srcId="{A1171E19-AD51-4AB4-9CC0-1935AED2532A}" destId="{26D8F3FB-99BB-477D-B543-1DBFDC756A42}" srcOrd="1" destOrd="0" presId="urn:microsoft.com/office/officeart/2008/layout/LinedList"/>
    <dgm:cxn modelId="{723E34F9-C8F4-47F0-ABAF-E910634398FE}" type="presParOf" srcId="{3F889342-79E5-45E0-84EC-001176E8F9BF}" destId="{D215B11C-BC8C-435E-9829-F3B1F0BA7F11}" srcOrd="4" destOrd="0" presId="urn:microsoft.com/office/officeart/2008/layout/LinedList"/>
    <dgm:cxn modelId="{6B60DAA2-7B92-4EEA-BCF2-739A2493CC48}" type="presParOf" srcId="{3F889342-79E5-45E0-84EC-001176E8F9BF}" destId="{31ADAA75-E200-49B8-959A-0807840C59AD}" srcOrd="5" destOrd="0" presId="urn:microsoft.com/office/officeart/2008/layout/LinedList"/>
    <dgm:cxn modelId="{93E8095B-3712-4AF5-BF9F-EFFACF938AB9}" type="presParOf" srcId="{31ADAA75-E200-49B8-959A-0807840C59AD}" destId="{4215A312-7A2A-4C1C-BC1F-06D8033EBF6D}" srcOrd="0" destOrd="0" presId="urn:microsoft.com/office/officeart/2008/layout/LinedList"/>
    <dgm:cxn modelId="{0EC44E10-DD91-4824-A072-6FD8CA0B596D}" type="presParOf" srcId="{31ADAA75-E200-49B8-959A-0807840C59AD}" destId="{B2C50425-9779-4C02-8311-330367589DB6}" srcOrd="1" destOrd="0" presId="urn:microsoft.com/office/officeart/2008/layout/LinedList"/>
    <dgm:cxn modelId="{19EE3E95-F365-4A40-A92C-125A0CD27353}" type="presParOf" srcId="{3F889342-79E5-45E0-84EC-001176E8F9BF}" destId="{552DA934-597F-4700-8F08-ECE0B44A5273}" srcOrd="6" destOrd="0" presId="urn:microsoft.com/office/officeart/2008/layout/LinedList"/>
    <dgm:cxn modelId="{35F4EDCE-B943-4EC1-9D76-81BF199FD67D}" type="presParOf" srcId="{3F889342-79E5-45E0-84EC-001176E8F9BF}" destId="{A63C6075-A7B1-43E6-AA84-038CB85E6984}" srcOrd="7" destOrd="0" presId="urn:microsoft.com/office/officeart/2008/layout/LinedList"/>
    <dgm:cxn modelId="{DD8D65C1-6459-4454-9D23-33DBD6C36E37}" type="presParOf" srcId="{A63C6075-A7B1-43E6-AA84-038CB85E6984}" destId="{C401BE0A-4B5D-4741-94C6-1043047C9DA5}" srcOrd="0" destOrd="0" presId="urn:microsoft.com/office/officeart/2008/layout/LinedList"/>
    <dgm:cxn modelId="{7CA18DF5-475F-4BBD-87BC-3BAC333AF69F}" type="presParOf" srcId="{A63C6075-A7B1-43E6-AA84-038CB85E6984}" destId="{AF2B8228-1331-4A47-9356-78004E484E8F}" srcOrd="1" destOrd="0" presId="urn:microsoft.com/office/officeart/2008/layout/LinedList"/>
    <dgm:cxn modelId="{506714FA-AAC0-4856-A645-4E624A07231E}" type="presParOf" srcId="{3F889342-79E5-45E0-84EC-001176E8F9BF}" destId="{A7A7CEA9-E1B8-4D2A-8F6B-835DE10F2024}" srcOrd="8" destOrd="0" presId="urn:microsoft.com/office/officeart/2008/layout/LinedList"/>
    <dgm:cxn modelId="{7F19D249-9DCB-4DFE-A114-3664D7FBA366}" type="presParOf" srcId="{3F889342-79E5-45E0-84EC-001176E8F9BF}" destId="{5812B911-BEC6-493C-A24E-3FC1A3FA9A81}" srcOrd="9" destOrd="0" presId="urn:microsoft.com/office/officeart/2008/layout/LinedList"/>
    <dgm:cxn modelId="{062B7FA7-C12D-4845-AD86-2DDB9D54DC13}" type="presParOf" srcId="{5812B911-BEC6-493C-A24E-3FC1A3FA9A81}" destId="{427B4DAF-6E29-4E6E-BA9A-54E18B6DF10D}" srcOrd="0" destOrd="0" presId="urn:microsoft.com/office/officeart/2008/layout/LinedList"/>
    <dgm:cxn modelId="{3C58CBAA-A9FC-4765-B550-A978C3DF422B}" type="presParOf" srcId="{5812B911-BEC6-493C-A24E-3FC1A3FA9A81}" destId="{D2ECB00D-0D13-4EF3-AD71-3409F092F465}" srcOrd="1" destOrd="0" presId="urn:microsoft.com/office/officeart/2008/layout/LinedList"/>
    <dgm:cxn modelId="{07ED839F-119A-447F-8A4F-1A591DDD510E}" type="presParOf" srcId="{3F889342-79E5-45E0-84EC-001176E8F9BF}" destId="{BED204DE-FB01-4115-9B79-476FF9F8C642}" srcOrd="10" destOrd="0" presId="urn:microsoft.com/office/officeart/2008/layout/LinedList"/>
    <dgm:cxn modelId="{6868E6C8-5F7B-4848-B55C-D86971FF51C2}" type="presParOf" srcId="{3F889342-79E5-45E0-84EC-001176E8F9BF}" destId="{9088FAA0-EEBA-4D53-808C-29220406CC61}" srcOrd="11" destOrd="0" presId="urn:microsoft.com/office/officeart/2008/layout/LinedList"/>
    <dgm:cxn modelId="{8E2B2718-4E2B-43EB-8EEC-A9B525B830C6}" type="presParOf" srcId="{9088FAA0-EEBA-4D53-808C-29220406CC61}" destId="{B7B82899-9250-473A-9C1D-4C1EB2500C5E}" srcOrd="0" destOrd="0" presId="urn:microsoft.com/office/officeart/2008/layout/LinedList"/>
    <dgm:cxn modelId="{05343A7A-0D57-4A3F-B00A-76DBE0CADC21}" type="presParOf" srcId="{9088FAA0-EEBA-4D53-808C-29220406CC61}" destId="{9EB9EAB3-B220-485B-A8EA-B75D4157F8FB}" srcOrd="1" destOrd="0" presId="urn:microsoft.com/office/officeart/2008/layout/LinedList"/>
    <dgm:cxn modelId="{AC966322-770E-4A8D-9E38-4019BE0252F1}" type="presParOf" srcId="{3F889342-79E5-45E0-84EC-001176E8F9BF}" destId="{8507010C-401C-415F-99A8-5E1DE94D2E77}" srcOrd="12" destOrd="0" presId="urn:microsoft.com/office/officeart/2008/layout/LinedList"/>
    <dgm:cxn modelId="{B951CD1D-E73B-424F-9D5F-00421C4B480D}" type="presParOf" srcId="{3F889342-79E5-45E0-84EC-001176E8F9BF}" destId="{EB51153E-87D0-4280-BFCE-5E4FAABC8268}" srcOrd="13" destOrd="0" presId="urn:microsoft.com/office/officeart/2008/layout/LinedList"/>
    <dgm:cxn modelId="{B1BFD247-4391-4ECF-82E0-8FFB099335C1}" type="presParOf" srcId="{EB51153E-87D0-4280-BFCE-5E4FAABC8268}" destId="{C705F7A0-4F17-4F0D-A464-C4A8C26A3AC8}" srcOrd="0" destOrd="0" presId="urn:microsoft.com/office/officeart/2008/layout/LinedList"/>
    <dgm:cxn modelId="{1F025B2B-4ED7-4B93-B28A-3294CA1A8DA0}" type="presParOf" srcId="{EB51153E-87D0-4280-BFCE-5E4FAABC8268}" destId="{361EA253-30F9-40D9-A3D2-13B6E0D3BA7C}" srcOrd="1" destOrd="0" presId="urn:microsoft.com/office/officeart/2008/layout/LinedList"/>
    <dgm:cxn modelId="{3C5FB92E-F6D5-4942-A66A-D4A42A716D92}" type="presParOf" srcId="{3F889342-79E5-45E0-84EC-001176E8F9BF}" destId="{63D84D51-77F1-4815-BEED-9D1A170A5878}" srcOrd="14" destOrd="0" presId="urn:microsoft.com/office/officeart/2008/layout/LinedList"/>
    <dgm:cxn modelId="{9A260891-C073-4734-9770-E4B80FFC27B2}" type="presParOf" srcId="{3F889342-79E5-45E0-84EC-001176E8F9BF}" destId="{E6A12CF9-1B74-449C-8530-91589BD6C220}" srcOrd="15" destOrd="0" presId="urn:microsoft.com/office/officeart/2008/layout/LinedList"/>
    <dgm:cxn modelId="{EBDBEF12-FC1B-4580-9CE8-FD5CE6FCA07E}" type="presParOf" srcId="{E6A12CF9-1B74-449C-8530-91589BD6C220}" destId="{040E7998-8B8F-46C7-96AC-8C845723626F}" srcOrd="0" destOrd="0" presId="urn:microsoft.com/office/officeart/2008/layout/LinedList"/>
    <dgm:cxn modelId="{DF138F39-D39A-4255-AA60-CF5E969A2B27}" type="presParOf" srcId="{E6A12CF9-1B74-449C-8530-91589BD6C220}" destId="{90AD3F1E-D3B3-48AB-91C7-E3AC44025F2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D8B55C-0AA8-4B4E-AA38-520B61A38A09}"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7335B806-2BCB-4EEF-A455-F185DA785247}">
      <dgm:prSet phldrT="[Text]"/>
      <dgm:spPr/>
      <dgm:t>
        <a:bodyPr/>
        <a:lstStyle/>
        <a:p>
          <a:endParaRPr lang="en-US" dirty="0"/>
        </a:p>
      </dgm:t>
    </dgm:pt>
    <dgm:pt modelId="{68EE1B71-CAE3-4686-A321-C3C2501BA814}" type="parTrans" cxnId="{B6351B06-E949-4146-B5FE-598CAEC98DEA}">
      <dgm:prSet/>
      <dgm:spPr/>
      <dgm:t>
        <a:bodyPr/>
        <a:lstStyle/>
        <a:p>
          <a:endParaRPr lang="en-US"/>
        </a:p>
      </dgm:t>
    </dgm:pt>
    <dgm:pt modelId="{FE332D8B-DDB9-4BAB-874C-B92F38AF1270}" type="sibTrans" cxnId="{B6351B06-E949-4146-B5FE-598CAEC98DEA}">
      <dgm:prSet/>
      <dgm:spPr/>
      <dgm:t>
        <a:bodyPr/>
        <a:lstStyle/>
        <a:p>
          <a:endParaRPr lang="en-US"/>
        </a:p>
      </dgm:t>
    </dgm:pt>
    <dgm:pt modelId="{A9A487B3-9182-43EE-A9CD-3E1A1C79D439}">
      <dgm:prSet phldrT="[Text]" custT="1"/>
      <dgm:spPr/>
      <dgm:t>
        <a:bodyPr/>
        <a:lstStyle/>
        <a:p>
          <a:r>
            <a:rPr lang="en-US" sz="2000" dirty="0"/>
            <a:t>3x Costs</a:t>
          </a:r>
        </a:p>
      </dgm:t>
    </dgm:pt>
    <dgm:pt modelId="{EA390A59-EB58-44CF-B773-58F97E841364}" type="parTrans" cxnId="{B214E281-5AA3-45FC-9947-02CB8BDEC141}">
      <dgm:prSet/>
      <dgm:spPr/>
      <dgm:t>
        <a:bodyPr/>
        <a:lstStyle/>
        <a:p>
          <a:endParaRPr lang="en-US"/>
        </a:p>
      </dgm:t>
    </dgm:pt>
    <dgm:pt modelId="{4D06ABF0-A107-4EDC-93A2-5B04CD509B61}" type="sibTrans" cxnId="{B214E281-5AA3-45FC-9947-02CB8BDEC141}">
      <dgm:prSet/>
      <dgm:spPr/>
      <dgm:t>
        <a:bodyPr/>
        <a:lstStyle/>
        <a:p>
          <a:endParaRPr lang="en-US"/>
        </a:p>
      </dgm:t>
    </dgm:pt>
    <dgm:pt modelId="{00306567-1426-4B7C-9E05-2E1500FEE59C}" type="pres">
      <dgm:prSet presAssocID="{E8D8B55C-0AA8-4B4E-AA38-520B61A38A09}" presName="compositeShape" presStyleCnt="0">
        <dgm:presLayoutVars>
          <dgm:chMax val="2"/>
          <dgm:dir/>
          <dgm:resizeHandles val="exact"/>
        </dgm:presLayoutVars>
      </dgm:prSet>
      <dgm:spPr/>
      <dgm:t>
        <a:bodyPr/>
        <a:lstStyle/>
        <a:p>
          <a:endParaRPr lang="en-US"/>
        </a:p>
      </dgm:t>
    </dgm:pt>
    <dgm:pt modelId="{59C6BD05-B7EB-447B-A335-2E647AFC8D52}" type="pres">
      <dgm:prSet presAssocID="{E8D8B55C-0AA8-4B4E-AA38-520B61A38A09}" presName="divider" presStyleLbl="fgShp" presStyleIdx="0" presStyleCnt="1"/>
      <dgm:spPr>
        <a:ln>
          <a:solidFill>
            <a:schemeClr val="accent6">
              <a:lumMod val="75000"/>
            </a:schemeClr>
          </a:solidFill>
        </a:ln>
      </dgm:spPr>
    </dgm:pt>
    <dgm:pt modelId="{9CEFD6C4-1A68-4878-BE25-AE4E8A9433F0}" type="pres">
      <dgm:prSet presAssocID="{7335B806-2BCB-4EEF-A455-F185DA785247}" presName="downArrow" presStyleLbl="node1" presStyleIdx="0" presStyleCnt="2"/>
      <dgm:spPr>
        <a:solidFill>
          <a:schemeClr val="accent4">
            <a:lumMod val="75000"/>
          </a:schemeClr>
        </a:solidFill>
      </dgm:spPr>
    </dgm:pt>
    <dgm:pt modelId="{1BB2F0BA-EE17-4538-A284-ED1904A437D4}" type="pres">
      <dgm:prSet presAssocID="{7335B806-2BCB-4EEF-A455-F185DA785247}" presName="downArrowText" presStyleLbl="revTx" presStyleIdx="0" presStyleCnt="2">
        <dgm:presLayoutVars>
          <dgm:bulletEnabled val="1"/>
        </dgm:presLayoutVars>
      </dgm:prSet>
      <dgm:spPr/>
      <dgm:t>
        <a:bodyPr/>
        <a:lstStyle/>
        <a:p>
          <a:endParaRPr lang="en-US"/>
        </a:p>
      </dgm:t>
    </dgm:pt>
    <dgm:pt modelId="{0C3606B2-3B95-46AC-9636-47C4BA97BABE}" type="pres">
      <dgm:prSet presAssocID="{A9A487B3-9182-43EE-A9CD-3E1A1C79D439}" presName="upArrow" presStyleLbl="node1" presStyleIdx="1" presStyleCnt="2"/>
      <dgm:spPr>
        <a:solidFill>
          <a:srgbClr val="00B050"/>
        </a:solidFill>
      </dgm:spPr>
    </dgm:pt>
    <dgm:pt modelId="{4BE35414-4B11-49CE-B122-C64A69D2DCBB}" type="pres">
      <dgm:prSet presAssocID="{A9A487B3-9182-43EE-A9CD-3E1A1C79D439}" presName="upArrowText" presStyleLbl="revTx" presStyleIdx="1" presStyleCnt="2" custScaleX="136932">
        <dgm:presLayoutVars>
          <dgm:bulletEnabled val="1"/>
        </dgm:presLayoutVars>
      </dgm:prSet>
      <dgm:spPr/>
      <dgm:t>
        <a:bodyPr/>
        <a:lstStyle/>
        <a:p>
          <a:endParaRPr lang="en-US"/>
        </a:p>
      </dgm:t>
    </dgm:pt>
  </dgm:ptLst>
  <dgm:cxnLst>
    <dgm:cxn modelId="{C27F0916-DC49-44B9-B4E7-873A45DA587F}" type="presOf" srcId="{E8D8B55C-0AA8-4B4E-AA38-520B61A38A09}" destId="{00306567-1426-4B7C-9E05-2E1500FEE59C}" srcOrd="0" destOrd="0" presId="urn:microsoft.com/office/officeart/2005/8/layout/arrow3"/>
    <dgm:cxn modelId="{315E244C-3513-4FCF-AE57-1EA79DAB9151}" type="presOf" srcId="{A9A487B3-9182-43EE-A9CD-3E1A1C79D439}" destId="{4BE35414-4B11-49CE-B122-C64A69D2DCBB}" srcOrd="0" destOrd="0" presId="urn:microsoft.com/office/officeart/2005/8/layout/arrow3"/>
    <dgm:cxn modelId="{B6351B06-E949-4146-B5FE-598CAEC98DEA}" srcId="{E8D8B55C-0AA8-4B4E-AA38-520B61A38A09}" destId="{7335B806-2BCB-4EEF-A455-F185DA785247}" srcOrd="0" destOrd="0" parTransId="{68EE1B71-CAE3-4686-A321-C3C2501BA814}" sibTransId="{FE332D8B-DDB9-4BAB-874C-B92F38AF1270}"/>
    <dgm:cxn modelId="{1A37386A-A98F-4267-A159-2FAF040D36D1}" type="presOf" srcId="{7335B806-2BCB-4EEF-A455-F185DA785247}" destId="{1BB2F0BA-EE17-4538-A284-ED1904A437D4}" srcOrd="0" destOrd="0" presId="urn:microsoft.com/office/officeart/2005/8/layout/arrow3"/>
    <dgm:cxn modelId="{B214E281-5AA3-45FC-9947-02CB8BDEC141}" srcId="{E8D8B55C-0AA8-4B4E-AA38-520B61A38A09}" destId="{A9A487B3-9182-43EE-A9CD-3E1A1C79D439}" srcOrd="1" destOrd="0" parTransId="{EA390A59-EB58-44CF-B773-58F97E841364}" sibTransId="{4D06ABF0-A107-4EDC-93A2-5B04CD509B61}"/>
    <dgm:cxn modelId="{4AC4CB78-BD7A-4C99-A01D-D8F70D9A1EF4}" type="presParOf" srcId="{00306567-1426-4B7C-9E05-2E1500FEE59C}" destId="{59C6BD05-B7EB-447B-A335-2E647AFC8D52}" srcOrd="0" destOrd="0" presId="urn:microsoft.com/office/officeart/2005/8/layout/arrow3"/>
    <dgm:cxn modelId="{8B7A91CF-D214-4499-94EF-AEC0625D2B3C}" type="presParOf" srcId="{00306567-1426-4B7C-9E05-2E1500FEE59C}" destId="{9CEFD6C4-1A68-4878-BE25-AE4E8A9433F0}" srcOrd="1" destOrd="0" presId="urn:microsoft.com/office/officeart/2005/8/layout/arrow3"/>
    <dgm:cxn modelId="{EAE411A6-B08F-4F96-8699-6B0A8C5B1AAD}" type="presParOf" srcId="{00306567-1426-4B7C-9E05-2E1500FEE59C}" destId="{1BB2F0BA-EE17-4538-A284-ED1904A437D4}" srcOrd="2" destOrd="0" presId="urn:microsoft.com/office/officeart/2005/8/layout/arrow3"/>
    <dgm:cxn modelId="{496FEC5D-E538-4F84-864A-7010A78A26DB}" type="presParOf" srcId="{00306567-1426-4B7C-9E05-2E1500FEE59C}" destId="{0C3606B2-3B95-46AC-9636-47C4BA97BABE}" srcOrd="3" destOrd="0" presId="urn:microsoft.com/office/officeart/2005/8/layout/arrow3"/>
    <dgm:cxn modelId="{43FC1F25-247F-415D-9451-72E3790AA008}" type="presParOf" srcId="{00306567-1426-4B7C-9E05-2E1500FEE59C}" destId="{4BE35414-4B11-49CE-B122-C64A69D2DCBB}" srcOrd="4" destOrd="0" presId="urn:microsoft.com/office/officeart/2005/8/layout/arrow3"/>
  </dgm:cxnLst>
  <dgm:bg/>
  <dgm:whole>
    <a:ln>
      <a:solidFill>
        <a:schemeClr val="accent6">
          <a:lumMod val="75000"/>
        </a:schemeClr>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F7350D-B5D7-481A-A526-C5926F3F9A02}"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73DAE779-943D-4B2B-811D-85F2CFB46D19}">
      <dgm:prSet phldrT="[Text]" custT="1"/>
      <dgm:spPr/>
      <dgm:t>
        <a:bodyPr/>
        <a:lstStyle/>
        <a:p>
          <a:r>
            <a:rPr lang="en-US" sz="2000" dirty="0"/>
            <a:t>Well-being</a:t>
          </a:r>
        </a:p>
      </dgm:t>
    </dgm:pt>
    <dgm:pt modelId="{8ACF6413-D6DE-437B-A0FD-12B92351C0CF}" type="parTrans" cxnId="{EE432564-B8A2-45DA-8F96-3EEC2EED8BE8}">
      <dgm:prSet/>
      <dgm:spPr/>
      <dgm:t>
        <a:bodyPr/>
        <a:lstStyle/>
        <a:p>
          <a:endParaRPr lang="en-US"/>
        </a:p>
      </dgm:t>
    </dgm:pt>
    <dgm:pt modelId="{62EDCC5C-95FD-4771-8CEE-8A6BACA49341}" type="sibTrans" cxnId="{EE432564-B8A2-45DA-8F96-3EEC2EED8BE8}">
      <dgm:prSet/>
      <dgm:spPr/>
      <dgm:t>
        <a:bodyPr/>
        <a:lstStyle/>
        <a:p>
          <a:endParaRPr lang="en-US"/>
        </a:p>
      </dgm:t>
    </dgm:pt>
    <dgm:pt modelId="{6335A720-EB6B-4554-902A-CE76A21AACCE}">
      <dgm:prSet phldrT="[Text]" custT="1"/>
      <dgm:spPr/>
      <dgm:t>
        <a:bodyPr/>
        <a:lstStyle/>
        <a:p>
          <a:r>
            <a:rPr lang="en-US" sz="2000" dirty="0"/>
            <a:t>Stress</a:t>
          </a:r>
        </a:p>
      </dgm:t>
    </dgm:pt>
    <dgm:pt modelId="{B63C53CC-65A2-4678-A035-D238CD9391B4}" type="parTrans" cxnId="{79B3D193-8763-4AA0-B033-6502FD8FAC54}">
      <dgm:prSet/>
      <dgm:spPr/>
      <dgm:t>
        <a:bodyPr/>
        <a:lstStyle/>
        <a:p>
          <a:endParaRPr lang="en-US"/>
        </a:p>
      </dgm:t>
    </dgm:pt>
    <dgm:pt modelId="{075A3B6B-2FAD-465F-81DB-77D9A7EF0011}" type="sibTrans" cxnId="{79B3D193-8763-4AA0-B033-6502FD8FAC54}">
      <dgm:prSet/>
      <dgm:spPr/>
      <dgm:t>
        <a:bodyPr/>
        <a:lstStyle/>
        <a:p>
          <a:endParaRPr lang="en-US"/>
        </a:p>
      </dgm:t>
    </dgm:pt>
    <dgm:pt modelId="{3ABE320D-656E-4351-AC0E-888BB1267D5C}" type="pres">
      <dgm:prSet presAssocID="{07F7350D-B5D7-481A-A526-C5926F3F9A02}" presName="compositeShape" presStyleCnt="0">
        <dgm:presLayoutVars>
          <dgm:chMax val="2"/>
          <dgm:dir/>
          <dgm:resizeHandles val="exact"/>
        </dgm:presLayoutVars>
      </dgm:prSet>
      <dgm:spPr/>
      <dgm:t>
        <a:bodyPr/>
        <a:lstStyle/>
        <a:p>
          <a:endParaRPr lang="en-US"/>
        </a:p>
      </dgm:t>
    </dgm:pt>
    <dgm:pt modelId="{FD9CDF03-A6EF-4DD1-A438-F99A8C208F2A}" type="pres">
      <dgm:prSet presAssocID="{07F7350D-B5D7-481A-A526-C5926F3F9A02}" presName="divider" presStyleLbl="fgShp" presStyleIdx="0" presStyleCnt="1"/>
      <dgm:spPr>
        <a:ln>
          <a:solidFill>
            <a:schemeClr val="accent6">
              <a:lumMod val="75000"/>
            </a:schemeClr>
          </a:solidFill>
        </a:ln>
      </dgm:spPr>
    </dgm:pt>
    <dgm:pt modelId="{9AFF19CE-5E07-4C8F-828E-A91CE7EE1BD5}" type="pres">
      <dgm:prSet presAssocID="{73DAE779-943D-4B2B-811D-85F2CFB46D19}" presName="downArrow" presStyleLbl="node1" presStyleIdx="0" presStyleCnt="2"/>
      <dgm:spPr>
        <a:solidFill>
          <a:schemeClr val="accent4">
            <a:lumMod val="75000"/>
          </a:schemeClr>
        </a:solidFill>
      </dgm:spPr>
    </dgm:pt>
    <dgm:pt modelId="{3135C266-0128-45F2-9AB8-CBC79F16E9CB}" type="pres">
      <dgm:prSet presAssocID="{73DAE779-943D-4B2B-811D-85F2CFB46D19}" presName="downArrowText" presStyleLbl="revTx" presStyleIdx="0" presStyleCnt="2" custScaleX="175893">
        <dgm:presLayoutVars>
          <dgm:bulletEnabled val="1"/>
        </dgm:presLayoutVars>
      </dgm:prSet>
      <dgm:spPr/>
      <dgm:t>
        <a:bodyPr/>
        <a:lstStyle/>
        <a:p>
          <a:endParaRPr lang="en-US"/>
        </a:p>
      </dgm:t>
    </dgm:pt>
    <dgm:pt modelId="{9B596A37-1333-47E5-875D-1E36959ECBBC}" type="pres">
      <dgm:prSet presAssocID="{6335A720-EB6B-4554-902A-CE76A21AACCE}" presName="upArrow" presStyleLbl="node1" presStyleIdx="1" presStyleCnt="2"/>
      <dgm:spPr>
        <a:solidFill>
          <a:srgbClr val="00B050"/>
        </a:solidFill>
      </dgm:spPr>
    </dgm:pt>
    <dgm:pt modelId="{2163E5D4-41A9-4322-A9D5-DACCA94A325B}" type="pres">
      <dgm:prSet presAssocID="{6335A720-EB6B-4554-902A-CE76A21AACCE}" presName="upArrowText" presStyleLbl="revTx" presStyleIdx="1" presStyleCnt="2" custScaleX="122321">
        <dgm:presLayoutVars>
          <dgm:bulletEnabled val="1"/>
        </dgm:presLayoutVars>
      </dgm:prSet>
      <dgm:spPr/>
      <dgm:t>
        <a:bodyPr/>
        <a:lstStyle/>
        <a:p>
          <a:endParaRPr lang="en-US"/>
        </a:p>
      </dgm:t>
    </dgm:pt>
  </dgm:ptLst>
  <dgm:cxnLst>
    <dgm:cxn modelId="{FDE5AF6C-8724-4FC3-9668-F65C38E6960F}" type="presOf" srcId="{73DAE779-943D-4B2B-811D-85F2CFB46D19}" destId="{3135C266-0128-45F2-9AB8-CBC79F16E9CB}" srcOrd="0" destOrd="0" presId="urn:microsoft.com/office/officeart/2005/8/layout/arrow3"/>
    <dgm:cxn modelId="{62248594-1D54-43E0-8379-3D4FC594CDF7}" type="presOf" srcId="{6335A720-EB6B-4554-902A-CE76A21AACCE}" destId="{2163E5D4-41A9-4322-A9D5-DACCA94A325B}" srcOrd="0" destOrd="0" presId="urn:microsoft.com/office/officeart/2005/8/layout/arrow3"/>
    <dgm:cxn modelId="{3963BDD2-CB10-4F19-81B7-B30BCC9EFF9C}" type="presOf" srcId="{07F7350D-B5D7-481A-A526-C5926F3F9A02}" destId="{3ABE320D-656E-4351-AC0E-888BB1267D5C}" srcOrd="0" destOrd="0" presId="urn:microsoft.com/office/officeart/2005/8/layout/arrow3"/>
    <dgm:cxn modelId="{EE432564-B8A2-45DA-8F96-3EEC2EED8BE8}" srcId="{07F7350D-B5D7-481A-A526-C5926F3F9A02}" destId="{73DAE779-943D-4B2B-811D-85F2CFB46D19}" srcOrd="0" destOrd="0" parTransId="{8ACF6413-D6DE-437B-A0FD-12B92351C0CF}" sibTransId="{62EDCC5C-95FD-4771-8CEE-8A6BACA49341}"/>
    <dgm:cxn modelId="{79B3D193-8763-4AA0-B033-6502FD8FAC54}" srcId="{07F7350D-B5D7-481A-A526-C5926F3F9A02}" destId="{6335A720-EB6B-4554-902A-CE76A21AACCE}" srcOrd="1" destOrd="0" parTransId="{B63C53CC-65A2-4678-A035-D238CD9391B4}" sibTransId="{075A3B6B-2FAD-465F-81DB-77D9A7EF0011}"/>
    <dgm:cxn modelId="{97B2AFDA-6F89-4F8B-810F-9EA1032E03C6}" type="presParOf" srcId="{3ABE320D-656E-4351-AC0E-888BB1267D5C}" destId="{FD9CDF03-A6EF-4DD1-A438-F99A8C208F2A}" srcOrd="0" destOrd="0" presId="urn:microsoft.com/office/officeart/2005/8/layout/arrow3"/>
    <dgm:cxn modelId="{7489847B-DC5D-435E-8473-AE487FB67EEF}" type="presParOf" srcId="{3ABE320D-656E-4351-AC0E-888BB1267D5C}" destId="{9AFF19CE-5E07-4C8F-828E-A91CE7EE1BD5}" srcOrd="1" destOrd="0" presId="urn:microsoft.com/office/officeart/2005/8/layout/arrow3"/>
    <dgm:cxn modelId="{05857194-AD9D-4C53-9C04-E04DD3FB5534}" type="presParOf" srcId="{3ABE320D-656E-4351-AC0E-888BB1267D5C}" destId="{3135C266-0128-45F2-9AB8-CBC79F16E9CB}" srcOrd="2" destOrd="0" presId="urn:microsoft.com/office/officeart/2005/8/layout/arrow3"/>
    <dgm:cxn modelId="{52E68CF7-3B77-46DD-AE58-013D6907BB6B}" type="presParOf" srcId="{3ABE320D-656E-4351-AC0E-888BB1267D5C}" destId="{9B596A37-1333-47E5-875D-1E36959ECBBC}" srcOrd="3" destOrd="0" presId="urn:microsoft.com/office/officeart/2005/8/layout/arrow3"/>
    <dgm:cxn modelId="{DE260B7A-623C-4729-84FF-68279F3DA38A}" type="presParOf" srcId="{3ABE320D-656E-4351-AC0E-888BB1267D5C}" destId="{2163E5D4-41A9-4322-A9D5-DACCA94A325B}" srcOrd="4" destOrd="0" presId="urn:microsoft.com/office/officeart/2005/8/layout/arrow3"/>
  </dgm:cxnLst>
  <dgm:bg/>
  <dgm:whole>
    <a:ln>
      <a:solidFill>
        <a:schemeClr val="accent6">
          <a:lumMod val="75000"/>
        </a:schemeClr>
      </a:solidFill>
    </a:ln>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0DC91F8-E556-4DA1-8F0E-893D43E2BFEC}"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12DF2FBA-95AA-46AE-A5AA-70D3B842F3A5}">
      <dgm:prSet phldrT="[Text]" custT="1"/>
      <dgm:spPr/>
      <dgm:t>
        <a:bodyPr/>
        <a:lstStyle/>
        <a:p>
          <a:r>
            <a:rPr lang="en-US" sz="2000" dirty="0"/>
            <a:t>Understanding</a:t>
          </a:r>
        </a:p>
      </dgm:t>
    </dgm:pt>
    <dgm:pt modelId="{C62E2DA0-28C3-45B0-8853-929AF1E4031B}" type="parTrans" cxnId="{D3FD196C-5DFC-494D-BAAA-C3612E3289C9}">
      <dgm:prSet/>
      <dgm:spPr/>
      <dgm:t>
        <a:bodyPr/>
        <a:lstStyle/>
        <a:p>
          <a:endParaRPr lang="en-US"/>
        </a:p>
      </dgm:t>
    </dgm:pt>
    <dgm:pt modelId="{78A7C140-8A6B-4E59-8838-8674C558A497}" type="sibTrans" cxnId="{D3FD196C-5DFC-494D-BAAA-C3612E3289C9}">
      <dgm:prSet/>
      <dgm:spPr/>
      <dgm:t>
        <a:bodyPr/>
        <a:lstStyle/>
        <a:p>
          <a:endParaRPr lang="en-US"/>
        </a:p>
      </dgm:t>
    </dgm:pt>
    <dgm:pt modelId="{0303D04A-8166-4139-9D27-E5ED0FD21F33}">
      <dgm:prSet phldrT="[Text]" custT="1"/>
      <dgm:spPr/>
      <dgm:t>
        <a:bodyPr/>
        <a:lstStyle/>
        <a:p>
          <a:r>
            <a:rPr lang="en-US" sz="2000" dirty="0"/>
            <a:t>Stigma</a:t>
          </a:r>
        </a:p>
      </dgm:t>
    </dgm:pt>
    <dgm:pt modelId="{99499EE8-102D-4ACF-9CC7-C3B7BAF6E318}" type="parTrans" cxnId="{E9E9D1D3-220D-4A5D-A6DD-9922B3DFAABB}">
      <dgm:prSet/>
      <dgm:spPr/>
      <dgm:t>
        <a:bodyPr/>
        <a:lstStyle/>
        <a:p>
          <a:endParaRPr lang="en-US"/>
        </a:p>
      </dgm:t>
    </dgm:pt>
    <dgm:pt modelId="{4421C424-16C1-440D-8F4C-A95C1C0821B8}" type="sibTrans" cxnId="{E9E9D1D3-220D-4A5D-A6DD-9922B3DFAABB}">
      <dgm:prSet/>
      <dgm:spPr/>
      <dgm:t>
        <a:bodyPr/>
        <a:lstStyle/>
        <a:p>
          <a:endParaRPr lang="en-US"/>
        </a:p>
      </dgm:t>
    </dgm:pt>
    <dgm:pt modelId="{B5815386-1B9C-489B-A647-12762210545F}" type="pres">
      <dgm:prSet presAssocID="{50DC91F8-E556-4DA1-8F0E-893D43E2BFEC}" presName="compositeShape" presStyleCnt="0">
        <dgm:presLayoutVars>
          <dgm:chMax val="2"/>
          <dgm:dir/>
          <dgm:resizeHandles val="exact"/>
        </dgm:presLayoutVars>
      </dgm:prSet>
      <dgm:spPr/>
      <dgm:t>
        <a:bodyPr/>
        <a:lstStyle/>
        <a:p>
          <a:endParaRPr lang="en-US"/>
        </a:p>
      </dgm:t>
    </dgm:pt>
    <dgm:pt modelId="{D54781DA-02BD-45D5-A032-7E95DFC37C38}" type="pres">
      <dgm:prSet presAssocID="{50DC91F8-E556-4DA1-8F0E-893D43E2BFEC}" presName="divider" presStyleLbl="fgShp" presStyleIdx="0" presStyleCnt="1" custLinFactNeighborX="0" custLinFactNeighborY="0"/>
      <dgm:spPr>
        <a:ln>
          <a:solidFill>
            <a:schemeClr val="accent6">
              <a:lumMod val="75000"/>
            </a:schemeClr>
          </a:solidFill>
        </a:ln>
      </dgm:spPr>
    </dgm:pt>
    <dgm:pt modelId="{57B1DE39-755B-4B41-87CA-0FEAABD1AA59}" type="pres">
      <dgm:prSet presAssocID="{12DF2FBA-95AA-46AE-A5AA-70D3B842F3A5}" presName="downArrow" presStyleLbl="node1" presStyleIdx="0" presStyleCnt="2"/>
      <dgm:spPr>
        <a:solidFill>
          <a:schemeClr val="accent4">
            <a:lumMod val="75000"/>
          </a:schemeClr>
        </a:solidFill>
      </dgm:spPr>
    </dgm:pt>
    <dgm:pt modelId="{12BD03C3-BDF6-4C7F-B7D3-976828AD8DBE}" type="pres">
      <dgm:prSet presAssocID="{12DF2FBA-95AA-46AE-A5AA-70D3B842F3A5}" presName="downArrowText" presStyleLbl="revTx" presStyleIdx="0" presStyleCnt="2" custScaleX="229044">
        <dgm:presLayoutVars>
          <dgm:bulletEnabled val="1"/>
        </dgm:presLayoutVars>
      </dgm:prSet>
      <dgm:spPr/>
      <dgm:t>
        <a:bodyPr/>
        <a:lstStyle/>
        <a:p>
          <a:endParaRPr lang="en-US"/>
        </a:p>
      </dgm:t>
    </dgm:pt>
    <dgm:pt modelId="{4745B8B8-7439-4F3B-925D-8A3C37584603}" type="pres">
      <dgm:prSet presAssocID="{0303D04A-8166-4139-9D27-E5ED0FD21F33}" presName="upArrow" presStyleLbl="node1" presStyleIdx="1" presStyleCnt="2"/>
      <dgm:spPr>
        <a:solidFill>
          <a:srgbClr val="00B050"/>
        </a:solidFill>
      </dgm:spPr>
    </dgm:pt>
    <dgm:pt modelId="{A85FD5B2-BD3C-4802-A6A8-8B696DA22548}" type="pres">
      <dgm:prSet presAssocID="{0303D04A-8166-4139-9D27-E5ED0FD21F33}" presName="upArrowText" presStyleLbl="revTx" presStyleIdx="1" presStyleCnt="2" custScaleX="138603">
        <dgm:presLayoutVars>
          <dgm:bulletEnabled val="1"/>
        </dgm:presLayoutVars>
      </dgm:prSet>
      <dgm:spPr/>
      <dgm:t>
        <a:bodyPr/>
        <a:lstStyle/>
        <a:p>
          <a:endParaRPr lang="en-US"/>
        </a:p>
      </dgm:t>
    </dgm:pt>
  </dgm:ptLst>
  <dgm:cxnLst>
    <dgm:cxn modelId="{D3FD196C-5DFC-494D-BAAA-C3612E3289C9}" srcId="{50DC91F8-E556-4DA1-8F0E-893D43E2BFEC}" destId="{12DF2FBA-95AA-46AE-A5AA-70D3B842F3A5}" srcOrd="0" destOrd="0" parTransId="{C62E2DA0-28C3-45B0-8853-929AF1E4031B}" sibTransId="{78A7C140-8A6B-4E59-8838-8674C558A497}"/>
    <dgm:cxn modelId="{E9E9D1D3-220D-4A5D-A6DD-9922B3DFAABB}" srcId="{50DC91F8-E556-4DA1-8F0E-893D43E2BFEC}" destId="{0303D04A-8166-4139-9D27-E5ED0FD21F33}" srcOrd="1" destOrd="0" parTransId="{99499EE8-102D-4ACF-9CC7-C3B7BAF6E318}" sibTransId="{4421C424-16C1-440D-8F4C-A95C1C0821B8}"/>
    <dgm:cxn modelId="{19885D4D-75F1-4D99-A44D-90F00D07968B}" type="presOf" srcId="{0303D04A-8166-4139-9D27-E5ED0FD21F33}" destId="{A85FD5B2-BD3C-4802-A6A8-8B696DA22548}" srcOrd="0" destOrd="0" presId="urn:microsoft.com/office/officeart/2005/8/layout/arrow3"/>
    <dgm:cxn modelId="{F7D04EEA-E1D2-41C0-86AD-DE072FF7A1F8}" type="presOf" srcId="{50DC91F8-E556-4DA1-8F0E-893D43E2BFEC}" destId="{B5815386-1B9C-489B-A647-12762210545F}" srcOrd="0" destOrd="0" presId="urn:microsoft.com/office/officeart/2005/8/layout/arrow3"/>
    <dgm:cxn modelId="{9239E473-F5C7-4E83-BBBF-813A93E053ED}" type="presOf" srcId="{12DF2FBA-95AA-46AE-A5AA-70D3B842F3A5}" destId="{12BD03C3-BDF6-4C7F-B7D3-976828AD8DBE}" srcOrd="0" destOrd="0" presId="urn:microsoft.com/office/officeart/2005/8/layout/arrow3"/>
    <dgm:cxn modelId="{DF32431A-2299-45F0-849E-D1DB4DC5E3CA}" type="presParOf" srcId="{B5815386-1B9C-489B-A647-12762210545F}" destId="{D54781DA-02BD-45D5-A032-7E95DFC37C38}" srcOrd="0" destOrd="0" presId="urn:microsoft.com/office/officeart/2005/8/layout/arrow3"/>
    <dgm:cxn modelId="{78178FCB-08DC-46D3-A4AF-5DC6D40BAA15}" type="presParOf" srcId="{B5815386-1B9C-489B-A647-12762210545F}" destId="{57B1DE39-755B-4B41-87CA-0FEAABD1AA59}" srcOrd="1" destOrd="0" presId="urn:microsoft.com/office/officeart/2005/8/layout/arrow3"/>
    <dgm:cxn modelId="{D1F91B95-DE28-4BE5-91E1-6D48DCB07CD0}" type="presParOf" srcId="{B5815386-1B9C-489B-A647-12762210545F}" destId="{12BD03C3-BDF6-4C7F-B7D3-976828AD8DBE}" srcOrd="2" destOrd="0" presId="urn:microsoft.com/office/officeart/2005/8/layout/arrow3"/>
    <dgm:cxn modelId="{F888BBDC-E8CB-4614-908A-FB1719FB1ADB}" type="presParOf" srcId="{B5815386-1B9C-489B-A647-12762210545F}" destId="{4745B8B8-7439-4F3B-925D-8A3C37584603}" srcOrd="3" destOrd="0" presId="urn:microsoft.com/office/officeart/2005/8/layout/arrow3"/>
    <dgm:cxn modelId="{81269316-7541-466E-B672-C2A498985B49}" type="presParOf" srcId="{B5815386-1B9C-489B-A647-12762210545F}" destId="{A85FD5B2-BD3C-4802-A6A8-8B696DA22548}" srcOrd="4" destOrd="0" presId="urn:microsoft.com/office/officeart/2005/8/layout/arrow3"/>
  </dgm:cxnLst>
  <dgm:bg/>
  <dgm:whole>
    <a:ln>
      <a:solidFill>
        <a:schemeClr val="accent6">
          <a:lumMod val="75000"/>
        </a:schemeClr>
      </a:solidFill>
    </a:ln>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6F7CF-AC10-4CBE-9BA8-00425228E932}">
      <dsp:nvSpPr>
        <dsp:cNvPr id="0" name=""/>
        <dsp:cNvSpPr/>
      </dsp:nvSpPr>
      <dsp:spPr>
        <a:xfrm>
          <a:off x="0" y="2492"/>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B25594-4A73-4110-A927-A8A06E65F10E}">
      <dsp:nvSpPr>
        <dsp:cNvPr id="0" name=""/>
        <dsp:cNvSpPr/>
      </dsp:nvSpPr>
      <dsp:spPr>
        <a:xfrm>
          <a:off x="0" y="2492"/>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Infant Mental Health Research</a:t>
          </a:r>
        </a:p>
      </dsp:txBody>
      <dsp:txXfrm>
        <a:off x="0" y="2492"/>
        <a:ext cx="4869656" cy="850069"/>
      </dsp:txXfrm>
    </dsp:sp>
    <dsp:sp modelId="{1AB22A51-9844-4BC9-9F41-EEB011378291}">
      <dsp:nvSpPr>
        <dsp:cNvPr id="0" name=""/>
        <dsp:cNvSpPr/>
      </dsp:nvSpPr>
      <dsp:spPr>
        <a:xfrm>
          <a:off x="0" y="852561"/>
          <a:ext cx="486965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2E5FE2-DF95-40AD-BC39-AE9458074285}">
      <dsp:nvSpPr>
        <dsp:cNvPr id="0" name=""/>
        <dsp:cNvSpPr/>
      </dsp:nvSpPr>
      <dsp:spPr>
        <a:xfrm>
          <a:off x="0" y="852561"/>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From Neurons to Neighborhoods</a:t>
          </a:r>
        </a:p>
      </dsp:txBody>
      <dsp:txXfrm>
        <a:off x="0" y="852561"/>
        <a:ext cx="4869656" cy="850069"/>
      </dsp:txXfrm>
    </dsp:sp>
    <dsp:sp modelId="{1D97C21C-806B-46A9-9E4D-5A44E51CF0C6}">
      <dsp:nvSpPr>
        <dsp:cNvPr id="0" name=""/>
        <dsp:cNvSpPr/>
      </dsp:nvSpPr>
      <dsp:spPr>
        <a:xfrm>
          <a:off x="0" y="1702630"/>
          <a:ext cx="486965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362063-4EE5-4EFC-AA29-E109BFDB6F2F}">
      <dsp:nvSpPr>
        <dsp:cNvPr id="0" name=""/>
        <dsp:cNvSpPr/>
      </dsp:nvSpPr>
      <dsp:spPr>
        <a:xfrm>
          <a:off x="0" y="1702630"/>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Center for the Developing Child</a:t>
          </a:r>
        </a:p>
      </dsp:txBody>
      <dsp:txXfrm>
        <a:off x="0" y="1702630"/>
        <a:ext cx="4869656" cy="850069"/>
      </dsp:txXfrm>
    </dsp:sp>
    <dsp:sp modelId="{E1DC5695-C737-49B2-A1E3-3E8DE47F02D3}">
      <dsp:nvSpPr>
        <dsp:cNvPr id="0" name=""/>
        <dsp:cNvSpPr/>
      </dsp:nvSpPr>
      <dsp:spPr>
        <a:xfrm>
          <a:off x="0" y="2552699"/>
          <a:ext cx="4869656" cy="0"/>
        </a:xfrm>
        <a:prstGeom prst="line">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5FDD10-8874-4AA3-AFCD-4A760470142C}">
      <dsp:nvSpPr>
        <dsp:cNvPr id="0" name=""/>
        <dsp:cNvSpPr/>
      </dsp:nvSpPr>
      <dsp:spPr>
        <a:xfrm>
          <a:off x="0" y="2552699"/>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Adverse Childhood Experiences</a:t>
          </a:r>
        </a:p>
      </dsp:txBody>
      <dsp:txXfrm>
        <a:off x="0" y="2552699"/>
        <a:ext cx="4869656" cy="850069"/>
      </dsp:txXfrm>
    </dsp:sp>
    <dsp:sp modelId="{D0ED20FF-0E76-4F70-BEE5-30E9A12CC8ED}">
      <dsp:nvSpPr>
        <dsp:cNvPr id="0" name=""/>
        <dsp:cNvSpPr/>
      </dsp:nvSpPr>
      <dsp:spPr>
        <a:xfrm>
          <a:off x="0" y="3402769"/>
          <a:ext cx="4869656" cy="0"/>
        </a:xfrm>
        <a:prstGeom prst="lin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BDE196-DCDD-4E30-82D2-7BCEA88F0AD5}">
      <dsp:nvSpPr>
        <dsp:cNvPr id="0" name=""/>
        <dsp:cNvSpPr/>
      </dsp:nvSpPr>
      <dsp:spPr>
        <a:xfrm>
          <a:off x="0" y="3402769"/>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Trauma-informed Practice</a:t>
          </a:r>
        </a:p>
      </dsp:txBody>
      <dsp:txXfrm>
        <a:off x="0" y="3402769"/>
        <a:ext cx="4869656" cy="850069"/>
      </dsp:txXfrm>
    </dsp:sp>
    <dsp:sp modelId="{F1DA952D-6E84-4D22-90C3-35750D068CD7}">
      <dsp:nvSpPr>
        <dsp:cNvPr id="0" name=""/>
        <dsp:cNvSpPr/>
      </dsp:nvSpPr>
      <dsp:spPr>
        <a:xfrm>
          <a:off x="0" y="4252838"/>
          <a:ext cx="486965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2294D9-4253-4EDB-BE13-EE24B32828B3}">
      <dsp:nvSpPr>
        <dsp:cNvPr id="0" name=""/>
        <dsp:cNvSpPr/>
      </dsp:nvSpPr>
      <dsp:spPr>
        <a:xfrm>
          <a:off x="0" y="4252838"/>
          <a:ext cx="4869656"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a:t>Empowerment-based Positive Youth Development 	</a:t>
          </a:r>
        </a:p>
      </dsp:txBody>
      <dsp:txXfrm>
        <a:off x="0" y="4252838"/>
        <a:ext cx="4869656" cy="8500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CF0819-7774-4939-B6E1-C45DC30A4AE2}">
      <dsp:nvSpPr>
        <dsp:cNvPr id="0" name=""/>
        <dsp:cNvSpPr/>
      </dsp:nvSpPr>
      <dsp:spPr>
        <a:xfrm rot="16200000">
          <a:off x="600" y="72755"/>
          <a:ext cx="2970609" cy="2978689"/>
        </a:xfrm>
        <a:prstGeom prst="downArrow">
          <a:avLst>
            <a:gd name="adj1" fmla="val 50000"/>
            <a:gd name="adj2" fmla="val 35000"/>
          </a:avLst>
        </a:prstGeom>
        <a:solidFill>
          <a:srgbClr val="7030A0"/>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t>ABUSE</a:t>
          </a:r>
        </a:p>
        <a:p>
          <a:pPr lvl="0" algn="ctr" defTabSz="533400">
            <a:lnSpc>
              <a:spcPct val="90000"/>
            </a:lnSpc>
            <a:spcBef>
              <a:spcPct val="0"/>
            </a:spcBef>
            <a:spcAft>
              <a:spcPct val="35000"/>
            </a:spcAft>
          </a:pPr>
          <a:r>
            <a:rPr lang="en-US" sz="1200" kern="1200" dirty="0"/>
            <a:t>NEGLECT</a:t>
          </a:r>
        </a:p>
        <a:p>
          <a:pPr lvl="0" algn="ctr" defTabSz="533400">
            <a:lnSpc>
              <a:spcPct val="90000"/>
            </a:lnSpc>
            <a:spcBef>
              <a:spcPct val="0"/>
            </a:spcBef>
            <a:spcAft>
              <a:spcPct val="35000"/>
            </a:spcAft>
          </a:pPr>
          <a:r>
            <a:rPr lang="en-US" sz="1200" kern="1200" dirty="0"/>
            <a:t>FAMILY SUBSTANCE ABUSE</a:t>
          </a:r>
        </a:p>
        <a:p>
          <a:pPr lvl="0" algn="ctr" defTabSz="533400">
            <a:lnSpc>
              <a:spcPct val="90000"/>
            </a:lnSpc>
            <a:spcBef>
              <a:spcPct val="0"/>
            </a:spcBef>
            <a:spcAft>
              <a:spcPct val="35000"/>
            </a:spcAft>
          </a:pPr>
          <a:r>
            <a:rPr lang="en-US" sz="1200" kern="1200" dirty="0"/>
            <a:t>FAMILY MENTAL ILLNESS</a:t>
          </a:r>
        </a:p>
        <a:p>
          <a:pPr lvl="0" algn="ctr" defTabSz="533400">
            <a:lnSpc>
              <a:spcPct val="90000"/>
            </a:lnSpc>
            <a:spcBef>
              <a:spcPct val="0"/>
            </a:spcBef>
            <a:spcAft>
              <a:spcPct val="35000"/>
            </a:spcAft>
          </a:pPr>
          <a:r>
            <a:rPr lang="en-US" sz="1200" kern="1200" dirty="0"/>
            <a:t>MULTIPLE LOSSES &amp; SEPARATIONS</a:t>
          </a:r>
        </a:p>
      </dsp:txBody>
      <dsp:txXfrm rot="5400000">
        <a:off x="-3439" y="819446"/>
        <a:ext cx="2458832" cy="1485305"/>
      </dsp:txXfrm>
    </dsp:sp>
    <dsp:sp modelId="{06DEAB10-00A5-4403-BEFA-8AF0F24878D8}">
      <dsp:nvSpPr>
        <dsp:cNvPr id="0" name=""/>
        <dsp:cNvSpPr/>
      </dsp:nvSpPr>
      <dsp:spPr>
        <a:xfrm rot="5400000">
          <a:off x="3124789" y="76795"/>
          <a:ext cx="2970609" cy="2970609"/>
        </a:xfrm>
        <a:prstGeom prst="downArrow">
          <a:avLst>
            <a:gd name="adj1" fmla="val 50000"/>
            <a:gd name="adj2" fmla="val 35000"/>
          </a:avLst>
        </a:prstGeom>
        <a:solidFill>
          <a:srgbClr val="00B050"/>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US" sz="1200" kern="1200" dirty="0"/>
            <a:t>CHRONIC HEALTH CONDITIONS</a:t>
          </a:r>
        </a:p>
        <a:p>
          <a:pPr lvl="0" algn="ctr" defTabSz="533400">
            <a:lnSpc>
              <a:spcPct val="90000"/>
            </a:lnSpc>
            <a:spcBef>
              <a:spcPct val="0"/>
            </a:spcBef>
            <a:spcAft>
              <a:spcPct val="35000"/>
            </a:spcAft>
          </a:pPr>
          <a:r>
            <a:rPr lang="en-US" sz="1200" kern="1200" dirty="0"/>
            <a:t>POST TRAUMATIC STRESS DISORDER</a:t>
          </a:r>
        </a:p>
        <a:p>
          <a:pPr lvl="0" algn="ctr" defTabSz="533400">
            <a:lnSpc>
              <a:spcPct val="90000"/>
            </a:lnSpc>
            <a:spcBef>
              <a:spcPct val="0"/>
            </a:spcBef>
            <a:spcAft>
              <a:spcPct val="35000"/>
            </a:spcAft>
          </a:pPr>
          <a:r>
            <a:rPr lang="en-US" sz="1200" kern="1200" dirty="0"/>
            <a:t>CHRONIC MENTAL ILLNESS</a:t>
          </a:r>
        </a:p>
      </dsp:txBody>
      <dsp:txXfrm rot="-5400000">
        <a:off x="3644647" y="819447"/>
        <a:ext cx="2450752" cy="14853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B722E-E847-4008-8933-06D150B11816}">
      <dsp:nvSpPr>
        <dsp:cNvPr id="0" name=""/>
        <dsp:cNvSpPr/>
      </dsp:nvSpPr>
      <dsp:spPr>
        <a:xfrm>
          <a:off x="461" y="891579"/>
          <a:ext cx="1985367" cy="2382440"/>
        </a:xfrm>
        <a:prstGeom prst="roundRect">
          <a:avLst>
            <a:gd name="adj" fmla="val 5000"/>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kern="1200" dirty="0"/>
            <a:t>    Acute</a:t>
          </a:r>
        </a:p>
      </dsp:txBody>
      <dsp:txXfrm rot="16200000">
        <a:off x="-777802" y="1669843"/>
        <a:ext cx="1953601" cy="397073"/>
      </dsp:txXfrm>
    </dsp:sp>
    <dsp:sp modelId="{FFD837DB-FA14-4615-971A-528B2602ED77}">
      <dsp:nvSpPr>
        <dsp:cNvPr id="0" name=""/>
        <dsp:cNvSpPr/>
      </dsp:nvSpPr>
      <dsp:spPr>
        <a:xfrm>
          <a:off x="397534" y="891579"/>
          <a:ext cx="1479098" cy="23824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endParaRPr lang="en-US" sz="2500" kern="1200" dirty="0"/>
        </a:p>
        <a:p>
          <a:pPr lvl="0" algn="l" defTabSz="1111250">
            <a:lnSpc>
              <a:spcPct val="90000"/>
            </a:lnSpc>
            <a:spcBef>
              <a:spcPct val="0"/>
            </a:spcBef>
            <a:spcAft>
              <a:spcPct val="35000"/>
            </a:spcAft>
          </a:pPr>
          <a:r>
            <a:rPr lang="en-US" sz="2500" kern="1200" dirty="0"/>
            <a:t>POSITIVE STRESS</a:t>
          </a:r>
        </a:p>
      </dsp:txBody>
      <dsp:txXfrm>
        <a:off x="397534" y="891579"/>
        <a:ext cx="1479098" cy="2382440"/>
      </dsp:txXfrm>
    </dsp:sp>
    <dsp:sp modelId="{E00C53A8-FEFA-4DFF-8DCB-AD45D6F15867}">
      <dsp:nvSpPr>
        <dsp:cNvPr id="0" name=""/>
        <dsp:cNvSpPr/>
      </dsp:nvSpPr>
      <dsp:spPr>
        <a:xfrm>
          <a:off x="2055316" y="891579"/>
          <a:ext cx="1985367" cy="2382440"/>
        </a:xfrm>
        <a:prstGeom prst="roundRect">
          <a:avLst>
            <a:gd name="adj" fmla="val 5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endParaRPr lang="en-US" sz="2200" kern="1200" dirty="0"/>
        </a:p>
      </dsp:txBody>
      <dsp:txXfrm rot="16200000">
        <a:off x="1277052" y="1669843"/>
        <a:ext cx="1953601" cy="397073"/>
      </dsp:txXfrm>
    </dsp:sp>
    <dsp:sp modelId="{035D245F-BCE9-4EBD-B33C-D9AB66063293}">
      <dsp:nvSpPr>
        <dsp:cNvPr id="0" name=""/>
        <dsp:cNvSpPr/>
      </dsp:nvSpPr>
      <dsp:spPr>
        <a:xfrm rot="5400000">
          <a:off x="1890264" y="2784100"/>
          <a:ext cx="349958" cy="29780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325269-4D06-465D-BFD5-CB14DA97E0A2}">
      <dsp:nvSpPr>
        <dsp:cNvPr id="0" name=""/>
        <dsp:cNvSpPr/>
      </dsp:nvSpPr>
      <dsp:spPr>
        <a:xfrm>
          <a:off x="2452389" y="891579"/>
          <a:ext cx="1479098" cy="23824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endParaRPr lang="en-US" sz="2500" kern="1200" dirty="0"/>
        </a:p>
        <a:p>
          <a:pPr lvl="0" algn="l" defTabSz="1111250">
            <a:lnSpc>
              <a:spcPct val="90000"/>
            </a:lnSpc>
            <a:spcBef>
              <a:spcPct val="0"/>
            </a:spcBef>
            <a:spcAft>
              <a:spcPct val="35000"/>
            </a:spcAft>
          </a:pPr>
          <a:r>
            <a:rPr lang="en-US" sz="2500" kern="1200" dirty="0"/>
            <a:t>TOLERABLE STRESS</a:t>
          </a:r>
        </a:p>
      </dsp:txBody>
      <dsp:txXfrm>
        <a:off x="2452389" y="891579"/>
        <a:ext cx="1479098" cy="2382440"/>
      </dsp:txXfrm>
    </dsp:sp>
    <dsp:sp modelId="{60A90EF0-544E-461F-83BA-EA19E20AE4A1}">
      <dsp:nvSpPr>
        <dsp:cNvPr id="0" name=""/>
        <dsp:cNvSpPr/>
      </dsp:nvSpPr>
      <dsp:spPr>
        <a:xfrm>
          <a:off x="4110171" y="891579"/>
          <a:ext cx="1985367" cy="2382440"/>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lvl="0" algn="r" defTabSz="977900">
            <a:lnSpc>
              <a:spcPct val="90000"/>
            </a:lnSpc>
            <a:spcBef>
              <a:spcPct val="0"/>
            </a:spcBef>
            <a:spcAft>
              <a:spcPct val="35000"/>
            </a:spcAft>
          </a:pPr>
          <a:r>
            <a:rPr lang="en-US" sz="2200" kern="1200" dirty="0"/>
            <a:t>Persistent</a:t>
          </a:r>
        </a:p>
      </dsp:txBody>
      <dsp:txXfrm rot="16200000">
        <a:off x="3331907" y="1669843"/>
        <a:ext cx="1953601" cy="397073"/>
      </dsp:txXfrm>
    </dsp:sp>
    <dsp:sp modelId="{41F931E5-3D36-4F80-B688-E3AF504095A2}">
      <dsp:nvSpPr>
        <dsp:cNvPr id="0" name=""/>
        <dsp:cNvSpPr/>
      </dsp:nvSpPr>
      <dsp:spPr>
        <a:xfrm rot="5400000">
          <a:off x="3945119" y="2784100"/>
          <a:ext cx="349958" cy="29780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1FEE5E-2262-4F60-AE13-C4678EF17CD1}">
      <dsp:nvSpPr>
        <dsp:cNvPr id="0" name=""/>
        <dsp:cNvSpPr/>
      </dsp:nvSpPr>
      <dsp:spPr>
        <a:xfrm>
          <a:off x="4507244" y="891579"/>
          <a:ext cx="1479098" cy="238244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endParaRPr lang="en-US" sz="2500" kern="1200" dirty="0"/>
        </a:p>
        <a:p>
          <a:pPr lvl="0" algn="l" defTabSz="1111250">
            <a:lnSpc>
              <a:spcPct val="90000"/>
            </a:lnSpc>
            <a:spcBef>
              <a:spcPct val="0"/>
            </a:spcBef>
            <a:spcAft>
              <a:spcPct val="35000"/>
            </a:spcAft>
          </a:pPr>
          <a:r>
            <a:rPr lang="en-US" sz="2500" kern="1200" dirty="0"/>
            <a:t>TOXIC STRESS</a:t>
          </a:r>
        </a:p>
      </dsp:txBody>
      <dsp:txXfrm>
        <a:off x="4507244" y="891579"/>
        <a:ext cx="1479098" cy="2382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D47D4-6E4E-4884-B737-5945C7103487}">
      <dsp:nvSpPr>
        <dsp:cNvPr id="0" name=""/>
        <dsp:cNvSpPr/>
      </dsp:nvSpPr>
      <dsp:spPr>
        <a:xfrm>
          <a:off x="0" y="0"/>
          <a:ext cx="5088195"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ECBDD96-3F10-4D90-A4D9-AB1008684C27}">
      <dsp:nvSpPr>
        <dsp:cNvPr id="0" name=""/>
        <dsp:cNvSpPr/>
      </dsp:nvSpPr>
      <dsp:spPr>
        <a:xfrm>
          <a:off x="0" y="0"/>
          <a:ext cx="5088195" cy="48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Connection</a:t>
          </a:r>
        </a:p>
      </dsp:txBody>
      <dsp:txXfrm>
        <a:off x="0" y="0"/>
        <a:ext cx="5088195" cy="484385"/>
      </dsp:txXfrm>
    </dsp:sp>
    <dsp:sp modelId="{680B8F3C-DC45-4379-B7AB-86B5F7D0EE42}">
      <dsp:nvSpPr>
        <dsp:cNvPr id="0" name=""/>
        <dsp:cNvSpPr/>
      </dsp:nvSpPr>
      <dsp:spPr>
        <a:xfrm>
          <a:off x="0" y="484385"/>
          <a:ext cx="5088195"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7B609D5-5301-4056-AEFC-7538D2398C51}">
      <dsp:nvSpPr>
        <dsp:cNvPr id="0" name=""/>
        <dsp:cNvSpPr/>
      </dsp:nvSpPr>
      <dsp:spPr>
        <a:xfrm>
          <a:off x="0" y="484385"/>
          <a:ext cx="5088195" cy="48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Community</a:t>
          </a:r>
        </a:p>
      </dsp:txBody>
      <dsp:txXfrm>
        <a:off x="0" y="484385"/>
        <a:ext cx="5088195" cy="484385"/>
      </dsp:txXfrm>
    </dsp:sp>
    <dsp:sp modelId="{D215B11C-BC8C-435E-9829-F3B1F0BA7F11}">
      <dsp:nvSpPr>
        <dsp:cNvPr id="0" name=""/>
        <dsp:cNvSpPr/>
      </dsp:nvSpPr>
      <dsp:spPr>
        <a:xfrm>
          <a:off x="0" y="968771"/>
          <a:ext cx="5088195"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215A312-7A2A-4C1C-BC1F-06D8033EBF6D}">
      <dsp:nvSpPr>
        <dsp:cNvPr id="0" name=""/>
        <dsp:cNvSpPr/>
      </dsp:nvSpPr>
      <dsp:spPr>
        <a:xfrm>
          <a:off x="0" y="968771"/>
          <a:ext cx="5088195" cy="48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Citizenship</a:t>
          </a:r>
        </a:p>
      </dsp:txBody>
      <dsp:txXfrm>
        <a:off x="0" y="968771"/>
        <a:ext cx="5088195" cy="484385"/>
      </dsp:txXfrm>
    </dsp:sp>
    <dsp:sp modelId="{552DA934-597F-4700-8F08-ECE0B44A5273}">
      <dsp:nvSpPr>
        <dsp:cNvPr id="0" name=""/>
        <dsp:cNvSpPr/>
      </dsp:nvSpPr>
      <dsp:spPr>
        <a:xfrm>
          <a:off x="0" y="1453157"/>
          <a:ext cx="5088195"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401BE0A-4B5D-4741-94C6-1043047C9DA5}">
      <dsp:nvSpPr>
        <dsp:cNvPr id="0" name=""/>
        <dsp:cNvSpPr/>
      </dsp:nvSpPr>
      <dsp:spPr>
        <a:xfrm>
          <a:off x="0" y="1453157"/>
          <a:ext cx="5088195" cy="48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Caring</a:t>
          </a:r>
        </a:p>
      </dsp:txBody>
      <dsp:txXfrm>
        <a:off x="0" y="1453157"/>
        <a:ext cx="5088195" cy="484385"/>
      </dsp:txXfrm>
    </dsp:sp>
    <dsp:sp modelId="{A7A7CEA9-E1B8-4D2A-8F6B-835DE10F2024}">
      <dsp:nvSpPr>
        <dsp:cNvPr id="0" name=""/>
        <dsp:cNvSpPr/>
      </dsp:nvSpPr>
      <dsp:spPr>
        <a:xfrm>
          <a:off x="0" y="1937543"/>
          <a:ext cx="5088195"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27B4DAF-6E29-4E6E-BA9A-54E18B6DF10D}">
      <dsp:nvSpPr>
        <dsp:cNvPr id="0" name=""/>
        <dsp:cNvSpPr/>
      </dsp:nvSpPr>
      <dsp:spPr>
        <a:xfrm>
          <a:off x="0" y="1937543"/>
          <a:ext cx="5088195" cy="48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Confidence</a:t>
          </a:r>
        </a:p>
      </dsp:txBody>
      <dsp:txXfrm>
        <a:off x="0" y="1937543"/>
        <a:ext cx="5088195" cy="484385"/>
      </dsp:txXfrm>
    </dsp:sp>
    <dsp:sp modelId="{BED204DE-FB01-4115-9B79-476FF9F8C642}">
      <dsp:nvSpPr>
        <dsp:cNvPr id="0" name=""/>
        <dsp:cNvSpPr/>
      </dsp:nvSpPr>
      <dsp:spPr>
        <a:xfrm>
          <a:off x="0" y="2421929"/>
          <a:ext cx="5088195"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B7B82899-9250-473A-9C1D-4C1EB2500C5E}">
      <dsp:nvSpPr>
        <dsp:cNvPr id="0" name=""/>
        <dsp:cNvSpPr/>
      </dsp:nvSpPr>
      <dsp:spPr>
        <a:xfrm>
          <a:off x="0" y="2421929"/>
          <a:ext cx="5088195" cy="48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Confidence</a:t>
          </a:r>
        </a:p>
      </dsp:txBody>
      <dsp:txXfrm>
        <a:off x="0" y="2421929"/>
        <a:ext cx="5088195" cy="484385"/>
      </dsp:txXfrm>
    </dsp:sp>
    <dsp:sp modelId="{8507010C-401C-415F-99A8-5E1DE94D2E77}">
      <dsp:nvSpPr>
        <dsp:cNvPr id="0" name=""/>
        <dsp:cNvSpPr/>
      </dsp:nvSpPr>
      <dsp:spPr>
        <a:xfrm>
          <a:off x="0" y="2906315"/>
          <a:ext cx="5088195"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C705F7A0-4F17-4F0D-A464-C4A8C26A3AC8}">
      <dsp:nvSpPr>
        <dsp:cNvPr id="0" name=""/>
        <dsp:cNvSpPr/>
      </dsp:nvSpPr>
      <dsp:spPr>
        <a:xfrm>
          <a:off x="0" y="2906315"/>
          <a:ext cx="5088195" cy="48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Character</a:t>
          </a:r>
        </a:p>
      </dsp:txBody>
      <dsp:txXfrm>
        <a:off x="0" y="2906315"/>
        <a:ext cx="5088195" cy="484385"/>
      </dsp:txXfrm>
    </dsp:sp>
    <dsp:sp modelId="{63D84D51-77F1-4815-BEED-9D1A170A5878}">
      <dsp:nvSpPr>
        <dsp:cNvPr id="0" name=""/>
        <dsp:cNvSpPr/>
      </dsp:nvSpPr>
      <dsp:spPr>
        <a:xfrm>
          <a:off x="0" y="3390701"/>
          <a:ext cx="5088195" cy="0"/>
        </a:xfrm>
        <a:prstGeom prst="lin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040E7998-8B8F-46C7-96AC-8C845723626F}">
      <dsp:nvSpPr>
        <dsp:cNvPr id="0" name=""/>
        <dsp:cNvSpPr/>
      </dsp:nvSpPr>
      <dsp:spPr>
        <a:xfrm>
          <a:off x="0" y="3390701"/>
          <a:ext cx="5088195" cy="484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a:t>Competence</a:t>
          </a:r>
        </a:p>
      </dsp:txBody>
      <dsp:txXfrm>
        <a:off x="0" y="3390701"/>
        <a:ext cx="5088195" cy="4843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6BD05-B7EB-447B-A335-2E647AFC8D52}">
      <dsp:nvSpPr>
        <dsp:cNvPr id="0" name=""/>
        <dsp:cNvSpPr/>
      </dsp:nvSpPr>
      <dsp:spPr>
        <a:xfrm rot="21300000">
          <a:off x="7716" y="847503"/>
          <a:ext cx="2499166" cy="286192"/>
        </a:xfrm>
        <a:prstGeom prst="mathMinus">
          <a:avLst/>
        </a:prstGeom>
        <a:solidFill>
          <a:schemeClr val="accent1">
            <a:tint val="6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9CEFD6C4-1A68-4878-BE25-AE4E8A9433F0}">
      <dsp:nvSpPr>
        <dsp:cNvPr id="0" name=""/>
        <dsp:cNvSpPr/>
      </dsp:nvSpPr>
      <dsp:spPr>
        <a:xfrm>
          <a:off x="301752" y="99060"/>
          <a:ext cx="754380" cy="792480"/>
        </a:xfrm>
        <a:prstGeom prst="downArrow">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B2F0BA-EE17-4538-A284-ED1904A437D4}">
      <dsp:nvSpPr>
        <dsp:cNvPr id="0" name=""/>
        <dsp:cNvSpPr/>
      </dsp:nvSpPr>
      <dsp:spPr>
        <a:xfrm>
          <a:off x="1332738" y="0"/>
          <a:ext cx="804672" cy="832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endParaRPr lang="en-US" sz="2900" kern="1200" dirty="0"/>
        </a:p>
      </dsp:txBody>
      <dsp:txXfrm>
        <a:off x="1332738" y="0"/>
        <a:ext cx="804672" cy="832104"/>
      </dsp:txXfrm>
    </dsp:sp>
    <dsp:sp modelId="{0C3606B2-3B95-46AC-9636-47C4BA97BABE}">
      <dsp:nvSpPr>
        <dsp:cNvPr id="0" name=""/>
        <dsp:cNvSpPr/>
      </dsp:nvSpPr>
      <dsp:spPr>
        <a:xfrm>
          <a:off x="1458467" y="1089660"/>
          <a:ext cx="754380" cy="792480"/>
        </a:xfrm>
        <a:prstGeom prst="upArrow">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E35414-4B11-49CE-B122-C64A69D2DCBB}">
      <dsp:nvSpPr>
        <dsp:cNvPr id="0" name=""/>
        <dsp:cNvSpPr/>
      </dsp:nvSpPr>
      <dsp:spPr>
        <a:xfrm>
          <a:off x="228599" y="1149095"/>
          <a:ext cx="1101853" cy="8321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3x Costs</a:t>
          </a:r>
        </a:p>
      </dsp:txBody>
      <dsp:txXfrm>
        <a:off x="228599" y="1149095"/>
        <a:ext cx="1101853" cy="832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9CDF03-A6EF-4DD1-A438-F99A8C208F2A}">
      <dsp:nvSpPr>
        <dsp:cNvPr id="0" name=""/>
        <dsp:cNvSpPr/>
      </dsp:nvSpPr>
      <dsp:spPr>
        <a:xfrm rot="21300000">
          <a:off x="8418" y="910695"/>
          <a:ext cx="2726363" cy="312209"/>
        </a:xfrm>
        <a:prstGeom prst="mathMinus">
          <a:avLst/>
        </a:prstGeom>
        <a:solidFill>
          <a:schemeClr val="accent1">
            <a:tint val="6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9AFF19CE-5E07-4C8F-828E-A91CE7EE1BD5}">
      <dsp:nvSpPr>
        <dsp:cNvPr id="0" name=""/>
        <dsp:cNvSpPr/>
      </dsp:nvSpPr>
      <dsp:spPr>
        <a:xfrm>
          <a:off x="329184" y="106680"/>
          <a:ext cx="822960" cy="853440"/>
        </a:xfrm>
        <a:prstGeom prst="downArrow">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35C266-0128-45F2-9AB8-CBC79F16E9CB}">
      <dsp:nvSpPr>
        <dsp:cNvPr id="0" name=""/>
        <dsp:cNvSpPr/>
      </dsp:nvSpPr>
      <dsp:spPr>
        <a:xfrm>
          <a:off x="1120792" y="0"/>
          <a:ext cx="1544030" cy="89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Well-being</a:t>
          </a:r>
        </a:p>
      </dsp:txBody>
      <dsp:txXfrm>
        <a:off x="1120792" y="0"/>
        <a:ext cx="1544030" cy="896112"/>
      </dsp:txXfrm>
    </dsp:sp>
    <dsp:sp modelId="{9B596A37-1333-47E5-875D-1E36959ECBBC}">
      <dsp:nvSpPr>
        <dsp:cNvPr id="0" name=""/>
        <dsp:cNvSpPr/>
      </dsp:nvSpPr>
      <dsp:spPr>
        <a:xfrm>
          <a:off x="1591056" y="1173479"/>
          <a:ext cx="822960" cy="853440"/>
        </a:xfrm>
        <a:prstGeom prst="upArrow">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63E5D4-41A9-4322-A9D5-DACCA94A325B}">
      <dsp:nvSpPr>
        <dsp:cNvPr id="0" name=""/>
        <dsp:cNvSpPr/>
      </dsp:nvSpPr>
      <dsp:spPr>
        <a:xfrm>
          <a:off x="313510" y="1237487"/>
          <a:ext cx="1073763" cy="896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Stress</a:t>
          </a:r>
        </a:p>
      </dsp:txBody>
      <dsp:txXfrm>
        <a:off x="313510" y="1237487"/>
        <a:ext cx="1073763" cy="8961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781DA-02BD-45D5-A032-7E95DFC37C38}">
      <dsp:nvSpPr>
        <dsp:cNvPr id="0" name=""/>
        <dsp:cNvSpPr/>
      </dsp:nvSpPr>
      <dsp:spPr>
        <a:xfrm rot="21300000">
          <a:off x="8559" y="869968"/>
          <a:ext cx="2772241" cy="317463"/>
        </a:xfrm>
        <a:prstGeom prst="mathMinus">
          <a:avLst/>
        </a:prstGeom>
        <a:solidFill>
          <a:schemeClr val="accent1">
            <a:tint val="60000"/>
            <a:hueOff val="0"/>
            <a:satOff val="0"/>
            <a:lumOff val="0"/>
            <a:alphaOff val="0"/>
          </a:schemeClr>
        </a:solidFill>
        <a:ln w="25400" cap="flat" cmpd="sng" algn="ctr">
          <a:solidFill>
            <a:schemeClr val="accent6">
              <a:lumMod val="75000"/>
            </a:schemeClr>
          </a:solidFill>
          <a:prstDash val="solid"/>
        </a:ln>
        <a:effectLst/>
      </dsp:spPr>
      <dsp:style>
        <a:lnRef idx="2">
          <a:scrgbClr r="0" g="0" b="0"/>
        </a:lnRef>
        <a:fillRef idx="1">
          <a:scrgbClr r="0" g="0" b="0"/>
        </a:fillRef>
        <a:effectRef idx="0">
          <a:scrgbClr r="0" g="0" b="0"/>
        </a:effectRef>
        <a:fontRef idx="minor"/>
      </dsp:style>
    </dsp:sp>
    <dsp:sp modelId="{57B1DE39-755B-4B41-87CA-0FEAABD1AA59}">
      <dsp:nvSpPr>
        <dsp:cNvPr id="0" name=""/>
        <dsp:cNvSpPr/>
      </dsp:nvSpPr>
      <dsp:spPr>
        <a:xfrm>
          <a:off x="334723" y="102870"/>
          <a:ext cx="836808" cy="822960"/>
        </a:xfrm>
        <a:prstGeom prst="downArrow">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BD03C3-BDF6-4C7F-B7D3-976828AD8DBE}">
      <dsp:nvSpPr>
        <dsp:cNvPr id="0" name=""/>
        <dsp:cNvSpPr/>
      </dsp:nvSpPr>
      <dsp:spPr>
        <a:xfrm>
          <a:off x="902440" y="0"/>
          <a:ext cx="2044436" cy="86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Understanding</a:t>
          </a:r>
        </a:p>
      </dsp:txBody>
      <dsp:txXfrm>
        <a:off x="902440" y="0"/>
        <a:ext cx="2044436" cy="864108"/>
      </dsp:txXfrm>
    </dsp:sp>
    <dsp:sp modelId="{4745B8B8-7439-4F3B-925D-8A3C37584603}">
      <dsp:nvSpPr>
        <dsp:cNvPr id="0" name=""/>
        <dsp:cNvSpPr/>
      </dsp:nvSpPr>
      <dsp:spPr>
        <a:xfrm>
          <a:off x="1617829" y="1131570"/>
          <a:ext cx="836808" cy="822960"/>
        </a:xfrm>
        <a:prstGeom prst="upArrow">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5FD5B2-BD3C-4802-A6A8-8B696DA22548}">
      <dsp:nvSpPr>
        <dsp:cNvPr id="0" name=""/>
        <dsp:cNvSpPr/>
      </dsp:nvSpPr>
      <dsp:spPr>
        <a:xfrm>
          <a:off x="246119" y="1193292"/>
          <a:ext cx="1237164" cy="86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a:t>Stigma</a:t>
          </a:r>
        </a:p>
      </dsp:txBody>
      <dsp:txXfrm>
        <a:off x="246119" y="1193292"/>
        <a:ext cx="1237164" cy="8641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D8AAD1-5353-4A37-93D0-7E4DB86BAB98}" type="datetimeFigureOut">
              <a:rPr lang="en-US" smtClean="0"/>
              <a:pPr/>
              <a:t>7/16/2019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350955-C219-41F5-862D-8E81F7CEA424}" type="slidenum">
              <a:rPr lang="en-US" smtClean="0"/>
              <a:pPr/>
              <a:t>‹#›</a:t>
            </a:fld>
            <a:endParaRPr lang="en-US" dirty="0"/>
          </a:p>
        </p:txBody>
      </p:sp>
    </p:spTree>
    <p:extLst>
      <p:ext uri="{BB962C8B-B14F-4D97-AF65-F5344CB8AC3E}">
        <p14:creationId xmlns:p14="http://schemas.microsoft.com/office/powerpoint/2010/main" val="37193399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developingchild.ne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Scientific study guarantees that knowledge is tested and retested so that breakthroughs are incorporated into new theories and everyday practices. It is constantly</a:t>
            </a:r>
            <a:r>
              <a:rPr lang="en-US" sz="1200" kern="1200" baseline="0" dirty="0">
                <a:solidFill>
                  <a:schemeClr val="tx1"/>
                </a:solidFill>
                <a:effectLst/>
                <a:latin typeface="+mn-lt"/>
                <a:ea typeface="+mn-ea"/>
                <a:cs typeface="+mn-cs"/>
              </a:rPr>
              <a:t> evolving, which explains why theories about human behavior and the social environment change over time. (Please see link to Center for the Developing Child).</a:t>
            </a:r>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Childhood researchers include neuroscientists, social workers and social work researchers, public health researchers, epidemiologists, behavioral scholars, and community action researchers and</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community-based participatory partners.</a:t>
            </a:r>
          </a:p>
          <a:p>
            <a:pPr marL="228600" indent="-228600">
              <a:buAutoNum type="arabicPeriod"/>
            </a:pPr>
            <a:r>
              <a:rPr lang="en-US" sz="1200" kern="1200" dirty="0">
                <a:solidFill>
                  <a:schemeClr val="tx1"/>
                </a:solidFill>
                <a:effectLst/>
                <a:latin typeface="+mn-lt"/>
                <a:ea typeface="+mn-ea"/>
                <a:cs typeface="+mn-cs"/>
              </a:rPr>
              <a:t>Common objective is to uncover factors and circumstances that contribute to family health and childhood well-being. </a:t>
            </a:r>
          </a:p>
          <a:p>
            <a:pPr marL="0" indent="0">
              <a:buNone/>
            </a:pPr>
            <a:r>
              <a:rPr lang="en-US" sz="1200" kern="1200" dirty="0">
                <a:solidFill>
                  <a:schemeClr val="tx1"/>
                </a:solidFill>
                <a:effectLst/>
                <a:latin typeface="+mn-lt"/>
                <a:ea typeface="+mn-ea"/>
                <a:cs typeface="+mn-cs"/>
              </a:rPr>
              <a:t>3. Science</a:t>
            </a:r>
            <a:r>
              <a:rPr lang="en-US" sz="1200" kern="1200" baseline="0" dirty="0">
                <a:solidFill>
                  <a:schemeClr val="tx1"/>
                </a:solidFill>
                <a:effectLst/>
                <a:latin typeface="+mn-lt"/>
                <a:ea typeface="+mn-ea"/>
                <a:cs typeface="+mn-cs"/>
              </a:rPr>
              <a:t> benefits and is used by families, educators, policy-makers, medical and behavioral practitioners, and legislators in a range of ways.</a:t>
            </a:r>
          </a:p>
          <a:p>
            <a:pPr marL="0" indent="0">
              <a:buNone/>
            </a:pPr>
            <a:r>
              <a:rPr lang="en-US" sz="1200" kern="1200" baseline="0" dirty="0">
                <a:solidFill>
                  <a:schemeClr val="tx1"/>
                </a:solidFill>
                <a:effectLst/>
                <a:latin typeface="+mn-lt"/>
                <a:ea typeface="+mn-ea"/>
                <a:cs typeface="+mn-cs"/>
              </a:rPr>
              <a:t>4. Science is used in everyday life to inform problem-solving and to explain complex human concerns.</a:t>
            </a:r>
          </a:p>
          <a:p>
            <a:pPr marL="0" indent="0">
              <a:buNone/>
            </a:pPr>
            <a:r>
              <a:rPr lang="en-US" sz="1200" kern="1200" baseline="0" dirty="0">
                <a:solidFill>
                  <a:schemeClr val="tx1"/>
                </a:solidFill>
                <a:effectLst/>
                <a:latin typeface="+mn-lt"/>
                <a:ea typeface="+mn-ea"/>
                <a:cs typeface="+mn-cs"/>
              </a:rPr>
              <a:t>Photo – Scholarship: photo by Neil Conway on Flickr</a:t>
            </a:r>
            <a:endParaRPr lang="en-US" dirty="0"/>
          </a:p>
        </p:txBody>
      </p:sp>
      <p:sp>
        <p:nvSpPr>
          <p:cNvPr id="4" name="Slide Number Placeholder 3"/>
          <p:cNvSpPr>
            <a:spLocks noGrp="1"/>
          </p:cNvSpPr>
          <p:nvPr>
            <p:ph type="sldNum" sz="quarter" idx="10"/>
          </p:nvPr>
        </p:nvSpPr>
        <p:spPr/>
        <p:txBody>
          <a:bodyPr/>
          <a:lstStyle/>
          <a:p>
            <a:fld id="{C5350955-C219-41F5-862D-8E81F7CEA424}" type="slidenum">
              <a:rPr lang="en-US" smtClean="0"/>
              <a:pPr/>
              <a:t>2</a:t>
            </a:fld>
            <a:endParaRPr lang="en-US" dirty="0"/>
          </a:p>
        </p:txBody>
      </p:sp>
    </p:spTree>
    <p:extLst>
      <p:ext uri="{BB962C8B-B14F-4D97-AF65-F5344CB8AC3E}">
        <p14:creationId xmlns:p14="http://schemas.microsoft.com/office/powerpoint/2010/main" val="492142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 trauma-informed culture is one that recognizes that adversity and trauma affect the lives of people from across socioeconomic strata; of all ages and from all races, genders, ethnicities, sexual orientation, and faiths. Trauma-informed practitioners, rather that asking, ‘what’s wrong’ inquire about ‘what’s happened to you’? This seemingly slight change has powerful effects.</a:t>
            </a:r>
          </a:p>
          <a:p>
            <a:r>
              <a:rPr lang="en-US" dirty="0"/>
              <a:t>2.</a:t>
            </a:r>
            <a:r>
              <a:rPr lang="en-US" baseline="0" dirty="0"/>
              <a:t> Trauma-informed principles and practices have been well studied. Evidence-based trauma-informed care (TIC) recognizes that early adversity affects human functioning across the life course.</a:t>
            </a:r>
          </a:p>
          <a:p>
            <a:r>
              <a:rPr lang="en-US" baseline="0" dirty="0"/>
              <a:t>3. TIC reflects adherence to six (6) key principles rather than a prescribed set of practices or procedures. These principles are generalizable across settings, although terminology and application should be geared to the needs of the individual child and to the family culture and setting.  (See slide).</a:t>
            </a:r>
          </a:p>
          <a:p>
            <a:r>
              <a:rPr lang="en-US" baseline="0" dirty="0"/>
              <a:t>Image: By Will Brown - Dandelion, CC BY 2.0, https://commons.wikimedia.org/w/index.php?curid=71398943</a:t>
            </a:r>
            <a:endParaRPr lang="en-US" dirty="0"/>
          </a:p>
        </p:txBody>
      </p:sp>
      <p:sp>
        <p:nvSpPr>
          <p:cNvPr id="4" name="Slide Number Placeholder 3"/>
          <p:cNvSpPr>
            <a:spLocks noGrp="1"/>
          </p:cNvSpPr>
          <p:nvPr>
            <p:ph type="sldNum" sz="quarter" idx="10"/>
          </p:nvPr>
        </p:nvSpPr>
        <p:spPr/>
        <p:txBody>
          <a:bodyPr/>
          <a:lstStyle/>
          <a:p>
            <a:fld id="{C5350955-C219-41F5-862D-8E81F7CEA424}" type="slidenum">
              <a:rPr lang="en-US" smtClean="0"/>
              <a:pPr/>
              <a:t>11</a:t>
            </a:fld>
            <a:endParaRPr lang="en-US" dirty="0"/>
          </a:p>
        </p:txBody>
      </p:sp>
    </p:spTree>
    <p:extLst>
      <p:ext uri="{BB962C8B-B14F-4D97-AF65-F5344CB8AC3E}">
        <p14:creationId xmlns:p14="http://schemas.microsoft.com/office/powerpoint/2010/main" val="222284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Empowerment-based Positive Youth Development (EMPYD) (Travis &amp; Leech, 2013), like TIC and health-centered approaches, focuses on client assets and community connection. </a:t>
            </a:r>
          </a:p>
          <a:p>
            <a:pPr marL="228600" indent="-228600">
              <a:buAutoNum type="arabicPeriod"/>
            </a:pPr>
            <a:r>
              <a:rPr lang="en-US" dirty="0"/>
              <a:t>The 7 Cs of EMPYD are: connection, caring, confidence, character, and competence, (sense of) community, and citizenship, tenets similar to those found in the work of youth resiliency researchers described below. Questions for youth workers include – what should we be working towards for youth and what is our active role in this process? What does health development look like? </a:t>
            </a:r>
          </a:p>
          <a:p>
            <a:pPr marL="228600" indent="-228600">
              <a:buAutoNum type="arabicPeriod"/>
            </a:pPr>
            <a:r>
              <a:rPr lang="en-US" dirty="0"/>
              <a:t>Photo: By </a:t>
            </a:r>
            <a:r>
              <a:rPr lang="en-US" dirty="0" err="1"/>
              <a:t>Kamzes</a:t>
            </a:r>
            <a:r>
              <a:rPr lang="en-US" dirty="0"/>
              <a:t> - Own work, CC BY-SA 4.0, https://commons.wikimedia.org/w/index.php?curid=76670837 </a:t>
            </a:r>
          </a:p>
        </p:txBody>
      </p:sp>
      <p:sp>
        <p:nvSpPr>
          <p:cNvPr id="4" name="Slide Number Placeholder 3"/>
          <p:cNvSpPr>
            <a:spLocks noGrp="1"/>
          </p:cNvSpPr>
          <p:nvPr>
            <p:ph type="sldNum" sz="quarter" idx="10"/>
          </p:nvPr>
        </p:nvSpPr>
        <p:spPr/>
        <p:txBody>
          <a:bodyPr/>
          <a:lstStyle/>
          <a:p>
            <a:fld id="{C5350955-C219-41F5-862D-8E81F7CEA424}" type="slidenum">
              <a:rPr lang="en-US" smtClean="0"/>
              <a:pPr/>
              <a:t>12</a:t>
            </a:fld>
            <a:endParaRPr lang="en-US" dirty="0"/>
          </a:p>
        </p:txBody>
      </p:sp>
    </p:spTree>
    <p:extLst>
      <p:ext uri="{BB962C8B-B14F-4D97-AF65-F5344CB8AC3E}">
        <p14:creationId xmlns:p14="http://schemas.microsoft.com/office/powerpoint/2010/main" val="4151918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US" dirty="0"/>
              <a:t>Economic hardship imposes tremendous burdens on children and parents. This is true for those living in urban settings and in rural communities. </a:t>
            </a: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US" sz="1200" kern="1200" dirty="0">
                <a:solidFill>
                  <a:schemeClr val="tx1"/>
                </a:solidFill>
                <a:effectLst/>
                <a:latin typeface="+mn-lt"/>
                <a:ea typeface="+mn-ea"/>
                <a:cs typeface="+mn-cs"/>
              </a:rPr>
              <a:t>Financial disadvantage for all children and families is associated with tangible burdens, for example obtaining basic necessities of life such as housing, food, medications, and clothing. It is also linked to emotional and relational consequences brought about by cultural marginalization and social stigma. </a:t>
            </a:r>
          </a:p>
          <a:p>
            <a:pPr eaLnBrk="1" hangingPunct="1"/>
            <a:r>
              <a:rPr lang="en-US" sz="1200" dirty="0"/>
              <a:t>3. Children experience societal and internalized</a:t>
            </a:r>
            <a:r>
              <a:rPr lang="en-US" sz="1200" baseline="0" dirty="0"/>
              <a:t> </a:t>
            </a:r>
            <a:r>
              <a:rPr lang="en-US" sz="1200" dirty="0"/>
              <a:t>stigma because of living in poor neighborhoods.</a:t>
            </a:r>
          </a:p>
          <a:p>
            <a:pPr eaLnBrk="1" hangingPunct="1"/>
            <a:r>
              <a:rPr lang="en-US" sz="1200" dirty="0"/>
              <a:t>4. Friendships are important to poor children</a:t>
            </a:r>
            <a:r>
              <a:rPr lang="en-US" sz="1200" baseline="0" dirty="0"/>
              <a:t> </a:t>
            </a:r>
            <a:r>
              <a:rPr lang="en-US" sz="1200" dirty="0"/>
              <a:t>however poor children cannot keep up with</a:t>
            </a:r>
            <a:r>
              <a:rPr lang="en-US" sz="1200" baseline="0" dirty="0"/>
              <a:t> </a:t>
            </a:r>
            <a:r>
              <a:rPr lang="en-US" sz="1200" dirty="0"/>
              <a:t>their middle-class classmates due to lack of resources.</a:t>
            </a:r>
          </a:p>
          <a:p>
            <a:pPr eaLnBrk="1" hangingPunct="1"/>
            <a:r>
              <a:rPr lang="en-US" sz="1200" dirty="0"/>
              <a:t>Photo from</a:t>
            </a:r>
            <a:r>
              <a:rPr lang="en-US" sz="1200" baseline="0" dirty="0"/>
              <a:t> b</a:t>
            </a:r>
            <a:r>
              <a:rPr lang="en-US" sz="1200" b="0" i="0" kern="1200" dirty="0">
                <a:solidFill>
                  <a:schemeClr val="tx1"/>
                </a:solidFill>
                <a:effectLst/>
                <a:latin typeface="+mn-lt"/>
                <a:ea typeface="+mn-ea"/>
                <a:cs typeface="+mn-cs"/>
              </a:rPr>
              <a:t>y </a:t>
            </a:r>
            <a:r>
              <a:rPr lang="en-US" sz="1200" b="0" i="0" kern="1200" dirty="0" err="1">
                <a:solidFill>
                  <a:schemeClr val="tx1"/>
                </a:solidFill>
                <a:effectLst/>
                <a:latin typeface="+mn-lt"/>
                <a:ea typeface="+mn-ea"/>
                <a:cs typeface="+mn-cs"/>
              </a:rPr>
              <a:t>M@rg</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Creative</a:t>
            </a:r>
            <a:r>
              <a:rPr lang="en-US" sz="1200" b="0" i="0" u="none" strike="noStrike" kern="1200" baseline="0" dirty="0">
                <a:solidFill>
                  <a:schemeClr val="tx1"/>
                </a:solidFill>
                <a:effectLst/>
                <a:latin typeface="+mn-lt"/>
                <a:ea typeface="+mn-ea"/>
                <a:cs typeface="+mn-cs"/>
              </a:rPr>
              <a:t> Commons at flickr</a:t>
            </a:r>
            <a:r>
              <a:rPr lang="en-US" sz="1200" dirty="0"/>
              <a:t>		</a:t>
            </a:r>
          </a:p>
          <a:p>
            <a:pPr eaLnBrk="1" hangingPunct="1"/>
            <a:endParaRPr lang="en-US" sz="1200" dirty="0"/>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endParaRPr lang="en-US" sz="1200" kern="1200" dirty="0">
              <a:solidFill>
                <a:schemeClr val="tx1"/>
              </a:solidFill>
              <a:effectLst/>
              <a:latin typeface="+mn-lt"/>
              <a:ea typeface="+mn-ea"/>
              <a:cs typeface="+mn-cs"/>
            </a:endParaRP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endParaRPr lang="en-US" dirty="0"/>
          </a:p>
          <a:p>
            <a:pPr eaLnBrk="1" hangingPunct="1">
              <a:spcBef>
                <a:spcPct val="0"/>
              </a:spcBef>
            </a:pPr>
            <a:endParaRPr lang="en-US" dirty="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5C3623-7E49-4862-AA82-2D9A1B05ABE0}" type="slidenum">
              <a:rPr lang="en-US" smtClean="0"/>
              <a:pPr eaLnBrk="1" hangingPunct="1"/>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Families raising children with </a:t>
            </a:r>
            <a:r>
              <a:rPr lang="en-US" dirty="0">
                <a:solidFill>
                  <a:srgbClr val="C00000"/>
                </a:solidFill>
              </a:rPr>
              <a:t>medical and developmental disabilities</a:t>
            </a:r>
            <a:r>
              <a:rPr lang="en-US" dirty="0">
                <a:solidFill>
                  <a:srgbClr val="002060"/>
                </a:solidFill>
              </a:rPr>
              <a:t> </a:t>
            </a:r>
            <a:r>
              <a:rPr lang="en-US" dirty="0"/>
              <a:t>incur </a:t>
            </a:r>
            <a:r>
              <a:rPr lang="en-US" dirty="0">
                <a:solidFill>
                  <a:srgbClr val="C00000"/>
                </a:solidFill>
              </a:rPr>
              <a:t>3x the costs </a:t>
            </a:r>
            <a:r>
              <a:rPr lang="en-US" dirty="0"/>
              <a:t>of those raising non-disabled children.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Families report a higher level of </a:t>
            </a:r>
            <a:r>
              <a:rPr lang="en-US" dirty="0">
                <a:solidFill>
                  <a:srgbClr val="C00000"/>
                </a:solidFill>
              </a:rPr>
              <a:t>stress</a:t>
            </a:r>
            <a:r>
              <a:rPr lang="en-US" dirty="0">
                <a:solidFill>
                  <a:srgbClr val="002060"/>
                </a:solidFill>
              </a:rPr>
              <a:t> </a:t>
            </a:r>
            <a:r>
              <a:rPr lang="en-US" dirty="0"/>
              <a:t>and a lower level of </a:t>
            </a:r>
            <a:r>
              <a:rPr lang="en-US" dirty="0">
                <a:solidFill>
                  <a:srgbClr val="C00000"/>
                </a:solidFill>
              </a:rPr>
              <a:t>well-being</a:t>
            </a:r>
            <a:r>
              <a:rPr lang="en-US" dirty="0">
                <a:solidFill>
                  <a:srgbClr val="002060"/>
                </a:solidFill>
              </a:rPr>
              <a:t> </a:t>
            </a:r>
            <a:r>
              <a:rPr lang="en-US" dirty="0"/>
              <a:t>caused by </a:t>
            </a:r>
            <a:r>
              <a:rPr lang="en-US" dirty="0">
                <a:solidFill>
                  <a:srgbClr val="C00000"/>
                </a:solidFill>
              </a:rPr>
              <a:t>economic and resource inequities</a:t>
            </a:r>
            <a:r>
              <a:rPr lang="en-US" dirty="0"/>
              <a:t>, insurance failures, and society’s </a:t>
            </a:r>
            <a:r>
              <a:rPr lang="en-US" dirty="0">
                <a:solidFill>
                  <a:srgbClr val="C00000"/>
                </a:solidFill>
              </a:rPr>
              <a:t>lack of understanding. </a:t>
            </a:r>
            <a:endParaRPr lang="en-US" dirty="0">
              <a:solidFill>
                <a:schemeClr val="tx1"/>
              </a:solidFill>
            </a:endParaRP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See Therese’s story in next slide.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Photo: Child</a:t>
            </a:r>
            <a:r>
              <a:rPr lang="en-US" baseline="0" dirty="0"/>
              <a:t> piggyback2 from commons.wikimedia.org .</a:t>
            </a:r>
            <a:endParaRPr lang="en-US" dirty="0"/>
          </a:p>
        </p:txBody>
      </p:sp>
      <p:sp>
        <p:nvSpPr>
          <p:cNvPr id="4" name="Slide Number Placeholder 3"/>
          <p:cNvSpPr>
            <a:spLocks noGrp="1"/>
          </p:cNvSpPr>
          <p:nvPr>
            <p:ph type="sldNum" sz="quarter" idx="10"/>
          </p:nvPr>
        </p:nvSpPr>
        <p:spPr/>
        <p:txBody>
          <a:bodyPr/>
          <a:lstStyle/>
          <a:p>
            <a:fld id="{C5350955-C219-41F5-862D-8E81F7CEA424}" type="slidenum">
              <a:rPr lang="en-US" smtClean="0"/>
              <a:pPr/>
              <a:t>15</a:t>
            </a:fld>
            <a:endParaRPr lang="en-US" dirty="0"/>
          </a:p>
        </p:txBody>
      </p:sp>
    </p:spTree>
    <p:extLst>
      <p:ext uri="{BB962C8B-B14F-4D97-AF65-F5344CB8AC3E}">
        <p14:creationId xmlns:p14="http://schemas.microsoft.com/office/powerpoint/2010/main" val="4035366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Therese’s story: </a:t>
            </a:r>
            <a:r>
              <a:rPr lang="en-US" sz="1200" kern="1200" dirty="0">
                <a:solidFill>
                  <a:schemeClr val="tx1"/>
                </a:solidFill>
                <a:effectLst/>
                <a:latin typeface="+mn-lt"/>
                <a:ea typeface="+mn-ea"/>
                <a:cs typeface="+mn-cs"/>
              </a:rPr>
              <a:t>Therese’s story helps illustrate these points. Magdalena, her daughter, was born with Leigh syndrome, a degenerative</a:t>
            </a:r>
            <a:r>
              <a:rPr lang="en-US" sz="1200" kern="1200" baseline="0" dirty="0">
                <a:solidFill>
                  <a:schemeClr val="tx1"/>
                </a:solidFill>
                <a:effectLst/>
                <a:latin typeface="+mn-lt"/>
                <a:ea typeface="+mn-ea"/>
                <a:cs typeface="+mn-cs"/>
              </a:rPr>
              <a:t> illness that leads to early death.</a:t>
            </a:r>
            <a:r>
              <a:rPr lang="en-US" sz="1200" kern="1200" dirty="0">
                <a:solidFill>
                  <a:schemeClr val="tx1"/>
                </a:solidFill>
                <a:effectLst/>
                <a:latin typeface="+mn-lt"/>
                <a:ea typeface="+mn-ea"/>
                <a:cs typeface="+mn-cs"/>
              </a:rPr>
              <a:t> By the age of four, Magdalena’s symptoms included seizures, feeding and speech difficulties, heart problems, and muscle weakness. By age five she required medical technology assistance and 24-hour care for basic activities of daily living. Therese lovingly cared for her daughter as well as for her two younger children. In addition to home and childrearing responsibilities, she worked at a Laundromat three mornings a week to supplement her husband’s salary. </a:t>
            </a:r>
          </a:p>
          <a:p>
            <a:r>
              <a:rPr lang="en-US" sz="1200" kern="1200" dirty="0">
                <a:solidFill>
                  <a:schemeClr val="tx1"/>
                </a:solidFill>
                <a:effectLst/>
                <a:latin typeface="+mn-lt"/>
                <a:ea typeface="+mn-ea"/>
                <a:cs typeface="+mn-cs"/>
              </a:rPr>
              <a:t> Therese would also tell you that being a parent to a child with a chronic health condition was hard work that few people outside of the disability world understood. </a:t>
            </a:r>
          </a:p>
          <a:p>
            <a:r>
              <a:rPr lang="en-US" sz="1200" kern="1200" dirty="0">
                <a:solidFill>
                  <a:schemeClr val="tx1"/>
                </a:solidFill>
                <a:effectLst/>
                <a:latin typeface="+mn-lt"/>
                <a:ea typeface="+mn-ea"/>
                <a:cs typeface="+mn-cs"/>
              </a:rPr>
              <a:t>Therese’s story exemplifies many of the common dilemmas shared by families of children with disabilities and chronic illnesses. Unlike poor or low income families of healthy children, paid work is not the sole solution to the fiscal concerns faced by parents of children with chronic health conditions. Therese needed to be home to care for Magdalena. Although she received some home health service that was insurance reimbursable, it did not nearly cover the totality of her health care needs. Nor did Therese want others to care for her beautiful yet vulnerable daughter. Rather she wanted to have as much time as possible with Magdalena as she knew her life would be all too brief. </a:t>
            </a:r>
          </a:p>
          <a:p>
            <a:r>
              <a:rPr lang="en-US" sz="1200" kern="1200" dirty="0">
                <a:solidFill>
                  <a:schemeClr val="tx1"/>
                </a:solidFill>
                <a:effectLst/>
                <a:latin typeface="+mn-lt"/>
                <a:ea typeface="+mn-ea"/>
                <a:cs typeface="+mn-cs"/>
              </a:rPr>
              <a:t>Therese aptly observed that few people recognize or seek to understand the experiences of parents whose children live with chronic medical conditions. Researchers report that family members, friends, and health professionals frequently misunderstand parents’ experiences or avoid them altogether. Like financially disadvantaged families, those caring for ill and disabled children are oftentimes judged as being somehow responsible for their plight. Parents are well aware that no one can truly know them unless they “walk in their shoes”. </a:t>
            </a:r>
          </a:p>
          <a:p>
            <a:endParaRPr lang="en-US" dirty="0"/>
          </a:p>
          <a:p>
            <a:r>
              <a:rPr lang="en-US" dirty="0"/>
              <a:t>Photo</a:t>
            </a:r>
            <a:r>
              <a:rPr lang="en-US" baseline="0" dirty="0"/>
              <a:t> Courtesy of </a:t>
            </a:r>
            <a:r>
              <a:rPr lang="en-US" dirty="0"/>
              <a:t>Theresa Gaetjens.</a:t>
            </a:r>
          </a:p>
        </p:txBody>
      </p:sp>
      <p:sp>
        <p:nvSpPr>
          <p:cNvPr id="4" name="Slide Number Placeholder 3"/>
          <p:cNvSpPr>
            <a:spLocks noGrp="1"/>
          </p:cNvSpPr>
          <p:nvPr>
            <p:ph type="sldNum" sz="quarter" idx="10"/>
          </p:nvPr>
        </p:nvSpPr>
        <p:spPr/>
        <p:txBody>
          <a:bodyPr/>
          <a:lstStyle/>
          <a:p>
            <a:fld id="{C5350955-C219-41F5-862D-8E81F7CEA424}" type="slidenum">
              <a:rPr lang="en-US" smtClean="0"/>
              <a:pPr/>
              <a:t>16</a:t>
            </a:fld>
            <a:endParaRPr lang="en-US" dirty="0"/>
          </a:p>
        </p:txBody>
      </p:sp>
    </p:spTree>
    <p:extLst>
      <p:ext uri="{BB962C8B-B14F-4D97-AF65-F5344CB8AC3E}">
        <p14:creationId xmlns:p14="http://schemas.microsoft.com/office/powerpoint/2010/main" val="2179261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buAutoNum type="arabicPeriod"/>
            </a:pPr>
            <a:r>
              <a:rPr lang="en-US" sz="1200" kern="1200" dirty="0">
                <a:solidFill>
                  <a:schemeClr val="tx1"/>
                </a:solidFill>
                <a:effectLst/>
                <a:latin typeface="+mn-lt"/>
                <a:ea typeface="+mn-ea"/>
                <a:cs typeface="+mn-cs"/>
              </a:rPr>
              <a:t>Resilient families support one another and find benefit in the shared experience of survival. </a:t>
            </a:r>
          </a:p>
          <a:p>
            <a:pPr marL="228600" indent="-228600" eaLnBrk="1" hangingPunct="1">
              <a:buAutoNum type="arabicPeriod"/>
            </a:pPr>
            <a:r>
              <a:rPr lang="en-US" sz="1200" kern="1200" dirty="0">
                <a:solidFill>
                  <a:schemeClr val="tx1"/>
                </a:solidFill>
                <a:effectLst/>
                <a:latin typeface="+mn-lt"/>
                <a:ea typeface="+mn-ea"/>
                <a:cs typeface="+mn-cs"/>
              </a:rPr>
              <a:t>Families viewed as resilient are characterized by a combination of individual qualities including positive outlook, faith, communicative and problem-solving capacities, planned time together, and other functional capabilities that enable them to manage and deal with hard times.</a:t>
            </a:r>
          </a:p>
          <a:p>
            <a:pPr marL="228600" indent="-228600" eaLnBrk="1" hangingPunct="1">
              <a:buAutoNum type="arabicPeriod"/>
            </a:pPr>
            <a:r>
              <a:rPr lang="en-US" sz="1200" kern="1200" dirty="0">
                <a:solidFill>
                  <a:schemeClr val="tx1"/>
                </a:solidFill>
                <a:effectLst/>
                <a:latin typeface="+mn-lt"/>
                <a:ea typeface="+mn-ea"/>
                <a:cs typeface="+mn-cs"/>
              </a:rPr>
              <a:t>Community-level factors that promote family resilience include involvement with and support from neighborhood and community networks, including faith-based institutions. </a:t>
            </a:r>
          </a:p>
          <a:p>
            <a:pPr marL="228600" indent="-228600" eaLnBrk="1" hangingPunct="1">
              <a:buAutoNum type="arabicPeriod"/>
            </a:pPr>
            <a:r>
              <a:rPr lang="en-US" sz="1200" kern="1200" dirty="0">
                <a:solidFill>
                  <a:schemeClr val="tx1"/>
                </a:solidFill>
                <a:effectLst/>
                <a:latin typeface="+mn-lt"/>
                <a:ea typeface="+mn-ea"/>
                <a:cs typeface="+mn-cs"/>
              </a:rPr>
              <a:t>How families perceive their circumstances is additionally influential to adaptation. Optimism, humor, and confidence appear at the heart of dealing with adversity. Capacities to positively appraise difficult circumstances, find value in small successes, and cope with uncertainty helped families combat despair and hopelessness. </a:t>
            </a:r>
          </a:p>
          <a:p>
            <a:pPr marL="228600" indent="-228600" eaLnBrk="1" hangingPunct="1">
              <a:buAutoNum type="arabicPeriod"/>
            </a:pPr>
            <a:endParaRPr 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1C5AD9F-0E05-46CD-A8E4-BA5D1289F751}" type="slidenum">
              <a:rPr lang="en-US" smtClean="0"/>
              <a:pPr eaLnBrk="1" hangingPunct="1"/>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baseline="0" dirty="0">
                <a:solidFill>
                  <a:schemeClr val="tx1"/>
                </a:solidFill>
                <a:effectLst/>
                <a:latin typeface="+mn-lt"/>
                <a:ea typeface="+mn-ea"/>
                <a:cs typeface="+mn-cs"/>
              </a:rPr>
              <a:t>Early childhood science focuses on infants’ regulatory capacities; the development of relational ties known as attachment (this will be covered in chapter 3) and on social, economic, and familial resources that are necessary to help children reach optimal growth and development. </a:t>
            </a:r>
          </a:p>
          <a:p>
            <a:pPr marL="228600" indent="-228600">
              <a:buAutoNum type="arabicPeriod"/>
            </a:pPr>
            <a:r>
              <a:rPr lang="en-US" sz="1200" kern="1200" baseline="0" dirty="0">
                <a:solidFill>
                  <a:schemeClr val="tx1"/>
                </a:solidFill>
                <a:effectLst/>
                <a:latin typeface="+mn-lt"/>
                <a:ea typeface="+mn-ea"/>
                <a:cs typeface="+mn-cs"/>
              </a:rPr>
              <a:t>This chapter cites several pertinent and interrelated study areas: Infant mental health research; the neurons to neighborhoods study; ongoing studies at Harvard’s </a:t>
            </a:r>
            <a:r>
              <a:rPr lang="en-US" sz="1200" dirty="0">
                <a:solidFill>
                  <a:srgbClr val="003300"/>
                </a:solidFill>
              </a:rPr>
              <a:t>Center on the Developing Child; and the ongoing Adverse</a:t>
            </a:r>
            <a:r>
              <a:rPr lang="en-US" sz="1200" baseline="0" dirty="0">
                <a:solidFill>
                  <a:srgbClr val="003300"/>
                </a:solidFill>
              </a:rPr>
              <a:t> Childhood Experience or ACE research conducted by </a:t>
            </a:r>
            <a:r>
              <a:rPr lang="en-US" sz="1200" kern="1200" dirty="0">
                <a:solidFill>
                  <a:schemeClr val="tx1"/>
                </a:solidFill>
                <a:effectLst/>
                <a:latin typeface="+mn-lt"/>
                <a:ea typeface="+mn-ea"/>
                <a:cs typeface="+mn-cs"/>
              </a:rPr>
              <a:t>U. S. Centers for Disease Control and Prevention and Kaiser Permanente’s Health Appraisal Center</a:t>
            </a:r>
            <a:r>
              <a:rPr lang="en-US" sz="1200" baseline="0" dirty="0">
                <a:solidFill>
                  <a:srgbClr val="003300"/>
                </a:solidFill>
              </a:rPr>
              <a:t>.</a:t>
            </a:r>
            <a:r>
              <a:rPr lang="en-US" sz="1200" kern="1200" baseline="0" dirty="0">
                <a:solidFill>
                  <a:schemeClr val="tx1"/>
                </a:solidFill>
                <a:effectLst/>
                <a:latin typeface="+mn-lt"/>
                <a:ea typeface="+mn-ea"/>
                <a:cs typeface="+mn-cs"/>
              </a:rPr>
              <a:t> </a:t>
            </a:r>
          </a:p>
          <a:p>
            <a:pPr marL="228600" indent="-228600">
              <a:buAutoNum type="arabicPeriod"/>
            </a:pPr>
            <a:r>
              <a:rPr lang="en-US" sz="1200" kern="1200" dirty="0">
                <a:solidFill>
                  <a:schemeClr val="tx1"/>
                </a:solidFill>
                <a:effectLst/>
                <a:latin typeface="+mn-lt"/>
                <a:ea typeface="+mn-ea"/>
                <a:cs typeface="+mn-cs"/>
              </a:rPr>
              <a:t>Studies</a:t>
            </a:r>
            <a:r>
              <a:rPr lang="en-US" sz="1200" kern="1200" baseline="0" dirty="0">
                <a:solidFill>
                  <a:schemeClr val="tx1"/>
                </a:solidFill>
                <a:effectLst/>
                <a:latin typeface="+mn-lt"/>
                <a:ea typeface="+mn-ea"/>
                <a:cs typeface="+mn-cs"/>
              </a:rPr>
              <a:t> find that </a:t>
            </a:r>
            <a:r>
              <a:rPr lang="en-US" sz="1200" kern="1200" dirty="0">
                <a:solidFill>
                  <a:schemeClr val="tx1"/>
                </a:solidFill>
                <a:effectLst/>
                <a:latin typeface="+mn-lt"/>
                <a:ea typeface="+mn-ea"/>
                <a:cs typeface="+mn-cs"/>
              </a:rPr>
              <a:t>children’s regulatory capacities and relational competencies are influenced by their earliest relationships. </a:t>
            </a:r>
          </a:p>
          <a:p>
            <a:pPr marL="228600" indent="-228600">
              <a:buAutoNum type="arabicPeriod"/>
            </a:pPr>
            <a:r>
              <a:rPr lang="en-US" sz="1200" kern="1200" dirty="0">
                <a:solidFill>
                  <a:schemeClr val="tx1"/>
                </a:solidFill>
                <a:effectLst/>
                <a:latin typeface="+mn-lt"/>
                <a:ea typeface="+mn-ea"/>
                <a:cs typeface="+mn-cs"/>
              </a:rPr>
              <a:t>The growing child’s brain and neurological development are responsive</a:t>
            </a:r>
            <a:r>
              <a:rPr lang="en-US" sz="1200" kern="1200" baseline="0" dirty="0">
                <a:solidFill>
                  <a:schemeClr val="tx1"/>
                </a:solidFill>
                <a:effectLst/>
                <a:latin typeface="+mn-lt"/>
                <a:ea typeface="+mn-ea"/>
                <a:cs typeface="+mn-cs"/>
              </a:rPr>
              <a:t> to</a:t>
            </a:r>
            <a:r>
              <a:rPr lang="en-US" sz="1200" kern="1200" dirty="0">
                <a:solidFill>
                  <a:schemeClr val="tx1"/>
                </a:solidFill>
                <a:effectLst/>
                <a:latin typeface="+mn-lt"/>
                <a:ea typeface="+mn-ea"/>
                <a:cs typeface="+mn-cs"/>
              </a:rPr>
              <a:t> caregiver feedback.</a:t>
            </a:r>
          </a:p>
          <a:p>
            <a:pPr marL="228600" indent="-228600">
              <a:buAutoNum type="arabicPeriod"/>
            </a:pPr>
            <a:r>
              <a:rPr lang="en-US" sz="1200" kern="1200" dirty="0">
                <a:solidFill>
                  <a:schemeClr val="tx1"/>
                </a:solidFill>
                <a:effectLst/>
                <a:latin typeface="+mn-lt"/>
                <a:ea typeface="+mn-ea"/>
                <a:cs typeface="+mn-cs"/>
              </a:rPr>
              <a:t>Caregivers</a:t>
            </a:r>
            <a:r>
              <a:rPr lang="en-US" sz="1200" kern="1200" baseline="0" dirty="0">
                <a:solidFill>
                  <a:schemeClr val="tx1"/>
                </a:solidFill>
                <a:effectLst/>
                <a:latin typeface="+mn-lt"/>
                <a:ea typeface="+mn-ea"/>
                <a:cs typeface="+mn-cs"/>
              </a:rPr>
              <a:t> and parents are also influenced by the feedback they receive from their infants.</a:t>
            </a:r>
            <a:r>
              <a:rPr lang="en-US" sz="1200" kern="1200" dirty="0">
                <a:solidFill>
                  <a:schemeClr val="tx1"/>
                </a:solidFill>
                <a:effectLst/>
                <a:latin typeface="+mn-lt"/>
                <a:ea typeface="+mn-ea"/>
                <a:cs typeface="+mn-cs"/>
              </a:rPr>
              <a:t> </a:t>
            </a:r>
          </a:p>
          <a:p>
            <a:pPr marL="228600" indent="-228600">
              <a:buAutoNum type="arabicPeriod"/>
            </a:pPr>
            <a:r>
              <a:rPr lang="en-US" dirty="0"/>
              <a:t>A trauma-informed culture is one that recognizes that adversity and trauma affect the lives of people from across socioeconomic strata; of all ages and from all races, genders, ethnicities, sexual orientation, and faiths. Trauma-informed practitioners, rather that asking, ‘what’s wrong’ inquire about ‘what’s happened to you’? This seemingly slight change has powerful effects.</a:t>
            </a:r>
          </a:p>
          <a:p>
            <a:pPr marL="228600" indent="-228600">
              <a:buAutoNum type="arabicPeriod"/>
            </a:pPr>
            <a:r>
              <a:rPr lang="en-US" dirty="0"/>
              <a:t>Empowerment-based Positive Youth Development (EMPYD) (Travis &amp; Leech, 2013), like TIC and health-centered approaches, focuses on client assets and community connection. EMPYD specifically addresses trauma and resilience in youth of color. </a:t>
            </a:r>
          </a:p>
        </p:txBody>
      </p:sp>
      <p:sp>
        <p:nvSpPr>
          <p:cNvPr id="4" name="Slide Number Placeholder 3"/>
          <p:cNvSpPr>
            <a:spLocks noGrp="1"/>
          </p:cNvSpPr>
          <p:nvPr>
            <p:ph type="sldNum" sz="quarter" idx="10"/>
          </p:nvPr>
        </p:nvSpPr>
        <p:spPr/>
        <p:txBody>
          <a:bodyPr/>
          <a:lstStyle/>
          <a:p>
            <a:fld id="{C5350955-C219-41F5-862D-8E81F7CEA424}" type="slidenum">
              <a:rPr lang="en-US" smtClean="0"/>
              <a:pPr/>
              <a:t>3</a:t>
            </a:fld>
            <a:endParaRPr lang="en-US" dirty="0"/>
          </a:p>
        </p:txBody>
      </p:sp>
    </p:spTree>
    <p:extLst>
      <p:ext uri="{BB962C8B-B14F-4D97-AF65-F5344CB8AC3E}">
        <p14:creationId xmlns:p14="http://schemas.microsoft.com/office/powerpoint/2010/main" val="1546642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sz="1200" kern="1200" dirty="0">
                <a:solidFill>
                  <a:schemeClr val="tx1"/>
                </a:solidFill>
                <a:effectLst/>
                <a:latin typeface="+mn-lt"/>
                <a:ea typeface="+mn-ea"/>
                <a:cs typeface="+mn-cs"/>
              </a:rPr>
              <a:t>Dr. Selma Fraiberg</a:t>
            </a:r>
            <a:r>
              <a:rPr lang="en-US" sz="1200" kern="1200" baseline="0" dirty="0">
                <a:solidFill>
                  <a:schemeClr val="tx1"/>
                </a:solidFill>
                <a:effectLst/>
                <a:latin typeface="+mn-lt"/>
                <a:ea typeface="+mn-ea"/>
                <a:cs typeface="+mn-cs"/>
              </a:rPr>
              <a:t> was an early infant researcher</a:t>
            </a:r>
            <a:r>
              <a:rPr lang="en-US" sz="1200" kern="1200" dirty="0">
                <a:solidFill>
                  <a:schemeClr val="tx1"/>
                </a:solidFill>
                <a:effectLst/>
                <a:latin typeface="+mn-lt"/>
                <a:ea typeface="+mn-ea"/>
                <a:cs typeface="+mn-cs"/>
              </a:rPr>
              <a:t> recognized as a founder of early maternal-infant</a:t>
            </a:r>
            <a:r>
              <a:rPr lang="en-US" sz="1200" kern="1200" baseline="0" dirty="0">
                <a:solidFill>
                  <a:schemeClr val="tx1"/>
                </a:solidFill>
                <a:effectLst/>
                <a:latin typeface="+mn-lt"/>
                <a:ea typeface="+mn-ea"/>
                <a:cs typeface="+mn-cs"/>
              </a:rPr>
              <a:t> relationship studies and</a:t>
            </a:r>
            <a:r>
              <a:rPr lang="en-US" sz="1200" kern="1200" dirty="0">
                <a:solidFill>
                  <a:schemeClr val="tx1"/>
                </a:solidFill>
                <a:effectLst/>
                <a:latin typeface="+mn-lt"/>
                <a:ea typeface="+mn-ea"/>
                <a:cs typeface="+mn-cs"/>
              </a:rPr>
              <a:t> to the development of the infant mental health (IMH) field. </a:t>
            </a:r>
          </a:p>
          <a:p>
            <a:pPr marL="228600" indent="-228600">
              <a:buAutoNum type="arabicPeriod"/>
            </a:pPr>
            <a:r>
              <a:rPr lang="en-US" sz="1200" kern="1200" dirty="0">
                <a:solidFill>
                  <a:schemeClr val="tx1"/>
                </a:solidFill>
                <a:effectLst/>
                <a:latin typeface="+mn-lt"/>
                <a:ea typeface="+mn-ea"/>
                <a:cs typeface="+mn-cs"/>
              </a:rPr>
              <a:t>IMH practitioners focus on relationships between infants and parents; between families and practitioners; and between family systems and communities. </a:t>
            </a:r>
          </a:p>
          <a:p>
            <a:pPr marL="228600" indent="-228600">
              <a:buAutoNum type="arabicPeriod"/>
            </a:pPr>
            <a:r>
              <a:rPr lang="en-US" sz="1200" kern="1200" dirty="0">
                <a:solidFill>
                  <a:schemeClr val="tx1"/>
                </a:solidFill>
                <a:effectLst/>
                <a:latin typeface="+mn-lt"/>
                <a:ea typeface="+mn-ea"/>
                <a:cs typeface="+mn-cs"/>
              </a:rPr>
              <a:t>Through methodical, direct observations these interdisciplinary practitioners learned about the importance of nurturing for both infants and parents. </a:t>
            </a:r>
          </a:p>
          <a:p>
            <a:pPr marL="228600" indent="-228600">
              <a:buAutoNum type="arabicPeriod"/>
            </a:pPr>
            <a:r>
              <a:rPr lang="en-US" sz="1200" kern="1200" dirty="0">
                <a:solidFill>
                  <a:schemeClr val="tx1"/>
                </a:solidFill>
                <a:effectLst/>
                <a:latin typeface="+mn-lt"/>
                <a:ea typeface="+mn-ea"/>
                <a:cs typeface="+mn-cs"/>
              </a:rPr>
              <a:t>Together they concluded that parents who feel secure and cared for are better equipped to nurture their infants.</a:t>
            </a:r>
          </a:p>
          <a:p>
            <a:pPr marL="0" indent="0">
              <a:buNone/>
            </a:pPr>
            <a:r>
              <a:rPr lang="en-US" sz="1200" kern="1200" dirty="0">
                <a:solidFill>
                  <a:schemeClr val="tx1"/>
                </a:solidFill>
                <a:effectLst/>
                <a:latin typeface="+mn-lt"/>
                <a:ea typeface="+mn-ea"/>
                <a:cs typeface="+mn-cs"/>
              </a:rPr>
              <a:t>Photo courtesy of Shelley Cohen Konrad </a:t>
            </a:r>
            <a:endParaRPr lang="en-US" dirty="0"/>
          </a:p>
        </p:txBody>
      </p:sp>
      <p:sp>
        <p:nvSpPr>
          <p:cNvPr id="4" name="Slide Number Placeholder 3"/>
          <p:cNvSpPr>
            <a:spLocks noGrp="1"/>
          </p:cNvSpPr>
          <p:nvPr>
            <p:ph type="sldNum" sz="quarter" idx="10"/>
          </p:nvPr>
        </p:nvSpPr>
        <p:spPr/>
        <p:txBody>
          <a:bodyPr/>
          <a:lstStyle/>
          <a:p>
            <a:fld id="{C5350955-C219-41F5-862D-8E81F7CEA424}" type="slidenum">
              <a:rPr lang="en-US" smtClean="0"/>
              <a:pPr/>
              <a:t>4</a:t>
            </a:fld>
            <a:endParaRPr lang="en-US" dirty="0"/>
          </a:p>
        </p:txBody>
      </p:sp>
    </p:spTree>
    <p:extLst>
      <p:ext uri="{BB962C8B-B14F-4D97-AF65-F5344CB8AC3E}">
        <p14:creationId xmlns:p14="http://schemas.microsoft.com/office/powerpoint/2010/main" val="1563799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Neurons to Neighborhoods was the brainchild</a:t>
            </a:r>
            <a:r>
              <a:rPr lang="en-US" baseline="0" dirty="0"/>
              <a:t> of </a:t>
            </a:r>
            <a:r>
              <a:rPr lang="en-US" sz="1200" kern="1200" dirty="0">
                <a:solidFill>
                  <a:schemeClr val="tx1"/>
                </a:solidFill>
                <a:effectLst/>
                <a:latin typeface="+mn-lt"/>
                <a:ea typeface="+mn-ea"/>
                <a:cs typeface="+mn-cs"/>
              </a:rPr>
              <a:t>the National Research Council and the Institute of Medicine (IOM).</a:t>
            </a:r>
            <a:r>
              <a:rPr lang="en-US" sz="1200" kern="1200" baseline="0" dirty="0">
                <a:solidFill>
                  <a:schemeClr val="tx1"/>
                </a:solidFill>
                <a:effectLst/>
                <a:latin typeface="+mn-lt"/>
                <a:ea typeface="+mn-ea"/>
                <a:cs typeface="+mn-cs"/>
              </a:rPr>
              <a:t> </a:t>
            </a:r>
          </a:p>
          <a:p>
            <a:r>
              <a:rPr lang="en-US" sz="1200" kern="1200" baseline="0" dirty="0">
                <a:solidFill>
                  <a:schemeClr val="tx1"/>
                </a:solidFill>
                <a:effectLst/>
                <a:latin typeface="+mn-lt"/>
                <a:ea typeface="+mn-ea"/>
                <a:cs typeface="+mn-cs"/>
              </a:rPr>
              <a:t>2. Identified a need to reevaluate the needs of children 0-5 in the new millennium.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3. Findings concluded that because human development is a </a:t>
            </a:r>
            <a:r>
              <a:rPr lang="en-US" sz="1200" dirty="0"/>
              <a:t>dynamic</a:t>
            </a:r>
            <a:r>
              <a:rPr lang="en-US" sz="1200" baseline="0" dirty="0"/>
              <a:t> and interactional process, children’s earliest relationships and environments are central to their short and long term health and well being.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4. Relationships include those with central caregivers as well primary systems, e. g. child care, schools, social service institutions, and the broader society.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5. The NTN study found that h</a:t>
            </a:r>
            <a:r>
              <a:rPr lang="en-US" sz="1200" dirty="0"/>
              <a:t>uman development is shaped by the interplay of vulnerabilities &amp; resilience and open to risks and protective factors throughout development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baseline="0" dirty="0">
                <a:solidFill>
                  <a:schemeClr val="tx1"/>
                </a:solidFill>
                <a:effectLst/>
                <a:latin typeface="+mn-lt"/>
                <a:ea typeface="+mn-ea"/>
                <a:cs typeface="+mn-cs"/>
              </a:rPr>
              <a:t>Images: Synapse: </a:t>
            </a:r>
            <a:r>
              <a:rPr lang="en-US" sz="1200" b="0" i="0" u="sng" strike="noStrike" kern="1200" dirty="0">
                <a:solidFill>
                  <a:schemeClr val="tx1"/>
                </a:solidFill>
                <a:effectLst/>
                <a:latin typeface="+mn-lt"/>
                <a:ea typeface="+mn-ea"/>
                <a:cs typeface="+mn-cs"/>
              </a:rPr>
              <a:t>commons.wikimedia.com; girl with hula hoop: Photo by Patricia Prudente on </a:t>
            </a:r>
            <a:r>
              <a:rPr lang="en-US" sz="1200" b="0" i="0" u="sng" strike="noStrike" kern="1200" dirty="0" err="1">
                <a:solidFill>
                  <a:schemeClr val="tx1"/>
                </a:solidFill>
                <a:effectLst/>
                <a:latin typeface="+mn-lt"/>
                <a:ea typeface="+mn-ea"/>
                <a:cs typeface="+mn-cs"/>
              </a:rPr>
              <a:t>Unsplash</a:t>
            </a:r>
            <a:endParaRPr lang="en-US" sz="1200" b="0" i="0" u="sng"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kern="1200" baseline="0" dirty="0">
                <a:solidFill>
                  <a:schemeClr val="tx1"/>
                </a:solidFill>
                <a:effectLst/>
                <a:latin typeface="+mn-lt"/>
                <a:ea typeface="+mn-ea"/>
                <a:cs typeface="+mn-cs"/>
              </a:rPr>
              <a:t>6. </a:t>
            </a:r>
            <a:r>
              <a:rPr lang="en-US" sz="1200" kern="1200" baseline="0" dirty="0">
                <a:solidFill>
                  <a:schemeClr val="tx1"/>
                </a:solidFill>
                <a:effectLst/>
                <a:latin typeface="+mn-lt"/>
                <a:ea typeface="+mn-ea"/>
                <a:cs typeface="+mn-cs"/>
              </a:rPr>
              <a:t>In 2012 FNTN collaborators revisited their findings and concluded that they had formidable endurance (“Front Matter”, 2012). The 2012 report produced a rich appreciation for the importance of early relationships, brain health, and their relation to children and adult well-being. </a:t>
            </a:r>
            <a:endParaRPr lang="en-US" sz="1050" dirty="0"/>
          </a:p>
        </p:txBody>
      </p:sp>
      <p:sp>
        <p:nvSpPr>
          <p:cNvPr id="4" name="Slide Number Placeholder 3"/>
          <p:cNvSpPr>
            <a:spLocks noGrp="1"/>
          </p:cNvSpPr>
          <p:nvPr>
            <p:ph type="sldNum" sz="quarter" idx="10"/>
          </p:nvPr>
        </p:nvSpPr>
        <p:spPr/>
        <p:txBody>
          <a:bodyPr/>
          <a:lstStyle/>
          <a:p>
            <a:fld id="{C5350955-C219-41F5-862D-8E81F7CEA424}" type="slidenum">
              <a:rPr lang="en-US" smtClean="0"/>
              <a:pPr/>
              <a:t>5</a:t>
            </a:fld>
            <a:endParaRPr lang="en-US" dirty="0"/>
          </a:p>
        </p:txBody>
      </p:sp>
    </p:spTree>
    <p:extLst>
      <p:ext uri="{BB962C8B-B14F-4D97-AF65-F5344CB8AC3E}">
        <p14:creationId xmlns:p14="http://schemas.microsoft.com/office/powerpoint/2010/main" val="2427936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Relationship: The </a:t>
            </a:r>
            <a:r>
              <a:rPr lang="en-US" i="1" dirty="0"/>
              <a:t>nature versus nurture </a:t>
            </a:r>
            <a:r>
              <a:rPr lang="en-US" dirty="0"/>
              <a:t>debate is scientifically obsolete. Genetic, relational, and environmental influences are intertwined and work together in dynamic ways over the course of development. </a:t>
            </a:r>
          </a:p>
          <a:p>
            <a:pPr marL="0" indent="0">
              <a:buFontTx/>
              <a:buNone/>
            </a:pPr>
            <a:r>
              <a:rPr lang="en-US" dirty="0"/>
              <a:t>2. Children's early development depends on the</a:t>
            </a:r>
            <a:r>
              <a:rPr lang="en-US" baseline="0" dirty="0"/>
              <a:t> </a:t>
            </a:r>
            <a:r>
              <a:rPr lang="en-US" dirty="0"/>
              <a:t>health and well-being of their parents who, along with other regular caregivers, are the</a:t>
            </a:r>
            <a:r>
              <a:rPr lang="en-US" baseline="0" dirty="0"/>
              <a:t> </a:t>
            </a:r>
            <a:r>
              <a:rPr lang="en-US" dirty="0"/>
              <a:t>“active ingredients” of environmental influence during the early childhood period.</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a:p>
            <a:r>
              <a:rPr lang="en-US" dirty="0"/>
              <a:t>Photo: Courtesy of Justin Konrad</a:t>
            </a:r>
          </a:p>
        </p:txBody>
      </p:sp>
      <p:sp>
        <p:nvSpPr>
          <p:cNvPr id="4" name="Slide Number Placeholder 3"/>
          <p:cNvSpPr>
            <a:spLocks noGrp="1"/>
          </p:cNvSpPr>
          <p:nvPr>
            <p:ph type="sldNum" sz="quarter" idx="10"/>
          </p:nvPr>
        </p:nvSpPr>
        <p:spPr/>
        <p:txBody>
          <a:bodyPr/>
          <a:lstStyle/>
          <a:p>
            <a:fld id="{C5350955-C219-41F5-862D-8E81F7CEA424}" type="slidenum">
              <a:rPr lang="en-US" smtClean="0"/>
              <a:pPr/>
              <a:t>6</a:t>
            </a:fld>
            <a:endParaRPr lang="en-US" dirty="0"/>
          </a:p>
        </p:txBody>
      </p:sp>
    </p:spTree>
    <p:extLst>
      <p:ext uri="{BB962C8B-B14F-4D97-AF65-F5344CB8AC3E}">
        <p14:creationId xmlns:p14="http://schemas.microsoft.com/office/powerpoint/2010/main" val="3103654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Striking </a:t>
            </a:r>
            <a:r>
              <a:rPr lang="en-US" i="0" dirty="0"/>
              <a:t>developmental disparities associated with social and economic disadvantages  are apparent well before kindergarten and are predictive of later academic performance.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i="0" dirty="0"/>
              <a:t>Social, emotional, and regulatory impairments can seriously compromise early childhood development.  Young children suffer sadness</a:t>
            </a:r>
            <a:r>
              <a:rPr lang="en-US" sz="1200" i="0" baseline="0" dirty="0"/>
              <a:t> and dysregulation </a:t>
            </a:r>
            <a:r>
              <a:rPr lang="en-US" sz="1200" i="0" dirty="0"/>
              <a:t>in response to trauma, loss, or personal rejection.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a:t>3. Many early childhood programs do not have the capacity to address child</a:t>
            </a:r>
            <a:r>
              <a:rPr lang="en-US" sz="1200" i="0" baseline="0" dirty="0"/>
              <a:t> and family </a:t>
            </a:r>
            <a:r>
              <a:rPr lang="en-US" sz="1200" i="0" dirty="0"/>
              <a:t>social</a:t>
            </a:r>
            <a:r>
              <a:rPr lang="en-US" sz="1200" i="0" baseline="0" dirty="0"/>
              <a:t> and behavioral </a:t>
            </a:r>
            <a:r>
              <a:rPr lang="en-US" sz="1200" i="0" dirty="0"/>
              <a:t>concerns.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a:t>4.</a:t>
            </a:r>
            <a:r>
              <a:rPr lang="en-US" sz="1200" i="0" baseline="0" dirty="0"/>
              <a:t> </a:t>
            </a:r>
            <a:r>
              <a:rPr lang="en-US" sz="1200" i="0" dirty="0"/>
              <a:t>The quality</a:t>
            </a:r>
            <a:r>
              <a:rPr lang="en-US" sz="1200" i="0" baseline="0" dirty="0"/>
              <a:t> of </a:t>
            </a:r>
            <a:r>
              <a:rPr lang="en-US" sz="1200" i="0" dirty="0"/>
              <a:t>child care and</a:t>
            </a:r>
            <a:r>
              <a:rPr lang="en-US" sz="1200" i="0" baseline="0" dirty="0"/>
              <a:t> other children’s services including early education and child protection matters.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baseline="0" dirty="0"/>
              <a:t>5. Environmental quality also matters. </a:t>
            </a:r>
            <a:r>
              <a:rPr lang="en-US" sz="1200" dirty="0"/>
              <a:t>We know that health and living profiles of disadvantaged and impoverished neighborhoods are significantly worse than those in thriving communities.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6. There is a great need for</a:t>
            </a:r>
            <a:r>
              <a:rPr lang="en-US" sz="1200" baseline="0" dirty="0"/>
              <a:t> </a:t>
            </a:r>
            <a:r>
              <a:rPr lang="en-US" sz="1200" dirty="0"/>
              <a:t>policies and resources to target</a:t>
            </a:r>
            <a:r>
              <a:rPr lang="en-US" sz="1200" baseline="0" dirty="0"/>
              <a:t> healthier communities, access to </a:t>
            </a:r>
            <a:r>
              <a:rPr lang="en-US" sz="1200" dirty="0"/>
              <a:t>preventative medicine and the development of resources that enhance child</a:t>
            </a:r>
            <a:r>
              <a:rPr lang="en-US" sz="1200" baseline="0" dirty="0"/>
              <a:t> and family wellness for underserved and vulnerable populations</a:t>
            </a:r>
            <a:r>
              <a:rPr lang="en-US" sz="1200"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Photo: Photo by Gift </a:t>
            </a:r>
            <a:r>
              <a:rPr lang="en-US" sz="1200" dirty="0" err="1"/>
              <a:t>Habeshaw</a:t>
            </a:r>
            <a:r>
              <a:rPr lang="en-US" sz="1200" dirty="0"/>
              <a:t> on </a:t>
            </a:r>
            <a:r>
              <a:rPr lang="en-US" sz="1200" dirty="0" err="1"/>
              <a:t>Unsplash</a:t>
            </a:r>
            <a:endParaRPr lang="en-US" sz="1200" dirty="0"/>
          </a:p>
        </p:txBody>
      </p:sp>
      <p:sp>
        <p:nvSpPr>
          <p:cNvPr id="4" name="Slide Number Placeholder 3"/>
          <p:cNvSpPr>
            <a:spLocks noGrp="1"/>
          </p:cNvSpPr>
          <p:nvPr>
            <p:ph type="sldNum" sz="quarter" idx="10"/>
          </p:nvPr>
        </p:nvSpPr>
        <p:spPr/>
        <p:txBody>
          <a:bodyPr/>
          <a:lstStyle/>
          <a:p>
            <a:fld id="{C5350955-C219-41F5-862D-8E81F7CEA424}" type="slidenum">
              <a:rPr lang="en-US" smtClean="0"/>
              <a:pPr/>
              <a:t>7</a:t>
            </a:fld>
            <a:endParaRPr lang="en-US" dirty="0"/>
          </a:p>
        </p:txBody>
      </p:sp>
    </p:spTree>
    <p:extLst>
      <p:ext uri="{BB962C8B-B14F-4D97-AF65-F5344CB8AC3E}">
        <p14:creationId xmlns:p14="http://schemas.microsoft.com/office/powerpoint/2010/main" val="245920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US" dirty="0"/>
              <a:t>The Center</a:t>
            </a:r>
            <a:r>
              <a:rPr lang="en-US" baseline="0" dirty="0"/>
              <a:t> on the Developing Child at Harvard University extends the work of the NTN study and is dedicated to the science of early childhood. CDC </a:t>
            </a:r>
            <a:r>
              <a:rPr lang="en-US" sz="1200" dirty="0"/>
              <a:t>advances </a:t>
            </a:r>
            <a:r>
              <a:rPr lang="en-US" sz="1200" dirty="0">
                <a:solidFill>
                  <a:srgbClr val="C00000"/>
                </a:solidFill>
              </a:rPr>
              <a:t>scientific evidence </a:t>
            </a:r>
            <a:r>
              <a:rPr lang="en-US" sz="1200" dirty="0"/>
              <a:t>about the importance of early relationships and the effects of early experiences on children’s </a:t>
            </a:r>
            <a:r>
              <a:rPr lang="en-US" sz="1200" dirty="0">
                <a:solidFill>
                  <a:srgbClr val="C00000"/>
                </a:solidFill>
              </a:rPr>
              <a:t>brain architecture</a:t>
            </a:r>
            <a:r>
              <a:rPr lang="en-US" sz="1200" dirty="0"/>
              <a:t>.</a:t>
            </a:r>
            <a:endParaRPr lang="en-US" baseline="0" dirty="0"/>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US" sz="1200" dirty="0"/>
              <a:t>Young children need positive relationships, rich learning opportunities, and safe environments.</a:t>
            </a: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US" sz="1200" dirty="0">
                <a:solidFill>
                  <a:srgbClr val="C00000"/>
                </a:solidFill>
              </a:rPr>
              <a:t>Vulnerable children &amp; families </a:t>
            </a:r>
            <a:r>
              <a:rPr lang="en-US" sz="1200" dirty="0"/>
              <a:t>need </a:t>
            </a:r>
            <a:r>
              <a:rPr lang="en-US" sz="1200" dirty="0">
                <a:solidFill>
                  <a:srgbClr val="C00000"/>
                </a:solidFill>
              </a:rPr>
              <a:t>intensive home support</a:t>
            </a:r>
            <a:r>
              <a:rPr lang="en-US" sz="1200" dirty="0"/>
              <a:t> that is </a:t>
            </a:r>
            <a:r>
              <a:rPr lang="en-US" sz="1200" dirty="0">
                <a:solidFill>
                  <a:srgbClr val="C00000"/>
                </a:solidFill>
              </a:rPr>
              <a:t>intergenerational </a:t>
            </a:r>
            <a:r>
              <a:rPr lang="en-US" sz="1200" dirty="0"/>
              <a:t>and guided by knowledge of health inequities. </a:t>
            </a: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US" sz="1200" dirty="0"/>
              <a:t>Early childhood programs should employ well-trained, relationally responsive, culturally-aware staff.</a:t>
            </a: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US" sz="1200" dirty="0"/>
              <a:t>Programming for children must be rich, age-appropriate, and developmentally stimulating .</a:t>
            </a:r>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r>
              <a:rPr lang="en-US" sz="1200" dirty="0">
                <a:solidFill>
                  <a:srgbClr val="C00000"/>
                </a:solidFill>
              </a:rPr>
              <a:t>Policies</a:t>
            </a:r>
            <a:r>
              <a:rPr lang="en-US" sz="1200" dirty="0"/>
              <a:t> that guide early childhood programs must be </a:t>
            </a:r>
            <a:r>
              <a:rPr lang="en-US" sz="1200" dirty="0">
                <a:solidFill>
                  <a:srgbClr val="C00000"/>
                </a:solidFill>
              </a:rPr>
              <a:t>proven effective </a:t>
            </a:r>
            <a:r>
              <a:rPr lang="en-US" sz="1200" dirty="0"/>
              <a:t>across biopsychosocial domains. </a:t>
            </a:r>
          </a:p>
          <a:p>
            <a:pPr marL="0" marR="0" indent="0" algn="l" defTabSz="914400" rtl="0" eaLnBrk="1" fontAlgn="auto" latinLnBrk="0" hangingPunct="1">
              <a:lnSpc>
                <a:spcPct val="100000"/>
              </a:lnSpc>
              <a:spcBef>
                <a:spcPct val="0"/>
              </a:spcBef>
              <a:spcAft>
                <a:spcPts val="0"/>
              </a:spcAft>
              <a:buClrTx/>
              <a:buSzTx/>
              <a:buFontTx/>
              <a:buNone/>
              <a:tabLst/>
              <a:defRPr/>
            </a:pPr>
            <a:endParaRPr lang="en-US" sz="1200" dirty="0"/>
          </a:p>
          <a:p>
            <a:pPr marL="228600" marR="0" indent="-228600" algn="l" defTabSz="914400" rtl="0" eaLnBrk="1" fontAlgn="auto" latinLnBrk="0" hangingPunct="1">
              <a:lnSpc>
                <a:spcPct val="100000"/>
              </a:lnSpc>
              <a:spcBef>
                <a:spcPct val="0"/>
              </a:spcBef>
              <a:spcAft>
                <a:spcPts val="0"/>
              </a:spcAft>
              <a:buClrTx/>
              <a:buSzTx/>
              <a:buFontTx/>
              <a:buAutoNum type="arabicPeriod"/>
              <a:tabLst/>
              <a:defRPr/>
            </a:pPr>
            <a:endParaRPr lang="en-US" sz="1200" dirty="0"/>
          </a:p>
          <a:p>
            <a:pPr marL="0" marR="0" indent="0" algn="l" defTabSz="914400" rtl="0" eaLnBrk="1" fontAlgn="auto" latinLnBrk="0" hangingPunct="1">
              <a:lnSpc>
                <a:spcPct val="100000"/>
              </a:lnSpc>
              <a:spcBef>
                <a:spcPct val="0"/>
              </a:spcBef>
              <a:spcAft>
                <a:spcPts val="0"/>
              </a:spcAft>
              <a:buClrTx/>
              <a:buSzTx/>
              <a:buFontTx/>
              <a:buNone/>
              <a:tabLst/>
              <a:defRPr/>
            </a:pPr>
            <a:r>
              <a:rPr lang="en-US" dirty="0"/>
              <a:t>Photo: Jimee, Jackie, Tom, &amp; Asha at flickr.</a:t>
            </a:r>
            <a:r>
              <a:rPr lang="en-US" baseline="0" dirty="0"/>
              <a:t> </a:t>
            </a:r>
            <a:endParaRPr lang="en-US" dirty="0"/>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F47A8F7-4B4B-4B37-9074-071376B09D6A}" type="slidenum">
              <a:rPr lang="en-US" smtClean="0"/>
              <a:pPr eaLnBrk="1" hangingPunct="1"/>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AutoNum type="arabicPeriod"/>
            </a:pPr>
            <a:r>
              <a:rPr lang="en-US" sz="1200" kern="1200" dirty="0">
                <a:solidFill>
                  <a:schemeClr val="tx1"/>
                </a:solidFill>
                <a:effectLst/>
                <a:latin typeface="+mn-lt"/>
                <a:ea typeface="+mn-ea"/>
                <a:cs typeface="+mn-cs"/>
              </a:rPr>
              <a:t>The U. S. Centers for Disease Control and Prevention and Kaiser Permanente’s Health Appraisal Center in San Diego, California, conduct</a:t>
            </a:r>
            <a:r>
              <a:rPr lang="en-US" sz="1200" kern="1200" baseline="0" dirty="0">
                <a:solidFill>
                  <a:schemeClr val="tx1"/>
                </a:solidFill>
                <a:effectLst/>
                <a:latin typeface="+mn-lt"/>
                <a:ea typeface="+mn-ea"/>
                <a:cs typeface="+mn-cs"/>
              </a:rPr>
              <a:t> ongoing research examining</a:t>
            </a:r>
            <a:r>
              <a:rPr lang="en-US" sz="1200" kern="1200" dirty="0">
                <a:solidFill>
                  <a:schemeClr val="tx1"/>
                </a:solidFill>
                <a:effectLst/>
                <a:latin typeface="+mn-lt"/>
                <a:ea typeface="+mn-ea"/>
                <a:cs typeface="+mn-cs"/>
              </a:rPr>
              <a:t> the impact of child abuse, family violence, and other detrimental life experiences on later, lifelong health outcomes. </a:t>
            </a:r>
          </a:p>
          <a:p>
            <a:pPr marL="228600" indent="-228600" eaLnBrk="1" hangingPunct="1">
              <a:spcBef>
                <a:spcPct val="0"/>
              </a:spcBef>
              <a:buAutoNum type="arabicPeriod"/>
            </a:pPr>
            <a:r>
              <a:rPr lang="en-US" sz="1200" kern="1200" dirty="0">
                <a:solidFill>
                  <a:schemeClr val="tx1"/>
                </a:solidFill>
                <a:effectLst/>
                <a:latin typeface="+mn-lt"/>
                <a:ea typeface="+mn-ea"/>
                <a:cs typeface="+mn-cs"/>
              </a:rPr>
              <a:t>ACE</a:t>
            </a:r>
            <a:r>
              <a:rPr lang="en-US" sz="1200" kern="1200" baseline="0" dirty="0">
                <a:solidFill>
                  <a:schemeClr val="tx1"/>
                </a:solidFill>
                <a:effectLst/>
                <a:latin typeface="+mn-lt"/>
                <a:ea typeface="+mn-ea"/>
                <a:cs typeface="+mn-cs"/>
              </a:rPr>
              <a:t> s</a:t>
            </a:r>
            <a:r>
              <a:rPr lang="en-US" sz="1200" kern="1200" dirty="0">
                <a:solidFill>
                  <a:schemeClr val="tx1"/>
                </a:solidFill>
                <a:effectLst/>
                <a:latin typeface="+mn-lt"/>
                <a:ea typeface="+mn-ea"/>
                <a:cs typeface="+mn-cs"/>
              </a:rPr>
              <a:t>tudy findings suggest that there are predictable links between deprivation and trauma in early childhood and the advent of chronic illnesses and other life-affecting conditions in adulthood. </a:t>
            </a:r>
          </a:p>
          <a:p>
            <a:pPr marL="228600" indent="-228600" eaLnBrk="1" hangingPunct="1">
              <a:spcBef>
                <a:spcPct val="0"/>
              </a:spcBef>
              <a:buAutoNum type="arabicPeriod"/>
            </a:pPr>
            <a:r>
              <a:rPr lang="en-US" sz="2400" dirty="0"/>
              <a:t>Limited access to health care, healthy, affordable food, and stable shelter adversely affect children’s quality of life.</a:t>
            </a:r>
            <a:endParaRPr lang="en-US" sz="1200" kern="1200" dirty="0">
              <a:solidFill>
                <a:schemeClr val="tx1"/>
              </a:solidFill>
              <a:effectLst/>
              <a:latin typeface="+mn-lt"/>
              <a:ea typeface="+mn-ea"/>
              <a:cs typeface="+mn-cs"/>
            </a:endParaRPr>
          </a:p>
          <a:p>
            <a:pPr marL="228600" indent="-228600" eaLnBrk="1" hangingPunct="1">
              <a:spcBef>
                <a:spcPct val="0"/>
              </a:spcBef>
              <a:buAutoNum type="arabicPeriod"/>
            </a:pPr>
            <a:r>
              <a:rPr lang="en-US" sz="1200" kern="1200" dirty="0">
                <a:solidFill>
                  <a:schemeClr val="tx1"/>
                </a:solidFill>
                <a:effectLst/>
                <a:latin typeface="+mn-lt"/>
                <a:ea typeface="+mn-ea"/>
                <a:cs typeface="+mn-cs"/>
              </a:rPr>
              <a:t>Parents living in insecure environments are more likely to be distracted and distressed and therefore less able to meet the multi-faceted demands of their growing children. </a:t>
            </a:r>
          </a:p>
          <a:p>
            <a:pPr marL="0" marR="0" indent="0" algn="l" defTabSz="914400" rtl="0" eaLnBrk="1" fontAlgn="auto" latinLnBrk="0" hangingPunct="1">
              <a:lnSpc>
                <a:spcPct val="100000"/>
              </a:lnSpc>
              <a:spcBef>
                <a:spcPct val="0"/>
              </a:spcBef>
              <a:spcAft>
                <a:spcPts val="0"/>
              </a:spcAft>
              <a:buClrTx/>
              <a:buSzTx/>
              <a:buFontTx/>
              <a:buNone/>
              <a:tabLst/>
              <a:defRPr/>
            </a:pPr>
            <a:r>
              <a:rPr lang="en-US" sz="1200" baseline="0" dirty="0"/>
              <a:t>Reference: </a:t>
            </a:r>
            <a:r>
              <a:rPr lang="en-US" sz="1200" dirty="0"/>
              <a:t>Dong, M., Anda, R. F., Dube, S. R., Giles, W. H., &amp; Felitti, V. J. (2003). The relationship of exposure to childhood sexual abuse to other forms of abuse, neglect, and household dysfunction during childhood. </a:t>
            </a:r>
            <a:r>
              <a:rPr lang="en-US" sz="1200" i="1" dirty="0"/>
              <a:t>Child Abuse &amp; Neglect</a:t>
            </a:r>
            <a:r>
              <a:rPr lang="en-US" sz="1200" dirty="0"/>
              <a:t>, 27, (6), 625.</a:t>
            </a:r>
          </a:p>
          <a:p>
            <a:pPr marL="0" indent="0" eaLnBrk="1" hangingPunct="1">
              <a:spcBef>
                <a:spcPct val="0"/>
              </a:spcBef>
              <a:buNone/>
            </a:pPr>
            <a:endParaRPr 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DC64CC-19A2-4FB4-ABFD-442325998B61}" type="slidenum">
              <a:rPr lang="en-US" smtClean="0"/>
              <a:pPr eaLnBrk="1" hangingPunct="1"/>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600" indent="-228600" eaLnBrk="1" hangingPunct="1">
              <a:spcBef>
                <a:spcPct val="0"/>
              </a:spcBef>
              <a:buAutoNum type="arabicPeriod"/>
            </a:pPr>
            <a:r>
              <a:rPr lang="en-US" sz="1200" b="0" kern="1200" dirty="0">
                <a:solidFill>
                  <a:schemeClr val="tx1"/>
                </a:solidFill>
                <a:effectLst/>
                <a:latin typeface="+mn-lt"/>
                <a:ea typeface="+mn-ea"/>
                <a:cs typeface="+mn-cs"/>
              </a:rPr>
              <a:t>To better understand the intersection of stress and resilience, the National Scientific Council on the Developing Child developed a taxonomy that describes three categories of stressful life experiences. These include positive, tolerable, and toxic stress and their relative impact on developing children.</a:t>
            </a:r>
          </a:p>
          <a:p>
            <a:pPr marL="228600" indent="-228600" eaLnBrk="1" hangingPunct="1">
              <a:spcBef>
                <a:spcPct val="0"/>
              </a:spcBef>
              <a:buAutoNum type="arabicPeriod"/>
            </a:pPr>
            <a:r>
              <a:rPr lang="en-US" sz="1200" b="0" kern="1200" dirty="0">
                <a:solidFill>
                  <a:schemeClr val="tx1"/>
                </a:solidFill>
                <a:effectLst/>
                <a:latin typeface="+mn-lt"/>
                <a:ea typeface="+mn-ea"/>
                <a:cs typeface="+mn-cs"/>
              </a:rPr>
              <a:t>Positive stress: </a:t>
            </a:r>
            <a:r>
              <a:rPr lang="en-US" sz="1200" b="0" dirty="0"/>
              <a:t>Occurs when children face acute events or tasks that are unfamiliar or anxiety-producing. For example, the first dentist visit. Mastering this acute stress experience increases the child’s self-worth and advances maturation &amp; growth. </a:t>
            </a:r>
          </a:p>
          <a:p>
            <a:pPr marL="228600" indent="-228600" eaLnBrk="1" hangingPunct="1">
              <a:spcBef>
                <a:spcPct val="0"/>
              </a:spcBef>
              <a:buAutoNum type="arabicPeriod"/>
            </a:pPr>
            <a:r>
              <a:rPr lang="en-US" sz="1200" b="0" kern="1200" dirty="0">
                <a:solidFill>
                  <a:schemeClr val="tx1"/>
                </a:solidFill>
                <a:effectLst/>
                <a:latin typeface="+mn-lt"/>
                <a:ea typeface="+mn-ea"/>
                <a:cs typeface="+mn-cs"/>
              </a:rPr>
              <a:t>Tolerable stress </a:t>
            </a:r>
            <a:r>
              <a:rPr lang="en-US" sz="1200" b="0" dirty="0"/>
              <a:t>Occurs when a child’s physiologic state is disrupted by life-altering events. For example, the death of a loved one, a period of homelessness, loss of family status. If stress is not mediated, it is more likely that the child will experience short and long term adverse effects than if stress is addressed with support and resources.</a:t>
            </a:r>
          </a:p>
          <a:p>
            <a:pPr marL="228600" indent="-228600" eaLnBrk="1" hangingPunct="1">
              <a:spcBef>
                <a:spcPct val="0"/>
              </a:spcBef>
              <a:buAutoNum type="arabicPeriod"/>
            </a:pPr>
            <a:r>
              <a:rPr lang="en-US" sz="1200" b="0" kern="1200" dirty="0">
                <a:solidFill>
                  <a:schemeClr val="tx1"/>
                </a:solidFill>
                <a:effectLst/>
                <a:latin typeface="+mn-lt"/>
                <a:ea typeface="+mn-ea"/>
                <a:cs typeface="+mn-cs"/>
              </a:rPr>
              <a:t>Toxic Stress is</a:t>
            </a:r>
            <a:r>
              <a:rPr lang="en-US" sz="1200" b="0" kern="1200" baseline="0" dirty="0">
                <a:solidFill>
                  <a:schemeClr val="tx1"/>
                </a:solidFill>
                <a:effectLst/>
                <a:latin typeface="+mn-lt"/>
                <a:ea typeface="+mn-ea"/>
                <a:cs typeface="+mn-cs"/>
              </a:rPr>
              <a:t> e</a:t>
            </a:r>
            <a:r>
              <a:rPr lang="en-US" sz="1200" b="0" dirty="0"/>
              <a:t>xtreme, persistent, and uncontrollable adversity is at the root of chronic stress. For example, family violence, neglect, and parental mental illness (untreated) contribute to toxic stress. Over time toxic stress interferes with health brain development and incurs damage to other organ systems. When unaddressed, toxic stress leads to significant physical and mental health issues in adulthood.</a:t>
            </a:r>
            <a:endParaRPr lang="en-US" sz="1200" b="0" kern="1200" dirty="0">
              <a:solidFill>
                <a:schemeClr val="tx1"/>
              </a:solidFill>
              <a:effectLst/>
              <a:latin typeface="+mn-lt"/>
              <a:ea typeface="+mn-ea"/>
              <a:cs typeface="+mn-cs"/>
            </a:endParaRPr>
          </a:p>
          <a:p>
            <a:pPr eaLnBrk="1" hangingPunct="1">
              <a:spcBef>
                <a:spcPct val="0"/>
              </a:spcBef>
            </a:pPr>
            <a:r>
              <a:rPr lang="en-US" dirty="0"/>
              <a:t>National Scientific Council on the Developing Child. (2005). </a:t>
            </a:r>
            <a:r>
              <a:rPr lang="en-US" i="1" dirty="0"/>
              <a:t>Excessive Stress Disrupts the Architecture of the Developing Brain: Working Paper #3</a:t>
            </a:r>
            <a:r>
              <a:rPr lang="en-US" dirty="0"/>
              <a:t>. Available at: </a:t>
            </a:r>
            <a:r>
              <a:rPr lang="en-US" dirty="0">
                <a:hlinkClick r:id="rId3"/>
              </a:rPr>
              <a:t>http://www.developingchild.net</a:t>
            </a:r>
            <a:r>
              <a:rPr lang="en-US" dirty="0"/>
              <a:t>.</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C7F68CA-362B-48E4-AC3D-0BC05A7029B2}" type="slidenum">
              <a:rPr lang="en-US" smtClean="0"/>
              <a:pPr eaLnBrk="1" hangingPunct="1"/>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4B6308-AD11-43DB-BA8C-91A147E409C2}"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7D3589-98B1-4A88-A501-8E1226E99F54}" type="slidenum">
              <a:rPr lang="en-US" smtClean="0"/>
              <a:pPr/>
              <a:t>‹#›</a:t>
            </a:fld>
            <a:endParaRPr lang="en-US" dirty="0"/>
          </a:p>
        </p:txBody>
      </p:sp>
    </p:spTree>
    <p:extLst>
      <p:ext uri="{BB962C8B-B14F-4D97-AF65-F5344CB8AC3E}">
        <p14:creationId xmlns:p14="http://schemas.microsoft.com/office/powerpoint/2010/main" val="893145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4B6308-AD11-43DB-BA8C-91A147E409C2}"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7D3589-98B1-4A88-A501-8E1226E99F54}" type="slidenum">
              <a:rPr lang="en-US" smtClean="0"/>
              <a:pPr/>
              <a:t>‹#›</a:t>
            </a:fld>
            <a:endParaRPr lang="en-US" dirty="0"/>
          </a:p>
        </p:txBody>
      </p:sp>
    </p:spTree>
    <p:extLst>
      <p:ext uri="{BB962C8B-B14F-4D97-AF65-F5344CB8AC3E}">
        <p14:creationId xmlns:p14="http://schemas.microsoft.com/office/powerpoint/2010/main" val="3127178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4B6308-AD11-43DB-BA8C-91A147E409C2}"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7D3589-98B1-4A88-A501-8E1226E99F54}" type="slidenum">
              <a:rPr lang="en-US" smtClean="0"/>
              <a:pPr/>
              <a:t>‹#›</a:t>
            </a:fld>
            <a:endParaRPr lang="en-US" dirty="0"/>
          </a:p>
        </p:txBody>
      </p:sp>
    </p:spTree>
    <p:extLst>
      <p:ext uri="{BB962C8B-B14F-4D97-AF65-F5344CB8AC3E}">
        <p14:creationId xmlns:p14="http://schemas.microsoft.com/office/powerpoint/2010/main" val="2573393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4B6308-AD11-43DB-BA8C-91A147E409C2}"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7D3589-98B1-4A88-A501-8E1226E99F54}" type="slidenum">
              <a:rPr lang="en-US" smtClean="0"/>
              <a:pPr/>
              <a:t>‹#›</a:t>
            </a:fld>
            <a:endParaRPr lang="en-US" dirty="0"/>
          </a:p>
        </p:txBody>
      </p:sp>
    </p:spTree>
    <p:extLst>
      <p:ext uri="{BB962C8B-B14F-4D97-AF65-F5344CB8AC3E}">
        <p14:creationId xmlns:p14="http://schemas.microsoft.com/office/powerpoint/2010/main" val="2229633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4B6308-AD11-43DB-BA8C-91A147E409C2}" type="datetimeFigureOut">
              <a:rPr lang="en-US" smtClean="0"/>
              <a:pPr/>
              <a:t>7/16/2019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7D3589-98B1-4A88-A501-8E1226E99F54}" type="slidenum">
              <a:rPr lang="en-US" smtClean="0"/>
              <a:pPr/>
              <a:t>‹#›</a:t>
            </a:fld>
            <a:endParaRPr lang="en-US" dirty="0"/>
          </a:p>
        </p:txBody>
      </p:sp>
    </p:spTree>
    <p:extLst>
      <p:ext uri="{BB962C8B-B14F-4D97-AF65-F5344CB8AC3E}">
        <p14:creationId xmlns:p14="http://schemas.microsoft.com/office/powerpoint/2010/main" val="1471907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4B6308-AD11-43DB-BA8C-91A147E409C2}" type="datetimeFigureOut">
              <a:rPr lang="en-US" smtClean="0"/>
              <a:pPr/>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7D3589-98B1-4A88-A501-8E1226E99F54}" type="slidenum">
              <a:rPr lang="en-US" smtClean="0"/>
              <a:pPr/>
              <a:t>‹#›</a:t>
            </a:fld>
            <a:endParaRPr lang="en-US" dirty="0"/>
          </a:p>
        </p:txBody>
      </p:sp>
    </p:spTree>
    <p:extLst>
      <p:ext uri="{BB962C8B-B14F-4D97-AF65-F5344CB8AC3E}">
        <p14:creationId xmlns:p14="http://schemas.microsoft.com/office/powerpoint/2010/main" val="311178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4B6308-AD11-43DB-BA8C-91A147E409C2}" type="datetimeFigureOut">
              <a:rPr lang="en-US" smtClean="0"/>
              <a:pPr/>
              <a:t>7/16/2019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67D3589-98B1-4A88-A501-8E1226E99F54}" type="slidenum">
              <a:rPr lang="en-US" smtClean="0"/>
              <a:pPr/>
              <a:t>‹#›</a:t>
            </a:fld>
            <a:endParaRPr lang="en-US" dirty="0"/>
          </a:p>
        </p:txBody>
      </p:sp>
    </p:spTree>
    <p:extLst>
      <p:ext uri="{BB962C8B-B14F-4D97-AF65-F5344CB8AC3E}">
        <p14:creationId xmlns:p14="http://schemas.microsoft.com/office/powerpoint/2010/main" val="294137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4B6308-AD11-43DB-BA8C-91A147E409C2}" type="datetimeFigureOut">
              <a:rPr lang="en-US" smtClean="0"/>
              <a:pPr/>
              <a:t>7/16/2019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67D3589-98B1-4A88-A501-8E1226E99F54}" type="slidenum">
              <a:rPr lang="en-US" smtClean="0"/>
              <a:pPr/>
              <a:t>‹#›</a:t>
            </a:fld>
            <a:endParaRPr lang="en-US" dirty="0"/>
          </a:p>
        </p:txBody>
      </p:sp>
    </p:spTree>
    <p:extLst>
      <p:ext uri="{BB962C8B-B14F-4D97-AF65-F5344CB8AC3E}">
        <p14:creationId xmlns:p14="http://schemas.microsoft.com/office/powerpoint/2010/main" val="1302214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B6308-AD11-43DB-BA8C-91A147E409C2}" type="datetimeFigureOut">
              <a:rPr lang="en-US" smtClean="0"/>
              <a:pPr/>
              <a:t>7/16/2019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67D3589-98B1-4A88-A501-8E1226E99F54}" type="slidenum">
              <a:rPr lang="en-US" smtClean="0"/>
              <a:pPr/>
              <a:t>‹#›</a:t>
            </a:fld>
            <a:endParaRPr lang="en-US" dirty="0"/>
          </a:p>
        </p:txBody>
      </p:sp>
    </p:spTree>
    <p:extLst>
      <p:ext uri="{BB962C8B-B14F-4D97-AF65-F5344CB8AC3E}">
        <p14:creationId xmlns:p14="http://schemas.microsoft.com/office/powerpoint/2010/main" val="362099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4B6308-AD11-43DB-BA8C-91A147E409C2}" type="datetimeFigureOut">
              <a:rPr lang="en-US" smtClean="0"/>
              <a:pPr/>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7D3589-98B1-4A88-A501-8E1226E99F54}" type="slidenum">
              <a:rPr lang="en-US" smtClean="0"/>
              <a:pPr/>
              <a:t>‹#›</a:t>
            </a:fld>
            <a:endParaRPr lang="en-US" dirty="0"/>
          </a:p>
        </p:txBody>
      </p:sp>
    </p:spTree>
    <p:extLst>
      <p:ext uri="{BB962C8B-B14F-4D97-AF65-F5344CB8AC3E}">
        <p14:creationId xmlns:p14="http://schemas.microsoft.com/office/powerpoint/2010/main" val="2953584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4B6308-AD11-43DB-BA8C-91A147E409C2}" type="datetimeFigureOut">
              <a:rPr lang="en-US" smtClean="0"/>
              <a:pPr/>
              <a:t>7/16/2019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67D3589-98B1-4A88-A501-8E1226E99F54}" type="slidenum">
              <a:rPr lang="en-US" smtClean="0"/>
              <a:pPr/>
              <a:t>‹#›</a:t>
            </a:fld>
            <a:endParaRPr lang="en-US" dirty="0"/>
          </a:p>
        </p:txBody>
      </p:sp>
    </p:spTree>
    <p:extLst>
      <p:ext uri="{BB962C8B-B14F-4D97-AF65-F5344CB8AC3E}">
        <p14:creationId xmlns:p14="http://schemas.microsoft.com/office/powerpoint/2010/main" val="119412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4B6308-AD11-43DB-BA8C-91A147E409C2}" type="datetimeFigureOut">
              <a:rPr lang="en-US" smtClean="0"/>
              <a:pPr/>
              <a:t>7/16/2019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7D3589-98B1-4A88-A501-8E1226E99F54}" type="slidenum">
              <a:rPr lang="en-US" smtClean="0"/>
              <a:pPr/>
              <a:t>‹#›</a:t>
            </a:fld>
            <a:endParaRPr lang="en-US" dirty="0"/>
          </a:p>
        </p:txBody>
      </p:sp>
    </p:spTree>
    <p:extLst>
      <p:ext uri="{BB962C8B-B14F-4D97-AF65-F5344CB8AC3E}">
        <p14:creationId xmlns:p14="http://schemas.microsoft.com/office/powerpoint/2010/main" val="10295911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cbsnews.com/video/watch/?id=7389750n&amp;tag=contentBody;storyMediaBox"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image" Target="../media/image14.png"/><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13.xml"/><Relationship Id="rId16" Type="http://schemas.openxmlformats.org/officeDocument/2006/relationships/diagramColors" Target="../diagrams/colors7.xml"/><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developingchild.harvard.edu/topics/science_of_early_childhoo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evelopingchild.harvard.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28650" y="365125"/>
            <a:ext cx="7886700" cy="1325563"/>
          </a:xfrm>
        </p:spPr>
        <p:txBody>
          <a:bodyPr vert="horz" lIns="91440" tIns="45720" rIns="91440" bIns="45720" rtlCol="0" anchor="ctr">
            <a:normAutofit/>
          </a:bodyPr>
          <a:lstStyle/>
          <a:p>
            <a:pPr algn="l">
              <a:lnSpc>
                <a:spcPct val="90000"/>
              </a:lnSpc>
              <a:defRPr/>
            </a:pPr>
            <a:r>
              <a:rPr lang="en-US" kern="1200">
                <a:solidFill>
                  <a:schemeClr val="tx1"/>
                </a:solidFill>
                <a:latin typeface="+mj-lt"/>
                <a:ea typeface="+mj-ea"/>
                <a:cs typeface="+mj-cs"/>
              </a:rPr>
              <a:t>Chapter 2: Early Experiences Matter</a:t>
            </a:r>
          </a:p>
        </p:txBody>
      </p:sp>
      <p:pic>
        <p:nvPicPr>
          <p:cNvPr id="2" name="Picture 1"/>
          <p:cNvPicPr>
            <a:picLocks noChangeAspect="1"/>
          </p:cNvPicPr>
          <p:nvPr/>
        </p:nvPicPr>
        <p:blipFill>
          <a:blip r:embed="rId2"/>
          <a:stretch>
            <a:fillRect/>
          </a:stretch>
        </p:blipFill>
        <p:spPr>
          <a:xfrm>
            <a:off x="1123619" y="1825626"/>
            <a:ext cx="6889618" cy="4351338"/>
          </a:xfrm>
          <a:prstGeom prst="rect">
            <a:avLst/>
          </a:prstGeom>
        </p:spPr>
      </p:pic>
    </p:spTree>
    <p:extLst>
      <p:ext uri="{BB962C8B-B14F-4D97-AF65-F5344CB8AC3E}">
        <p14:creationId xmlns:p14="http://schemas.microsoft.com/office/powerpoint/2010/main" val="466175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74638"/>
            <a:ext cx="8229600" cy="715962"/>
          </a:xfrm>
          <a:noFill/>
          <a:ln>
            <a:noFill/>
            <a:miter lim="800000"/>
            <a:headEnd/>
            <a:tailEnd/>
          </a:ln>
        </p:spPr>
        <p:txBody>
          <a:bodyPr>
            <a:noAutofit/>
          </a:bodyPr>
          <a:lstStyle/>
          <a:p>
            <a:pPr eaLnBrk="1" hangingPunct="1"/>
            <a:r>
              <a:rPr lang="en-US" dirty="0"/>
              <a:t>Stress Taxonomy</a:t>
            </a:r>
          </a:p>
        </p:txBody>
      </p:sp>
      <p:graphicFrame>
        <p:nvGraphicFramePr>
          <p:cNvPr id="5" name="Diagram 4"/>
          <p:cNvGraphicFramePr/>
          <p:nvPr>
            <p:extLst>
              <p:ext uri="{D42A27DB-BD31-4B8C-83A1-F6EECF244321}">
                <p14:modId xmlns:p14="http://schemas.microsoft.com/office/powerpoint/2010/main" val="2313211567"/>
              </p:ext>
            </p:extLst>
          </p:nvPr>
        </p:nvGraphicFramePr>
        <p:xfrm>
          <a:off x="1524000" y="1028700"/>
          <a:ext cx="6096000" cy="416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600200" y="5194300"/>
            <a:ext cx="6019800" cy="923330"/>
          </a:xfrm>
          <a:prstGeom prst="rect">
            <a:avLst/>
          </a:prstGeom>
          <a:solidFill>
            <a:schemeClr val="accent5">
              <a:lumMod val="60000"/>
              <a:lumOff val="40000"/>
            </a:schemeClr>
          </a:solidFill>
        </p:spPr>
        <p:txBody>
          <a:bodyPr wrap="square" rtlCol="0">
            <a:spAutoFit/>
          </a:bodyPr>
          <a:lstStyle/>
          <a:p>
            <a:r>
              <a:rPr lang="en-US" dirty="0"/>
              <a:t>      </a:t>
            </a:r>
          </a:p>
          <a:p>
            <a:r>
              <a:rPr lang="en-US" dirty="0"/>
              <a:t>    </a:t>
            </a:r>
            <a:r>
              <a:rPr lang="en-US" dirty="0">
                <a:solidFill>
                  <a:srgbClr val="002060"/>
                </a:solidFill>
              </a:rPr>
              <a:t>National Scientific Council on the Developing Child (2005)</a:t>
            </a:r>
          </a:p>
          <a:p>
            <a:endParaRPr lang="en-US" dirty="0"/>
          </a:p>
        </p:txBody>
      </p:sp>
    </p:spTree>
    <p:extLst>
      <p:ext uri="{BB962C8B-B14F-4D97-AF65-F5344CB8AC3E}">
        <p14:creationId xmlns:p14="http://schemas.microsoft.com/office/powerpoint/2010/main" val="230191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696" y="629266"/>
            <a:ext cx="2738601" cy="1676603"/>
          </a:xfrm>
        </p:spPr>
        <p:txBody>
          <a:bodyPr>
            <a:normAutofit/>
          </a:bodyPr>
          <a:lstStyle/>
          <a:p>
            <a:pPr>
              <a:lnSpc>
                <a:spcPct val="90000"/>
              </a:lnSpc>
            </a:pPr>
            <a:r>
              <a:rPr lang="en-US" sz="2800"/>
              <a:t>Trauma-informed Practice Principles</a:t>
            </a:r>
          </a:p>
        </p:txBody>
      </p:sp>
      <p:sp>
        <p:nvSpPr>
          <p:cNvPr id="3" name="Content Placeholder 2"/>
          <p:cNvSpPr>
            <a:spLocks noGrp="1"/>
          </p:cNvSpPr>
          <p:nvPr>
            <p:ph idx="1"/>
          </p:nvPr>
        </p:nvSpPr>
        <p:spPr>
          <a:xfrm>
            <a:off x="152400" y="2438400"/>
            <a:ext cx="3072897" cy="3785419"/>
          </a:xfrm>
        </p:spPr>
        <p:txBody>
          <a:bodyPr>
            <a:normAutofit/>
          </a:bodyPr>
          <a:lstStyle/>
          <a:p>
            <a:pPr marL="457200" indent="-457200">
              <a:buFont typeface="+mj-lt"/>
              <a:buAutoNum type="arabicPeriod"/>
            </a:pPr>
            <a:r>
              <a:rPr lang="en-US" sz="2000" dirty="0"/>
              <a:t>Safety</a:t>
            </a:r>
          </a:p>
          <a:p>
            <a:pPr marL="457200" indent="-457200">
              <a:buFont typeface="+mj-lt"/>
              <a:buAutoNum type="arabicPeriod"/>
            </a:pPr>
            <a:r>
              <a:rPr lang="en-US" sz="2000" dirty="0"/>
              <a:t>Trustworthiness and  Transparency</a:t>
            </a:r>
          </a:p>
          <a:p>
            <a:pPr marL="457200" indent="-457200">
              <a:buFont typeface="+mj-lt"/>
              <a:buAutoNum type="arabicPeriod"/>
            </a:pPr>
            <a:r>
              <a:rPr lang="en-US" sz="2000" dirty="0"/>
              <a:t>Collaboration and Mutuality</a:t>
            </a:r>
          </a:p>
          <a:p>
            <a:pPr marL="457200" indent="-457200">
              <a:buFont typeface="+mj-lt"/>
              <a:buAutoNum type="arabicPeriod"/>
            </a:pPr>
            <a:r>
              <a:rPr lang="en-US" sz="2000" dirty="0"/>
              <a:t>Empowerment </a:t>
            </a:r>
          </a:p>
          <a:p>
            <a:pPr marL="457200" indent="-457200">
              <a:buFont typeface="+mj-lt"/>
              <a:buAutoNum type="arabicPeriod"/>
            </a:pPr>
            <a:r>
              <a:rPr lang="en-US" sz="2000" dirty="0"/>
              <a:t>Voice and Choice</a:t>
            </a:r>
          </a:p>
          <a:p>
            <a:pPr marL="457200" indent="-457200">
              <a:buFont typeface="+mj-lt"/>
              <a:buAutoNum type="arabicPeriod"/>
            </a:pPr>
            <a:r>
              <a:rPr lang="en-US" sz="2000" dirty="0"/>
              <a:t>Cultural, Historical, and </a:t>
            </a:r>
          </a:p>
          <a:p>
            <a:pPr marL="457200" indent="-457200">
              <a:buFont typeface="+mj-lt"/>
              <a:buAutoNum type="arabicPeriod"/>
            </a:pPr>
            <a:r>
              <a:rPr lang="en-US" sz="2000" dirty="0"/>
              <a:t>Gender Issues</a:t>
            </a:r>
          </a:p>
          <a:p>
            <a:pPr marL="0" indent="0">
              <a:buNone/>
            </a:pPr>
            <a:endParaRPr lang="en-US" sz="1600" dirty="0"/>
          </a:p>
        </p:txBody>
      </p:sp>
      <p:pic>
        <p:nvPicPr>
          <p:cNvPr id="4" name="Picture 3"/>
          <p:cNvPicPr>
            <a:picLocks noChangeAspect="1"/>
          </p:cNvPicPr>
          <p:nvPr/>
        </p:nvPicPr>
        <p:blipFill rotWithShape="1">
          <a:blip r:embed="rId3"/>
          <a:srcRect l="20043" r="17800"/>
          <a:stretch/>
        </p:blipFill>
        <p:spPr>
          <a:xfrm>
            <a:off x="3479292" y="10"/>
            <a:ext cx="5664708" cy="6857990"/>
          </a:xfrm>
          <a:prstGeom prst="rect">
            <a:avLst/>
          </a:prstGeom>
          <a:effectLst/>
        </p:spPr>
      </p:pic>
    </p:spTree>
    <p:extLst>
      <p:ext uri="{BB962C8B-B14F-4D97-AF65-F5344CB8AC3E}">
        <p14:creationId xmlns:p14="http://schemas.microsoft.com/office/powerpoint/2010/main" val="1225937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duotone>
              <a:prstClr val="black"/>
              <a:schemeClr val="tx2">
                <a:tint val="45000"/>
                <a:satMod val="400000"/>
              </a:schemeClr>
            </a:duotone>
            <a:extLst/>
          </a:blip>
          <a:srcRect/>
          <a:stretch/>
        </p:blipFill>
        <p:spPr>
          <a:xfrm>
            <a:off x="20" y="10"/>
            <a:ext cx="9143980" cy="6857990"/>
          </a:xfrm>
          <a:prstGeom prst="rect">
            <a:avLst/>
          </a:prstGeom>
        </p:spPr>
      </p:pic>
      <p:sp>
        <p:nvSpPr>
          <p:cNvPr id="10" name="Rectangle 9">
            <a:extLst>
              <a:ext uri="{FF2B5EF4-FFF2-40B4-BE49-F238E27FC236}">
                <a16:creationId xmlns:a16="http://schemas.microsoft.com/office/drawing/2014/main" id="{B4147794-66B7-4CDE-BC75-BBDC48B2FC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9610" y="0"/>
            <a:ext cx="578859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entury Schoolbook" panose="02040604050505020304"/>
              <a:ea typeface="+mn-ea"/>
              <a:cs typeface="+mn-cs"/>
            </a:endParaRPr>
          </a:p>
        </p:txBody>
      </p:sp>
      <p:sp>
        <p:nvSpPr>
          <p:cNvPr id="2" name="Title 1"/>
          <p:cNvSpPr>
            <a:spLocks noGrp="1"/>
          </p:cNvSpPr>
          <p:nvPr>
            <p:ph type="title"/>
          </p:nvPr>
        </p:nvSpPr>
        <p:spPr>
          <a:xfrm>
            <a:off x="3038166" y="365758"/>
            <a:ext cx="5088195" cy="1828800"/>
          </a:xfrm>
        </p:spPr>
        <p:txBody>
          <a:bodyPr>
            <a:normAutofit/>
          </a:bodyPr>
          <a:lstStyle/>
          <a:p>
            <a:pPr>
              <a:lnSpc>
                <a:spcPct val="90000"/>
              </a:lnSpc>
            </a:pPr>
            <a:r>
              <a:rPr lang="en-US" sz="3300">
                <a:solidFill>
                  <a:schemeClr val="tx1">
                    <a:lumMod val="85000"/>
                    <a:lumOff val="15000"/>
                  </a:schemeClr>
                </a:solidFill>
              </a:rPr>
              <a:t>Empowerment-based Positive Youth Development (EMPYD) – 7 Cs </a:t>
            </a:r>
          </a:p>
        </p:txBody>
      </p:sp>
      <p:sp>
        <p:nvSpPr>
          <p:cNvPr id="12" name="Rectangle 11">
            <a:extLst>
              <a:ext uri="{FF2B5EF4-FFF2-40B4-BE49-F238E27FC236}">
                <a16:creationId xmlns:a16="http://schemas.microsoft.com/office/drawing/2014/main" id="{41202E79-1236-4DF8-9921-F47A0B079C1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8200" y="0"/>
            <a:ext cx="685800" cy="6858000"/>
          </a:xfrm>
          <a:prstGeom prst="rect">
            <a:avLst/>
          </a:pr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4" name="Diagram 3"/>
          <p:cNvGraphicFramePr/>
          <p:nvPr>
            <p:extLst>
              <p:ext uri="{D42A27DB-BD31-4B8C-83A1-F6EECF244321}">
                <p14:modId xmlns:p14="http://schemas.microsoft.com/office/powerpoint/2010/main" val="256373929"/>
              </p:ext>
            </p:extLst>
          </p:nvPr>
        </p:nvGraphicFramePr>
        <p:xfrm>
          <a:off x="3038166" y="2324100"/>
          <a:ext cx="5088195" cy="3875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8548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52400" y="2438400"/>
            <a:ext cx="3200400" cy="3785419"/>
          </a:xfrm>
        </p:spPr>
        <p:txBody>
          <a:bodyPr>
            <a:normAutofit/>
          </a:bodyPr>
          <a:lstStyle/>
          <a:p>
            <a:pPr>
              <a:buNone/>
            </a:pPr>
            <a:r>
              <a:rPr lang="en-US" sz="2800" dirty="0"/>
              <a:t>	Economic hardship imposes tremendous burdens on children and parents. </a:t>
            </a: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366" r="23684"/>
          <a:stretch/>
        </p:blipFill>
        <p:spPr bwMode="auto">
          <a:xfrm>
            <a:off x="3479292" y="10"/>
            <a:ext cx="5664708" cy="6857990"/>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8553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59971" y="1783959"/>
            <a:ext cx="3483937" cy="2889114"/>
          </a:xfrm>
        </p:spPr>
        <p:txBody>
          <a:bodyPr vert="horz" lIns="91440" tIns="45720" rIns="91440" bIns="45720" rtlCol="0" anchor="b">
            <a:normAutofit/>
          </a:bodyPr>
          <a:lstStyle/>
          <a:p>
            <a:pPr algn="l">
              <a:lnSpc>
                <a:spcPct val="90000"/>
              </a:lnSpc>
              <a:defRPr/>
            </a:pPr>
            <a:r>
              <a:rPr lang="en-US" sz="5100"/>
              <a:t>60 Minutes: Children &amp; Poverty</a:t>
            </a:r>
          </a:p>
        </p:txBody>
      </p:sp>
      <p:sp>
        <p:nvSpPr>
          <p:cNvPr id="20483" name="Content Placeholder 2"/>
          <p:cNvSpPr>
            <a:spLocks noGrp="1"/>
          </p:cNvSpPr>
          <p:nvPr>
            <p:ph idx="1"/>
          </p:nvPr>
        </p:nvSpPr>
        <p:spPr>
          <a:xfrm>
            <a:off x="5059970" y="4750893"/>
            <a:ext cx="3483937" cy="1147863"/>
          </a:xfrm>
        </p:spPr>
        <p:txBody>
          <a:bodyPr vert="horz" lIns="91440" tIns="45720" rIns="91440" bIns="45720" rtlCol="0" anchor="t">
            <a:normAutofit/>
          </a:bodyPr>
          <a:lstStyle/>
          <a:p>
            <a:pPr marL="0" indent="0">
              <a:lnSpc>
                <a:spcPct val="90000"/>
              </a:lnSpc>
              <a:spcBef>
                <a:spcPts val="1000"/>
              </a:spcBef>
              <a:buNone/>
            </a:pPr>
            <a:r>
              <a:rPr lang="en-US" sz="1700">
                <a:hlinkClick r:id="rId2"/>
              </a:rPr>
              <a:t>http://www.cbsnews.com/video/watch/?id=7389750n&amp;tag=contentBody;storyMediaBox</a:t>
            </a:r>
            <a:r>
              <a:rPr lang="en-US" sz="1700"/>
              <a:t> </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629586"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48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420" r="31170"/>
          <a:stretch/>
        </p:blipFill>
        <p:spPr bwMode="auto">
          <a:xfrm>
            <a:off x="20" y="10"/>
            <a:ext cx="4518095"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813958"/>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763000" cy="1173162"/>
          </a:xfrm>
          <a:noFill/>
          <a:ln>
            <a:noFill/>
          </a:ln>
        </p:spPr>
        <p:txBody>
          <a:bodyPr>
            <a:normAutofit fontScale="90000"/>
          </a:bodyPr>
          <a:lstStyle/>
          <a:p>
            <a:r>
              <a:rPr lang="en-US" dirty="0"/>
              <a:t> </a:t>
            </a:r>
            <a:r>
              <a:rPr lang="en-US" sz="4000" dirty="0">
                <a:solidFill>
                  <a:srgbClr val="002060"/>
                </a:solidFill>
              </a:rPr>
              <a:t>Costs of Childhood </a:t>
            </a:r>
            <a:r>
              <a:rPr lang="en-US" sz="3600" dirty="0">
                <a:solidFill>
                  <a:srgbClr val="002060"/>
                </a:solidFill>
              </a:rPr>
              <a:t>Chronic Illness or Disability</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pPr marL="0" indent="0">
              <a:buNone/>
            </a:pPr>
            <a:r>
              <a:rPr lang="en-US" dirty="0"/>
              <a:t> </a:t>
            </a:r>
          </a:p>
        </p:txBody>
      </p:sp>
      <p:graphicFrame>
        <p:nvGraphicFramePr>
          <p:cNvPr id="7" name="Diagram 6"/>
          <p:cNvGraphicFramePr/>
          <p:nvPr>
            <p:extLst>
              <p:ext uri="{D42A27DB-BD31-4B8C-83A1-F6EECF244321}">
                <p14:modId xmlns:p14="http://schemas.microsoft.com/office/powerpoint/2010/main" val="62456117"/>
              </p:ext>
            </p:extLst>
          </p:nvPr>
        </p:nvGraphicFramePr>
        <p:xfrm>
          <a:off x="304800" y="1752600"/>
          <a:ext cx="25146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0" name="Diagram 9"/>
          <p:cNvGraphicFramePr/>
          <p:nvPr>
            <p:extLst>
              <p:ext uri="{D42A27DB-BD31-4B8C-83A1-F6EECF244321}">
                <p14:modId xmlns:p14="http://schemas.microsoft.com/office/powerpoint/2010/main" val="1543713305"/>
              </p:ext>
            </p:extLst>
          </p:nvPr>
        </p:nvGraphicFramePr>
        <p:xfrm>
          <a:off x="6096000" y="1676400"/>
          <a:ext cx="2743200" cy="21336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3290539448"/>
              </p:ext>
            </p:extLst>
          </p:nvPr>
        </p:nvGraphicFramePr>
        <p:xfrm>
          <a:off x="3154239" y="4648200"/>
          <a:ext cx="2789361" cy="20574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2" name="TextBox 11"/>
          <p:cNvSpPr txBox="1"/>
          <p:nvPr/>
        </p:nvSpPr>
        <p:spPr>
          <a:xfrm>
            <a:off x="1447800" y="2133600"/>
            <a:ext cx="1706439" cy="400110"/>
          </a:xfrm>
          <a:prstGeom prst="rect">
            <a:avLst/>
          </a:prstGeom>
          <a:noFill/>
        </p:spPr>
        <p:txBody>
          <a:bodyPr wrap="square" rtlCol="0">
            <a:spAutoFit/>
          </a:bodyPr>
          <a:lstStyle/>
          <a:p>
            <a:r>
              <a:rPr lang="en-US" sz="2000" dirty="0"/>
              <a:t>Insurance</a:t>
            </a:r>
          </a:p>
        </p:txBody>
      </p:sp>
      <p:pic>
        <p:nvPicPr>
          <p:cNvPr id="4" name="Picture 3">
            <a:extLst>
              <a:ext uri="{FF2B5EF4-FFF2-40B4-BE49-F238E27FC236}">
                <a16:creationId xmlns:a16="http://schemas.microsoft.com/office/drawing/2014/main" id="{A6966A74-8AC4-4201-B331-44EC0021F697}"/>
              </a:ext>
            </a:extLst>
          </p:cNvPr>
          <p:cNvPicPr>
            <a:picLocks noChangeAspect="1"/>
          </p:cNvPicPr>
          <p:nvPr/>
        </p:nvPicPr>
        <p:blipFill>
          <a:blip r:embed="rId18"/>
          <a:stretch>
            <a:fillRect/>
          </a:stretch>
        </p:blipFill>
        <p:spPr>
          <a:xfrm>
            <a:off x="3349873" y="952065"/>
            <a:ext cx="2401764" cy="3543735"/>
          </a:xfrm>
          <a:prstGeom prst="rect">
            <a:avLst/>
          </a:prstGeom>
        </p:spPr>
      </p:pic>
    </p:spTree>
    <p:extLst>
      <p:ext uri="{BB962C8B-B14F-4D97-AF65-F5344CB8AC3E}">
        <p14:creationId xmlns:p14="http://schemas.microsoft.com/office/powerpoint/2010/main" val="3144415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Untitled-4"/>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6853" r="3815" b="2"/>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3100">
                <a:solidFill>
                  <a:schemeClr val="tx1">
                    <a:lumMod val="85000"/>
                    <a:lumOff val="15000"/>
                  </a:schemeClr>
                </a:solidFill>
              </a:rPr>
              <a:t>Therese &amp; Magdalena</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466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483" name="Rectangle 3"/>
          <p:cNvSpPr>
            <a:spLocks noGrp="1" noChangeArrowheads="1"/>
          </p:cNvSpPr>
          <p:nvPr>
            <p:ph type="body" idx="1"/>
          </p:nvPr>
        </p:nvSpPr>
        <p:spPr>
          <a:xfrm>
            <a:off x="76200" y="1752600"/>
            <a:ext cx="3124200" cy="4301066"/>
          </a:xfrm>
        </p:spPr>
        <p:txBody>
          <a:bodyPr>
            <a:normAutofit/>
          </a:bodyPr>
          <a:lstStyle/>
          <a:p>
            <a:pPr>
              <a:buFontTx/>
              <a:buNone/>
              <a:defRPr/>
            </a:pPr>
            <a:r>
              <a:rPr lang="en-US" sz="2400" dirty="0">
                <a:solidFill>
                  <a:schemeClr val="bg1"/>
                </a:solidFill>
              </a:rPr>
              <a:t>	Family resilience is a dynamic process fostered by positive interaction and interrelationship with others. </a:t>
            </a:r>
          </a:p>
        </p:txBody>
      </p:sp>
      <p:pic>
        <p:nvPicPr>
          <p:cNvPr id="6146" name="Picture 2" descr="C:\Users\Shelley\Pictures\2012-07-24\4.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973322" y="1151030"/>
            <a:ext cx="4688077" cy="4395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627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63877"/>
            <a:ext cx="2620771" cy="4930246"/>
          </a:xfrm>
        </p:spPr>
        <p:txBody>
          <a:bodyPr>
            <a:normAutofit/>
          </a:bodyPr>
          <a:lstStyle/>
          <a:p>
            <a:pPr algn="r">
              <a:defRPr/>
            </a:pPr>
            <a:r>
              <a:rPr lang="en-US" sz="3400" dirty="0">
                <a:solidFill>
                  <a:schemeClr val="accent1"/>
                </a:solidFill>
              </a:rPr>
              <a:t>Conversation Starters</a:t>
            </a:r>
          </a:p>
        </p:txBody>
      </p:sp>
      <p:sp>
        <p:nvSpPr>
          <p:cNvPr id="16387" name="Content Placeholder 2"/>
          <p:cNvSpPr>
            <a:spLocks noGrp="1"/>
          </p:cNvSpPr>
          <p:nvPr>
            <p:ph idx="1"/>
          </p:nvPr>
        </p:nvSpPr>
        <p:spPr>
          <a:xfrm>
            <a:off x="4119500" y="609600"/>
            <a:ext cx="4783327" cy="7096761"/>
          </a:xfrm>
        </p:spPr>
        <p:txBody>
          <a:bodyPr anchor="ctr">
            <a:normAutofit/>
          </a:bodyPr>
          <a:lstStyle/>
          <a:p>
            <a:pPr marL="514350" indent="-514350">
              <a:buFontTx/>
              <a:buAutoNum type="arabicPeriod"/>
            </a:pPr>
            <a:endParaRPr lang="en-US" altLang="en-US" sz="2000" dirty="0" smtClean="0"/>
          </a:p>
          <a:p>
            <a:pPr marL="514350" indent="-514350">
              <a:buFontTx/>
              <a:buAutoNum type="arabicPeriod"/>
            </a:pPr>
            <a:r>
              <a:rPr lang="en-US" altLang="en-US" sz="2000" dirty="0" smtClean="0"/>
              <a:t>Provide examples of </a:t>
            </a:r>
            <a:r>
              <a:rPr lang="en-US" altLang="en-US" sz="2000" dirty="0"/>
              <a:t>how scientific knowledge is applied in every day practice with children and families</a:t>
            </a:r>
            <a:r>
              <a:rPr lang="en-US" altLang="en-US" sz="2000" dirty="0" smtClean="0"/>
              <a:t>?</a:t>
            </a:r>
          </a:p>
          <a:p>
            <a:pPr marL="514350" indent="-514350">
              <a:buFontTx/>
              <a:buAutoNum type="arabicPeriod"/>
            </a:pPr>
            <a:r>
              <a:rPr lang="en-US" altLang="en-US" sz="2000" dirty="0"/>
              <a:t>How does science promote relational practice principles?</a:t>
            </a:r>
          </a:p>
          <a:p>
            <a:pPr marL="514350" indent="-514350">
              <a:buFontTx/>
              <a:buAutoNum type="arabicPeriod"/>
            </a:pPr>
            <a:r>
              <a:rPr lang="en-US" altLang="en-US" sz="2000" dirty="0"/>
              <a:t>What pitfalls or errors occur when workers do not stay current with childhood-related studies?</a:t>
            </a:r>
          </a:p>
          <a:p>
            <a:pPr marL="514350" indent="-514350">
              <a:buFontTx/>
              <a:buAutoNum type="arabicPeriod"/>
            </a:pPr>
            <a:r>
              <a:rPr lang="en-US" altLang="en-US" sz="2000" dirty="0"/>
              <a:t>Why is it important for social service agencies and policy makers to stay abreast of early childhood scientific findings?</a:t>
            </a:r>
          </a:p>
          <a:p>
            <a:pPr marL="514350" indent="-514350">
              <a:buFontTx/>
              <a:buAutoNum type="arabicPeriod"/>
            </a:pPr>
            <a:r>
              <a:rPr lang="en-US" altLang="en-US" sz="2000" dirty="0"/>
              <a:t>How does trauma-informed practice influence relationship-building with clients?</a:t>
            </a:r>
          </a:p>
          <a:p>
            <a:pPr marL="514350" indent="-514350">
              <a:buFontTx/>
              <a:buAutoNum type="arabicPeriod"/>
            </a:pPr>
            <a:r>
              <a:rPr lang="en-US" altLang="en-US" sz="2000" dirty="0"/>
              <a:t>How do context and culture influence scientific inquiry and its applications? Why should science be culturally and trauma-informed?</a:t>
            </a:r>
          </a:p>
          <a:p>
            <a:pPr marL="514350" indent="-514350">
              <a:buFontTx/>
              <a:buAutoNum type="arabicPeriod"/>
            </a:pPr>
            <a:endParaRPr lang="en-US" altLang="en-US" sz="2400" dirty="0"/>
          </a:p>
          <a:p>
            <a:pPr marL="514350" indent="-514350">
              <a:buFontTx/>
              <a:buAutoNum type="arabicPeriod"/>
            </a:pPr>
            <a:endParaRPr lang="en-US" altLang="en-US" sz="1900" dirty="0"/>
          </a:p>
          <a:p>
            <a:pPr marL="514350" indent="-514350">
              <a:buFontTx/>
              <a:buAutoNum type="arabicPeriod"/>
            </a:pPr>
            <a:endParaRPr lang="en-US" altLang="en-US" sz="1900" dirty="0"/>
          </a:p>
          <a:p>
            <a:pPr marL="514350" indent="-514350">
              <a:buFontTx/>
              <a:buAutoNum type="arabicPeriod"/>
            </a:pPr>
            <a:endParaRPr lang="en-US" altLang="en-US" sz="1900" dirty="0"/>
          </a:p>
        </p:txBody>
      </p:sp>
    </p:spTree>
    <p:extLst>
      <p:ext uri="{BB962C8B-B14F-4D97-AF65-F5344CB8AC3E}">
        <p14:creationId xmlns:p14="http://schemas.microsoft.com/office/powerpoint/2010/main" val="2038490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8480" y="990600"/>
            <a:ext cx="2788120" cy="5227321"/>
          </a:xfrm>
          <a:noFill/>
        </p:spPr>
        <p:txBody>
          <a:bodyPr>
            <a:noAutofit/>
          </a:bodyPr>
          <a:lstStyle/>
          <a:p>
            <a:pPr algn="l">
              <a:lnSpc>
                <a:spcPct val="90000"/>
              </a:lnSpc>
            </a:pPr>
            <a:r>
              <a:rPr lang="en-US" sz="2400" dirty="0"/>
              <a:t>Science is the evolving and systematic study of phenomenon that helps organize and evaluate what we know. </a:t>
            </a:r>
          </a:p>
          <a:p>
            <a:pPr algn="l">
              <a:lnSpc>
                <a:spcPct val="90000"/>
              </a:lnSpc>
            </a:pPr>
            <a:endParaRPr lang="en-US" sz="2400" dirty="0">
              <a:hlinkClick r:id="rId3"/>
            </a:endParaRPr>
          </a:p>
          <a:p>
            <a:pPr algn="l">
              <a:lnSpc>
                <a:spcPct val="90000"/>
              </a:lnSpc>
            </a:pPr>
            <a:endParaRPr lang="en-US" sz="2400" dirty="0">
              <a:hlinkClick r:id="rId3"/>
            </a:endParaRPr>
          </a:p>
          <a:p>
            <a:pPr algn="l">
              <a:lnSpc>
                <a:spcPct val="90000"/>
              </a:lnSpc>
            </a:pPr>
            <a:endParaRPr lang="en-US" sz="2400" dirty="0">
              <a:hlinkClick r:id="rId3"/>
            </a:endParaRPr>
          </a:p>
          <a:p>
            <a:pPr algn="l">
              <a:lnSpc>
                <a:spcPct val="90000"/>
              </a:lnSpc>
            </a:pPr>
            <a:r>
              <a:rPr lang="en-US" sz="1600" dirty="0">
                <a:hlinkClick r:id="rId3"/>
              </a:rPr>
              <a:t>http://developingchild.harvard.edu/topics/science_of_early_childhood/</a:t>
            </a:r>
            <a:r>
              <a:rPr lang="en-US" sz="2400" dirty="0"/>
              <a:t>	</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9102" r="23423" b="1"/>
          <a:stretch/>
        </p:blipFill>
        <p:spPr bwMode="auto">
          <a:xfrm>
            <a:off x="3490722" y="10"/>
            <a:ext cx="5653278" cy="6857990"/>
          </a:xfrm>
          <a:prstGeom prst="rect">
            <a:avLst/>
          </a:prstGeom>
          <a:noFill/>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2086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
            <a:ext cx="3302781"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86469" y="0"/>
            <a:ext cx="1827609"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401265" y="685800"/>
            <a:ext cx="2085203" cy="5105400"/>
          </a:xfrm>
        </p:spPr>
        <p:txBody>
          <a:bodyPr>
            <a:normAutofit/>
          </a:bodyPr>
          <a:lstStyle/>
          <a:p>
            <a:r>
              <a:rPr lang="en-US" sz="3500" b="1">
                <a:solidFill>
                  <a:srgbClr val="FFFFFF"/>
                </a:solidFill>
              </a:rPr>
              <a:t/>
            </a:r>
            <a:br>
              <a:rPr lang="en-US" sz="3500" b="1">
                <a:solidFill>
                  <a:srgbClr val="FFFFFF"/>
                </a:solidFill>
              </a:rPr>
            </a:br>
            <a:r>
              <a:rPr lang="en-US" sz="3500">
                <a:solidFill>
                  <a:srgbClr val="FFFFFF"/>
                </a:solidFill>
              </a:rPr>
              <a:t>Critical Relational Theories</a:t>
            </a:r>
            <a:br>
              <a:rPr lang="en-US" sz="3500">
                <a:solidFill>
                  <a:srgbClr val="FFFFFF"/>
                </a:solidFill>
              </a:rPr>
            </a:br>
            <a:endParaRPr lang="en-US" sz="3500">
              <a:solidFill>
                <a:srgbClr val="FFFFFF"/>
              </a:solidFill>
            </a:endParaRPr>
          </a:p>
        </p:txBody>
      </p:sp>
      <p:graphicFrame>
        <p:nvGraphicFramePr>
          <p:cNvPr id="5" name="Content Placeholder 2">
            <a:extLst>
              <a:ext uri="{FF2B5EF4-FFF2-40B4-BE49-F238E27FC236}">
                <a16:creationId xmlns:a16="http://schemas.microsoft.com/office/drawing/2014/main" id="{77495765-300F-4DAC-97C5-DCF7FB200D6D}"/>
              </a:ext>
            </a:extLst>
          </p:cNvPr>
          <p:cNvGraphicFramePr>
            <a:graphicFrameLocks noGrp="1"/>
          </p:cNvGraphicFramePr>
          <p:nvPr>
            <p:ph idx="1"/>
            <p:extLst>
              <p:ext uri="{D42A27DB-BD31-4B8C-83A1-F6EECF244321}">
                <p14:modId xmlns:p14="http://schemas.microsoft.com/office/powerpoint/2010/main" val="2914109734"/>
              </p:ext>
            </p:extLst>
          </p:nvPr>
        </p:nvGraphicFramePr>
        <p:xfrm>
          <a:off x="3757612" y="685800"/>
          <a:ext cx="4869656"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1439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828800"/>
            <a:ext cx="3072897" cy="3785419"/>
          </a:xfrm>
        </p:spPr>
        <p:txBody>
          <a:bodyPr>
            <a:normAutofit/>
          </a:bodyPr>
          <a:lstStyle/>
          <a:p>
            <a:pPr marL="0" indent="0">
              <a:buNone/>
            </a:pPr>
            <a:r>
              <a:rPr lang="en-US" sz="2400" b="1" dirty="0"/>
              <a:t>Infant mental health </a:t>
            </a:r>
            <a:r>
              <a:rPr lang="en-US" sz="2400" dirty="0"/>
              <a:t>is the observation, study, and assessment of parent/caregiver/infant interactions, the history of parents’ earliest relationships, and the influence of attachment. </a:t>
            </a:r>
          </a:p>
        </p:txBody>
      </p:sp>
      <p:pic>
        <p:nvPicPr>
          <p:cNvPr id="2050" name="Picture 2" descr="C:\Users\Shelley\Pictures\2011-12-25\    SCK photos GHANA\P313002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 b="9199"/>
          <a:stretch/>
        </p:blipFill>
        <p:spPr bwMode="auto">
          <a:xfrm>
            <a:off x="3479292" y="10"/>
            <a:ext cx="5664708"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383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6248400"/>
          </a:xfrm>
        </p:spPr>
        <p:txBody>
          <a:bodyPr>
            <a:normAutofit lnSpcReduction="10000"/>
          </a:bodyPr>
          <a:lstStyle/>
          <a:p>
            <a:pPr marL="0" indent="0" algn="ctr">
              <a:buNone/>
            </a:pPr>
            <a:r>
              <a:rPr lang="en-US" dirty="0"/>
              <a:t>All children are born wired for feelings &amp; </a:t>
            </a:r>
          </a:p>
          <a:p>
            <a:pPr marL="0" indent="0" algn="ctr">
              <a:buNone/>
            </a:pPr>
            <a:r>
              <a:rPr lang="en-US" dirty="0"/>
              <a:t>ready to learn</a:t>
            </a:r>
          </a:p>
          <a:p>
            <a:pPr marL="0" indent="0">
              <a:buNone/>
            </a:pPr>
            <a:endParaRPr lang="en-US" sz="11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3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en-US" sz="1800" dirty="0"/>
          </a:p>
          <a:p>
            <a:pPr marL="0" indent="0">
              <a:buNone/>
            </a:pPr>
            <a:r>
              <a:rPr lang="en-US" sz="1800" dirty="0"/>
              <a:t>Shonkoff, J. &amp; Phillips, D. (Eds.). (2000).</a:t>
            </a:r>
            <a:r>
              <a:rPr lang="en-US" sz="1800" b="1" dirty="0"/>
              <a:t> </a:t>
            </a:r>
            <a:r>
              <a:rPr lang="en-US" sz="1800" dirty="0"/>
              <a:t>From Neurons to Neighborhoods: The science of early childhood development.</a:t>
            </a:r>
          </a:p>
          <a:p>
            <a:pPr marL="609600" indent="-609600">
              <a:buFontTx/>
              <a:buAutoNum type="arabicPeriod"/>
            </a:pPr>
            <a:endParaRPr lang="en-US" sz="1100" dirty="0">
              <a:solidFill>
                <a:srgbClr val="C00000"/>
              </a:solidFill>
            </a:endParaRPr>
          </a:p>
        </p:txBody>
      </p:sp>
      <p:sp>
        <p:nvSpPr>
          <p:cNvPr id="4" name="Striped Right Arrow 3"/>
          <p:cNvSpPr/>
          <p:nvPr/>
        </p:nvSpPr>
        <p:spPr>
          <a:xfrm>
            <a:off x="3994912" y="3339084"/>
            <a:ext cx="978408" cy="484632"/>
          </a:xfrm>
          <a:prstGeom prst="striped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968" y="2171700"/>
            <a:ext cx="3728884" cy="2819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3F46BC99-66A2-4593-8D42-6CCBEAB8D683}"/>
              </a:ext>
            </a:extLst>
          </p:cNvPr>
          <p:cNvPicPr>
            <a:picLocks noChangeAspect="1"/>
          </p:cNvPicPr>
          <p:nvPr/>
        </p:nvPicPr>
        <p:blipFill>
          <a:blip r:embed="rId4"/>
          <a:stretch>
            <a:fillRect/>
          </a:stretch>
        </p:blipFill>
        <p:spPr>
          <a:xfrm>
            <a:off x="5029200" y="2212211"/>
            <a:ext cx="3963832" cy="2642555"/>
          </a:xfrm>
          <a:prstGeom prst="rect">
            <a:avLst/>
          </a:prstGeom>
        </p:spPr>
      </p:pic>
    </p:spTree>
    <p:extLst>
      <p:ext uri="{BB962C8B-B14F-4D97-AF65-F5344CB8AC3E}">
        <p14:creationId xmlns:p14="http://schemas.microsoft.com/office/powerpoint/2010/main" val="249634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descr="C:\Users\Shelley\Downloads\AlnZoe(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0779" b="5785"/>
          <a:stretch/>
        </p:blipFill>
        <p:spPr bwMode="auto">
          <a:xfrm>
            <a:off x="20" y="10"/>
            <a:ext cx="9143980" cy="466692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a:extLst>
              <a:ext uri="{FF2B5EF4-FFF2-40B4-BE49-F238E27FC236}">
                <a16:creationId xmlns:a16="http://schemas.microsoft.com/office/drawing/2014/main" id="{EE09A529-E47C-4634-BB98-0A9526C372B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4" name="Oval 73">
            <a:extLst>
              <a:ext uri="{FF2B5EF4-FFF2-40B4-BE49-F238E27FC236}">
                <a16:creationId xmlns:a16="http://schemas.microsoft.com/office/drawing/2014/main" id="{569C1A01-6FB5-43CE-ADCC-936728ACAC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 y="4551037"/>
            <a:ext cx="8839199" cy="1509935"/>
          </a:xfrm>
        </p:spPr>
        <p:txBody>
          <a:bodyPr anchor="ctr">
            <a:normAutofit/>
          </a:bodyPr>
          <a:lstStyle/>
          <a:p>
            <a:pPr marL="0" indent="0">
              <a:buFontTx/>
              <a:buNone/>
            </a:pPr>
            <a:r>
              <a:rPr lang="en-US" sz="2400" dirty="0">
                <a:solidFill>
                  <a:srgbClr val="000000"/>
                </a:solidFill>
              </a:rPr>
              <a:t>Like children, parents need to be nurtured, cared for, and supported.</a:t>
            </a:r>
          </a:p>
          <a:p>
            <a:pPr marL="0" indent="0">
              <a:buNone/>
            </a:pPr>
            <a:endParaRPr lang="en-US" sz="1600" dirty="0">
              <a:solidFill>
                <a:srgbClr val="000000"/>
              </a:solidFill>
            </a:endParaRPr>
          </a:p>
        </p:txBody>
      </p:sp>
    </p:spTree>
    <p:extLst>
      <p:ext uri="{BB962C8B-B14F-4D97-AF65-F5344CB8AC3E}">
        <p14:creationId xmlns:p14="http://schemas.microsoft.com/office/powerpoint/2010/main" val="303386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1E496C48-7392-440E-99D4-DDC0D223E586}"/>
              </a:ext>
            </a:extLst>
          </p:cNvPr>
          <p:cNvPicPr>
            <a:picLocks noChangeAspect="1"/>
          </p:cNvPicPr>
          <p:nvPr/>
        </p:nvPicPr>
        <p:blipFill rotWithShape="1">
          <a:blip r:embed="rId3">
            <a:alphaModFix amt="35000"/>
            <a:extLst/>
          </a:blip>
          <a:srcRect l="7219" r="3780" b="-1"/>
          <a:stretch/>
        </p:blipFill>
        <p:spPr>
          <a:xfrm>
            <a:off x="20" y="10"/>
            <a:ext cx="9143980" cy="6857990"/>
          </a:xfrm>
          <a:prstGeom prst="rect">
            <a:avLst/>
          </a:prstGeom>
        </p:spPr>
      </p:pic>
      <p:sp>
        <p:nvSpPr>
          <p:cNvPr id="3" name="Content Placeholder 2"/>
          <p:cNvSpPr>
            <a:spLocks noGrp="1"/>
          </p:cNvSpPr>
          <p:nvPr>
            <p:ph idx="1"/>
          </p:nvPr>
        </p:nvSpPr>
        <p:spPr>
          <a:xfrm>
            <a:off x="628650" y="1825625"/>
            <a:ext cx="7886700" cy="4351338"/>
          </a:xfrm>
        </p:spPr>
        <p:txBody>
          <a:bodyPr>
            <a:normAutofit/>
          </a:bodyPr>
          <a:lstStyle/>
          <a:p>
            <a:pPr marL="0" indent="0">
              <a:buNone/>
            </a:pPr>
            <a:r>
              <a:rPr lang="en-US">
                <a:solidFill>
                  <a:srgbClr val="FFFFFF"/>
                </a:solidFill>
              </a:rPr>
              <a:t>Social, economic, and environmental disadvantages impact children’s health and overall development.</a:t>
            </a:r>
          </a:p>
          <a:p>
            <a:pPr marL="0" indent="0">
              <a:buNone/>
            </a:pPr>
            <a:endParaRPr lang="en-US">
              <a:solidFill>
                <a:srgbClr val="FFFFFF"/>
              </a:solidFill>
            </a:endParaRPr>
          </a:p>
          <a:p>
            <a:pPr marL="0" indent="0">
              <a:buNone/>
            </a:pPr>
            <a:endParaRPr lang="en-US">
              <a:solidFill>
                <a:srgbClr val="FFFFFF"/>
              </a:solidFill>
            </a:endParaRPr>
          </a:p>
          <a:p>
            <a:pPr marL="0" indent="0">
              <a:buNone/>
            </a:pPr>
            <a:r>
              <a:rPr lang="en-US">
                <a:solidFill>
                  <a:srgbClr val="FFFFFF"/>
                </a:solidFill>
              </a:rPr>
              <a:t>  </a:t>
            </a:r>
          </a:p>
          <a:p>
            <a:pPr marL="0" indent="0">
              <a:buNone/>
            </a:pPr>
            <a:endParaRPr lang="en-US">
              <a:solidFill>
                <a:srgbClr val="FFFFFF"/>
              </a:solidFill>
            </a:endParaRPr>
          </a:p>
        </p:txBody>
      </p:sp>
    </p:spTree>
    <p:extLst>
      <p:ext uri="{BB962C8B-B14F-4D97-AF65-F5344CB8AC3E}">
        <p14:creationId xmlns:p14="http://schemas.microsoft.com/office/powerpoint/2010/main" val="237452723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2209800"/>
            <a:ext cx="3048000" cy="3785419"/>
          </a:xfrm>
        </p:spPr>
        <p:txBody>
          <a:bodyPr>
            <a:normAutofit/>
          </a:bodyPr>
          <a:lstStyle/>
          <a:p>
            <a:pPr marL="609600" indent="-609600">
              <a:spcBef>
                <a:spcPts val="0"/>
              </a:spcBef>
              <a:buNone/>
            </a:pPr>
            <a:r>
              <a:rPr lang="en-US" sz="1600" dirty="0"/>
              <a:t>	</a:t>
            </a:r>
            <a:r>
              <a:rPr lang="en-US" sz="2400" dirty="0"/>
              <a:t>Quality early childhood programs yield a high return on investment for children, families, and communities.</a:t>
            </a:r>
          </a:p>
          <a:p>
            <a:pPr marL="609600" indent="-609600">
              <a:spcBef>
                <a:spcPts val="0"/>
              </a:spcBef>
              <a:buNone/>
            </a:pPr>
            <a:r>
              <a:rPr lang="en-US" sz="1600" dirty="0"/>
              <a:t>     </a:t>
            </a:r>
            <a:r>
              <a:rPr lang="en-US" sz="1600" dirty="0">
                <a:hlinkClick r:id="rId3"/>
              </a:rPr>
              <a:t>www.developingchild.harvard.edu</a:t>
            </a:r>
            <a:r>
              <a:rPr lang="en-US" sz="1600" dirty="0"/>
              <a:t> </a:t>
            </a:r>
          </a:p>
          <a:p>
            <a:pPr marL="609600" indent="-609600">
              <a:spcBef>
                <a:spcPts val="0"/>
              </a:spcBef>
              <a:buNone/>
            </a:pPr>
            <a:endParaRPr lang="en-US" sz="1600" dirty="0"/>
          </a:p>
          <a:p>
            <a:pPr marL="609600" indent="-609600" eaLnBrk="1" hangingPunct="1">
              <a:buFontTx/>
              <a:buNone/>
            </a:pPr>
            <a:endParaRPr lang="en-US" sz="1600" dirty="0">
              <a:hlinkClick r:id="rId3"/>
            </a:endParaRPr>
          </a:p>
          <a:p>
            <a:pPr marL="609600" indent="-609600" eaLnBrk="1" hangingPunct="1">
              <a:buFontTx/>
              <a:buNone/>
            </a:pPr>
            <a:endParaRPr lang="en-US" sz="1600" dirty="0">
              <a:hlinkClick r:id="rId3"/>
            </a:endParaRPr>
          </a:p>
          <a:p>
            <a:pPr marL="609600" indent="-609600" eaLnBrk="1" hangingPunct="1">
              <a:buFontTx/>
              <a:buNone/>
            </a:pPr>
            <a:endParaRPr lang="en-US" sz="1600" dirty="0">
              <a:hlinkClick r:id="rId3"/>
            </a:endParaRPr>
          </a:p>
          <a:p>
            <a:pPr marL="609600" indent="-609600" eaLnBrk="1" hangingPunct="1">
              <a:buFontTx/>
              <a:buNone/>
            </a:pPr>
            <a:endParaRPr lang="en-US" sz="1600" dirty="0">
              <a:hlinkClick r:id="rId3"/>
            </a:endParaRPr>
          </a:p>
          <a:p>
            <a:pPr marL="609600" indent="-609600" eaLnBrk="1" hangingPunct="1">
              <a:buFontTx/>
              <a:buNone/>
            </a:pPr>
            <a:endParaRPr lang="en-US" sz="1600" dirty="0">
              <a:hlinkClick r:id="rId3"/>
            </a:endParaRPr>
          </a:p>
          <a:p>
            <a:pPr marL="609600" indent="-609600" eaLnBrk="1" hangingPunct="1">
              <a:buFontTx/>
              <a:buNone/>
            </a:pPr>
            <a:endParaRPr lang="en-US" sz="1600" dirty="0">
              <a:hlinkClick r:id="rId3"/>
            </a:endParaRPr>
          </a:p>
          <a:p>
            <a:pPr marL="609600" indent="-609600">
              <a:buNone/>
            </a:pPr>
            <a:endParaRPr lang="en-US" sz="1600" dirty="0">
              <a:hlinkClick r:id="rId3"/>
            </a:endParaRPr>
          </a:p>
          <a:p>
            <a:pPr marL="609600" indent="-609600">
              <a:buNone/>
            </a:pPr>
            <a:endParaRPr lang="en-US" sz="1600" dirty="0">
              <a:hlinkClick r:id="rId3"/>
            </a:endParaRPr>
          </a:p>
          <a:p>
            <a:pPr marL="609600" indent="-609600">
              <a:buNone/>
            </a:pPr>
            <a:endParaRPr lang="en-US" sz="1600" dirty="0">
              <a:hlinkClick r:id="rId3"/>
            </a:endParaRPr>
          </a:p>
          <a:p>
            <a:pPr marL="609600" indent="-609600">
              <a:buNone/>
            </a:pPr>
            <a:endParaRPr lang="en-US" sz="1600" dirty="0">
              <a:hlinkClick r:id="rId3"/>
            </a:endParaRPr>
          </a:p>
          <a:p>
            <a:pPr marL="609600" indent="-609600">
              <a:buNone/>
            </a:pPr>
            <a:endParaRPr lang="en-US" sz="1600" dirty="0">
              <a:hlinkClick r:id="rId3"/>
            </a:endParaRPr>
          </a:p>
          <a:p>
            <a:pPr marL="609600" indent="-609600">
              <a:buNone/>
            </a:pPr>
            <a:endParaRPr lang="en-US" sz="1600" dirty="0">
              <a:hlinkClick r:id="rId3"/>
            </a:endParaRPr>
          </a:p>
          <a:p>
            <a:pPr marL="609600" indent="-609600" eaLnBrk="1" hangingPunct="1">
              <a:buFontTx/>
              <a:buNone/>
            </a:pPr>
            <a:endParaRPr lang="en-US" sz="1600" dirty="0"/>
          </a:p>
        </p:txBody>
      </p:sp>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20" r="22830"/>
          <a:stretch/>
        </p:blipFill>
        <p:spPr bwMode="auto">
          <a:xfrm>
            <a:off x="3479292" y="10"/>
            <a:ext cx="5664708" cy="6857990"/>
          </a:xfrm>
          <a:prstGeom prst="rect">
            <a:avLst/>
          </a:prstGeom>
          <a:noFill/>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86873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274638"/>
            <a:ext cx="8229600" cy="715962"/>
          </a:xfrm>
          <a:noFill/>
          <a:ln>
            <a:noFill/>
            <a:miter lim="800000"/>
            <a:headEnd/>
            <a:tailEnd/>
          </a:ln>
        </p:spPr>
        <p:txBody>
          <a:bodyPr>
            <a:noAutofit/>
          </a:bodyPr>
          <a:lstStyle/>
          <a:p>
            <a:pPr eaLnBrk="1" hangingPunct="1"/>
            <a:r>
              <a:rPr lang="en-US" sz="3200" dirty="0">
                <a:solidFill>
                  <a:srgbClr val="002060"/>
                </a:solidFill>
              </a:rPr>
              <a:t>Adverse Childhood Experiences (ACE)</a:t>
            </a:r>
          </a:p>
        </p:txBody>
      </p:sp>
      <p:sp>
        <p:nvSpPr>
          <p:cNvPr id="14339" name="Rectangle 3"/>
          <p:cNvSpPr>
            <a:spLocks noGrp="1" noChangeArrowheads="1"/>
          </p:cNvSpPr>
          <p:nvPr>
            <p:ph type="body" idx="1"/>
          </p:nvPr>
        </p:nvSpPr>
        <p:spPr>
          <a:xfrm>
            <a:off x="304800" y="1295400"/>
            <a:ext cx="8382000" cy="5257800"/>
          </a:xfrm>
          <a:ln>
            <a:solidFill>
              <a:schemeClr val="bg1"/>
            </a:solidFill>
          </a:ln>
        </p:spPr>
        <p:txBody>
          <a:bodyPr>
            <a:normAutofit/>
          </a:bodyPr>
          <a:lstStyle/>
          <a:p>
            <a:pPr marL="457200" lvl="1" indent="0">
              <a:buNone/>
              <a:defRPr/>
            </a:pPr>
            <a:r>
              <a:rPr lang="en-US" dirty="0"/>
              <a:t>Children experiencing early and ongoing adversity and disadvantage face risks to short and long term health and functioning. </a:t>
            </a:r>
            <a:endParaRPr lang="en-US" sz="2400" dirty="0"/>
          </a:p>
          <a:p>
            <a:pPr marL="457200" lvl="1" indent="0" eaLnBrk="1" hangingPunct="1">
              <a:buFontTx/>
              <a:buNone/>
              <a:defRPr/>
            </a:pPr>
            <a:endParaRPr lang="en-US" sz="2000" dirty="0"/>
          </a:p>
        </p:txBody>
      </p:sp>
      <p:graphicFrame>
        <p:nvGraphicFramePr>
          <p:cNvPr id="6" name="Diagram 5"/>
          <p:cNvGraphicFramePr/>
          <p:nvPr>
            <p:extLst>
              <p:ext uri="{D42A27DB-BD31-4B8C-83A1-F6EECF244321}">
                <p14:modId xmlns:p14="http://schemas.microsoft.com/office/powerpoint/2010/main" val="1173694477"/>
              </p:ext>
            </p:extLst>
          </p:nvPr>
        </p:nvGraphicFramePr>
        <p:xfrm>
          <a:off x="1600200" y="3200400"/>
          <a:ext cx="60960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612492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2812</Words>
  <Application>Microsoft Office PowerPoint</Application>
  <PresentationFormat>On-screen Show (4:3)</PresentationFormat>
  <Paragraphs>212</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Century Schoolbook</vt:lpstr>
      <vt:lpstr>Office Theme</vt:lpstr>
      <vt:lpstr>Chapter 2: Early Experiences Matter</vt:lpstr>
      <vt:lpstr>PowerPoint Presentation</vt:lpstr>
      <vt:lpstr> Critical Relational Theories </vt:lpstr>
      <vt:lpstr>PowerPoint Presentation</vt:lpstr>
      <vt:lpstr>PowerPoint Presentation</vt:lpstr>
      <vt:lpstr>PowerPoint Presentation</vt:lpstr>
      <vt:lpstr>PowerPoint Presentation</vt:lpstr>
      <vt:lpstr>PowerPoint Presentation</vt:lpstr>
      <vt:lpstr>Adverse Childhood Experiences (ACE)</vt:lpstr>
      <vt:lpstr>Stress Taxonomy</vt:lpstr>
      <vt:lpstr>Trauma-informed Practice Principles</vt:lpstr>
      <vt:lpstr>Empowerment-based Positive Youth Development (EMPYD) – 7 Cs </vt:lpstr>
      <vt:lpstr>PowerPoint Presentation</vt:lpstr>
      <vt:lpstr>60 Minutes: Children &amp; Poverty</vt:lpstr>
      <vt:lpstr> Costs of Childhood Chronic Illness or Disability</vt:lpstr>
      <vt:lpstr>Therese &amp; Magdalena</vt:lpstr>
      <vt:lpstr>PowerPoint Presentation</vt:lpstr>
      <vt:lpstr>Conversation Starters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Early Experiences Matter</dc:title>
  <dc:creator>Shelley Cohen Konrad</dc:creator>
  <cp:lastModifiedBy>PALAZZO, Alyssa</cp:lastModifiedBy>
  <cp:revision>4</cp:revision>
  <dcterms:created xsi:type="dcterms:W3CDTF">2019-06-28T00:18:00Z</dcterms:created>
  <dcterms:modified xsi:type="dcterms:W3CDTF">2019-07-16T13:57:40Z</dcterms:modified>
</cp:coreProperties>
</file>