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30243463" cy="21242338"/>
  <p:notesSz cx="9144000" cy="6858000"/>
  <p:defaultTextStyle>
    <a:defPPr>
      <a:defRPr lang="en-US"/>
    </a:defPPr>
    <a:lvl1pPr marL="0" algn="l" defTabSz="2941897" rtl="0" eaLnBrk="1" latinLnBrk="0" hangingPunct="1">
      <a:defRPr sz="5800" kern="1200">
        <a:solidFill>
          <a:schemeClr val="tx1"/>
        </a:solidFill>
        <a:latin typeface="+mn-lt"/>
        <a:ea typeface="+mn-ea"/>
        <a:cs typeface="+mn-cs"/>
      </a:defRPr>
    </a:lvl1pPr>
    <a:lvl2pPr marL="1470947" algn="l" defTabSz="2941897" rtl="0" eaLnBrk="1" latinLnBrk="0" hangingPunct="1">
      <a:defRPr sz="5800" kern="1200">
        <a:solidFill>
          <a:schemeClr val="tx1"/>
        </a:solidFill>
        <a:latin typeface="+mn-lt"/>
        <a:ea typeface="+mn-ea"/>
        <a:cs typeface="+mn-cs"/>
      </a:defRPr>
    </a:lvl2pPr>
    <a:lvl3pPr marL="2941897" algn="l" defTabSz="2941897" rtl="0" eaLnBrk="1" latinLnBrk="0" hangingPunct="1">
      <a:defRPr sz="5800" kern="1200">
        <a:solidFill>
          <a:schemeClr val="tx1"/>
        </a:solidFill>
        <a:latin typeface="+mn-lt"/>
        <a:ea typeface="+mn-ea"/>
        <a:cs typeface="+mn-cs"/>
      </a:defRPr>
    </a:lvl3pPr>
    <a:lvl4pPr marL="4412844" algn="l" defTabSz="2941897" rtl="0" eaLnBrk="1" latinLnBrk="0" hangingPunct="1">
      <a:defRPr sz="5800" kern="1200">
        <a:solidFill>
          <a:schemeClr val="tx1"/>
        </a:solidFill>
        <a:latin typeface="+mn-lt"/>
        <a:ea typeface="+mn-ea"/>
        <a:cs typeface="+mn-cs"/>
      </a:defRPr>
    </a:lvl4pPr>
    <a:lvl5pPr marL="5883791" algn="l" defTabSz="2941897" rtl="0" eaLnBrk="1" latinLnBrk="0" hangingPunct="1">
      <a:defRPr sz="5800" kern="1200">
        <a:solidFill>
          <a:schemeClr val="tx1"/>
        </a:solidFill>
        <a:latin typeface="+mn-lt"/>
        <a:ea typeface="+mn-ea"/>
        <a:cs typeface="+mn-cs"/>
      </a:defRPr>
    </a:lvl5pPr>
    <a:lvl6pPr marL="7354742" algn="l" defTabSz="2941897" rtl="0" eaLnBrk="1" latinLnBrk="0" hangingPunct="1">
      <a:defRPr sz="5800" kern="1200">
        <a:solidFill>
          <a:schemeClr val="tx1"/>
        </a:solidFill>
        <a:latin typeface="+mn-lt"/>
        <a:ea typeface="+mn-ea"/>
        <a:cs typeface="+mn-cs"/>
      </a:defRPr>
    </a:lvl6pPr>
    <a:lvl7pPr marL="8825689" algn="l" defTabSz="2941897" rtl="0" eaLnBrk="1" latinLnBrk="0" hangingPunct="1">
      <a:defRPr sz="5800" kern="1200">
        <a:solidFill>
          <a:schemeClr val="tx1"/>
        </a:solidFill>
        <a:latin typeface="+mn-lt"/>
        <a:ea typeface="+mn-ea"/>
        <a:cs typeface="+mn-cs"/>
      </a:defRPr>
    </a:lvl7pPr>
    <a:lvl8pPr marL="10296636" algn="l" defTabSz="2941897" rtl="0" eaLnBrk="1" latinLnBrk="0" hangingPunct="1">
      <a:defRPr sz="5800" kern="1200">
        <a:solidFill>
          <a:schemeClr val="tx1"/>
        </a:solidFill>
        <a:latin typeface="+mn-lt"/>
        <a:ea typeface="+mn-ea"/>
        <a:cs typeface="+mn-cs"/>
      </a:defRPr>
    </a:lvl8pPr>
    <a:lvl9pPr marL="11767586" algn="l" defTabSz="2941897"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1278" y="-1044"/>
      </p:cViewPr>
      <p:guideLst>
        <p:guide orient="horz" pos="6691"/>
        <p:guide pos="95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5E4117C4-6407-4B48-B1AE-90EF4E83A8BB}" type="datetimeFigureOut">
              <a:rPr lang="en-GB" smtClean="0"/>
              <a:t>05/02/2015</a:t>
            </a:fld>
            <a:endParaRPr lang="en-GB"/>
          </a:p>
        </p:txBody>
      </p:sp>
      <p:sp>
        <p:nvSpPr>
          <p:cNvPr id="4" name="Slide Image Placeholder 3"/>
          <p:cNvSpPr>
            <a:spLocks noGrp="1" noRot="1" noChangeAspect="1"/>
          </p:cNvSpPr>
          <p:nvPr>
            <p:ph type="sldImg" idx="2"/>
          </p:nvPr>
        </p:nvSpPr>
        <p:spPr>
          <a:xfrm>
            <a:off x="2741613" y="514350"/>
            <a:ext cx="3660775" cy="2571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9791BC29-DE30-44A3-80A3-669CFA3C4665}" type="slidenum">
              <a:rPr lang="en-GB" smtClean="0"/>
              <a:t>‹#›</a:t>
            </a:fld>
            <a:endParaRPr lang="en-GB"/>
          </a:p>
        </p:txBody>
      </p:sp>
    </p:spTree>
    <p:extLst>
      <p:ext uri="{BB962C8B-B14F-4D97-AF65-F5344CB8AC3E}">
        <p14:creationId xmlns:p14="http://schemas.microsoft.com/office/powerpoint/2010/main" val="4126453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There is too much information in this poster. It looks crowded,</a:t>
            </a:r>
            <a:r>
              <a:rPr lang="en-GB" baseline="0" dirty="0" smtClean="0"/>
              <a:t> the font is too small and it would </a:t>
            </a:r>
            <a:r>
              <a:rPr lang="en-GB" baseline="0" smtClean="0"/>
              <a:t>be difficult to read from a few feet away.</a:t>
            </a:r>
            <a:endParaRPr lang="en-GB"/>
          </a:p>
        </p:txBody>
      </p:sp>
      <p:sp>
        <p:nvSpPr>
          <p:cNvPr id="4" name="Slide Number Placeholder 3"/>
          <p:cNvSpPr>
            <a:spLocks noGrp="1"/>
          </p:cNvSpPr>
          <p:nvPr>
            <p:ph type="sldNum" sz="quarter" idx="10"/>
          </p:nvPr>
        </p:nvSpPr>
        <p:spPr/>
        <p:txBody>
          <a:bodyPr/>
          <a:lstStyle/>
          <a:p>
            <a:fld id="{9791BC29-DE30-44A3-80A3-669CFA3C4665}" type="slidenum">
              <a:rPr lang="en-GB" smtClean="0"/>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8260" y="6598898"/>
            <a:ext cx="25706944" cy="4553334"/>
          </a:xfrm>
        </p:spPr>
        <p:txBody>
          <a:bodyPr/>
          <a:lstStyle/>
          <a:p>
            <a:r>
              <a:rPr lang="en-US" smtClean="0"/>
              <a:t>Click to edit Master title style</a:t>
            </a:r>
            <a:endParaRPr lang="en-GB"/>
          </a:p>
        </p:txBody>
      </p:sp>
      <p:sp>
        <p:nvSpPr>
          <p:cNvPr id="3" name="Subtitle 2"/>
          <p:cNvSpPr>
            <a:spLocks noGrp="1"/>
          </p:cNvSpPr>
          <p:nvPr>
            <p:ph type="subTitle" idx="1"/>
          </p:nvPr>
        </p:nvSpPr>
        <p:spPr>
          <a:xfrm>
            <a:off x="4536520" y="12037325"/>
            <a:ext cx="21170424" cy="5428597"/>
          </a:xfrm>
        </p:spPr>
        <p:txBody>
          <a:bodyPr/>
          <a:lstStyle>
            <a:lvl1pPr marL="0" indent="0" algn="ctr">
              <a:buNone/>
              <a:defRPr>
                <a:solidFill>
                  <a:schemeClr val="tx1">
                    <a:tint val="75000"/>
                  </a:schemeClr>
                </a:solidFill>
              </a:defRPr>
            </a:lvl1pPr>
            <a:lvl2pPr marL="1470947" indent="0" algn="ctr">
              <a:buNone/>
              <a:defRPr>
                <a:solidFill>
                  <a:schemeClr val="tx1">
                    <a:tint val="75000"/>
                  </a:schemeClr>
                </a:solidFill>
              </a:defRPr>
            </a:lvl2pPr>
            <a:lvl3pPr marL="2941897" indent="0" algn="ctr">
              <a:buNone/>
              <a:defRPr>
                <a:solidFill>
                  <a:schemeClr val="tx1">
                    <a:tint val="75000"/>
                  </a:schemeClr>
                </a:solidFill>
              </a:defRPr>
            </a:lvl3pPr>
            <a:lvl4pPr marL="4412844" indent="0" algn="ctr">
              <a:buNone/>
              <a:defRPr>
                <a:solidFill>
                  <a:schemeClr val="tx1">
                    <a:tint val="75000"/>
                  </a:schemeClr>
                </a:solidFill>
              </a:defRPr>
            </a:lvl4pPr>
            <a:lvl5pPr marL="5883791" indent="0" algn="ctr">
              <a:buNone/>
              <a:defRPr>
                <a:solidFill>
                  <a:schemeClr val="tx1">
                    <a:tint val="75000"/>
                  </a:schemeClr>
                </a:solidFill>
              </a:defRPr>
            </a:lvl5pPr>
            <a:lvl6pPr marL="7354742" indent="0" algn="ctr">
              <a:buNone/>
              <a:defRPr>
                <a:solidFill>
                  <a:schemeClr val="tx1">
                    <a:tint val="75000"/>
                  </a:schemeClr>
                </a:solidFill>
              </a:defRPr>
            </a:lvl6pPr>
            <a:lvl7pPr marL="8825689" indent="0" algn="ctr">
              <a:buNone/>
              <a:defRPr>
                <a:solidFill>
                  <a:schemeClr val="tx1">
                    <a:tint val="75000"/>
                  </a:schemeClr>
                </a:solidFill>
              </a:defRPr>
            </a:lvl7pPr>
            <a:lvl8pPr marL="10296636" indent="0" algn="ctr">
              <a:buNone/>
              <a:defRPr>
                <a:solidFill>
                  <a:schemeClr val="tx1">
                    <a:tint val="75000"/>
                  </a:schemeClr>
                </a:solidFill>
              </a:defRPr>
            </a:lvl8pPr>
            <a:lvl9pPr marL="1176758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26511" y="850680"/>
            <a:ext cx="6804779" cy="1812482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12173" y="850680"/>
            <a:ext cx="19910280" cy="181248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89025" y="13650174"/>
            <a:ext cx="25706944" cy="4218964"/>
          </a:xfrm>
        </p:spPr>
        <p:txBody>
          <a:bodyPr anchor="t"/>
          <a:lstStyle>
            <a:lvl1pPr algn="l">
              <a:defRPr sz="12900" b="1" cap="all"/>
            </a:lvl1pPr>
          </a:lstStyle>
          <a:p>
            <a:r>
              <a:rPr lang="en-US" smtClean="0"/>
              <a:t>Click to edit Master title style</a:t>
            </a:r>
            <a:endParaRPr lang="en-GB"/>
          </a:p>
        </p:txBody>
      </p:sp>
      <p:sp>
        <p:nvSpPr>
          <p:cNvPr id="3" name="Text Placeholder 2"/>
          <p:cNvSpPr>
            <a:spLocks noGrp="1"/>
          </p:cNvSpPr>
          <p:nvPr>
            <p:ph type="body" idx="1"/>
          </p:nvPr>
        </p:nvSpPr>
        <p:spPr>
          <a:xfrm>
            <a:off x="2389025" y="9003414"/>
            <a:ext cx="25706944" cy="4646760"/>
          </a:xfrm>
        </p:spPr>
        <p:txBody>
          <a:bodyPr anchor="b"/>
          <a:lstStyle>
            <a:lvl1pPr marL="0" indent="0">
              <a:buNone/>
              <a:defRPr sz="6400">
                <a:solidFill>
                  <a:schemeClr val="tx1">
                    <a:tint val="75000"/>
                  </a:schemeClr>
                </a:solidFill>
              </a:defRPr>
            </a:lvl1pPr>
            <a:lvl2pPr marL="1470947" indent="0">
              <a:buNone/>
              <a:defRPr sz="5800">
                <a:solidFill>
                  <a:schemeClr val="tx1">
                    <a:tint val="75000"/>
                  </a:schemeClr>
                </a:solidFill>
              </a:defRPr>
            </a:lvl2pPr>
            <a:lvl3pPr marL="2941897" indent="0">
              <a:buNone/>
              <a:defRPr sz="5100">
                <a:solidFill>
                  <a:schemeClr val="tx1">
                    <a:tint val="75000"/>
                  </a:schemeClr>
                </a:solidFill>
              </a:defRPr>
            </a:lvl3pPr>
            <a:lvl4pPr marL="4412844" indent="0">
              <a:buNone/>
              <a:defRPr sz="4500">
                <a:solidFill>
                  <a:schemeClr val="tx1">
                    <a:tint val="75000"/>
                  </a:schemeClr>
                </a:solidFill>
              </a:defRPr>
            </a:lvl4pPr>
            <a:lvl5pPr marL="5883791" indent="0">
              <a:buNone/>
              <a:defRPr sz="4500">
                <a:solidFill>
                  <a:schemeClr val="tx1">
                    <a:tint val="75000"/>
                  </a:schemeClr>
                </a:solidFill>
              </a:defRPr>
            </a:lvl5pPr>
            <a:lvl6pPr marL="7354742" indent="0">
              <a:buNone/>
              <a:defRPr sz="4500">
                <a:solidFill>
                  <a:schemeClr val="tx1">
                    <a:tint val="75000"/>
                  </a:schemeClr>
                </a:solidFill>
              </a:defRPr>
            </a:lvl6pPr>
            <a:lvl7pPr marL="8825689" indent="0">
              <a:buNone/>
              <a:defRPr sz="4500">
                <a:solidFill>
                  <a:schemeClr val="tx1">
                    <a:tint val="75000"/>
                  </a:schemeClr>
                </a:solidFill>
              </a:defRPr>
            </a:lvl7pPr>
            <a:lvl8pPr marL="10296636" indent="0">
              <a:buNone/>
              <a:defRPr sz="4500">
                <a:solidFill>
                  <a:schemeClr val="tx1">
                    <a:tint val="75000"/>
                  </a:schemeClr>
                </a:solidFill>
              </a:defRPr>
            </a:lvl8pPr>
            <a:lvl9pPr marL="11767586"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12173" y="4956550"/>
            <a:ext cx="13357529" cy="1401896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5373761" y="4956550"/>
            <a:ext cx="13357529" cy="1401896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2173" y="4754942"/>
            <a:ext cx="13362782" cy="1981633"/>
          </a:xfrm>
        </p:spPr>
        <p:txBody>
          <a:bodyPr anchor="b"/>
          <a:lstStyle>
            <a:lvl1pPr marL="0" indent="0">
              <a:buNone/>
              <a:defRPr sz="7700" b="1"/>
            </a:lvl1pPr>
            <a:lvl2pPr marL="1470947" indent="0">
              <a:buNone/>
              <a:defRPr sz="6400" b="1"/>
            </a:lvl2pPr>
            <a:lvl3pPr marL="2941897" indent="0">
              <a:buNone/>
              <a:defRPr sz="5800" b="1"/>
            </a:lvl3pPr>
            <a:lvl4pPr marL="4412844" indent="0">
              <a:buNone/>
              <a:defRPr sz="5100" b="1"/>
            </a:lvl4pPr>
            <a:lvl5pPr marL="5883791" indent="0">
              <a:buNone/>
              <a:defRPr sz="5100" b="1"/>
            </a:lvl5pPr>
            <a:lvl6pPr marL="7354742" indent="0">
              <a:buNone/>
              <a:defRPr sz="5100" b="1"/>
            </a:lvl6pPr>
            <a:lvl7pPr marL="8825689" indent="0">
              <a:buNone/>
              <a:defRPr sz="5100" b="1"/>
            </a:lvl7pPr>
            <a:lvl8pPr marL="10296636" indent="0">
              <a:buNone/>
              <a:defRPr sz="5100" b="1"/>
            </a:lvl8pPr>
            <a:lvl9pPr marL="11767586" indent="0">
              <a:buNone/>
              <a:defRPr sz="5100" b="1"/>
            </a:lvl9pPr>
          </a:lstStyle>
          <a:p>
            <a:pPr lvl="0"/>
            <a:r>
              <a:rPr lang="en-US" smtClean="0"/>
              <a:t>Click to edit Master text styles</a:t>
            </a:r>
          </a:p>
        </p:txBody>
      </p:sp>
      <p:sp>
        <p:nvSpPr>
          <p:cNvPr id="4" name="Content Placeholder 3"/>
          <p:cNvSpPr>
            <a:spLocks noGrp="1"/>
          </p:cNvSpPr>
          <p:nvPr>
            <p:ph sz="half" idx="2"/>
          </p:nvPr>
        </p:nvSpPr>
        <p:spPr>
          <a:xfrm>
            <a:off x="1512173" y="6736575"/>
            <a:ext cx="13362782"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63264" y="4754942"/>
            <a:ext cx="13368031" cy="1981633"/>
          </a:xfrm>
        </p:spPr>
        <p:txBody>
          <a:bodyPr anchor="b"/>
          <a:lstStyle>
            <a:lvl1pPr marL="0" indent="0">
              <a:buNone/>
              <a:defRPr sz="7700" b="1"/>
            </a:lvl1pPr>
            <a:lvl2pPr marL="1470947" indent="0">
              <a:buNone/>
              <a:defRPr sz="6400" b="1"/>
            </a:lvl2pPr>
            <a:lvl3pPr marL="2941897" indent="0">
              <a:buNone/>
              <a:defRPr sz="5800" b="1"/>
            </a:lvl3pPr>
            <a:lvl4pPr marL="4412844" indent="0">
              <a:buNone/>
              <a:defRPr sz="5100" b="1"/>
            </a:lvl4pPr>
            <a:lvl5pPr marL="5883791" indent="0">
              <a:buNone/>
              <a:defRPr sz="5100" b="1"/>
            </a:lvl5pPr>
            <a:lvl6pPr marL="7354742" indent="0">
              <a:buNone/>
              <a:defRPr sz="5100" b="1"/>
            </a:lvl6pPr>
            <a:lvl7pPr marL="8825689" indent="0">
              <a:buNone/>
              <a:defRPr sz="5100" b="1"/>
            </a:lvl7pPr>
            <a:lvl8pPr marL="10296636" indent="0">
              <a:buNone/>
              <a:defRPr sz="5100" b="1"/>
            </a:lvl8pPr>
            <a:lvl9pPr marL="11767586" indent="0">
              <a:buNone/>
              <a:defRPr sz="5100" b="1"/>
            </a:lvl9pPr>
          </a:lstStyle>
          <a:p>
            <a:pPr lvl="0"/>
            <a:r>
              <a:rPr lang="en-US" smtClean="0"/>
              <a:t>Click to edit Master text styles</a:t>
            </a:r>
          </a:p>
        </p:txBody>
      </p:sp>
      <p:sp>
        <p:nvSpPr>
          <p:cNvPr id="6" name="Content Placeholder 5"/>
          <p:cNvSpPr>
            <a:spLocks noGrp="1"/>
          </p:cNvSpPr>
          <p:nvPr>
            <p:ph sz="quarter" idx="4"/>
          </p:nvPr>
        </p:nvSpPr>
        <p:spPr>
          <a:xfrm>
            <a:off x="15363264" y="6736575"/>
            <a:ext cx="13368031"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9DD7EF4-FB62-4F62-A03C-536DA504CA66}" type="datetimeFigureOut">
              <a:rPr lang="en-US" smtClean="0"/>
              <a:pPr/>
              <a:t>2/5/2015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9DD7EF4-FB62-4F62-A03C-536DA504CA66}" type="datetimeFigureOut">
              <a:rPr lang="en-US" smtClean="0"/>
              <a:pPr/>
              <a:t>2/5/2015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DD7EF4-FB62-4F62-A03C-536DA504CA66}" type="datetimeFigureOut">
              <a:rPr lang="en-US" smtClean="0"/>
              <a:pPr/>
              <a:t>2/5/2015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2178" y="845760"/>
            <a:ext cx="9949891" cy="3599396"/>
          </a:xfrm>
        </p:spPr>
        <p:txBody>
          <a:bodyPr anchor="b"/>
          <a:lstStyle>
            <a:lvl1pPr algn="l">
              <a:defRPr sz="6400" b="1"/>
            </a:lvl1pPr>
          </a:lstStyle>
          <a:p>
            <a:r>
              <a:rPr lang="en-US" smtClean="0"/>
              <a:t>Click to edit Master title style</a:t>
            </a:r>
            <a:endParaRPr lang="en-GB"/>
          </a:p>
        </p:txBody>
      </p:sp>
      <p:sp>
        <p:nvSpPr>
          <p:cNvPr id="3" name="Content Placeholder 2"/>
          <p:cNvSpPr>
            <a:spLocks noGrp="1"/>
          </p:cNvSpPr>
          <p:nvPr>
            <p:ph idx="1"/>
          </p:nvPr>
        </p:nvSpPr>
        <p:spPr>
          <a:xfrm>
            <a:off x="11824354" y="845764"/>
            <a:ext cx="16906936" cy="18129747"/>
          </a:xfrm>
        </p:spPr>
        <p:txBody>
          <a:bodyPr/>
          <a:lstStyle>
            <a:lvl1pPr>
              <a:defRPr sz="10300"/>
            </a:lvl1pPr>
            <a:lvl2pPr>
              <a:defRPr sz="9000"/>
            </a:lvl2pPr>
            <a:lvl3pPr>
              <a:defRPr sz="770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2178" y="4445160"/>
            <a:ext cx="9949891" cy="14530351"/>
          </a:xfrm>
        </p:spPr>
        <p:txBody>
          <a:bodyPr/>
          <a:lstStyle>
            <a:lvl1pPr marL="0" indent="0">
              <a:buNone/>
              <a:defRPr sz="4500"/>
            </a:lvl1pPr>
            <a:lvl2pPr marL="1470947" indent="0">
              <a:buNone/>
              <a:defRPr sz="3900"/>
            </a:lvl2pPr>
            <a:lvl3pPr marL="2941897" indent="0">
              <a:buNone/>
              <a:defRPr sz="3200"/>
            </a:lvl3pPr>
            <a:lvl4pPr marL="4412844" indent="0">
              <a:buNone/>
              <a:defRPr sz="2900"/>
            </a:lvl4pPr>
            <a:lvl5pPr marL="5883791" indent="0">
              <a:buNone/>
              <a:defRPr sz="2900"/>
            </a:lvl5pPr>
            <a:lvl6pPr marL="7354742" indent="0">
              <a:buNone/>
              <a:defRPr sz="2900"/>
            </a:lvl6pPr>
            <a:lvl7pPr marL="8825689" indent="0">
              <a:buNone/>
              <a:defRPr sz="2900"/>
            </a:lvl7pPr>
            <a:lvl8pPr marL="10296636" indent="0">
              <a:buNone/>
              <a:defRPr sz="2900"/>
            </a:lvl8pPr>
            <a:lvl9pPr marL="11767586"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27930" y="14869636"/>
            <a:ext cx="18146078" cy="1755445"/>
          </a:xfrm>
        </p:spPr>
        <p:txBody>
          <a:bodyPr anchor="b"/>
          <a:lstStyle>
            <a:lvl1pPr algn="l">
              <a:defRPr sz="6400" b="1"/>
            </a:lvl1pPr>
          </a:lstStyle>
          <a:p>
            <a:r>
              <a:rPr lang="en-US" smtClean="0"/>
              <a:t>Click to edit Master title style</a:t>
            </a:r>
            <a:endParaRPr lang="en-GB"/>
          </a:p>
        </p:txBody>
      </p:sp>
      <p:sp>
        <p:nvSpPr>
          <p:cNvPr id="3" name="Picture Placeholder 2"/>
          <p:cNvSpPr>
            <a:spLocks noGrp="1"/>
          </p:cNvSpPr>
          <p:nvPr>
            <p:ph type="pic" idx="1"/>
          </p:nvPr>
        </p:nvSpPr>
        <p:spPr>
          <a:xfrm>
            <a:off x="5927930" y="1898042"/>
            <a:ext cx="18146078" cy="12745403"/>
          </a:xfrm>
        </p:spPr>
        <p:txBody>
          <a:bodyPr/>
          <a:lstStyle>
            <a:lvl1pPr marL="0" indent="0">
              <a:buNone/>
              <a:defRPr sz="10300"/>
            </a:lvl1pPr>
            <a:lvl2pPr marL="1470947" indent="0">
              <a:buNone/>
              <a:defRPr sz="9000"/>
            </a:lvl2pPr>
            <a:lvl3pPr marL="2941897" indent="0">
              <a:buNone/>
              <a:defRPr sz="7700"/>
            </a:lvl3pPr>
            <a:lvl4pPr marL="4412844" indent="0">
              <a:buNone/>
              <a:defRPr sz="6400"/>
            </a:lvl4pPr>
            <a:lvl5pPr marL="5883791" indent="0">
              <a:buNone/>
              <a:defRPr sz="6400"/>
            </a:lvl5pPr>
            <a:lvl6pPr marL="7354742" indent="0">
              <a:buNone/>
              <a:defRPr sz="6400"/>
            </a:lvl6pPr>
            <a:lvl7pPr marL="8825689" indent="0">
              <a:buNone/>
              <a:defRPr sz="6400"/>
            </a:lvl7pPr>
            <a:lvl8pPr marL="10296636" indent="0">
              <a:buNone/>
              <a:defRPr sz="6400"/>
            </a:lvl8pPr>
            <a:lvl9pPr marL="11767586" indent="0">
              <a:buNone/>
              <a:defRPr sz="6400"/>
            </a:lvl9pPr>
          </a:lstStyle>
          <a:p>
            <a:endParaRPr lang="en-GB"/>
          </a:p>
        </p:txBody>
      </p:sp>
      <p:sp>
        <p:nvSpPr>
          <p:cNvPr id="4" name="Text Placeholder 3"/>
          <p:cNvSpPr>
            <a:spLocks noGrp="1"/>
          </p:cNvSpPr>
          <p:nvPr>
            <p:ph type="body" sz="half" idx="2"/>
          </p:nvPr>
        </p:nvSpPr>
        <p:spPr>
          <a:xfrm>
            <a:off x="5927930" y="16625081"/>
            <a:ext cx="18146078" cy="2493023"/>
          </a:xfrm>
        </p:spPr>
        <p:txBody>
          <a:bodyPr/>
          <a:lstStyle>
            <a:lvl1pPr marL="0" indent="0">
              <a:buNone/>
              <a:defRPr sz="4500"/>
            </a:lvl1pPr>
            <a:lvl2pPr marL="1470947" indent="0">
              <a:buNone/>
              <a:defRPr sz="3900"/>
            </a:lvl2pPr>
            <a:lvl3pPr marL="2941897" indent="0">
              <a:buNone/>
              <a:defRPr sz="3200"/>
            </a:lvl3pPr>
            <a:lvl4pPr marL="4412844" indent="0">
              <a:buNone/>
              <a:defRPr sz="2900"/>
            </a:lvl4pPr>
            <a:lvl5pPr marL="5883791" indent="0">
              <a:buNone/>
              <a:defRPr sz="2900"/>
            </a:lvl5pPr>
            <a:lvl6pPr marL="7354742" indent="0">
              <a:buNone/>
              <a:defRPr sz="2900"/>
            </a:lvl6pPr>
            <a:lvl7pPr marL="8825689" indent="0">
              <a:buNone/>
              <a:defRPr sz="2900"/>
            </a:lvl7pPr>
            <a:lvl8pPr marL="10296636" indent="0">
              <a:buNone/>
              <a:defRPr sz="2900"/>
            </a:lvl8pPr>
            <a:lvl9pPr marL="11767586"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2173" y="850678"/>
            <a:ext cx="27219117" cy="3540390"/>
          </a:xfrm>
          <a:prstGeom prst="rect">
            <a:avLst/>
          </a:prstGeom>
        </p:spPr>
        <p:txBody>
          <a:bodyPr vert="horz" lIns="294189" tIns="147096" rIns="294189" bIns="147096"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512173" y="4956550"/>
            <a:ext cx="27219117" cy="14018961"/>
          </a:xfrm>
          <a:prstGeom prst="rect">
            <a:avLst/>
          </a:prstGeom>
        </p:spPr>
        <p:txBody>
          <a:bodyPr vert="horz" lIns="294189" tIns="147096" rIns="294189" bIns="1470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512173" y="19688505"/>
            <a:ext cx="7056808" cy="1130958"/>
          </a:xfrm>
          <a:prstGeom prst="rect">
            <a:avLst/>
          </a:prstGeom>
        </p:spPr>
        <p:txBody>
          <a:bodyPr vert="horz" lIns="294189" tIns="147096" rIns="294189" bIns="147096" rtlCol="0" anchor="ctr"/>
          <a:lstStyle>
            <a:lvl1pPr algn="l">
              <a:defRPr sz="3900">
                <a:solidFill>
                  <a:schemeClr val="tx1">
                    <a:tint val="75000"/>
                  </a:schemeClr>
                </a:solidFill>
              </a:defRPr>
            </a:lvl1pPr>
          </a:lstStyle>
          <a:p>
            <a:fld id="{F9DD7EF4-FB62-4F62-A03C-536DA504CA66}" type="datetimeFigureOut">
              <a:rPr lang="en-US" smtClean="0"/>
              <a:pPr/>
              <a:t>2/5/2015</a:t>
            </a:fld>
            <a:endParaRPr lang="en-GB"/>
          </a:p>
        </p:txBody>
      </p:sp>
      <p:sp>
        <p:nvSpPr>
          <p:cNvPr id="5" name="Footer Placeholder 4"/>
          <p:cNvSpPr>
            <a:spLocks noGrp="1"/>
          </p:cNvSpPr>
          <p:nvPr>
            <p:ph type="ftr" sz="quarter" idx="3"/>
          </p:nvPr>
        </p:nvSpPr>
        <p:spPr>
          <a:xfrm>
            <a:off x="10333183" y="19688505"/>
            <a:ext cx="9577097" cy="1130958"/>
          </a:xfrm>
          <a:prstGeom prst="rect">
            <a:avLst/>
          </a:prstGeom>
        </p:spPr>
        <p:txBody>
          <a:bodyPr vert="horz" lIns="294189" tIns="147096" rIns="294189" bIns="147096"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674482" y="19688505"/>
            <a:ext cx="7056808" cy="1130958"/>
          </a:xfrm>
          <a:prstGeom prst="rect">
            <a:avLst/>
          </a:prstGeom>
        </p:spPr>
        <p:txBody>
          <a:bodyPr vert="horz" lIns="294189" tIns="147096" rIns="294189" bIns="147096" rtlCol="0" anchor="ctr"/>
          <a:lstStyle>
            <a:lvl1pPr algn="r">
              <a:defRPr sz="3900">
                <a:solidFill>
                  <a:schemeClr val="tx1">
                    <a:tint val="75000"/>
                  </a:schemeClr>
                </a:solidFill>
              </a:defRPr>
            </a:lvl1pPr>
          </a:lstStyle>
          <a:p>
            <a:fld id="{D7AD772E-9778-414D-B44F-C808A91D38B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41897" rtl="0" eaLnBrk="1" latinLnBrk="0" hangingPunct="1">
        <a:spcBef>
          <a:spcPct val="0"/>
        </a:spcBef>
        <a:buNone/>
        <a:defRPr sz="14200" kern="1200">
          <a:solidFill>
            <a:schemeClr val="tx1"/>
          </a:solidFill>
          <a:latin typeface="+mj-lt"/>
          <a:ea typeface="+mj-ea"/>
          <a:cs typeface="+mj-cs"/>
        </a:defRPr>
      </a:lvl1pPr>
    </p:titleStyle>
    <p:bodyStyle>
      <a:lvl1pPr marL="1103211" indent="-1103211" algn="l" defTabSz="2941897"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0290" indent="-919343" algn="l" defTabSz="2941897"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77369" indent="-735475" algn="l" defTabSz="2941897"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48319"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4pPr>
      <a:lvl5pPr marL="6619266"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5pPr>
      <a:lvl6pPr marL="8090213"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6pPr>
      <a:lvl7pPr marL="9561164"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7pPr>
      <a:lvl8pPr marL="11032111"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8pPr>
      <a:lvl9pPr marL="12503058"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9pPr>
    </p:bodyStyle>
    <p:otherStyle>
      <a:defPPr>
        <a:defRPr lang="en-US"/>
      </a:defPPr>
      <a:lvl1pPr marL="0" algn="l" defTabSz="2941897" rtl="0" eaLnBrk="1" latinLnBrk="0" hangingPunct="1">
        <a:defRPr sz="5800" kern="1200">
          <a:solidFill>
            <a:schemeClr val="tx1"/>
          </a:solidFill>
          <a:latin typeface="+mn-lt"/>
          <a:ea typeface="+mn-ea"/>
          <a:cs typeface="+mn-cs"/>
        </a:defRPr>
      </a:lvl1pPr>
      <a:lvl2pPr marL="1470947" algn="l" defTabSz="2941897" rtl="0" eaLnBrk="1" latinLnBrk="0" hangingPunct="1">
        <a:defRPr sz="5800" kern="1200">
          <a:solidFill>
            <a:schemeClr val="tx1"/>
          </a:solidFill>
          <a:latin typeface="+mn-lt"/>
          <a:ea typeface="+mn-ea"/>
          <a:cs typeface="+mn-cs"/>
        </a:defRPr>
      </a:lvl2pPr>
      <a:lvl3pPr marL="2941897" algn="l" defTabSz="2941897" rtl="0" eaLnBrk="1" latinLnBrk="0" hangingPunct="1">
        <a:defRPr sz="5800" kern="1200">
          <a:solidFill>
            <a:schemeClr val="tx1"/>
          </a:solidFill>
          <a:latin typeface="+mn-lt"/>
          <a:ea typeface="+mn-ea"/>
          <a:cs typeface="+mn-cs"/>
        </a:defRPr>
      </a:lvl3pPr>
      <a:lvl4pPr marL="4412844" algn="l" defTabSz="2941897" rtl="0" eaLnBrk="1" latinLnBrk="0" hangingPunct="1">
        <a:defRPr sz="5800" kern="1200">
          <a:solidFill>
            <a:schemeClr val="tx1"/>
          </a:solidFill>
          <a:latin typeface="+mn-lt"/>
          <a:ea typeface="+mn-ea"/>
          <a:cs typeface="+mn-cs"/>
        </a:defRPr>
      </a:lvl4pPr>
      <a:lvl5pPr marL="5883791" algn="l" defTabSz="2941897" rtl="0" eaLnBrk="1" latinLnBrk="0" hangingPunct="1">
        <a:defRPr sz="5800" kern="1200">
          <a:solidFill>
            <a:schemeClr val="tx1"/>
          </a:solidFill>
          <a:latin typeface="+mn-lt"/>
          <a:ea typeface="+mn-ea"/>
          <a:cs typeface="+mn-cs"/>
        </a:defRPr>
      </a:lvl5pPr>
      <a:lvl6pPr marL="7354742" algn="l" defTabSz="2941897" rtl="0" eaLnBrk="1" latinLnBrk="0" hangingPunct="1">
        <a:defRPr sz="5800" kern="1200">
          <a:solidFill>
            <a:schemeClr val="tx1"/>
          </a:solidFill>
          <a:latin typeface="+mn-lt"/>
          <a:ea typeface="+mn-ea"/>
          <a:cs typeface="+mn-cs"/>
        </a:defRPr>
      </a:lvl6pPr>
      <a:lvl7pPr marL="8825689" algn="l" defTabSz="2941897" rtl="0" eaLnBrk="1" latinLnBrk="0" hangingPunct="1">
        <a:defRPr sz="5800" kern="1200">
          <a:solidFill>
            <a:schemeClr val="tx1"/>
          </a:solidFill>
          <a:latin typeface="+mn-lt"/>
          <a:ea typeface="+mn-ea"/>
          <a:cs typeface="+mn-cs"/>
        </a:defRPr>
      </a:lvl7pPr>
      <a:lvl8pPr marL="10296636" algn="l" defTabSz="2941897" rtl="0" eaLnBrk="1" latinLnBrk="0" hangingPunct="1">
        <a:defRPr sz="5800" kern="1200">
          <a:solidFill>
            <a:schemeClr val="tx1"/>
          </a:solidFill>
          <a:latin typeface="+mn-lt"/>
          <a:ea typeface="+mn-ea"/>
          <a:cs typeface="+mn-cs"/>
        </a:defRPr>
      </a:lvl8pPr>
      <a:lvl9pPr marL="11767586" algn="l" defTabSz="2941897"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 y="-594809"/>
            <a:ext cx="594189" cy="1189617"/>
          </a:xfrm>
          <a:prstGeom prst="rect">
            <a:avLst/>
          </a:prstGeom>
          <a:noFill/>
          <a:ln w="9525">
            <a:noFill/>
            <a:miter lim="800000"/>
            <a:headEnd/>
            <a:tailEnd/>
          </a:ln>
          <a:effectLst/>
        </p:spPr>
        <p:txBody>
          <a:bodyPr vert="horz" wrap="none" lIns="294189" tIns="147096" rIns="294189" bIns="147096" numCol="1" anchor="ctr" anchorCtr="0" compatLnSpc="1">
            <a:prstTxWarp prst="textNoShape">
              <a:avLst/>
            </a:prstTxWarp>
            <a:spAutoFit/>
          </a:bodyPr>
          <a:lstStyle/>
          <a:p>
            <a:endParaRPr lang="en-GB"/>
          </a:p>
        </p:txBody>
      </p:sp>
      <p:sp>
        <p:nvSpPr>
          <p:cNvPr id="7" name="TextBox 6"/>
          <p:cNvSpPr txBox="1"/>
          <p:nvPr/>
        </p:nvSpPr>
        <p:spPr>
          <a:xfrm>
            <a:off x="691255" y="1119915"/>
            <a:ext cx="26717812" cy="98488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Analysis of arsenic  in groundwater  </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by Joe </a:t>
            </a:r>
            <a:r>
              <a:rPr lang="en-GB" sz="36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Bloggs</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and </a:t>
            </a:r>
            <a:r>
              <a:rPr lang="en-GB"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eresa Green</a:t>
            </a:r>
            <a:endParaRPr lang="en-GB" sz="3600" dirty="0"/>
          </a:p>
        </p:txBody>
      </p:sp>
      <p:sp>
        <p:nvSpPr>
          <p:cNvPr id="11" name="TextBox 10"/>
          <p:cNvSpPr txBox="1"/>
          <p:nvPr/>
        </p:nvSpPr>
        <p:spPr>
          <a:xfrm>
            <a:off x="1558035" y="3201141"/>
            <a:ext cx="8643998" cy="984885"/>
          </a:xfrm>
          <a:prstGeom prst="rect">
            <a:avLst/>
          </a:prstGeom>
          <a:noFill/>
        </p:spPr>
        <p:txBody>
          <a:bodyPr wrap="square" rtlCol="0">
            <a:spAutoFit/>
          </a:bodyPr>
          <a:lstStyle/>
          <a:p>
            <a:endParaRPr lang="en-GB" dirty="0"/>
          </a:p>
        </p:txBody>
      </p:sp>
      <p:sp>
        <p:nvSpPr>
          <p:cNvPr id="15" name="TextBox 14"/>
          <p:cNvSpPr txBox="1"/>
          <p:nvPr/>
        </p:nvSpPr>
        <p:spPr>
          <a:xfrm>
            <a:off x="762693" y="2691551"/>
            <a:ext cx="10144196" cy="926407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3600" dirty="0" smtClean="0">
                <a:solidFill>
                  <a:schemeClr val="tx2">
                    <a:lumMod val="60000"/>
                    <a:lumOff val="40000"/>
                  </a:schemeClr>
                </a:solidFill>
              </a:rPr>
              <a:t>Introduction</a:t>
            </a:r>
          </a:p>
          <a:p>
            <a:r>
              <a:rPr lang="en-GB" sz="2000" dirty="0" smtClean="0"/>
              <a:t>Arsenic is a metalloid that can be found in the environment in rocks, soil, and water. It occurs naturally as the minerals </a:t>
            </a:r>
            <a:r>
              <a:rPr lang="en-GB" sz="2000" dirty="0" err="1" smtClean="0"/>
              <a:t>arsenopyrite</a:t>
            </a:r>
            <a:r>
              <a:rPr lang="en-GB" sz="2000" dirty="0" smtClean="0"/>
              <a:t> (</a:t>
            </a:r>
            <a:r>
              <a:rPr lang="en-GB" sz="2000" dirty="0" err="1" smtClean="0"/>
              <a:t>FeAsS</a:t>
            </a:r>
            <a:r>
              <a:rPr lang="en-GB" sz="2000" dirty="0" smtClean="0"/>
              <a:t>), </a:t>
            </a:r>
            <a:r>
              <a:rPr lang="en-GB" sz="2000" dirty="0" err="1" smtClean="0"/>
              <a:t>realgar</a:t>
            </a:r>
            <a:r>
              <a:rPr lang="en-GB" sz="2000" dirty="0" smtClean="0"/>
              <a:t> (</a:t>
            </a:r>
            <a:r>
              <a:rPr lang="en-GB" sz="2000" dirty="0" err="1" smtClean="0"/>
              <a:t>AsS</a:t>
            </a:r>
            <a:r>
              <a:rPr lang="en-GB" sz="2000" dirty="0" smtClean="0"/>
              <a:t>), and orpiment, (As2S3). Levels of arsenic in the soil can be found to be from 0.1 to 40 </a:t>
            </a:r>
            <a:r>
              <a:rPr lang="en-GB" sz="2000" dirty="0" err="1" smtClean="0"/>
              <a:t>ppm</a:t>
            </a:r>
            <a:r>
              <a:rPr lang="en-GB" sz="2000" dirty="0" smtClean="0"/>
              <a:t>. Arsenic can enter groundwater by erosion, dissolution, and weathering. Other sources include geothermal springs and volcanic activity. It can also be released by brines that are used to produce natural oil and gas, as a by-product of gold and lead mining and the combustion of coal. Industrial contaminations occurs through production of lead-acid batteries, paper production, glass and cement manufacturing.</a:t>
            </a:r>
          </a:p>
          <a:p>
            <a:r>
              <a:rPr lang="en-GB" sz="2000" dirty="0"/>
              <a:t> </a:t>
            </a:r>
          </a:p>
          <a:p>
            <a:r>
              <a:rPr lang="en-GB" sz="2000" dirty="0"/>
              <a:t>Arsenic occurs in drinking-water as </a:t>
            </a:r>
            <a:r>
              <a:rPr lang="en-GB" sz="2000" dirty="0" err="1"/>
              <a:t>As</a:t>
            </a:r>
            <a:r>
              <a:rPr lang="en-GB" sz="2000" dirty="0"/>
              <a:t>(III) or As (V). </a:t>
            </a:r>
            <a:r>
              <a:rPr lang="en-GB" sz="2000" dirty="0" smtClean="0"/>
              <a:t>Organic </a:t>
            </a:r>
            <a:r>
              <a:rPr lang="en-GB" sz="2000" dirty="0"/>
              <a:t>arsenic species are concentrated in seafood but are much less harmful to health than inorganic arsenic compounds as they are readily eliminated by the body. The European Union and the World Health Organisation recommend arsenic limits in drinking water of 0.01 </a:t>
            </a:r>
            <a:r>
              <a:rPr lang="en-GB" sz="2000" dirty="0" err="1"/>
              <a:t>ppm</a:t>
            </a:r>
            <a:r>
              <a:rPr lang="en-GB" sz="2000" dirty="0"/>
              <a:t>. </a:t>
            </a:r>
            <a:endParaRPr lang="en-GB" sz="2000" dirty="0" smtClean="0"/>
          </a:p>
          <a:p>
            <a:endParaRPr lang="en-GB" sz="2000" i="1" dirty="0" smtClean="0"/>
          </a:p>
          <a:p>
            <a:r>
              <a:rPr lang="en-GB" sz="2000" b="1" i="1" dirty="0" smtClean="0"/>
              <a:t>“</a:t>
            </a:r>
            <a:r>
              <a:rPr lang="en-GB" sz="2000" i="1" dirty="0" smtClean="0"/>
              <a:t> Arsenic exposure plays a key role in the pathogenesis of vascular endothelial dysfunction as it inactivates endothelial nitric oxide </a:t>
            </a:r>
            <a:r>
              <a:rPr lang="en-GB" sz="2000" i="1" dirty="0" err="1" smtClean="0"/>
              <a:t>synthase</a:t>
            </a:r>
            <a:r>
              <a:rPr lang="en-GB" sz="2000" i="1" dirty="0" smtClean="0"/>
              <a:t>, leading to reduction in the generation and bioavailability of nitric oxide. In addition, the chronic arsenic exposure induces high oxidative stress, which may affect the structure and function of cardiovascular system. Further, the arsenic exposure has been noted to induce atherosclerosis by increasing the platelet aggregation and reducing  </a:t>
            </a:r>
            <a:r>
              <a:rPr lang="en-GB" sz="2000" i="1" dirty="0" err="1" smtClean="0"/>
              <a:t>fibrinolysis</a:t>
            </a:r>
            <a:r>
              <a:rPr lang="en-GB" sz="2000" i="1" dirty="0" smtClean="0"/>
              <a:t>. Moreover, arsenic exposure may cause arrhythmia by increasing the QT interval and accelerating the cellular calcium overload. The chronic exposure to arsenic </a:t>
            </a:r>
            <a:r>
              <a:rPr lang="en-GB" sz="2000" i="1" dirty="0" err="1" smtClean="0"/>
              <a:t>upregulates</a:t>
            </a:r>
            <a:r>
              <a:rPr lang="en-GB" sz="2000" i="1" dirty="0" smtClean="0"/>
              <a:t> the expression of </a:t>
            </a:r>
            <a:r>
              <a:rPr lang="en-GB" sz="2000" i="1" dirty="0" err="1" smtClean="0"/>
              <a:t>tumor</a:t>
            </a:r>
            <a:r>
              <a:rPr lang="en-GB" sz="2000" i="1" dirty="0" smtClean="0"/>
              <a:t> necrosis factor-</a:t>
            </a:r>
            <a:r>
              <a:rPr lang="el-GR" sz="2000" i="1" dirty="0" smtClean="0"/>
              <a:t>α, </a:t>
            </a:r>
            <a:r>
              <a:rPr lang="en-GB" sz="2000" i="1" dirty="0" smtClean="0"/>
              <a:t>interleukin-1, vascular cell adhesion molecule and vascular endothelial growth factor to induce cardiovascular pathogenesis. </a:t>
            </a:r>
            <a:r>
              <a:rPr lang="en-GB" sz="2000" b="1" dirty="0" smtClean="0"/>
              <a:t>”</a:t>
            </a:r>
            <a:r>
              <a:rPr lang="en-GB" sz="2000" dirty="0" smtClean="0"/>
              <a:t> </a:t>
            </a:r>
          </a:p>
          <a:p>
            <a:r>
              <a:rPr lang="en-GB" sz="2000" dirty="0" err="1" smtClean="0"/>
              <a:t>Pitchai</a:t>
            </a:r>
            <a:r>
              <a:rPr lang="en-GB" sz="2000" dirty="0" smtClean="0"/>
              <a:t> Balakumar1 and </a:t>
            </a:r>
            <a:r>
              <a:rPr lang="en-GB" sz="2000" dirty="0" err="1" smtClean="0"/>
              <a:t>Jagdeep</a:t>
            </a:r>
            <a:r>
              <a:rPr lang="en-GB" sz="2000" dirty="0" smtClean="0"/>
              <a:t> Kaur, "Arsenic Exposure and Cardiovascular Disorders: An Overview", </a:t>
            </a:r>
            <a:r>
              <a:rPr lang="en-GB" sz="2000" i="1" dirty="0" smtClean="0"/>
              <a:t>Cardiovascular Toxicology</a:t>
            </a:r>
            <a:r>
              <a:rPr lang="en-GB" sz="2000" dirty="0" smtClean="0"/>
              <a:t>, December 2009</a:t>
            </a:r>
          </a:p>
          <a:p>
            <a:endParaRPr lang="en-GB" sz="2000" dirty="0" smtClean="0"/>
          </a:p>
          <a:p>
            <a:r>
              <a:rPr lang="en-GB" sz="2000" dirty="0" smtClean="0"/>
              <a:t>Arsenic </a:t>
            </a:r>
            <a:r>
              <a:rPr lang="en-GB" sz="2000" dirty="0"/>
              <a:t>poisoning or arsenicosis results in many ailments such as skin cancer, cancers of the bladder, kidney and lung, gangrene, diabetes, high blood pressure and reproductive disorders. It is obviously important to be able to detect low levels of arsenic in aqueous sample. </a:t>
            </a:r>
          </a:p>
        </p:txBody>
      </p:sp>
      <p:sp>
        <p:nvSpPr>
          <p:cNvPr id="17" name="TextBox 16"/>
          <p:cNvSpPr txBox="1"/>
          <p:nvPr/>
        </p:nvSpPr>
        <p:spPr>
          <a:xfrm>
            <a:off x="11621269" y="2691551"/>
            <a:ext cx="8858312" cy="15419606"/>
          </a:xfrm>
          <a:prstGeom prst="rect">
            <a:avLst/>
          </a:prstGeom>
          <a:noFill/>
        </p:spPr>
        <p:txBody>
          <a:bodyPr wrap="square" rtlCol="0">
            <a:spAutoFit/>
          </a:bodyPr>
          <a:lstStyle/>
          <a:p>
            <a:r>
              <a:rPr lang="en-GB" sz="3600" dirty="0" smtClean="0">
                <a:solidFill>
                  <a:schemeClr val="tx2">
                    <a:lumMod val="60000"/>
                    <a:lumOff val="40000"/>
                  </a:schemeClr>
                </a:solidFill>
              </a:rPr>
              <a:t>Method</a:t>
            </a:r>
          </a:p>
          <a:p>
            <a:r>
              <a:rPr lang="en-GB" sz="2000" dirty="0"/>
              <a:t>Groundwater contains a variety of inorganic and organic arsenic species and these must be separated by chromatography before determination. Arsenic can be determined by a variety of analytical methods including </a:t>
            </a:r>
            <a:r>
              <a:rPr lang="en-GB" sz="2000" dirty="0" err="1"/>
              <a:t>colorimetry</a:t>
            </a:r>
            <a:r>
              <a:rPr lang="en-GB" sz="2000" dirty="0"/>
              <a:t>, atomic absorption spectrometry, XRF, ICP and ICPMS. In this project the arsenic species were separated by ion exchange chromatography and measured by ICPMS. </a:t>
            </a:r>
            <a:r>
              <a:rPr lang="en-GB" sz="2000" dirty="0" smtClean="0"/>
              <a:t>A </a:t>
            </a:r>
            <a:r>
              <a:rPr lang="en-GB" sz="2000" dirty="0" err="1" smtClean="0"/>
              <a:t>Dionex</a:t>
            </a:r>
            <a:r>
              <a:rPr lang="en-GB" sz="2000" dirty="0" smtClean="0"/>
              <a:t> ion-exchange column was used with gradient elution with 2 </a:t>
            </a:r>
            <a:r>
              <a:rPr lang="en-GB" sz="2000" dirty="0" err="1" smtClean="0"/>
              <a:t>mM</a:t>
            </a:r>
            <a:r>
              <a:rPr lang="en-GB" sz="2000" dirty="0" smtClean="0"/>
              <a:t> </a:t>
            </a:r>
            <a:r>
              <a:rPr lang="en-GB" sz="2000" dirty="0" err="1" smtClean="0"/>
              <a:t>tetramethylammonium</a:t>
            </a:r>
            <a:r>
              <a:rPr lang="en-GB" sz="2000" dirty="0" smtClean="0"/>
              <a:t> hydroxide and 10 </a:t>
            </a:r>
            <a:r>
              <a:rPr lang="en-GB" sz="2000" dirty="0" err="1" smtClean="0"/>
              <a:t>mM</a:t>
            </a:r>
            <a:r>
              <a:rPr lang="en-GB" sz="2000" dirty="0" smtClean="0"/>
              <a:t> ammonium carbonate binary mobile phase. Ion-exchange chromatography separates ions from a solution. It is a common technique in water analysis. In ion exchange chromatography the electrostatic interaction between the charged </a:t>
            </a:r>
            <a:r>
              <a:rPr lang="en-GB" sz="2000" dirty="0" err="1" smtClean="0"/>
              <a:t>analyte</a:t>
            </a:r>
            <a:r>
              <a:rPr lang="en-GB" sz="2000" dirty="0" smtClean="0"/>
              <a:t> and a charge stationary phase determines whether the </a:t>
            </a:r>
            <a:r>
              <a:rPr lang="en-GB" sz="2000" dirty="0" err="1" smtClean="0"/>
              <a:t>analyte</a:t>
            </a:r>
            <a:r>
              <a:rPr lang="en-GB" sz="2000" dirty="0" smtClean="0"/>
              <a:t> is retained on the column. Both action and anion exchange chromatography are available.  The sample is introduced into the mobile phase via a sample loop and onto a stationary phase column. The </a:t>
            </a:r>
            <a:r>
              <a:rPr lang="en-GB" sz="2000" dirty="0" err="1" smtClean="0"/>
              <a:t>analytes</a:t>
            </a:r>
            <a:r>
              <a:rPr lang="en-GB" sz="2000" dirty="0" smtClean="0"/>
              <a:t> (anions or </a:t>
            </a:r>
            <a:r>
              <a:rPr lang="en-GB" sz="2000" dirty="0" err="1" smtClean="0"/>
              <a:t>cations</a:t>
            </a:r>
            <a:r>
              <a:rPr lang="en-GB" sz="2000" dirty="0" smtClean="0"/>
              <a:t>) are retained on the stationary phase and then eluted by addition of a similarly charged species. </a:t>
            </a:r>
          </a:p>
          <a:p>
            <a:r>
              <a:rPr lang="en-GB" sz="2000" dirty="0" smtClean="0"/>
              <a:t>Six arsenic species were separated over a period of 20 min in the order </a:t>
            </a:r>
            <a:r>
              <a:rPr lang="en-GB" sz="2000" dirty="0" err="1" smtClean="0"/>
              <a:t>AsB</a:t>
            </a:r>
            <a:r>
              <a:rPr lang="en-GB" sz="2000" dirty="0" smtClean="0"/>
              <a:t>, DMA</a:t>
            </a:r>
            <a:r>
              <a:rPr lang="en-GB" sz="2000" baseline="30000" dirty="0" smtClean="0"/>
              <a:t>V</a:t>
            </a:r>
            <a:r>
              <a:rPr lang="en-GB" sz="2000" dirty="0" smtClean="0"/>
              <a:t>, MMA</a:t>
            </a:r>
            <a:r>
              <a:rPr lang="en-GB" sz="2000" baseline="30000" dirty="0" smtClean="0"/>
              <a:t>V</a:t>
            </a:r>
            <a:r>
              <a:rPr lang="en-GB" sz="2000" dirty="0" smtClean="0"/>
              <a:t>, </a:t>
            </a:r>
            <a:r>
              <a:rPr lang="en-GB" sz="2000" dirty="0" err="1" smtClean="0"/>
              <a:t>As</a:t>
            </a:r>
            <a:r>
              <a:rPr lang="en-GB" sz="2000" baseline="30000" dirty="0" err="1" smtClean="0"/>
              <a:t>III</a:t>
            </a:r>
            <a:r>
              <a:rPr lang="en-GB" sz="2000" dirty="0" smtClean="0"/>
              <a:t> and </a:t>
            </a:r>
            <a:r>
              <a:rPr lang="en-GB" sz="2000" dirty="0" err="1" smtClean="0"/>
              <a:t>As</a:t>
            </a:r>
            <a:r>
              <a:rPr lang="en-GB" sz="2000" baseline="30000" dirty="0" err="1" smtClean="0"/>
              <a:t>V</a:t>
            </a:r>
            <a:r>
              <a:rPr lang="en-GB" sz="3200" dirty="0" smtClean="0"/>
              <a:t>.</a:t>
            </a:r>
          </a:p>
          <a:p>
            <a:endParaRPr lang="en-GB" sz="2000" dirty="0" smtClean="0"/>
          </a:p>
          <a:p>
            <a:r>
              <a:rPr lang="en-GB" sz="2000" dirty="0" smtClean="0"/>
              <a:t>A Shimadzu inductively coupled plasma mass spectrometer with a miniaturized torch was used for the detection. The </a:t>
            </a:r>
            <a:r>
              <a:rPr lang="en-GB" sz="2000" dirty="0" err="1" smtClean="0"/>
              <a:t>eluent</a:t>
            </a:r>
            <a:r>
              <a:rPr lang="en-GB" sz="2000" dirty="0" smtClean="0"/>
              <a:t> from the ion exchange column was introduced into the plasma by a nebulizer. Inductively coupled plasma mass spectrometry (ICP-MS) is a type of  mass spectrometry that can detect the levels of a large number of metals down to very low levels, down to parts per trillion, ppt.  It is based on producing ions in inductively coupled plasma an and feeding them into a mass spectrometer. An inductively coupled plasma is a plasma that contains a sufficient concentration of ions and electrons to make the gas electrically conductive. The mass spectrometer detects and separates the ions.  The inductively couple plasma contains ions and electrons that make the plasma conducting. </a:t>
            </a:r>
          </a:p>
          <a:p>
            <a:endParaRPr lang="en-GB" sz="3200" dirty="0" smtClean="0"/>
          </a:p>
          <a:p>
            <a:endParaRPr lang="en-GB" sz="3200" dirty="0" smtClean="0"/>
          </a:p>
          <a:p>
            <a:endParaRPr lang="en-GB" sz="3200" dirty="0"/>
          </a:p>
          <a:p>
            <a:endParaRPr lang="en-GB" sz="3200" dirty="0" smtClean="0"/>
          </a:p>
          <a:p>
            <a:endParaRPr lang="en-GB" sz="3200" dirty="0"/>
          </a:p>
          <a:p>
            <a:endParaRPr lang="en-GB" sz="3200" dirty="0" smtClean="0"/>
          </a:p>
          <a:p>
            <a:endParaRPr lang="en-GB" sz="3200" dirty="0" smtClean="0"/>
          </a:p>
          <a:p>
            <a:r>
              <a:rPr lang="en-GB" sz="3200" dirty="0" smtClean="0"/>
              <a:t>Figure 1 Schematic representation of ICPMS</a:t>
            </a:r>
          </a:p>
          <a:p>
            <a:endParaRPr lang="en-GB" sz="3200" dirty="0"/>
          </a:p>
          <a:p>
            <a:r>
              <a:rPr lang="en-GB" sz="2000" dirty="0" smtClean="0"/>
              <a:t>Standards of each of the arsenic compounds were prepared in water over the range0-50 </a:t>
            </a:r>
            <a:r>
              <a:rPr lang="en-GB" sz="2000" dirty="0" err="1" smtClean="0"/>
              <a:t>ppm</a:t>
            </a:r>
            <a:r>
              <a:rPr lang="en-GB" sz="2000" dirty="0" smtClean="0"/>
              <a:t>. By dissolving  the </a:t>
            </a:r>
            <a:r>
              <a:rPr lang="en-GB" sz="2000" dirty="0" err="1" smtClean="0"/>
              <a:t>aresnic</a:t>
            </a:r>
            <a:r>
              <a:rPr lang="en-GB" sz="2000" dirty="0" smtClean="0"/>
              <a:t> </a:t>
            </a:r>
            <a:r>
              <a:rPr lang="en-GB" sz="2000" dirty="0" err="1" smtClean="0"/>
              <a:t>compiunds</a:t>
            </a:r>
            <a:r>
              <a:rPr lang="en-GB" sz="2000" dirty="0" smtClean="0"/>
              <a:t> in deionised water and making up in volumetric flasks.   Six-point calibration curves for the arsenic species were obtained by plotting the peak areas against the concentration of arsenic for each species</a:t>
            </a:r>
            <a:endParaRPr lang="en-GB" sz="2000" dirty="0"/>
          </a:p>
        </p:txBody>
      </p:sp>
      <p:sp>
        <p:nvSpPr>
          <p:cNvPr id="18" name="TextBox 17"/>
          <p:cNvSpPr txBox="1"/>
          <p:nvPr/>
        </p:nvSpPr>
        <p:spPr>
          <a:xfrm>
            <a:off x="1977139" y="12835747"/>
            <a:ext cx="9144064" cy="1477328"/>
          </a:xfrm>
          <a:prstGeom prst="rect">
            <a:avLst/>
          </a:prstGeom>
          <a:noFill/>
        </p:spPr>
        <p:txBody>
          <a:bodyPr wrap="square" rtlCol="0">
            <a:spAutoFit/>
          </a:bodyPr>
          <a:lstStyle/>
          <a:p>
            <a:r>
              <a:rPr lang="en-GB" sz="3200" dirty="0"/>
              <a:t>Table 1 Common arsenic species in groundwater</a:t>
            </a:r>
          </a:p>
          <a:p>
            <a:endParaRPr lang="en-GB" dirty="0"/>
          </a:p>
        </p:txBody>
      </p:sp>
      <p:graphicFrame>
        <p:nvGraphicFramePr>
          <p:cNvPr id="19" name="Table 18"/>
          <p:cNvGraphicFramePr>
            <a:graphicFrameLocks noGrp="1"/>
          </p:cNvGraphicFramePr>
          <p:nvPr/>
        </p:nvGraphicFramePr>
        <p:xfrm>
          <a:off x="977007" y="13621565"/>
          <a:ext cx="9858444" cy="6346544"/>
        </p:xfrm>
        <a:graphic>
          <a:graphicData uri="http://schemas.openxmlformats.org/drawingml/2006/table">
            <a:tbl>
              <a:tblPr firstRow="1" bandRow="1">
                <a:tableStyleId>{5C22544A-7EE6-4342-B048-85BDC9FD1C3A}</a:tableStyleId>
              </a:tblPr>
              <a:tblGrid>
                <a:gridCol w="3714776"/>
                <a:gridCol w="2357454"/>
                <a:gridCol w="3786214"/>
              </a:tblGrid>
              <a:tr h="795832">
                <a:tc>
                  <a:txBody>
                    <a:bodyPr/>
                    <a:lstStyle/>
                    <a:p>
                      <a:r>
                        <a:rPr lang="en-GB" sz="3200" dirty="0" smtClean="0"/>
                        <a:t>name</a:t>
                      </a:r>
                      <a:endParaRPr lang="en-GB" sz="3200" dirty="0"/>
                    </a:p>
                  </a:txBody>
                  <a:tcPr/>
                </a:tc>
                <a:tc>
                  <a:txBody>
                    <a:bodyPr/>
                    <a:lstStyle/>
                    <a:p>
                      <a:r>
                        <a:rPr lang="en-GB" sz="3200" dirty="0" smtClean="0"/>
                        <a:t>abbreviation</a:t>
                      </a:r>
                      <a:endParaRPr lang="en-GB" sz="3200" dirty="0"/>
                    </a:p>
                  </a:txBody>
                  <a:tcPr/>
                </a:tc>
                <a:tc>
                  <a:txBody>
                    <a:bodyPr/>
                    <a:lstStyle/>
                    <a:p>
                      <a:r>
                        <a:rPr lang="en-GB" sz="3200" dirty="0" smtClean="0"/>
                        <a:t>formula</a:t>
                      </a:r>
                      <a:endParaRPr lang="en-GB" sz="3200" dirty="0"/>
                    </a:p>
                  </a:txBody>
                  <a:tcPr/>
                </a:tc>
              </a:tr>
              <a:tr h="795832">
                <a:tc>
                  <a:txBody>
                    <a:bodyPr/>
                    <a:lstStyle/>
                    <a:p>
                      <a:r>
                        <a:rPr lang="en-GB" sz="3200" dirty="0" err="1" smtClean="0"/>
                        <a:t>Arsenite</a:t>
                      </a:r>
                      <a:endParaRPr lang="en-GB" sz="3200" dirty="0"/>
                    </a:p>
                  </a:txBody>
                  <a:tcPr/>
                </a:tc>
                <a:tc>
                  <a:txBody>
                    <a:bodyPr/>
                    <a:lstStyle/>
                    <a:p>
                      <a:r>
                        <a:rPr lang="en-GB" sz="3200" dirty="0" smtClean="0"/>
                        <a:t>As(III)</a:t>
                      </a:r>
                      <a:endParaRPr lang="en-GB" sz="3200" dirty="0"/>
                    </a:p>
                  </a:txBody>
                  <a:tcPr/>
                </a:tc>
                <a:tc>
                  <a:txBody>
                    <a:bodyPr/>
                    <a:lstStyle/>
                    <a:p>
                      <a:r>
                        <a:rPr lang="en-GB" sz="3200" dirty="0" smtClean="0"/>
                        <a:t>As(OH)</a:t>
                      </a:r>
                      <a:r>
                        <a:rPr lang="en-GB" sz="3200" baseline="-25000" dirty="0" smtClean="0"/>
                        <a:t>3</a:t>
                      </a:r>
                      <a:endParaRPr lang="en-GB" sz="3200" dirty="0"/>
                    </a:p>
                  </a:txBody>
                  <a:tcPr/>
                </a:tc>
              </a:tr>
              <a:tr h="795832">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smtClean="0"/>
                        <a:t>Arsenate</a:t>
                      </a:r>
                    </a:p>
                    <a:p>
                      <a:endParaRPr lang="en-GB" sz="3200" dirty="0"/>
                    </a:p>
                  </a:txBody>
                  <a:tcPr/>
                </a:tc>
                <a:tc>
                  <a:txBody>
                    <a:bodyPr/>
                    <a:lstStyle/>
                    <a:p>
                      <a:r>
                        <a:rPr lang="en-GB" sz="3200" dirty="0" smtClean="0"/>
                        <a:t>As(V)</a:t>
                      </a:r>
                      <a:endParaRPr lang="en-GB" sz="3200" dirty="0"/>
                    </a:p>
                  </a:txBody>
                  <a:tcPr/>
                </a:tc>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err="1" smtClean="0"/>
                        <a:t>AsO</a:t>
                      </a:r>
                      <a:r>
                        <a:rPr lang="en-GB" sz="3200" dirty="0" smtClean="0"/>
                        <a:t>(OH)</a:t>
                      </a:r>
                      <a:r>
                        <a:rPr lang="en-GB" sz="3200" baseline="-25000" dirty="0" smtClean="0"/>
                        <a:t>3</a:t>
                      </a:r>
                      <a:endParaRPr lang="en-GB" sz="3200" dirty="0" smtClean="0"/>
                    </a:p>
                    <a:p>
                      <a:endParaRPr lang="en-GB" sz="3200" dirty="0"/>
                    </a:p>
                  </a:txBody>
                  <a:tcPr/>
                </a:tc>
              </a:tr>
              <a:tr h="795832">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err="1" smtClean="0"/>
                        <a:t>Monomethylarsonic</a:t>
                      </a:r>
                      <a:r>
                        <a:rPr lang="en-GB" sz="3200" dirty="0" smtClean="0"/>
                        <a:t> acid</a:t>
                      </a:r>
                    </a:p>
                    <a:p>
                      <a:endParaRPr lang="en-GB" sz="3200" dirty="0"/>
                    </a:p>
                  </a:txBody>
                  <a:tcPr/>
                </a:tc>
                <a:tc>
                  <a:txBody>
                    <a:bodyPr/>
                    <a:lstStyle/>
                    <a:p>
                      <a:r>
                        <a:rPr lang="en-GB" sz="3200" dirty="0" smtClean="0"/>
                        <a:t>MMA(V)</a:t>
                      </a:r>
                      <a:endParaRPr lang="en-GB" sz="3200" dirty="0"/>
                    </a:p>
                  </a:txBody>
                  <a:tcPr/>
                </a:tc>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smtClean="0"/>
                        <a:t>CH</a:t>
                      </a:r>
                      <a:r>
                        <a:rPr lang="en-GB" sz="3200" baseline="-25000" dirty="0" smtClean="0"/>
                        <a:t>3</a:t>
                      </a:r>
                      <a:r>
                        <a:rPr lang="en-GB" sz="3200" dirty="0" smtClean="0"/>
                        <a:t>AsO(OH)</a:t>
                      </a:r>
                      <a:r>
                        <a:rPr lang="en-GB" sz="3200" baseline="-25000" dirty="0" smtClean="0"/>
                        <a:t>2</a:t>
                      </a:r>
                      <a:endParaRPr lang="en-GB" sz="3200" dirty="0" smtClean="0"/>
                    </a:p>
                    <a:p>
                      <a:endParaRPr lang="en-GB" sz="3200" dirty="0"/>
                    </a:p>
                  </a:txBody>
                  <a:tcPr/>
                </a:tc>
              </a:tr>
              <a:tr h="795832">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err="1" smtClean="0"/>
                        <a:t>Dimethylarsinic</a:t>
                      </a:r>
                      <a:r>
                        <a:rPr lang="en-GB" sz="3200" dirty="0" smtClean="0"/>
                        <a:t> acid</a:t>
                      </a:r>
                    </a:p>
                    <a:p>
                      <a:endParaRPr lang="en-GB" sz="3200" dirty="0"/>
                    </a:p>
                  </a:txBody>
                  <a:tcPr/>
                </a:tc>
                <a:tc>
                  <a:txBody>
                    <a:bodyPr/>
                    <a:lstStyle/>
                    <a:p>
                      <a:r>
                        <a:rPr lang="en-GB" sz="3200" dirty="0" smtClean="0"/>
                        <a:t>DMA(V)</a:t>
                      </a:r>
                      <a:endParaRPr lang="en-GB" sz="3200" dirty="0"/>
                    </a:p>
                  </a:txBody>
                  <a:tcPr/>
                </a:tc>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smtClean="0"/>
                        <a:t>(CH</a:t>
                      </a:r>
                      <a:r>
                        <a:rPr lang="en-GB" sz="3200" baseline="-25000" dirty="0" smtClean="0"/>
                        <a:t>3</a:t>
                      </a:r>
                      <a:r>
                        <a:rPr lang="en-GB" sz="3200" dirty="0" smtClean="0"/>
                        <a:t>)</a:t>
                      </a:r>
                      <a:r>
                        <a:rPr lang="en-GB" sz="3200" baseline="-25000" dirty="0" smtClean="0"/>
                        <a:t>2</a:t>
                      </a:r>
                      <a:r>
                        <a:rPr lang="en-GB" sz="3200" dirty="0" smtClean="0"/>
                        <a:t>AsOH</a:t>
                      </a:r>
                    </a:p>
                    <a:p>
                      <a:endParaRPr lang="en-GB" sz="3200" dirty="0"/>
                    </a:p>
                  </a:txBody>
                  <a:tcPr/>
                </a:tc>
              </a:tr>
              <a:tr h="795832">
                <a:tc>
                  <a:txBody>
                    <a:bodyPr/>
                    <a:lstStyle/>
                    <a:p>
                      <a:pPr marL="0" marR="0" indent="0" algn="l" defTabSz="2941897" rtl="0" eaLnBrk="1" fontAlgn="auto" latinLnBrk="0" hangingPunct="1">
                        <a:lnSpc>
                          <a:spcPct val="100000"/>
                        </a:lnSpc>
                        <a:spcBef>
                          <a:spcPts val="0"/>
                        </a:spcBef>
                        <a:spcAft>
                          <a:spcPts val="0"/>
                        </a:spcAft>
                        <a:buClrTx/>
                        <a:buSzTx/>
                        <a:buFontTx/>
                        <a:buNone/>
                        <a:tabLst/>
                        <a:defRPr/>
                      </a:pPr>
                      <a:r>
                        <a:rPr lang="en-GB" sz="3200" dirty="0" err="1" smtClean="0"/>
                        <a:t>Arsenobetaine</a:t>
                      </a:r>
                      <a:endParaRPr lang="en-GB" sz="3200" dirty="0" smtClean="0"/>
                    </a:p>
                    <a:p>
                      <a:endParaRPr lang="en-GB" sz="3200" dirty="0"/>
                    </a:p>
                  </a:txBody>
                  <a:tcPr/>
                </a:tc>
                <a:tc>
                  <a:txBody>
                    <a:bodyPr/>
                    <a:lstStyle/>
                    <a:p>
                      <a:r>
                        <a:rPr lang="en-GB" sz="3200" dirty="0" err="1" smtClean="0"/>
                        <a:t>AsB</a:t>
                      </a:r>
                      <a:endParaRPr lang="en-GB" sz="3200" dirty="0"/>
                    </a:p>
                  </a:txBody>
                  <a:tcPr/>
                </a:tc>
                <a:tc>
                  <a:txBody>
                    <a:bodyPr/>
                    <a:lstStyle/>
                    <a:p>
                      <a:r>
                        <a:rPr lang="en-GB" sz="3200" dirty="0" smtClean="0"/>
                        <a:t>(CH</a:t>
                      </a:r>
                      <a:r>
                        <a:rPr lang="en-GB" sz="3200" baseline="-25000" dirty="0" smtClean="0"/>
                        <a:t>3</a:t>
                      </a:r>
                      <a:r>
                        <a:rPr lang="en-GB" sz="3200" dirty="0" smtClean="0"/>
                        <a:t>)</a:t>
                      </a:r>
                      <a:r>
                        <a:rPr lang="en-GB" sz="3200" baseline="-25000" dirty="0" smtClean="0"/>
                        <a:t>3</a:t>
                      </a:r>
                      <a:r>
                        <a:rPr lang="en-GB" sz="3200" dirty="0" smtClean="0"/>
                        <a:t>As</a:t>
                      </a:r>
                      <a:r>
                        <a:rPr lang="en-GB" sz="3200" baseline="30000" dirty="0" smtClean="0"/>
                        <a:t>+</a:t>
                      </a:r>
                      <a:r>
                        <a:rPr lang="en-GB" sz="3200" dirty="0" smtClean="0"/>
                        <a:t>Ch</a:t>
                      </a:r>
                      <a:r>
                        <a:rPr lang="en-GB" sz="3200" baseline="-25000" dirty="0" smtClean="0"/>
                        <a:t>2</a:t>
                      </a:r>
                      <a:r>
                        <a:rPr lang="en-GB" sz="3200" dirty="0" smtClean="0"/>
                        <a:t>CH</a:t>
                      </a:r>
                      <a:r>
                        <a:rPr lang="en-GB" sz="3200" baseline="-25000" dirty="0" smtClean="0"/>
                        <a:t>2</a:t>
                      </a:r>
                      <a:r>
                        <a:rPr lang="en-GB" sz="3200" dirty="0" smtClean="0"/>
                        <a:t>COO</a:t>
                      </a:r>
                      <a:r>
                        <a:rPr lang="en-GB" sz="3200" baseline="30000" dirty="0" smtClean="0"/>
                        <a:t>–</a:t>
                      </a:r>
                      <a:endParaRPr lang="en-GB" sz="3200" dirty="0"/>
                    </a:p>
                  </a:txBody>
                  <a:tcPr/>
                </a:tc>
              </a:tr>
            </a:tbl>
          </a:graphicData>
        </a:graphic>
      </p:graphicFrame>
      <p:sp>
        <p:nvSpPr>
          <p:cNvPr id="27" name="Rectangle 26"/>
          <p:cNvSpPr/>
          <p:nvPr/>
        </p:nvSpPr>
        <p:spPr>
          <a:xfrm>
            <a:off x="12192773" y="13621565"/>
            <a:ext cx="135732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nebulizer</a:t>
            </a:r>
            <a:endParaRPr lang="en-GB" sz="2400" dirty="0"/>
          </a:p>
        </p:txBody>
      </p:sp>
      <p:sp>
        <p:nvSpPr>
          <p:cNvPr id="28" name="Rectangle 27"/>
          <p:cNvSpPr/>
          <p:nvPr/>
        </p:nvSpPr>
        <p:spPr>
          <a:xfrm>
            <a:off x="15693235" y="13621565"/>
            <a:ext cx="142876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Mass analyzer</a:t>
            </a:r>
            <a:endParaRPr lang="en-GB" sz="2400" dirty="0"/>
          </a:p>
        </p:txBody>
      </p:sp>
      <p:sp>
        <p:nvSpPr>
          <p:cNvPr id="29" name="Rectangle 28"/>
          <p:cNvSpPr/>
          <p:nvPr/>
        </p:nvSpPr>
        <p:spPr>
          <a:xfrm>
            <a:off x="13907285" y="13621565"/>
            <a:ext cx="121524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aerosol</a:t>
            </a:r>
            <a:endParaRPr lang="en-GB" sz="2400" dirty="0"/>
          </a:p>
        </p:txBody>
      </p:sp>
      <p:sp>
        <p:nvSpPr>
          <p:cNvPr id="30" name="Rectangle 29"/>
          <p:cNvSpPr/>
          <p:nvPr/>
        </p:nvSpPr>
        <p:spPr>
          <a:xfrm>
            <a:off x="17693499" y="13621565"/>
            <a:ext cx="1285884"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Ion detector</a:t>
            </a:r>
            <a:endParaRPr lang="en-GB" sz="2400" dirty="0"/>
          </a:p>
        </p:txBody>
      </p:sp>
      <p:cxnSp>
        <p:nvCxnSpPr>
          <p:cNvPr id="33" name="Straight Connector 32"/>
          <p:cNvCxnSpPr/>
          <p:nvPr/>
        </p:nvCxnSpPr>
        <p:spPr>
          <a:xfrm rot="5400000">
            <a:off x="14871698" y="13871598"/>
            <a:ext cx="12144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7" idx="3"/>
            <a:endCxn id="29" idx="1"/>
          </p:cNvCxnSpPr>
          <p:nvPr/>
        </p:nvCxnSpPr>
        <p:spPr>
          <a:xfrm>
            <a:off x="13550095" y="139787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9" idx="3"/>
            <a:endCxn id="28" idx="1"/>
          </p:cNvCxnSpPr>
          <p:nvPr/>
        </p:nvCxnSpPr>
        <p:spPr>
          <a:xfrm>
            <a:off x="15122525" y="13978755"/>
            <a:ext cx="57071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8" idx="3"/>
            <a:endCxn id="30" idx="1"/>
          </p:cNvCxnSpPr>
          <p:nvPr/>
        </p:nvCxnSpPr>
        <p:spPr>
          <a:xfrm>
            <a:off x="17121995" y="13978755"/>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4693103" y="14764573"/>
            <a:ext cx="1785950" cy="46166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dirty="0" smtClean="0">
                <a:solidFill>
                  <a:schemeClr val="tx2">
                    <a:lumMod val="60000"/>
                    <a:lumOff val="40000"/>
                  </a:schemeClr>
                </a:solidFill>
              </a:rPr>
              <a:t>MS interface</a:t>
            </a:r>
          </a:p>
        </p:txBody>
      </p:sp>
      <p:sp>
        <p:nvSpPr>
          <p:cNvPr id="49" name="TextBox 48"/>
          <p:cNvSpPr txBox="1"/>
          <p:nvPr/>
        </p:nvSpPr>
        <p:spPr>
          <a:xfrm>
            <a:off x="20908209" y="3120179"/>
            <a:ext cx="8072494" cy="2677656"/>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3600" dirty="0">
                <a:solidFill>
                  <a:schemeClr val="tx2">
                    <a:lumMod val="60000"/>
                    <a:lumOff val="40000"/>
                  </a:schemeClr>
                </a:solidFill>
              </a:rPr>
              <a:t>R</a:t>
            </a:r>
            <a:r>
              <a:rPr lang="en-GB" sz="3600" dirty="0" smtClean="0">
                <a:solidFill>
                  <a:schemeClr val="tx2">
                    <a:lumMod val="60000"/>
                    <a:lumOff val="40000"/>
                  </a:schemeClr>
                </a:solidFill>
              </a:rPr>
              <a:t>esults</a:t>
            </a:r>
            <a:r>
              <a:rPr lang="en-GB" sz="3600" dirty="0" smtClean="0"/>
              <a:t> </a:t>
            </a:r>
          </a:p>
          <a:p>
            <a:r>
              <a:rPr lang="en-GB" sz="2000" dirty="0" smtClean="0"/>
              <a:t>The </a:t>
            </a:r>
            <a:r>
              <a:rPr lang="en-GB" sz="2000" dirty="0"/>
              <a:t>calibration curves gave </a:t>
            </a:r>
            <a:r>
              <a:rPr lang="en-GB" sz="2000" dirty="0" smtClean="0"/>
              <a:t>correlation coefficients </a:t>
            </a:r>
            <a:r>
              <a:rPr lang="en-GB" sz="2000" dirty="0"/>
              <a:t>in excess of 0.999. The detection limits ranged from 0.071 to 0.40 </a:t>
            </a:r>
            <a:r>
              <a:rPr lang="en-GB" sz="2000" dirty="0" err="1"/>
              <a:t>ppm</a:t>
            </a:r>
            <a:r>
              <a:rPr lang="en-GB" sz="2000" dirty="0"/>
              <a:t>. </a:t>
            </a:r>
            <a:endParaRPr lang="en-GB" sz="2000" dirty="0" smtClean="0"/>
          </a:p>
          <a:p>
            <a:endParaRPr lang="en-GB" sz="2000" dirty="0"/>
          </a:p>
          <a:p>
            <a:r>
              <a:rPr lang="en-GB" sz="2000" dirty="0" smtClean="0"/>
              <a:t>The </a:t>
            </a:r>
            <a:r>
              <a:rPr lang="en-GB" sz="2000" dirty="0"/>
              <a:t>concentration of each of the arsenic species in the groundwater sample are given in table 2</a:t>
            </a:r>
            <a:r>
              <a:rPr lang="en-GB" sz="2000" dirty="0" smtClean="0"/>
              <a:t>.</a:t>
            </a:r>
            <a:endParaRPr lang="en-GB" sz="2000" dirty="0" smtClean="0">
              <a:solidFill>
                <a:schemeClr val="tx2">
                  <a:lumMod val="60000"/>
                  <a:lumOff val="40000"/>
                </a:schemeClr>
              </a:solidFill>
            </a:endParaRPr>
          </a:p>
          <a:p>
            <a:r>
              <a:rPr lang="en-GB" sz="3200" dirty="0" smtClean="0">
                <a:solidFill>
                  <a:schemeClr val="tx1"/>
                </a:solidFill>
              </a:rPr>
              <a:t>Table 2 Results</a:t>
            </a:r>
          </a:p>
        </p:txBody>
      </p:sp>
      <p:graphicFrame>
        <p:nvGraphicFramePr>
          <p:cNvPr id="50" name="Table 49"/>
          <p:cNvGraphicFramePr>
            <a:graphicFrameLocks noGrp="1"/>
          </p:cNvGraphicFramePr>
          <p:nvPr/>
        </p:nvGraphicFramePr>
        <p:xfrm>
          <a:off x="21386427" y="6300689"/>
          <a:ext cx="7143800" cy="3962400"/>
        </p:xfrm>
        <a:graphic>
          <a:graphicData uri="http://schemas.openxmlformats.org/drawingml/2006/table">
            <a:tbl>
              <a:tblPr firstRow="1" bandRow="1">
                <a:tableStyleId>{5C22544A-7EE6-4342-B048-85BDC9FD1C3A}</a:tableStyleId>
              </a:tblPr>
              <a:tblGrid>
                <a:gridCol w="2645646"/>
                <a:gridCol w="4498154"/>
              </a:tblGrid>
              <a:tr h="370840">
                <a:tc>
                  <a:txBody>
                    <a:bodyPr/>
                    <a:lstStyle/>
                    <a:p>
                      <a:r>
                        <a:rPr lang="en-GB" sz="3200" dirty="0" smtClean="0"/>
                        <a:t>Arsenic species</a:t>
                      </a:r>
                      <a:endParaRPr lang="en-GB" sz="3200" dirty="0"/>
                    </a:p>
                  </a:txBody>
                  <a:tcPr/>
                </a:tc>
                <a:tc>
                  <a:txBody>
                    <a:bodyPr/>
                    <a:lstStyle/>
                    <a:p>
                      <a:r>
                        <a:rPr lang="en-GB" sz="3200" dirty="0" smtClean="0"/>
                        <a:t>Concentration/</a:t>
                      </a:r>
                      <a:r>
                        <a:rPr lang="en-GB" sz="3200" dirty="0" err="1" smtClean="0"/>
                        <a:t>ppm</a:t>
                      </a:r>
                      <a:endParaRPr lang="en-GB" sz="3200" dirty="0"/>
                    </a:p>
                  </a:txBody>
                  <a:tcPr/>
                </a:tc>
              </a:tr>
              <a:tr h="370840">
                <a:tc>
                  <a:txBody>
                    <a:bodyPr/>
                    <a:lstStyle/>
                    <a:p>
                      <a:r>
                        <a:rPr lang="en-GB" sz="3200" dirty="0" smtClean="0"/>
                        <a:t>As(II)</a:t>
                      </a:r>
                      <a:endParaRPr lang="en-GB" sz="3200" dirty="0"/>
                    </a:p>
                  </a:txBody>
                  <a:tcPr/>
                </a:tc>
                <a:tc>
                  <a:txBody>
                    <a:bodyPr/>
                    <a:lstStyle/>
                    <a:p>
                      <a:r>
                        <a:rPr lang="en-GB" sz="3200" dirty="0" smtClean="0"/>
                        <a:t>5</a:t>
                      </a:r>
                      <a:endParaRPr lang="en-GB" sz="3200" dirty="0"/>
                    </a:p>
                  </a:txBody>
                  <a:tcPr/>
                </a:tc>
              </a:tr>
              <a:tr h="370840">
                <a:tc>
                  <a:txBody>
                    <a:bodyPr/>
                    <a:lstStyle/>
                    <a:p>
                      <a:r>
                        <a:rPr lang="en-GB" sz="3200" dirty="0" smtClean="0"/>
                        <a:t>As(V)</a:t>
                      </a:r>
                      <a:endParaRPr lang="en-GB" sz="3200" dirty="0"/>
                    </a:p>
                  </a:txBody>
                  <a:tcPr/>
                </a:tc>
                <a:tc>
                  <a:txBody>
                    <a:bodyPr/>
                    <a:lstStyle/>
                    <a:p>
                      <a:r>
                        <a:rPr lang="en-GB" sz="3200" dirty="0" smtClean="0"/>
                        <a:t>11</a:t>
                      </a:r>
                      <a:endParaRPr lang="en-GB" sz="3200" dirty="0"/>
                    </a:p>
                  </a:txBody>
                  <a:tcPr/>
                </a:tc>
              </a:tr>
              <a:tr h="370840">
                <a:tc>
                  <a:txBody>
                    <a:bodyPr/>
                    <a:lstStyle/>
                    <a:p>
                      <a:r>
                        <a:rPr lang="en-GB" sz="3200" dirty="0" smtClean="0"/>
                        <a:t>MMA(V)</a:t>
                      </a:r>
                      <a:endParaRPr lang="en-GB" sz="3200" dirty="0"/>
                    </a:p>
                  </a:txBody>
                  <a:tcPr/>
                </a:tc>
                <a:tc>
                  <a:txBody>
                    <a:bodyPr/>
                    <a:lstStyle/>
                    <a:p>
                      <a:r>
                        <a:rPr lang="en-GB" sz="3200" dirty="0" smtClean="0"/>
                        <a:t>0</a:t>
                      </a:r>
                      <a:endParaRPr lang="en-GB" sz="3200" dirty="0"/>
                    </a:p>
                  </a:txBody>
                  <a:tcPr/>
                </a:tc>
              </a:tr>
              <a:tr h="370840">
                <a:tc>
                  <a:txBody>
                    <a:bodyPr/>
                    <a:lstStyle/>
                    <a:p>
                      <a:r>
                        <a:rPr lang="en-GB" sz="3200" dirty="0" smtClean="0"/>
                        <a:t>DMA(V)</a:t>
                      </a:r>
                      <a:endParaRPr lang="en-GB" sz="3200" dirty="0"/>
                    </a:p>
                  </a:txBody>
                  <a:tcPr/>
                </a:tc>
                <a:tc>
                  <a:txBody>
                    <a:bodyPr/>
                    <a:lstStyle/>
                    <a:p>
                      <a:r>
                        <a:rPr lang="en-GB" sz="3200" dirty="0" smtClean="0"/>
                        <a:t>0</a:t>
                      </a:r>
                      <a:endParaRPr lang="en-GB" sz="3200" dirty="0"/>
                    </a:p>
                  </a:txBody>
                  <a:tcPr/>
                </a:tc>
              </a:tr>
              <a:tr h="370840">
                <a:tc>
                  <a:txBody>
                    <a:bodyPr/>
                    <a:lstStyle/>
                    <a:p>
                      <a:r>
                        <a:rPr lang="en-GB" sz="3200" dirty="0" err="1" smtClean="0"/>
                        <a:t>AsB</a:t>
                      </a:r>
                      <a:endParaRPr lang="en-GB" sz="3200" dirty="0"/>
                    </a:p>
                  </a:txBody>
                  <a:tcPr/>
                </a:tc>
                <a:tc>
                  <a:txBody>
                    <a:bodyPr/>
                    <a:lstStyle/>
                    <a:p>
                      <a:r>
                        <a:rPr lang="en-GB" sz="3200" dirty="0" smtClean="0"/>
                        <a:t>0</a:t>
                      </a:r>
                      <a:endParaRPr lang="en-GB" sz="3200" dirty="0"/>
                    </a:p>
                  </a:txBody>
                  <a:tcPr/>
                </a:tc>
              </a:tr>
            </a:tbl>
          </a:graphicData>
        </a:graphic>
      </p:graphicFrame>
      <p:sp>
        <p:nvSpPr>
          <p:cNvPr id="51" name="TextBox 50"/>
          <p:cNvSpPr txBox="1"/>
          <p:nvPr/>
        </p:nvSpPr>
        <p:spPr>
          <a:xfrm>
            <a:off x="20908209" y="10837193"/>
            <a:ext cx="8072494" cy="2800767"/>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3600" dirty="0" smtClean="0">
                <a:solidFill>
                  <a:schemeClr val="tx2">
                    <a:lumMod val="60000"/>
                    <a:lumOff val="40000"/>
                  </a:schemeClr>
                </a:solidFill>
              </a:rPr>
              <a:t>Conclusions</a:t>
            </a:r>
          </a:p>
          <a:p>
            <a:r>
              <a:rPr lang="en-GB" sz="2000" dirty="0"/>
              <a:t>As effective method for determination of arsenic in </a:t>
            </a:r>
            <a:r>
              <a:rPr lang="en-GB" sz="2000" dirty="0" smtClean="0"/>
              <a:t>ground water </a:t>
            </a:r>
            <a:r>
              <a:rPr lang="en-GB" sz="2000" dirty="0"/>
              <a:t>was </a:t>
            </a:r>
            <a:r>
              <a:rPr lang="en-GB" sz="2000" dirty="0" smtClean="0"/>
              <a:t>developed.  The methods was relatively straight forward to carry out and the calibration curves gave good correlation coefficients. The </a:t>
            </a:r>
            <a:r>
              <a:rPr lang="en-GB" sz="2000" dirty="0"/>
              <a:t>levels of </a:t>
            </a:r>
            <a:r>
              <a:rPr lang="en-GB" sz="2000" dirty="0" err="1"/>
              <a:t>organoarsenic</a:t>
            </a:r>
            <a:r>
              <a:rPr lang="en-GB" sz="2000" dirty="0"/>
              <a:t> compounds </a:t>
            </a:r>
            <a:r>
              <a:rPr lang="en-GB" sz="2000" dirty="0" smtClean="0"/>
              <a:t>were </a:t>
            </a:r>
            <a:r>
              <a:rPr lang="en-GB" sz="2000" dirty="0"/>
              <a:t>below the recommended limit. However, there was significant inorganic arsenic present. </a:t>
            </a:r>
            <a:r>
              <a:rPr lang="en-GB" sz="2000" dirty="0" smtClean="0"/>
              <a:t>The </a:t>
            </a:r>
            <a:r>
              <a:rPr lang="en-GB" sz="2000" smtClean="0"/>
              <a:t>organic arsenic </a:t>
            </a:r>
            <a:r>
              <a:rPr lang="en-GB" sz="2000" dirty="0" smtClean="0"/>
              <a:t>may be more easily metabolised than inorganic arsenic so this may not be so much of  a problem. </a:t>
            </a:r>
            <a:endParaRPr lang="en-GB" sz="2000" dirty="0" smtClean="0">
              <a:solidFill>
                <a:schemeClr val="tx2">
                  <a:lumMod val="60000"/>
                  <a:lumOff val="40000"/>
                </a:schemeClr>
              </a:solidFill>
            </a:endParaRPr>
          </a:p>
        </p:txBody>
      </p:sp>
      <p:sp>
        <p:nvSpPr>
          <p:cNvPr id="53" name="TextBox 52"/>
          <p:cNvSpPr txBox="1"/>
          <p:nvPr/>
        </p:nvSpPr>
        <p:spPr>
          <a:xfrm>
            <a:off x="20908209" y="14941650"/>
            <a:ext cx="8215370" cy="470898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3600" dirty="0" smtClean="0">
                <a:solidFill>
                  <a:schemeClr val="tx2">
                    <a:lumMod val="60000"/>
                    <a:lumOff val="40000"/>
                  </a:schemeClr>
                </a:solidFill>
              </a:rPr>
              <a:t>References</a:t>
            </a:r>
          </a:p>
          <a:p>
            <a:r>
              <a:rPr lang="en-GB" sz="2400" dirty="0"/>
              <a:t>B.K. </a:t>
            </a:r>
            <a:r>
              <a:rPr lang="en-GB" sz="2400" dirty="0" err="1"/>
              <a:t>Mandal</a:t>
            </a:r>
            <a:r>
              <a:rPr lang="en-GB" sz="2400" dirty="0"/>
              <a:t>, O. </a:t>
            </a:r>
            <a:r>
              <a:rPr lang="en-GB" sz="2400" dirty="0" err="1"/>
              <a:t>Yasumitsu</a:t>
            </a:r>
            <a:r>
              <a:rPr lang="en-GB" sz="2400" dirty="0"/>
              <a:t> and K.T. Suzuki, Identification of </a:t>
            </a:r>
            <a:r>
              <a:rPr lang="en-GB" sz="2400" dirty="0" err="1"/>
              <a:t>Dimethylarsinous</a:t>
            </a:r>
            <a:r>
              <a:rPr lang="en-GB" sz="2400" dirty="0"/>
              <a:t> and </a:t>
            </a:r>
            <a:r>
              <a:rPr lang="en-GB" sz="2400" dirty="0" err="1"/>
              <a:t>monomethylarsonous</a:t>
            </a:r>
            <a:r>
              <a:rPr lang="en-GB" sz="2400" dirty="0"/>
              <a:t> acids in human urine of the arsenic-affected areas in West Bengal, India, </a:t>
            </a:r>
            <a:r>
              <a:rPr lang="en-GB" sz="2400" i="1" dirty="0"/>
              <a:t> Chem. Res. </a:t>
            </a:r>
            <a:r>
              <a:rPr lang="en-GB" sz="2400" i="1" dirty="0" err="1"/>
              <a:t>Toxicol</a:t>
            </a:r>
            <a:r>
              <a:rPr lang="en-GB" sz="2400" i="1" dirty="0"/>
              <a:t>.</a:t>
            </a:r>
            <a:r>
              <a:rPr lang="en-GB" sz="2400" dirty="0"/>
              <a:t> , 2001, </a:t>
            </a:r>
            <a:r>
              <a:rPr lang="en-GB" sz="2400" b="1" dirty="0"/>
              <a:t>14</a:t>
            </a:r>
            <a:r>
              <a:rPr lang="en-GB" sz="2400" dirty="0"/>
              <a:t>,  371-378.</a:t>
            </a:r>
          </a:p>
          <a:p>
            <a:r>
              <a:rPr lang="en-GB" sz="2400" dirty="0"/>
              <a:t>Z. Gong, X. Lu, M. Ma, C. Watt and X. Le, Arsenic speciation analysis, </a:t>
            </a:r>
            <a:r>
              <a:rPr lang="en-GB" sz="2400" i="1" dirty="0" err="1"/>
              <a:t>Talanta</a:t>
            </a:r>
            <a:r>
              <a:rPr lang="en-GB" sz="2400" i="1" dirty="0"/>
              <a:t>, </a:t>
            </a:r>
            <a:r>
              <a:rPr lang="en-GB" sz="2400" dirty="0"/>
              <a:t>2002, </a:t>
            </a:r>
            <a:r>
              <a:rPr lang="en-GB" sz="2400" b="1" i="1" dirty="0"/>
              <a:t>58</a:t>
            </a:r>
            <a:r>
              <a:rPr lang="en-GB" sz="2400" i="1" dirty="0"/>
              <a:t>, </a:t>
            </a:r>
            <a:r>
              <a:rPr lang="en-GB" sz="2400" dirty="0"/>
              <a:t>1, 77-96</a:t>
            </a:r>
          </a:p>
          <a:p>
            <a:r>
              <a:rPr lang="en-GB" sz="2400" i="1" dirty="0"/>
              <a:t>T. </a:t>
            </a:r>
            <a:r>
              <a:rPr lang="en-GB" sz="2400" i="1" dirty="0" err="1"/>
              <a:t>Nakazato</a:t>
            </a:r>
            <a:r>
              <a:rPr lang="en-GB" sz="2400" i="1" dirty="0"/>
              <a:t>, T. Taniguchi , H. Tao , M. </a:t>
            </a:r>
            <a:r>
              <a:rPr lang="en-GB" sz="2400" i="1" dirty="0" err="1"/>
              <a:t>Tominaga</a:t>
            </a:r>
            <a:r>
              <a:rPr lang="en-GB" sz="2400" i="1" dirty="0"/>
              <a:t> and A. Miyazaki</a:t>
            </a:r>
            <a:r>
              <a:rPr lang="en-GB" sz="2400" b="1" i="1" dirty="0"/>
              <a:t>, </a:t>
            </a:r>
            <a:r>
              <a:rPr lang="en-GB" sz="2400" dirty="0"/>
              <a:t>Ion-exclusion chromatography combined with ICP-MS and hydride generation-ICP-MS for the determination of arsenic species in biological matrices</a:t>
            </a:r>
            <a:r>
              <a:rPr lang="en-GB" sz="2400" i="1" dirty="0"/>
              <a:t>, </a:t>
            </a:r>
            <a:r>
              <a:rPr lang="en-GB" sz="2400" dirty="0"/>
              <a:t>J. Anal. At. </a:t>
            </a:r>
            <a:r>
              <a:rPr lang="en-GB" sz="2400" dirty="0" err="1"/>
              <a:t>Spectrom</a:t>
            </a:r>
            <a:r>
              <a:rPr lang="en-GB" sz="2400" dirty="0"/>
              <a:t>.</a:t>
            </a:r>
            <a:r>
              <a:rPr lang="en-GB" sz="2400" i="1" dirty="0"/>
              <a:t>, </a:t>
            </a:r>
            <a:r>
              <a:rPr lang="en-GB" sz="2400" dirty="0"/>
              <a:t>2000</a:t>
            </a:r>
            <a:r>
              <a:rPr lang="en-GB" sz="2400" b="1" i="1" dirty="0"/>
              <a:t>, </a:t>
            </a:r>
            <a:r>
              <a:rPr lang="en-GB" sz="2400" dirty="0"/>
              <a:t>15, </a:t>
            </a:r>
            <a:r>
              <a:rPr lang="en-GB" sz="2400" dirty="0" smtClean="0"/>
              <a:t>1546-1552</a:t>
            </a:r>
            <a:endParaRPr lang="en-GB" sz="3600" dirty="0" smtClean="0">
              <a:solidFill>
                <a:schemeClr val="tx2">
                  <a:lumMod val="60000"/>
                  <a:lumOff val="4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rtlCol="0">
        <a:spAutoFit/>
      </a:bodyPr>
      <a:lstStyle>
        <a:defPPr>
          <a:defRPr sz="3600" dirty="0" smtClean="0">
            <a:solidFill>
              <a:schemeClr val="tx2">
                <a:lumMod val="60000"/>
                <a:lumOff val="40000"/>
              </a:schemeClr>
            </a:solidFill>
          </a:defRPr>
        </a:defPPr>
      </a:lstStyle>
      <a:style>
        <a:lnRef idx="2">
          <a:schemeClr val="accent1"/>
        </a:lnRef>
        <a:fillRef idx="1">
          <a:schemeClr val="lt1"/>
        </a:fillRef>
        <a:effectRef idx="0">
          <a:schemeClr val="accent1"/>
        </a:effectRef>
        <a:fontRef idx="minor">
          <a:schemeClr val="dk1"/>
        </a:fontRef>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873</Words>
  <Application>Microsoft Office PowerPoint</Application>
  <PresentationFormat>Custom</PresentationFormat>
  <Paragraphs>74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Hull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Tina Overton</dc:creator>
  <cp:lastModifiedBy>Tina Overton</cp:lastModifiedBy>
  <cp:revision>28</cp:revision>
  <dcterms:created xsi:type="dcterms:W3CDTF">2010-03-19T07:56:58Z</dcterms:created>
  <dcterms:modified xsi:type="dcterms:W3CDTF">2015-02-04T23:29:42Z</dcterms:modified>
</cp:coreProperties>
</file>