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22"/>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5800" y="601663"/>
            <a:ext cx="7772400" cy="2998787"/>
          </a:xfrm>
        </p:spPr>
        <p:txBody>
          <a:bodyPr>
            <a:normAutofit fontScale="90000"/>
          </a:bodyPr>
          <a:lstStyle/>
          <a:p>
            <a:pPr eaLnBrk="1" hangingPunct="1"/>
            <a:r>
              <a:rPr lang="en-US" sz="3600" i="1" dirty="0"/>
              <a:t>Competence-Based Social Work: The Profession of Caring, Knowing, and Serving </a:t>
            </a:r>
            <a:r>
              <a:rPr lang="en-US" sz="3600" dirty="0"/>
              <a:t/>
            </a:r>
            <a:br>
              <a:rPr lang="en-US" sz="3600" dirty="0"/>
            </a:br>
            <a:r>
              <a:rPr lang="en-US" sz="3600" dirty="0"/>
              <a:t/>
            </a:r>
            <a:br>
              <a:rPr lang="en-US" sz="3600" dirty="0"/>
            </a:br>
            <a:r>
              <a:rPr lang="en-US" sz="3600" dirty="0"/>
              <a:t>Chapter 14: The Fields of Social Work Practice</a:t>
            </a:r>
          </a:p>
        </p:txBody>
      </p:sp>
      <p:sp>
        <p:nvSpPr>
          <p:cNvPr id="3" name="Subtitle 2"/>
          <p:cNvSpPr>
            <a:spLocks noGrp="1"/>
          </p:cNvSpPr>
          <p:nvPr>
            <p:ph type="subTitle" idx="1"/>
          </p:nvPr>
        </p:nvSpPr>
        <p:spPr>
          <a:xfrm>
            <a:off x="457200" y="3600450"/>
            <a:ext cx="8229600" cy="2548732"/>
          </a:xfrm>
        </p:spPr>
        <p:txBody>
          <a:bodyPr>
            <a:normAutofit/>
          </a:bodyPr>
          <a:lstStyle/>
          <a:p>
            <a:pPr marL="0" lvl="0" indent="0" algn="ctr">
              <a:buNone/>
            </a:pPr>
            <a:r>
              <a:rPr lang="en-US" dirty="0">
                <a:solidFill>
                  <a:srgbClr val="4F81BD"/>
                </a:solidFill>
              </a:rPr>
              <a:t>Michael E. </a:t>
            </a:r>
            <a:r>
              <a:rPr lang="en-US" dirty="0" err="1">
                <a:solidFill>
                  <a:srgbClr val="4F81BD"/>
                </a:solidFill>
              </a:rPr>
              <a:t>Sherr</a:t>
            </a:r>
            <a:r>
              <a:rPr lang="en-US" dirty="0">
                <a:solidFill>
                  <a:srgbClr val="4F81BD"/>
                </a:solidFill>
              </a:rPr>
              <a:t>, PhD</a:t>
            </a:r>
          </a:p>
          <a:p>
            <a:pPr marL="0" lvl="0" indent="0" algn="ctr">
              <a:buNone/>
            </a:pPr>
            <a:r>
              <a:rPr lang="en-US" dirty="0">
                <a:solidFill>
                  <a:srgbClr val="4F81BD"/>
                </a:solidFill>
              </a:rPr>
              <a:t>Jonny M. Jones, PhD</a:t>
            </a:r>
          </a:p>
          <a:p>
            <a:pPr eaLnBrk="1" hangingPunct="1"/>
            <a:endParaRPr lang="en-US" dirty="0">
              <a:solidFill>
                <a:srgbClr val="898989"/>
              </a:solidFill>
            </a:endParaRPr>
          </a:p>
        </p:txBody>
      </p:sp>
    </p:spTree>
    <p:extLst>
      <p:ext uri="{BB962C8B-B14F-4D97-AF65-F5344CB8AC3E}">
        <p14:creationId xmlns:p14="http://schemas.microsoft.com/office/powerpoint/2010/main" val="208298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t>Areas of Practice</a:t>
            </a:r>
          </a:p>
        </p:txBody>
      </p:sp>
      <p:sp>
        <p:nvSpPr>
          <p:cNvPr id="22531" name="Content Placeholder 2"/>
          <p:cNvSpPr>
            <a:spLocks noGrp="1"/>
          </p:cNvSpPr>
          <p:nvPr>
            <p:ph idx="1"/>
          </p:nvPr>
        </p:nvSpPr>
        <p:spPr/>
        <p:txBody>
          <a:bodyPr/>
          <a:lstStyle/>
          <a:p>
            <a:pPr eaLnBrk="1" hangingPunct="1"/>
            <a:r>
              <a:rPr lang="en-US"/>
              <a:t>Subspecialty areas of practice exist within each of the broad categories. The categories also tend to overlap. </a:t>
            </a:r>
          </a:p>
          <a:p>
            <a:pPr eaLnBrk="1" hangingPunct="1"/>
            <a:r>
              <a:rPr lang="en-US"/>
              <a:t>Furthermore, social workers may practice in positions that encompass more than one area of practice. </a:t>
            </a:r>
          </a:p>
        </p:txBody>
      </p:sp>
    </p:spTree>
    <p:extLst>
      <p:ext uri="{BB962C8B-B14F-4D97-AF65-F5344CB8AC3E}">
        <p14:creationId xmlns:p14="http://schemas.microsoft.com/office/powerpoint/2010/main" val="2756084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t>Practice Settings</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a:buChar char="•"/>
              <a:defRPr/>
            </a:pPr>
            <a:r>
              <a:rPr lang="en-US" dirty="0">
                <a:ea typeface="+mn-ea"/>
                <a:cs typeface="+mn-cs"/>
              </a:rPr>
              <a:t>Considering organizational and community context is also important when describing different fields of social work practice. </a:t>
            </a:r>
          </a:p>
          <a:p>
            <a:pPr eaLnBrk="1" fontAlgn="auto" hangingPunct="1">
              <a:spcAft>
                <a:spcPts val="0"/>
              </a:spcAft>
              <a:buFont typeface="Arial"/>
              <a:buChar char="•"/>
              <a:defRPr/>
            </a:pPr>
            <a:r>
              <a:rPr lang="en-US" dirty="0">
                <a:ea typeface="+mn-ea"/>
                <a:cs typeface="+mn-cs"/>
              </a:rPr>
              <a:t>There </a:t>
            </a:r>
            <a:r>
              <a:rPr lang="en-US" dirty="0" smtClean="0">
                <a:ea typeface="+mn-ea"/>
                <a:cs typeface="+mn-cs"/>
              </a:rPr>
              <a:t>are </a:t>
            </a:r>
            <a:r>
              <a:rPr lang="en-US" dirty="0">
                <a:ea typeface="+mn-ea"/>
                <a:cs typeface="+mn-cs"/>
              </a:rPr>
              <a:t>several ways for students to describe different practice settings:</a:t>
            </a:r>
          </a:p>
          <a:p>
            <a:pPr lvl="1" eaLnBrk="1" fontAlgn="auto" hangingPunct="1">
              <a:spcAft>
                <a:spcPts val="0"/>
              </a:spcAft>
              <a:buFont typeface="Arial"/>
              <a:buChar char="–"/>
              <a:defRPr/>
            </a:pPr>
            <a:r>
              <a:rPr lang="en-US" dirty="0">
                <a:ea typeface="+mn-ea"/>
              </a:rPr>
              <a:t>Type of organization</a:t>
            </a:r>
          </a:p>
          <a:p>
            <a:pPr lvl="1" eaLnBrk="1" fontAlgn="auto" hangingPunct="1">
              <a:spcAft>
                <a:spcPts val="0"/>
              </a:spcAft>
              <a:buFont typeface="Arial"/>
              <a:buChar char="–"/>
              <a:defRPr/>
            </a:pPr>
            <a:r>
              <a:rPr lang="en-US" dirty="0">
                <a:ea typeface="+mn-ea"/>
              </a:rPr>
              <a:t>Size of the agency</a:t>
            </a:r>
          </a:p>
          <a:p>
            <a:pPr lvl="1" eaLnBrk="1" fontAlgn="auto" hangingPunct="1">
              <a:spcAft>
                <a:spcPts val="0"/>
              </a:spcAft>
              <a:buFont typeface="Arial"/>
              <a:buChar char="–"/>
              <a:defRPr/>
            </a:pPr>
            <a:r>
              <a:rPr lang="en-US" dirty="0">
                <a:ea typeface="+mn-ea"/>
              </a:rPr>
              <a:t>Characteristics of the community the agency services</a:t>
            </a:r>
          </a:p>
          <a:p>
            <a:pPr lvl="1" eaLnBrk="1" fontAlgn="auto" hangingPunct="1">
              <a:spcAft>
                <a:spcPts val="0"/>
              </a:spcAft>
              <a:buFont typeface="Arial"/>
              <a:buChar char="–"/>
              <a:defRPr/>
            </a:pPr>
            <a:r>
              <a:rPr lang="en-US" dirty="0">
                <a:ea typeface="+mn-ea"/>
              </a:rPr>
              <a:t>Whether agency is for-profit, non-profit, secular, or religiously affiliated</a:t>
            </a:r>
          </a:p>
        </p:txBody>
      </p:sp>
    </p:spTree>
    <p:extLst>
      <p:ext uri="{BB962C8B-B14F-4D97-AF65-F5344CB8AC3E}">
        <p14:creationId xmlns:p14="http://schemas.microsoft.com/office/powerpoint/2010/main" val="3572018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eaLnBrk="1" hangingPunct="1"/>
            <a:r>
              <a:rPr lang="en-US" sz="4000" dirty="0"/>
              <a:t>Applying the Framework for</a:t>
            </a:r>
            <a:br>
              <a:rPr lang="en-US" sz="4000" dirty="0"/>
            </a:br>
            <a:r>
              <a:rPr lang="en-US" sz="4000" dirty="0"/>
              <a:t>Exploring Fields of Practice</a:t>
            </a:r>
          </a:p>
        </p:txBody>
      </p:sp>
      <p:sp>
        <p:nvSpPr>
          <p:cNvPr id="24579" name="Content Placeholder 2"/>
          <p:cNvSpPr>
            <a:spLocks noGrp="1"/>
          </p:cNvSpPr>
          <p:nvPr>
            <p:ph idx="1"/>
          </p:nvPr>
        </p:nvSpPr>
        <p:spPr/>
        <p:txBody>
          <a:bodyPr/>
          <a:lstStyle/>
          <a:p>
            <a:pPr eaLnBrk="1" hangingPunct="1"/>
            <a:r>
              <a:rPr lang="en-US" dirty="0"/>
              <a:t>The case vignettes throughout the book provide </a:t>
            </a:r>
            <a:r>
              <a:rPr lang="en-US" dirty="0" smtClean="0"/>
              <a:t>students with </a:t>
            </a:r>
            <a:r>
              <a:rPr lang="en-US" dirty="0"/>
              <a:t>the opportunity to describe different fields of practice. </a:t>
            </a:r>
          </a:p>
          <a:p>
            <a:pPr eaLnBrk="1" hangingPunct="1"/>
            <a:r>
              <a:rPr lang="en-US" dirty="0"/>
              <a:t>We identify the four factors that describe each vignette’s practice.</a:t>
            </a:r>
          </a:p>
        </p:txBody>
      </p:sp>
    </p:spTree>
    <p:extLst>
      <p:ext uri="{BB962C8B-B14F-4D97-AF65-F5344CB8AC3E}">
        <p14:creationId xmlns:p14="http://schemas.microsoft.com/office/powerpoint/2010/main" val="385659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3664"/>
            <a:ext cx="8229600" cy="1143000"/>
          </a:xfrm>
        </p:spPr>
        <p:txBody>
          <a:bodyPr>
            <a:normAutofit fontScale="90000"/>
          </a:bodyPr>
          <a:lstStyle/>
          <a:p>
            <a:pPr eaLnBrk="1" hangingPunct="1"/>
            <a:r>
              <a:rPr lang="en-US" sz="4000" dirty="0"/>
              <a:t>Applying the Framework for</a:t>
            </a:r>
            <a:br>
              <a:rPr lang="en-US" sz="4000" dirty="0"/>
            </a:br>
            <a:r>
              <a:rPr lang="en-US" sz="4000" dirty="0"/>
              <a:t>Exploring Fields of Practice</a:t>
            </a:r>
          </a:p>
        </p:txBody>
      </p:sp>
      <p:sp>
        <p:nvSpPr>
          <p:cNvPr id="3" name="Content Placeholder 2"/>
          <p:cNvSpPr>
            <a:spLocks noGrp="1"/>
          </p:cNvSpPr>
          <p:nvPr>
            <p:ph idx="1"/>
          </p:nvPr>
        </p:nvSpPr>
        <p:spPr/>
        <p:txBody>
          <a:bodyPr>
            <a:normAutofit/>
          </a:bodyPr>
          <a:lstStyle/>
          <a:p>
            <a:pPr eaLnBrk="1" hangingPunct="1">
              <a:lnSpc>
                <a:spcPct val="80000"/>
              </a:lnSpc>
            </a:pPr>
            <a:r>
              <a:rPr lang="en-US" sz="3000" b="1" dirty="0"/>
              <a:t>Case #2.1 – Ian Hawthorne</a:t>
            </a:r>
          </a:p>
          <a:p>
            <a:pPr lvl="1" eaLnBrk="1" hangingPunct="1">
              <a:lnSpc>
                <a:spcPct val="80000"/>
              </a:lnSpc>
              <a:buFont typeface="Courier New" charset="0"/>
              <a:buChar char="o"/>
            </a:pPr>
            <a:r>
              <a:rPr lang="en-US" sz="2600" u="sng" dirty="0"/>
              <a:t>Level of Practice</a:t>
            </a:r>
            <a:r>
              <a:rPr lang="en-US" sz="2600" dirty="0"/>
              <a:t>—Primarily micro as he engages directly with youth and potential mentors. Some mezzo and </a:t>
            </a:r>
            <a:r>
              <a:rPr lang="en-US" sz="2600" dirty="0" smtClean="0"/>
              <a:t>macro, </a:t>
            </a:r>
            <a:r>
              <a:rPr lang="en-US" sz="2600" dirty="0"/>
              <a:t>as he facilitates a monthly partnership meeting and serves as the liaison between the children and the agencies and business </a:t>
            </a:r>
            <a:r>
              <a:rPr lang="en-US" sz="2600" dirty="0" smtClean="0"/>
              <a:t>representatives. </a:t>
            </a:r>
            <a:endParaRPr lang="en-US" sz="2600" dirty="0"/>
          </a:p>
          <a:p>
            <a:pPr lvl="1" eaLnBrk="1" hangingPunct="1">
              <a:lnSpc>
                <a:spcPct val="80000"/>
              </a:lnSpc>
              <a:buFont typeface="Courier New" charset="0"/>
              <a:buChar char="o"/>
            </a:pPr>
            <a:r>
              <a:rPr lang="en-US" sz="2600" u="sng" dirty="0"/>
              <a:t>Population(s) Served</a:t>
            </a:r>
            <a:r>
              <a:rPr lang="en-US" sz="2600" dirty="0"/>
              <a:t>—Adolescents </a:t>
            </a:r>
          </a:p>
          <a:p>
            <a:pPr lvl="1" eaLnBrk="1" hangingPunct="1">
              <a:lnSpc>
                <a:spcPct val="80000"/>
              </a:lnSpc>
              <a:buFont typeface="Courier New" charset="0"/>
              <a:buChar char="o"/>
            </a:pPr>
            <a:r>
              <a:rPr lang="en-US" sz="2600" u="sng" dirty="0"/>
              <a:t>Area of Practice</a:t>
            </a:r>
            <a:r>
              <a:rPr lang="en-US" sz="2600" dirty="0"/>
              <a:t>—Children and Youth </a:t>
            </a:r>
            <a:r>
              <a:rPr lang="en-US" sz="2600" dirty="0" smtClean="0"/>
              <a:t>Services, </a:t>
            </a:r>
            <a:r>
              <a:rPr lang="en-US" sz="2600" dirty="0"/>
              <a:t>as indicated by the name of the agency</a:t>
            </a:r>
          </a:p>
          <a:p>
            <a:pPr lvl="1" eaLnBrk="1" hangingPunct="1">
              <a:lnSpc>
                <a:spcPct val="80000"/>
              </a:lnSpc>
              <a:buFont typeface="Courier New" charset="0"/>
              <a:buChar char="o"/>
            </a:pPr>
            <a:r>
              <a:rPr lang="en-US" sz="2600" u="sng" dirty="0"/>
              <a:t>Practice Setting</a:t>
            </a:r>
            <a:r>
              <a:rPr lang="en-US" sz="2600" dirty="0"/>
              <a:t>—Large </a:t>
            </a:r>
            <a:r>
              <a:rPr lang="en-US" sz="2600" dirty="0" smtClean="0"/>
              <a:t>government-supported </a:t>
            </a:r>
            <a:r>
              <a:rPr lang="en-US" sz="2600" dirty="0"/>
              <a:t>social service agency located in the Alberta Province. </a:t>
            </a:r>
          </a:p>
          <a:p>
            <a:pPr eaLnBrk="1" hangingPunct="1">
              <a:lnSpc>
                <a:spcPct val="80000"/>
              </a:lnSpc>
            </a:pPr>
            <a:endParaRPr lang="en-US" sz="3000" dirty="0"/>
          </a:p>
        </p:txBody>
      </p:sp>
    </p:spTree>
    <p:extLst>
      <p:ext uri="{BB962C8B-B14F-4D97-AF65-F5344CB8AC3E}">
        <p14:creationId xmlns:p14="http://schemas.microsoft.com/office/powerpoint/2010/main" val="3421689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r>
              <a:rPr lang="en-US" sz="4000"/>
              <a:t>Applying the Framework for</a:t>
            </a:r>
            <a:br>
              <a:rPr lang="en-US" sz="4000"/>
            </a:br>
            <a:r>
              <a:rPr lang="en-US" sz="4000"/>
              <a:t>Exploring Fields of Practice</a:t>
            </a:r>
          </a:p>
        </p:txBody>
      </p:sp>
      <p:sp>
        <p:nvSpPr>
          <p:cNvPr id="3" name="Content Placeholder 2"/>
          <p:cNvSpPr>
            <a:spLocks noGrp="1"/>
          </p:cNvSpPr>
          <p:nvPr>
            <p:ph idx="1"/>
          </p:nvPr>
        </p:nvSpPr>
        <p:spPr/>
        <p:txBody>
          <a:bodyPr>
            <a:normAutofit/>
          </a:bodyPr>
          <a:lstStyle/>
          <a:p>
            <a:pPr eaLnBrk="1" hangingPunct="1">
              <a:lnSpc>
                <a:spcPct val="90000"/>
              </a:lnSpc>
            </a:pPr>
            <a:r>
              <a:rPr lang="en-US" sz="3000" b="1" dirty="0"/>
              <a:t>Case #2.2 – Sarah </a:t>
            </a:r>
            <a:r>
              <a:rPr lang="en-US" sz="3000" b="1" dirty="0" err="1"/>
              <a:t>Ormsby</a:t>
            </a:r>
            <a:endParaRPr lang="en-US" sz="3000" b="1" dirty="0"/>
          </a:p>
          <a:p>
            <a:pPr lvl="1" eaLnBrk="1" hangingPunct="1">
              <a:lnSpc>
                <a:spcPct val="90000"/>
              </a:lnSpc>
              <a:buFont typeface="Courier New" charset="0"/>
              <a:buChar char="o"/>
            </a:pPr>
            <a:r>
              <a:rPr lang="en-US" sz="2600" u="sng" dirty="0"/>
              <a:t>Level of </a:t>
            </a:r>
            <a:r>
              <a:rPr lang="en-US" sz="2600" u="sng" dirty="0" smtClean="0"/>
              <a:t>Practice</a:t>
            </a:r>
            <a:r>
              <a:rPr lang="en-US" sz="2600" dirty="0" smtClean="0"/>
              <a:t>—Macro, </a:t>
            </a:r>
            <a:r>
              <a:rPr lang="en-US" sz="2600" dirty="0"/>
              <a:t>as she spends most of her time planning and overseeing services provided to the </a:t>
            </a:r>
            <a:r>
              <a:rPr lang="en-US" sz="2600" dirty="0" smtClean="0"/>
              <a:t>children.</a:t>
            </a:r>
            <a:endParaRPr lang="en-US" sz="2600" dirty="0"/>
          </a:p>
          <a:p>
            <a:pPr lvl="1" eaLnBrk="1" hangingPunct="1">
              <a:lnSpc>
                <a:spcPct val="90000"/>
              </a:lnSpc>
              <a:buFont typeface="Courier New" charset="0"/>
              <a:buChar char="o"/>
            </a:pPr>
            <a:r>
              <a:rPr lang="en-US" sz="2600" u="sng" dirty="0"/>
              <a:t>Population(s) Served</a:t>
            </a:r>
            <a:r>
              <a:rPr lang="en-US" sz="2600" dirty="0"/>
              <a:t>—Children </a:t>
            </a:r>
          </a:p>
          <a:p>
            <a:pPr lvl="1" eaLnBrk="1" hangingPunct="1">
              <a:lnSpc>
                <a:spcPct val="90000"/>
              </a:lnSpc>
              <a:buFont typeface="Courier New" charset="0"/>
              <a:buChar char="o"/>
            </a:pPr>
            <a:r>
              <a:rPr lang="en-US" sz="2600" u="sng" dirty="0"/>
              <a:t>Area of Practice</a:t>
            </a:r>
            <a:r>
              <a:rPr lang="en-US" sz="2600" dirty="0"/>
              <a:t>—Her area of practice could be described as International social work, Administration, </a:t>
            </a:r>
            <a:r>
              <a:rPr lang="en-US" sz="2600" dirty="0" smtClean="0"/>
              <a:t>Child </a:t>
            </a:r>
            <a:r>
              <a:rPr lang="en-US" sz="2600" dirty="0"/>
              <a:t>Welfare, </a:t>
            </a:r>
            <a:r>
              <a:rPr lang="en-US" sz="2600" dirty="0" smtClean="0"/>
              <a:t>or Poverty.</a:t>
            </a:r>
            <a:endParaRPr lang="en-US" sz="2600" dirty="0"/>
          </a:p>
          <a:p>
            <a:pPr lvl="1" eaLnBrk="1" hangingPunct="1">
              <a:lnSpc>
                <a:spcPct val="90000"/>
              </a:lnSpc>
              <a:buFont typeface="Courier New" charset="0"/>
              <a:buChar char="o"/>
            </a:pPr>
            <a:r>
              <a:rPr lang="en-US" sz="2600" u="sng" dirty="0"/>
              <a:t>Practice Setting</a:t>
            </a:r>
            <a:r>
              <a:rPr lang="en-US" sz="2600" dirty="0"/>
              <a:t>—Residential Children’s Home in the city of  </a:t>
            </a:r>
            <a:r>
              <a:rPr lang="en-US" sz="2600" dirty="0" err="1"/>
              <a:t>Tirunelveli</a:t>
            </a:r>
            <a:r>
              <a:rPr lang="en-US" sz="2600" dirty="0"/>
              <a:t>, a large prosperous city in the region of Tamil Nadu, India</a:t>
            </a:r>
          </a:p>
          <a:p>
            <a:pPr eaLnBrk="1" hangingPunct="1">
              <a:lnSpc>
                <a:spcPct val="90000"/>
              </a:lnSpc>
            </a:pPr>
            <a:endParaRPr lang="en-US" sz="3000" dirty="0"/>
          </a:p>
        </p:txBody>
      </p:sp>
    </p:spTree>
    <p:extLst>
      <p:ext uri="{BB962C8B-B14F-4D97-AF65-F5344CB8AC3E}">
        <p14:creationId xmlns:p14="http://schemas.microsoft.com/office/powerpoint/2010/main" val="2830494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r>
              <a:rPr lang="en-US" sz="4000"/>
              <a:t>Applying the Framework for</a:t>
            </a:r>
            <a:br>
              <a:rPr lang="en-US" sz="4000"/>
            </a:br>
            <a:r>
              <a:rPr lang="en-US" sz="4000"/>
              <a:t>Exploring Fields of Practice</a:t>
            </a:r>
          </a:p>
        </p:txBody>
      </p:sp>
      <p:sp>
        <p:nvSpPr>
          <p:cNvPr id="3" name="Content Placeholder 2"/>
          <p:cNvSpPr>
            <a:spLocks noGrp="1"/>
          </p:cNvSpPr>
          <p:nvPr>
            <p:ph idx="1"/>
          </p:nvPr>
        </p:nvSpPr>
        <p:spPr/>
        <p:txBody>
          <a:bodyPr>
            <a:normAutofit/>
          </a:bodyPr>
          <a:lstStyle/>
          <a:p>
            <a:pPr eaLnBrk="1" hangingPunct="1">
              <a:lnSpc>
                <a:spcPct val="90000"/>
              </a:lnSpc>
            </a:pPr>
            <a:r>
              <a:rPr lang="en-US" b="1" dirty="0"/>
              <a:t>Case #2.3 – Dustin Jordan</a:t>
            </a:r>
          </a:p>
          <a:p>
            <a:pPr lvl="1" eaLnBrk="1" hangingPunct="1">
              <a:lnSpc>
                <a:spcPct val="90000"/>
              </a:lnSpc>
              <a:buFont typeface="Courier New" charset="0"/>
              <a:buChar char="o"/>
            </a:pPr>
            <a:r>
              <a:rPr lang="en-US" u="sng" dirty="0"/>
              <a:t>Level of </a:t>
            </a:r>
            <a:r>
              <a:rPr lang="en-US" u="sng" dirty="0" smtClean="0"/>
              <a:t>Practice</a:t>
            </a:r>
            <a:r>
              <a:rPr lang="en-US" dirty="0" smtClean="0"/>
              <a:t>—Micro, </a:t>
            </a:r>
            <a:r>
              <a:rPr lang="en-US" dirty="0"/>
              <a:t>as he spends most of his time engaging in helping relationships with veterans who are homeless. </a:t>
            </a:r>
          </a:p>
          <a:p>
            <a:pPr lvl="1" eaLnBrk="1" hangingPunct="1">
              <a:lnSpc>
                <a:spcPct val="90000"/>
              </a:lnSpc>
              <a:buFont typeface="Courier New" charset="0"/>
              <a:buChar char="o"/>
            </a:pPr>
            <a:r>
              <a:rPr lang="en-US" u="sng" dirty="0"/>
              <a:t>Population Served</a:t>
            </a:r>
            <a:r>
              <a:rPr lang="en-US" dirty="0"/>
              <a:t>—Adult veterans</a:t>
            </a:r>
          </a:p>
          <a:p>
            <a:pPr lvl="1" eaLnBrk="1" hangingPunct="1">
              <a:lnSpc>
                <a:spcPct val="90000"/>
              </a:lnSpc>
              <a:buFont typeface="Courier New" charset="0"/>
              <a:buChar char="o"/>
            </a:pPr>
            <a:r>
              <a:rPr lang="en-US" u="sng" dirty="0"/>
              <a:t>Area of Practice</a:t>
            </a:r>
            <a:r>
              <a:rPr lang="en-US" dirty="0"/>
              <a:t>—Military social work, Poverty, Homelessness</a:t>
            </a:r>
          </a:p>
          <a:p>
            <a:pPr lvl="1" eaLnBrk="1" hangingPunct="1">
              <a:lnSpc>
                <a:spcPct val="90000"/>
              </a:lnSpc>
              <a:buFont typeface="Courier New" charset="0"/>
              <a:buChar char="o"/>
            </a:pPr>
            <a:r>
              <a:rPr lang="en-US" u="sng" dirty="0"/>
              <a:t>Practice Setting</a:t>
            </a:r>
            <a:r>
              <a:rPr lang="en-US" dirty="0"/>
              <a:t>—A large VA Medical Center; other places he meets with veterans in the </a:t>
            </a:r>
            <a:r>
              <a:rPr lang="en-US" dirty="0" smtClean="0"/>
              <a:t>community: homeless </a:t>
            </a:r>
            <a:r>
              <a:rPr lang="en-US" dirty="0"/>
              <a:t>shelters, food banks, parks, etc…</a:t>
            </a:r>
          </a:p>
          <a:p>
            <a:pPr eaLnBrk="1" hangingPunct="1">
              <a:lnSpc>
                <a:spcPct val="90000"/>
              </a:lnSpc>
            </a:pPr>
            <a:endParaRPr lang="en-US" dirty="0"/>
          </a:p>
        </p:txBody>
      </p:sp>
    </p:spTree>
    <p:extLst>
      <p:ext uri="{BB962C8B-B14F-4D97-AF65-F5344CB8AC3E}">
        <p14:creationId xmlns:p14="http://schemas.microsoft.com/office/powerpoint/2010/main" val="932307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eaLnBrk="1" hangingPunct="1"/>
            <a:r>
              <a:rPr lang="en-US" sz="4000" dirty="0"/>
              <a:t>Applying the Framework for</a:t>
            </a:r>
            <a:br>
              <a:rPr lang="en-US" sz="4000" dirty="0"/>
            </a:br>
            <a:r>
              <a:rPr lang="en-US" sz="4000" dirty="0"/>
              <a:t>Exploring Fields of Practice</a:t>
            </a:r>
          </a:p>
        </p:txBody>
      </p:sp>
      <p:sp>
        <p:nvSpPr>
          <p:cNvPr id="28675" name="Content Placeholder 2"/>
          <p:cNvSpPr>
            <a:spLocks noGrp="1"/>
          </p:cNvSpPr>
          <p:nvPr>
            <p:ph idx="1"/>
          </p:nvPr>
        </p:nvSpPr>
        <p:spPr/>
        <p:txBody>
          <a:bodyPr/>
          <a:lstStyle/>
          <a:p>
            <a:pPr eaLnBrk="1" hangingPunct="1"/>
            <a:r>
              <a:rPr lang="en-US" dirty="0"/>
              <a:t>Use the table below (Table 14.1) to explore the fields of practice for the other case vignettes. </a:t>
            </a:r>
          </a:p>
          <a:p>
            <a:pPr eaLnBrk="1" hangingPunct="1"/>
            <a:r>
              <a:rPr lang="en-US" dirty="0"/>
              <a:t>&lt;Insert Table 14.1&gt;</a:t>
            </a:r>
          </a:p>
          <a:p>
            <a:pPr eaLnBrk="1" hangingPunct="1"/>
            <a:endParaRPr lang="en-US" dirty="0"/>
          </a:p>
        </p:txBody>
      </p:sp>
    </p:spTree>
    <p:extLst>
      <p:ext uri="{BB962C8B-B14F-4D97-AF65-F5344CB8AC3E}">
        <p14:creationId xmlns:p14="http://schemas.microsoft.com/office/powerpoint/2010/main" val="3298677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871D24-EAD5-2A43-B9E8-FB26049637D8}"/>
              </a:ext>
            </a:extLst>
          </p:cNvPr>
          <p:cNvSpPr>
            <a:spLocks noGrp="1"/>
          </p:cNvSpPr>
          <p:nvPr>
            <p:ph type="title"/>
          </p:nvPr>
        </p:nvSpPr>
        <p:spPr/>
        <p:txBody>
          <a:bodyPr>
            <a:normAutofit fontScale="90000"/>
          </a:bodyPr>
          <a:lstStyle/>
          <a:p>
            <a:r>
              <a:rPr lang="en-US" dirty="0"/>
              <a:t>Engaged Learning:</a:t>
            </a:r>
            <a:br>
              <a:rPr lang="en-US" dirty="0"/>
            </a:br>
            <a:r>
              <a:rPr lang="en-US" dirty="0"/>
              <a:t>Final Discussion Questions</a:t>
            </a:r>
          </a:p>
        </p:txBody>
      </p:sp>
      <p:sp>
        <p:nvSpPr>
          <p:cNvPr id="3" name="Content Placeholder 2">
            <a:extLst>
              <a:ext uri="{FF2B5EF4-FFF2-40B4-BE49-F238E27FC236}">
                <a16:creationId xmlns:a16="http://schemas.microsoft.com/office/drawing/2014/main" xmlns="" id="{01E01BFB-9648-2F44-AF88-E064D1D42340}"/>
              </a:ext>
            </a:extLst>
          </p:cNvPr>
          <p:cNvSpPr>
            <a:spLocks noGrp="1"/>
          </p:cNvSpPr>
          <p:nvPr>
            <p:ph idx="1"/>
          </p:nvPr>
        </p:nvSpPr>
        <p:spPr/>
        <p:txBody>
          <a:bodyPr/>
          <a:lstStyle/>
          <a:p>
            <a:pPr marL="0" indent="0">
              <a:buNone/>
            </a:pPr>
            <a:r>
              <a:rPr lang="en-IN" dirty="0"/>
              <a:t>In this final set of discussion questions, we ask that you again engage in self-reflection as you think back on all that you have read and learned in this introduction to the field of social work.</a:t>
            </a:r>
            <a:endParaRPr lang="en-US" dirty="0"/>
          </a:p>
          <a:p>
            <a:pPr lvl="0"/>
            <a:r>
              <a:rPr lang="en-IN" dirty="0"/>
              <a:t>Which aspects of the social work profession are particularly attractive to you?</a:t>
            </a:r>
            <a:endParaRPr lang="en-US" dirty="0"/>
          </a:p>
          <a:p>
            <a:pPr lvl="0"/>
            <a:r>
              <a:rPr lang="en-IN" dirty="0"/>
              <a:t>Which aspects of the social work profession invoke discomfort for you?</a:t>
            </a:r>
            <a:endParaRPr lang="en-US" dirty="0"/>
          </a:p>
        </p:txBody>
      </p:sp>
    </p:spTree>
    <p:extLst>
      <p:ext uri="{BB962C8B-B14F-4D97-AF65-F5344CB8AC3E}">
        <p14:creationId xmlns:p14="http://schemas.microsoft.com/office/powerpoint/2010/main" val="2457803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871D24-EAD5-2A43-B9E8-FB26049637D8}"/>
              </a:ext>
            </a:extLst>
          </p:cNvPr>
          <p:cNvSpPr>
            <a:spLocks noGrp="1"/>
          </p:cNvSpPr>
          <p:nvPr>
            <p:ph type="title"/>
          </p:nvPr>
        </p:nvSpPr>
        <p:spPr/>
        <p:txBody>
          <a:bodyPr>
            <a:normAutofit fontScale="90000"/>
          </a:bodyPr>
          <a:lstStyle/>
          <a:p>
            <a:r>
              <a:rPr lang="en-US" dirty="0"/>
              <a:t>Engaged Learning:</a:t>
            </a:r>
            <a:br>
              <a:rPr lang="en-US" dirty="0"/>
            </a:br>
            <a:r>
              <a:rPr lang="en-US" dirty="0"/>
              <a:t>Final Discussion Questions</a:t>
            </a:r>
          </a:p>
        </p:txBody>
      </p:sp>
      <p:sp>
        <p:nvSpPr>
          <p:cNvPr id="3" name="Content Placeholder 2">
            <a:extLst>
              <a:ext uri="{FF2B5EF4-FFF2-40B4-BE49-F238E27FC236}">
                <a16:creationId xmlns:a16="http://schemas.microsoft.com/office/drawing/2014/main" xmlns="" id="{01E01BFB-9648-2F44-AF88-E064D1D42340}"/>
              </a:ext>
            </a:extLst>
          </p:cNvPr>
          <p:cNvSpPr>
            <a:spLocks noGrp="1"/>
          </p:cNvSpPr>
          <p:nvPr>
            <p:ph idx="1"/>
          </p:nvPr>
        </p:nvSpPr>
        <p:spPr>
          <a:xfrm>
            <a:off x="457200" y="1417638"/>
            <a:ext cx="8229600" cy="5076173"/>
          </a:xfrm>
        </p:spPr>
        <p:txBody>
          <a:bodyPr>
            <a:normAutofit lnSpcReduction="10000"/>
          </a:bodyPr>
          <a:lstStyle/>
          <a:p>
            <a:pPr lvl="0"/>
            <a:r>
              <a:rPr lang="en-IN" dirty="0"/>
              <a:t>What strengths do you possess that you think would be well suited to the social work profession?</a:t>
            </a:r>
            <a:endParaRPr lang="en-US" dirty="0"/>
          </a:p>
          <a:p>
            <a:pPr lvl="0"/>
            <a:r>
              <a:rPr lang="en-IN" dirty="0"/>
              <a:t>What areas do you think you would need to improve on to be a competent social work practitioner?</a:t>
            </a:r>
            <a:endParaRPr lang="en-US" dirty="0"/>
          </a:p>
          <a:p>
            <a:pPr lvl="0"/>
            <a:r>
              <a:rPr lang="en-IN" dirty="0"/>
              <a:t>How well do your personal values and beliefs mesh with the professional values and ethics of the social work profession as espoused in this text and in the NASW Code of Ethics?</a:t>
            </a:r>
            <a:endParaRPr lang="en-US" dirty="0"/>
          </a:p>
        </p:txBody>
      </p:sp>
      <p:sp>
        <p:nvSpPr>
          <p:cNvPr id="4" name="TextBox 3">
            <a:extLst>
              <a:ext uri="{FF2B5EF4-FFF2-40B4-BE49-F238E27FC236}">
                <a16:creationId xmlns:a16="http://schemas.microsoft.com/office/drawing/2014/main" xmlns="" id="{8A639452-17D9-7A44-8648-949655372686}"/>
              </a:ext>
            </a:extLst>
          </p:cNvPr>
          <p:cNvSpPr txBox="1"/>
          <p:nvPr/>
        </p:nvSpPr>
        <p:spPr>
          <a:xfrm>
            <a:off x="6576164" y="876822"/>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006844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871D24-EAD5-2A43-B9E8-FB26049637D8}"/>
              </a:ext>
            </a:extLst>
          </p:cNvPr>
          <p:cNvSpPr>
            <a:spLocks noGrp="1"/>
          </p:cNvSpPr>
          <p:nvPr>
            <p:ph type="title"/>
          </p:nvPr>
        </p:nvSpPr>
        <p:spPr/>
        <p:txBody>
          <a:bodyPr>
            <a:normAutofit fontScale="90000"/>
          </a:bodyPr>
          <a:lstStyle/>
          <a:p>
            <a:r>
              <a:rPr lang="en-US" dirty="0"/>
              <a:t>Engaged Learning:</a:t>
            </a:r>
            <a:br>
              <a:rPr lang="en-US" dirty="0"/>
            </a:br>
            <a:r>
              <a:rPr lang="en-US" dirty="0"/>
              <a:t>Final Discussion Questions</a:t>
            </a:r>
          </a:p>
        </p:txBody>
      </p:sp>
      <p:sp>
        <p:nvSpPr>
          <p:cNvPr id="3" name="Content Placeholder 2">
            <a:extLst>
              <a:ext uri="{FF2B5EF4-FFF2-40B4-BE49-F238E27FC236}">
                <a16:creationId xmlns:a16="http://schemas.microsoft.com/office/drawing/2014/main" xmlns="" id="{01E01BFB-9648-2F44-AF88-E064D1D42340}"/>
              </a:ext>
            </a:extLst>
          </p:cNvPr>
          <p:cNvSpPr>
            <a:spLocks noGrp="1"/>
          </p:cNvSpPr>
          <p:nvPr>
            <p:ph idx="1"/>
          </p:nvPr>
        </p:nvSpPr>
        <p:spPr/>
        <p:txBody>
          <a:bodyPr/>
          <a:lstStyle/>
          <a:p>
            <a:pPr lvl="0"/>
            <a:r>
              <a:rPr lang="en-IN"/>
              <a:t>If </a:t>
            </a:r>
            <a:r>
              <a:rPr lang="en-IN" dirty="0"/>
              <a:t>there are places where your personal values and beliefs seem to clash with social work values, principles, and ethics, how do you plan to address those issues to ensure that you become a competent social work practitioner? For instance, you might discuss those issues with your instructor.</a:t>
            </a:r>
            <a:endParaRPr lang="en-US" dirty="0"/>
          </a:p>
          <a:p>
            <a:r>
              <a:rPr lang="en-IN" dirty="0"/>
              <a:t>Is social work the career for you?</a:t>
            </a:r>
            <a:r>
              <a:rPr lang="en-US" dirty="0"/>
              <a:t> </a:t>
            </a:r>
          </a:p>
        </p:txBody>
      </p:sp>
      <p:sp>
        <p:nvSpPr>
          <p:cNvPr id="4" name="TextBox 3">
            <a:extLst>
              <a:ext uri="{FF2B5EF4-FFF2-40B4-BE49-F238E27FC236}">
                <a16:creationId xmlns:a16="http://schemas.microsoft.com/office/drawing/2014/main" xmlns="" id="{8A639452-17D9-7A44-8648-949655372686}"/>
              </a:ext>
            </a:extLst>
          </p:cNvPr>
          <p:cNvSpPr txBox="1"/>
          <p:nvPr/>
        </p:nvSpPr>
        <p:spPr>
          <a:xfrm>
            <a:off x="6576164" y="876822"/>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67392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t>Opportunity for Further Reflection</a:t>
            </a:r>
          </a:p>
        </p:txBody>
      </p:sp>
      <p:sp>
        <p:nvSpPr>
          <p:cNvPr id="3" name="Content Placeholder 2"/>
          <p:cNvSpPr>
            <a:spLocks noGrp="1"/>
          </p:cNvSpPr>
          <p:nvPr>
            <p:ph idx="1"/>
          </p:nvPr>
        </p:nvSpPr>
        <p:spPr/>
        <p:txBody>
          <a:bodyPr>
            <a:normAutofit/>
          </a:bodyPr>
          <a:lstStyle/>
          <a:p>
            <a:pPr eaLnBrk="1" hangingPunct="1">
              <a:lnSpc>
                <a:spcPct val="80000"/>
              </a:lnSpc>
            </a:pPr>
            <a:r>
              <a:rPr lang="en-US" sz="2500" dirty="0"/>
              <a:t>We encourage students to continue reflecting upon the same questions as they learn about where social workers practice: </a:t>
            </a:r>
          </a:p>
          <a:p>
            <a:pPr lvl="1" eaLnBrk="1" hangingPunct="1">
              <a:lnSpc>
                <a:spcPct val="80000"/>
              </a:lnSpc>
            </a:pPr>
            <a:r>
              <a:rPr lang="en-US" sz="2200" dirty="0"/>
              <a:t>What types of people can you envision working </a:t>
            </a:r>
            <a:r>
              <a:rPr lang="en-US" sz="2200" dirty="0" smtClean="0"/>
              <a:t>with in </a:t>
            </a:r>
            <a:r>
              <a:rPr lang="en-US" sz="2200" dirty="0"/>
              <a:t>practice?</a:t>
            </a:r>
          </a:p>
          <a:p>
            <a:pPr lvl="1" eaLnBrk="1" hangingPunct="1">
              <a:lnSpc>
                <a:spcPct val="80000"/>
              </a:lnSpc>
            </a:pPr>
            <a:r>
              <a:rPr lang="en-US" sz="2200" dirty="0"/>
              <a:t>What size agency do you envision working with in practice?</a:t>
            </a:r>
          </a:p>
          <a:p>
            <a:pPr lvl="1" eaLnBrk="1" hangingPunct="1">
              <a:lnSpc>
                <a:spcPct val="80000"/>
              </a:lnSpc>
            </a:pPr>
            <a:r>
              <a:rPr lang="en-US" sz="2200" dirty="0"/>
              <a:t>Can you envision working directly with clients? </a:t>
            </a:r>
          </a:p>
          <a:p>
            <a:pPr lvl="1" eaLnBrk="1" hangingPunct="1">
              <a:lnSpc>
                <a:spcPct val="80000"/>
              </a:lnSpc>
            </a:pPr>
            <a:r>
              <a:rPr lang="en-US" sz="2200" dirty="0"/>
              <a:t>Can you envision working with individuals, groups, and/or families?</a:t>
            </a:r>
          </a:p>
          <a:p>
            <a:pPr lvl="1" eaLnBrk="1" hangingPunct="1">
              <a:lnSpc>
                <a:spcPct val="80000"/>
              </a:lnSpc>
            </a:pPr>
            <a:r>
              <a:rPr lang="en-US" sz="2200" dirty="0"/>
              <a:t>Can you envision working with organizations and/or community members?</a:t>
            </a:r>
          </a:p>
          <a:p>
            <a:pPr lvl="1" eaLnBrk="1" hangingPunct="1">
              <a:lnSpc>
                <a:spcPct val="80000"/>
              </a:lnSpc>
            </a:pPr>
            <a:r>
              <a:rPr lang="en-US" sz="2200" dirty="0"/>
              <a:t>How important is professional autonomy in your practice as a social worker?</a:t>
            </a:r>
          </a:p>
          <a:p>
            <a:pPr lvl="1" eaLnBrk="1" hangingPunct="1">
              <a:lnSpc>
                <a:spcPct val="80000"/>
              </a:lnSpc>
            </a:pPr>
            <a:r>
              <a:rPr lang="en-US" sz="2200" dirty="0"/>
              <a:t>How important is structure in your practice as a social worker?</a:t>
            </a:r>
          </a:p>
          <a:p>
            <a:pPr eaLnBrk="1" hangingPunct="1">
              <a:lnSpc>
                <a:spcPct val="80000"/>
              </a:lnSpc>
            </a:pPr>
            <a:endParaRPr lang="en-US" sz="2500" dirty="0"/>
          </a:p>
        </p:txBody>
      </p:sp>
    </p:spTree>
    <p:extLst>
      <p:ext uri="{BB962C8B-B14F-4D97-AF65-F5344CB8AC3E}">
        <p14:creationId xmlns:p14="http://schemas.microsoft.com/office/powerpoint/2010/main" val="2445519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eaLnBrk="1" hangingPunct="1"/>
            <a:r>
              <a:rPr lang="en-US" sz="4000"/>
              <a:t>A Framework for Exploring </a:t>
            </a:r>
            <a:br>
              <a:rPr lang="en-US" sz="4000"/>
            </a:br>
            <a:r>
              <a:rPr lang="en-US" sz="4000"/>
              <a:t>Fields of Practice</a:t>
            </a:r>
          </a:p>
        </p:txBody>
      </p:sp>
      <p:sp>
        <p:nvSpPr>
          <p:cNvPr id="3" name="Content Placeholder 2"/>
          <p:cNvSpPr>
            <a:spLocks noGrp="1"/>
          </p:cNvSpPr>
          <p:nvPr>
            <p:ph idx="1"/>
          </p:nvPr>
        </p:nvSpPr>
        <p:spPr/>
        <p:txBody>
          <a:bodyPr>
            <a:normAutofit/>
          </a:bodyPr>
          <a:lstStyle/>
          <a:p>
            <a:pPr eaLnBrk="1" hangingPunct="1">
              <a:lnSpc>
                <a:spcPct val="90000"/>
              </a:lnSpc>
            </a:pPr>
            <a:r>
              <a:rPr lang="en-US" sz="3000"/>
              <a:t>The options for competent social workers make it nearly impossible to list all of the potential ways to help people with an accredited social work degree. </a:t>
            </a:r>
          </a:p>
          <a:p>
            <a:pPr eaLnBrk="1" hangingPunct="1">
              <a:lnSpc>
                <a:spcPct val="90000"/>
              </a:lnSpc>
            </a:pPr>
            <a:r>
              <a:rPr lang="en-US" sz="3000" b="1"/>
              <a:t>Four broad factors to consider when describing social work practice: </a:t>
            </a:r>
          </a:p>
          <a:p>
            <a:pPr marL="971550" lvl="1" indent="-514350" eaLnBrk="1" hangingPunct="1">
              <a:lnSpc>
                <a:spcPct val="90000"/>
              </a:lnSpc>
              <a:buFont typeface="Calibri" charset="0"/>
              <a:buAutoNum type="arabicPeriod"/>
            </a:pPr>
            <a:r>
              <a:rPr lang="en-US" sz="2600"/>
              <a:t>The level of practice</a:t>
            </a:r>
          </a:p>
          <a:p>
            <a:pPr marL="971550" lvl="1" indent="-514350" eaLnBrk="1" hangingPunct="1">
              <a:lnSpc>
                <a:spcPct val="90000"/>
              </a:lnSpc>
              <a:buFont typeface="Calibri" charset="0"/>
              <a:buAutoNum type="arabicPeriod"/>
            </a:pPr>
            <a:r>
              <a:rPr lang="en-US" sz="2600"/>
              <a:t>The population(s) served</a:t>
            </a:r>
          </a:p>
          <a:p>
            <a:pPr marL="971550" lvl="1" indent="-514350" eaLnBrk="1" hangingPunct="1">
              <a:lnSpc>
                <a:spcPct val="90000"/>
              </a:lnSpc>
              <a:buFont typeface="Calibri" charset="0"/>
              <a:buAutoNum type="arabicPeriod"/>
            </a:pPr>
            <a:r>
              <a:rPr lang="en-US" sz="2600"/>
              <a:t>The area of practice</a:t>
            </a:r>
          </a:p>
          <a:p>
            <a:pPr marL="971550" lvl="1" indent="-514350" eaLnBrk="1" hangingPunct="1">
              <a:lnSpc>
                <a:spcPct val="90000"/>
              </a:lnSpc>
              <a:buFont typeface="Calibri" charset="0"/>
              <a:buAutoNum type="arabicPeriod"/>
            </a:pPr>
            <a:r>
              <a:rPr lang="en-US" sz="2600"/>
              <a:t>The setting for practice</a:t>
            </a:r>
          </a:p>
          <a:p>
            <a:pPr eaLnBrk="1" hangingPunct="1">
              <a:lnSpc>
                <a:spcPct val="90000"/>
              </a:lnSpc>
            </a:pPr>
            <a:endParaRPr lang="en-US" sz="3000"/>
          </a:p>
        </p:txBody>
      </p:sp>
    </p:spTree>
    <p:extLst>
      <p:ext uri="{BB962C8B-B14F-4D97-AF65-F5344CB8AC3E}">
        <p14:creationId xmlns:p14="http://schemas.microsoft.com/office/powerpoint/2010/main" val="3795459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t>Levels of Practice</a:t>
            </a:r>
          </a:p>
        </p:txBody>
      </p:sp>
      <p:sp>
        <p:nvSpPr>
          <p:cNvPr id="16387" name="Content Placeholder 2"/>
          <p:cNvSpPr>
            <a:spLocks noGrp="1"/>
          </p:cNvSpPr>
          <p:nvPr>
            <p:ph idx="1"/>
          </p:nvPr>
        </p:nvSpPr>
        <p:spPr/>
        <p:txBody>
          <a:bodyPr/>
          <a:lstStyle/>
          <a:p>
            <a:pPr eaLnBrk="1" hangingPunct="1"/>
            <a:r>
              <a:rPr lang="en-US"/>
              <a:t>Competent social workers with a foundation in generalist practice are versatile helping professionals. Their training prepares them to be effective at the </a:t>
            </a:r>
            <a:r>
              <a:rPr lang="en-US" b="1"/>
              <a:t>micro, mezzo</a:t>
            </a:r>
            <a:r>
              <a:rPr lang="en-US"/>
              <a:t>, and </a:t>
            </a:r>
            <a:r>
              <a:rPr lang="en-US" b="1"/>
              <a:t>macro</a:t>
            </a:r>
            <a:r>
              <a:rPr lang="en-US"/>
              <a:t> levels of practice. </a:t>
            </a:r>
          </a:p>
          <a:p>
            <a:pPr eaLnBrk="1" hangingPunct="1"/>
            <a:r>
              <a:rPr lang="en-US" b="1"/>
              <a:t>Micro Practice:</a:t>
            </a:r>
            <a:endParaRPr lang="en-US"/>
          </a:p>
          <a:p>
            <a:pPr lvl="1" eaLnBrk="1" hangingPunct="1"/>
            <a:r>
              <a:rPr lang="en-US"/>
              <a:t>Social workers deliver services directly to individuals, including couples and families. </a:t>
            </a:r>
          </a:p>
        </p:txBody>
      </p:sp>
    </p:spTree>
    <p:extLst>
      <p:ext uri="{BB962C8B-B14F-4D97-AF65-F5344CB8AC3E}">
        <p14:creationId xmlns:p14="http://schemas.microsoft.com/office/powerpoint/2010/main" val="3642298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t>Levels of Practice</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a:buChar char="•"/>
              <a:defRPr/>
            </a:pPr>
            <a:r>
              <a:rPr lang="en-US" b="1" dirty="0">
                <a:ea typeface="+mn-ea"/>
                <a:cs typeface="+mn-cs"/>
              </a:rPr>
              <a:t>Mezzo Practice:</a:t>
            </a:r>
          </a:p>
          <a:p>
            <a:pPr lvl="1" eaLnBrk="1" fontAlgn="auto" hangingPunct="1">
              <a:spcAft>
                <a:spcPts val="0"/>
              </a:spcAft>
              <a:buFont typeface="Arial"/>
              <a:buChar char="–"/>
              <a:defRPr/>
            </a:pPr>
            <a:r>
              <a:rPr lang="en-US" dirty="0">
                <a:ea typeface="+mn-ea"/>
              </a:rPr>
              <a:t>Social workers work primarily with groups, in either direct or indirect practice situations. </a:t>
            </a:r>
          </a:p>
          <a:p>
            <a:pPr lvl="1" eaLnBrk="1" fontAlgn="auto" hangingPunct="1">
              <a:spcAft>
                <a:spcPts val="0"/>
              </a:spcAft>
              <a:buFont typeface="Arial"/>
              <a:buChar char="–"/>
              <a:defRPr/>
            </a:pPr>
            <a:r>
              <a:rPr lang="en-US" dirty="0">
                <a:ea typeface="+mn-ea"/>
              </a:rPr>
              <a:t>In some cases, mezzo practice involves social workers providing direct services to a group of individual clients, couples, and/or families. </a:t>
            </a:r>
          </a:p>
          <a:p>
            <a:pPr lvl="1" eaLnBrk="1" fontAlgn="auto" hangingPunct="1">
              <a:spcAft>
                <a:spcPts val="0"/>
              </a:spcAft>
              <a:buFont typeface="Arial"/>
              <a:buChar char="–"/>
              <a:defRPr/>
            </a:pPr>
            <a:r>
              <a:rPr lang="en-US" dirty="0">
                <a:ea typeface="+mn-ea"/>
              </a:rPr>
              <a:t>In other instances, mezzo practice involves social workers interacting with groups to administer programs or improve communities and organizations.</a:t>
            </a:r>
          </a:p>
        </p:txBody>
      </p:sp>
    </p:spTree>
    <p:extLst>
      <p:ext uri="{BB962C8B-B14F-4D97-AF65-F5344CB8AC3E}">
        <p14:creationId xmlns:p14="http://schemas.microsoft.com/office/powerpoint/2010/main" val="2686160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t>Levels of Practice</a:t>
            </a:r>
          </a:p>
        </p:txBody>
      </p:sp>
      <p:sp>
        <p:nvSpPr>
          <p:cNvPr id="18435" name="Content Placeholder 2"/>
          <p:cNvSpPr>
            <a:spLocks noGrp="1"/>
          </p:cNvSpPr>
          <p:nvPr>
            <p:ph idx="1"/>
          </p:nvPr>
        </p:nvSpPr>
        <p:spPr/>
        <p:txBody>
          <a:bodyPr/>
          <a:lstStyle/>
          <a:p>
            <a:pPr eaLnBrk="1" hangingPunct="1"/>
            <a:r>
              <a:rPr lang="en-US"/>
              <a:t>Macro Practice:</a:t>
            </a:r>
          </a:p>
          <a:p>
            <a:pPr lvl="1" eaLnBrk="1" hangingPunct="1"/>
            <a:r>
              <a:rPr lang="en-US"/>
              <a:t>Social workers focus on changing larger systems, such as communities and organizations. </a:t>
            </a:r>
          </a:p>
          <a:p>
            <a:pPr lvl="1" eaLnBrk="1" hangingPunct="1"/>
            <a:r>
              <a:rPr lang="en-US"/>
              <a:t>Involves administration of programs where social workers focus on creating work environments that support effective practice at the micro level. </a:t>
            </a:r>
          </a:p>
          <a:p>
            <a:pPr lvl="1" eaLnBrk="1" hangingPunct="1"/>
            <a:r>
              <a:rPr lang="en-US"/>
              <a:t>Also involves policy practice activities such as lobbying, holding political office, or working as a policy analyst. </a:t>
            </a:r>
          </a:p>
          <a:p>
            <a:pPr lvl="1" eaLnBrk="1" hangingPunct="1"/>
            <a:endParaRPr lang="en-US"/>
          </a:p>
        </p:txBody>
      </p:sp>
    </p:spTree>
    <p:extLst>
      <p:ext uri="{BB962C8B-B14F-4D97-AF65-F5344CB8AC3E}">
        <p14:creationId xmlns:p14="http://schemas.microsoft.com/office/powerpoint/2010/main" val="2084534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t>Levels of Practice</a:t>
            </a:r>
          </a:p>
        </p:txBody>
      </p:sp>
      <p:sp>
        <p:nvSpPr>
          <p:cNvPr id="19459" name="Content Placeholder 2"/>
          <p:cNvSpPr>
            <a:spLocks noGrp="1"/>
          </p:cNvSpPr>
          <p:nvPr>
            <p:ph idx="1"/>
          </p:nvPr>
        </p:nvSpPr>
        <p:spPr/>
        <p:txBody>
          <a:bodyPr/>
          <a:lstStyle/>
          <a:p>
            <a:pPr eaLnBrk="1" hangingPunct="1"/>
            <a:r>
              <a:rPr lang="en-US"/>
              <a:t>Identifying the level of practice is a primary factor when describing a field of practice. </a:t>
            </a:r>
          </a:p>
          <a:p>
            <a:pPr eaLnBrk="1" hangingPunct="1"/>
            <a:r>
              <a:rPr lang="en-US"/>
              <a:t>The reality for most social workers, however, is that they take positions that may emphasize one level, but require work at the other levels as well. </a:t>
            </a:r>
          </a:p>
        </p:txBody>
      </p:sp>
    </p:spTree>
    <p:extLst>
      <p:ext uri="{BB962C8B-B14F-4D97-AF65-F5344CB8AC3E}">
        <p14:creationId xmlns:p14="http://schemas.microsoft.com/office/powerpoint/2010/main" val="407623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t>The Populations Served</a:t>
            </a:r>
          </a:p>
        </p:txBody>
      </p:sp>
      <p:sp>
        <p:nvSpPr>
          <p:cNvPr id="20483" name="Content Placeholder 2"/>
          <p:cNvSpPr>
            <a:spLocks noGrp="1"/>
          </p:cNvSpPr>
          <p:nvPr>
            <p:ph idx="1"/>
          </p:nvPr>
        </p:nvSpPr>
        <p:spPr/>
        <p:txBody>
          <a:bodyPr/>
          <a:lstStyle/>
          <a:p>
            <a:pPr eaLnBrk="1" hangingPunct="1"/>
            <a:r>
              <a:rPr lang="en-US"/>
              <a:t>Social work practice usually takes place in programs that serve one or more populations. </a:t>
            </a:r>
          </a:p>
          <a:p>
            <a:pPr eaLnBrk="1" hangingPunct="1"/>
            <a:r>
              <a:rPr lang="en-US"/>
              <a:t>Students can use the 14 dimensions of diversity to describe population groups and make a distinction between different fields of practice. </a:t>
            </a:r>
          </a:p>
        </p:txBody>
      </p:sp>
    </p:spTree>
    <p:extLst>
      <p:ext uri="{BB962C8B-B14F-4D97-AF65-F5344CB8AC3E}">
        <p14:creationId xmlns:p14="http://schemas.microsoft.com/office/powerpoint/2010/main" val="3190088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t>Areas of Practice</a:t>
            </a:r>
          </a:p>
        </p:txBody>
      </p:sp>
      <p:sp>
        <p:nvSpPr>
          <p:cNvPr id="3" name="Content Placeholder 2"/>
          <p:cNvSpPr>
            <a:spLocks noGrp="1"/>
          </p:cNvSpPr>
          <p:nvPr>
            <p:ph idx="1"/>
          </p:nvPr>
        </p:nvSpPr>
        <p:spPr>
          <a:xfrm>
            <a:off x="457200" y="1417638"/>
            <a:ext cx="8229600" cy="4525963"/>
          </a:xfrm>
          <a:ln>
            <a:miter lim="800000"/>
            <a:headEnd/>
            <a:tailEnd/>
          </a:ln>
        </p:spPr>
        <p:txBody>
          <a:bodyPr numCol="2" rtlCol="0">
            <a:noAutofit/>
          </a:bodyPr>
          <a:lstStyle/>
          <a:p>
            <a:pPr eaLnBrk="1" fontAlgn="auto" hangingPunct="1">
              <a:spcAft>
                <a:spcPts val="0"/>
              </a:spcAft>
              <a:buFont typeface="Arial"/>
              <a:buChar char="•"/>
              <a:defRPr/>
            </a:pPr>
            <a:r>
              <a:rPr lang="en-US" sz="2600" dirty="0">
                <a:ea typeface="+mn-ea"/>
                <a:cs typeface="+mn-cs"/>
              </a:rPr>
              <a:t>The National Association of Social Workers (NASW) identifies 13 broad areas of practice (NASW, 2013) including:</a:t>
            </a:r>
          </a:p>
          <a:p>
            <a:pPr lvl="1" eaLnBrk="1" fontAlgn="auto" hangingPunct="1">
              <a:spcAft>
                <a:spcPts val="0"/>
              </a:spcAft>
              <a:buFont typeface="Arial"/>
              <a:buChar char="–"/>
              <a:defRPr/>
            </a:pPr>
            <a:r>
              <a:rPr lang="en-US" sz="2600" dirty="0">
                <a:ea typeface="+mn-ea"/>
              </a:rPr>
              <a:t>adolescent health, </a:t>
            </a:r>
          </a:p>
          <a:p>
            <a:pPr lvl="1" eaLnBrk="1" fontAlgn="auto" hangingPunct="1">
              <a:spcAft>
                <a:spcPts val="0"/>
              </a:spcAft>
              <a:buFont typeface="Arial"/>
              <a:buChar char="–"/>
              <a:defRPr/>
            </a:pPr>
            <a:r>
              <a:rPr lang="en-US" sz="2600" dirty="0">
                <a:ea typeface="+mn-ea"/>
              </a:rPr>
              <a:t>aging, </a:t>
            </a:r>
          </a:p>
          <a:p>
            <a:pPr lvl="1" eaLnBrk="1" fontAlgn="auto" hangingPunct="1">
              <a:spcAft>
                <a:spcPts val="0"/>
              </a:spcAft>
              <a:buFont typeface="Arial"/>
              <a:buChar char="–"/>
              <a:defRPr/>
            </a:pPr>
            <a:r>
              <a:rPr lang="en-US" sz="2600" dirty="0">
                <a:ea typeface="+mn-ea"/>
              </a:rPr>
              <a:t>behavioral health, </a:t>
            </a:r>
          </a:p>
          <a:p>
            <a:pPr lvl="1" eaLnBrk="1" fontAlgn="auto" hangingPunct="1">
              <a:spcAft>
                <a:spcPts val="0"/>
              </a:spcAft>
              <a:buFont typeface="Arial"/>
              <a:buChar char="–"/>
              <a:defRPr/>
            </a:pPr>
            <a:r>
              <a:rPr lang="en-US" sz="2600" dirty="0">
                <a:ea typeface="+mn-ea"/>
              </a:rPr>
              <a:t>bereavement/end-of-life care, </a:t>
            </a:r>
          </a:p>
          <a:p>
            <a:pPr lvl="1" eaLnBrk="1" fontAlgn="auto" hangingPunct="1">
              <a:spcAft>
                <a:spcPts val="0"/>
              </a:spcAft>
              <a:buFont typeface="Arial"/>
              <a:buChar char="–"/>
              <a:defRPr/>
            </a:pPr>
            <a:endParaRPr lang="en-US" sz="2600" dirty="0" smtClean="0">
              <a:ea typeface="+mn-ea"/>
            </a:endParaRPr>
          </a:p>
          <a:p>
            <a:pPr lvl="1" eaLnBrk="1" fontAlgn="auto" hangingPunct="1">
              <a:spcAft>
                <a:spcPts val="0"/>
              </a:spcAft>
              <a:buFont typeface="Arial"/>
              <a:buChar char="–"/>
              <a:defRPr/>
            </a:pPr>
            <a:r>
              <a:rPr lang="en-US" sz="2600" dirty="0" smtClean="0">
                <a:ea typeface="+mn-ea"/>
              </a:rPr>
              <a:t>children</a:t>
            </a:r>
            <a:r>
              <a:rPr lang="en-US" sz="2600" dirty="0">
                <a:ea typeface="+mn-ea"/>
              </a:rPr>
              <a:t>, youth, and families, </a:t>
            </a:r>
          </a:p>
          <a:p>
            <a:pPr lvl="1" eaLnBrk="1" fontAlgn="auto" hangingPunct="1">
              <a:spcAft>
                <a:spcPts val="0"/>
              </a:spcAft>
              <a:buFont typeface="Arial"/>
              <a:buChar char="–"/>
              <a:defRPr/>
            </a:pPr>
            <a:r>
              <a:rPr lang="en-US" sz="2600" dirty="0">
                <a:ea typeface="+mn-ea"/>
              </a:rPr>
              <a:t>clinical social work, </a:t>
            </a:r>
          </a:p>
          <a:p>
            <a:pPr lvl="1" eaLnBrk="1" fontAlgn="auto" hangingPunct="1">
              <a:spcAft>
                <a:spcPts val="0"/>
              </a:spcAft>
              <a:buFont typeface="Arial"/>
              <a:buChar char="–"/>
              <a:defRPr/>
            </a:pPr>
            <a:r>
              <a:rPr lang="en-US" sz="2600" dirty="0">
                <a:ea typeface="+mn-ea"/>
              </a:rPr>
              <a:t>diversity &amp; equity, </a:t>
            </a:r>
          </a:p>
          <a:p>
            <a:pPr lvl="1" eaLnBrk="1" fontAlgn="auto" hangingPunct="1">
              <a:spcAft>
                <a:spcPts val="0"/>
              </a:spcAft>
              <a:buFont typeface="Arial"/>
              <a:buChar char="–"/>
              <a:defRPr/>
            </a:pPr>
            <a:r>
              <a:rPr lang="en-US" sz="2600" dirty="0">
                <a:ea typeface="+mn-ea"/>
              </a:rPr>
              <a:t>health, </a:t>
            </a:r>
          </a:p>
          <a:p>
            <a:pPr lvl="1" eaLnBrk="1" fontAlgn="auto" hangingPunct="1">
              <a:spcAft>
                <a:spcPts val="0"/>
              </a:spcAft>
              <a:buFont typeface="Arial"/>
              <a:buChar char="–"/>
              <a:defRPr/>
            </a:pPr>
            <a:r>
              <a:rPr lang="en-US" sz="2600" dirty="0">
                <a:ea typeface="+mn-ea"/>
              </a:rPr>
              <a:t>HIV/AIDS,</a:t>
            </a:r>
          </a:p>
          <a:p>
            <a:pPr lvl="1" eaLnBrk="1" fontAlgn="auto" hangingPunct="1">
              <a:spcAft>
                <a:spcPts val="0"/>
              </a:spcAft>
              <a:buFont typeface="Arial"/>
              <a:buChar char="–"/>
              <a:defRPr/>
            </a:pPr>
            <a:r>
              <a:rPr lang="en-US" sz="2600" dirty="0">
                <a:ea typeface="+mn-ea"/>
              </a:rPr>
              <a:t>international, </a:t>
            </a:r>
          </a:p>
          <a:p>
            <a:pPr lvl="1" eaLnBrk="1" fontAlgn="auto" hangingPunct="1">
              <a:spcAft>
                <a:spcPts val="0"/>
              </a:spcAft>
              <a:buFont typeface="Arial"/>
              <a:buChar char="–"/>
              <a:defRPr/>
            </a:pPr>
            <a:r>
              <a:rPr lang="en-US" sz="2600" dirty="0">
                <a:ea typeface="+mn-ea"/>
              </a:rPr>
              <a:t>peace and social justice, </a:t>
            </a:r>
          </a:p>
          <a:p>
            <a:pPr lvl="1" eaLnBrk="1" fontAlgn="auto" hangingPunct="1">
              <a:spcAft>
                <a:spcPts val="0"/>
              </a:spcAft>
              <a:buFont typeface="Arial"/>
              <a:buChar char="–"/>
              <a:defRPr/>
            </a:pPr>
            <a:r>
              <a:rPr lang="en-US" sz="2600" dirty="0">
                <a:ea typeface="+mn-ea"/>
              </a:rPr>
              <a:t>school social work, </a:t>
            </a:r>
          </a:p>
          <a:p>
            <a:pPr lvl="1" eaLnBrk="1" fontAlgn="auto" hangingPunct="1">
              <a:spcAft>
                <a:spcPts val="0"/>
              </a:spcAft>
              <a:buFont typeface="Arial"/>
              <a:buChar char="–"/>
              <a:defRPr/>
            </a:pPr>
            <a:r>
              <a:rPr lang="en-US" sz="2600" dirty="0">
                <a:ea typeface="+mn-ea"/>
              </a:rPr>
              <a:t>and violence. </a:t>
            </a:r>
          </a:p>
        </p:txBody>
      </p:sp>
    </p:spTree>
    <p:extLst>
      <p:ext uri="{BB962C8B-B14F-4D97-AF65-F5344CB8AC3E}">
        <p14:creationId xmlns:p14="http://schemas.microsoft.com/office/powerpoint/2010/main" val="304091922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8</TotalTime>
  <Words>1111</Words>
  <Application>Microsoft Office PowerPoint</Application>
  <PresentationFormat>On-screen Show (4:3)</PresentationFormat>
  <Paragraphs>100</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Custom Design</vt:lpstr>
      <vt:lpstr>1_Custom Design</vt:lpstr>
      <vt:lpstr>Competence-Based Social Work: The Profession of Caring, Knowing, and Serving   Chapter 14: The Fields of Social Work Practice</vt:lpstr>
      <vt:lpstr>Opportunity for Further Reflection</vt:lpstr>
      <vt:lpstr>A Framework for Exploring  Fields of Practice</vt:lpstr>
      <vt:lpstr>Levels of Practice</vt:lpstr>
      <vt:lpstr>Levels of Practice</vt:lpstr>
      <vt:lpstr>Levels of Practice</vt:lpstr>
      <vt:lpstr>Levels of Practice</vt:lpstr>
      <vt:lpstr>The Populations Served</vt:lpstr>
      <vt:lpstr>Areas of Practice</vt:lpstr>
      <vt:lpstr>Areas of Practice</vt:lpstr>
      <vt:lpstr>Practice Settings</vt:lpstr>
      <vt:lpstr>Applying the Framework for Exploring Fields of Practice</vt:lpstr>
      <vt:lpstr>Applying the Framework for Exploring Fields of Practice</vt:lpstr>
      <vt:lpstr>Applying the Framework for Exploring Fields of Practice</vt:lpstr>
      <vt:lpstr>Applying the Framework for Exploring Fields of Practice</vt:lpstr>
      <vt:lpstr>Applying the Framework for Exploring Fields of Practice</vt:lpstr>
      <vt:lpstr>Engaged Learning: Final Discussion Questions</vt:lpstr>
      <vt:lpstr>Engaged Learning: Final Discussion Questions</vt:lpstr>
      <vt:lpstr>Engaged Learning: Final Discussion Questions</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14: The Fields of Social Work Practice</dc:title>
  <dc:creator>BUCKLEY, Jacqueline</dc:creator>
  <cp:lastModifiedBy>BUCKLEY, Jacqueline</cp:lastModifiedBy>
  <cp:revision>2</cp:revision>
  <dcterms:created xsi:type="dcterms:W3CDTF">2019-04-08T18:59:17Z</dcterms:created>
  <dcterms:modified xsi:type="dcterms:W3CDTF">2019-04-09T14:29:25Z</dcterms:modified>
</cp:coreProperties>
</file>