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 id="2147483661" r:id="rId2"/>
  </p:sldMasterIdLst>
  <p:notesMasterIdLst>
    <p:notesMasterId r:id="rId28"/>
  </p:notesMasterIdLst>
  <p:sldIdLst>
    <p:sldId id="278" r:id="rId3"/>
    <p:sldId id="279" r:id="rId4"/>
    <p:sldId id="280" r:id="rId5"/>
    <p:sldId id="281" r:id="rId6"/>
    <p:sldId id="282" r:id="rId7"/>
    <p:sldId id="283" r:id="rId8"/>
    <p:sldId id="284" r:id="rId9"/>
    <p:sldId id="285" r:id="rId10"/>
    <p:sldId id="286" r:id="rId11"/>
    <p:sldId id="287" r:id="rId12"/>
    <p:sldId id="288" r:id="rId13"/>
    <p:sldId id="289" r:id="rId14"/>
    <p:sldId id="290" r:id="rId15"/>
    <p:sldId id="291" r:id="rId16"/>
    <p:sldId id="292" r:id="rId17"/>
    <p:sldId id="293" r:id="rId18"/>
    <p:sldId id="294" r:id="rId19"/>
    <p:sldId id="295" r:id="rId20"/>
    <p:sldId id="296" r:id="rId21"/>
    <p:sldId id="297" r:id="rId22"/>
    <p:sldId id="298" r:id="rId23"/>
    <p:sldId id="299" r:id="rId24"/>
    <p:sldId id="300" r:id="rId25"/>
    <p:sldId id="301" r:id="rId26"/>
    <p:sldId id="302"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14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44" autoAdjust="0"/>
    <p:restoredTop sz="94602" autoAdjust="0"/>
  </p:normalViewPr>
  <p:slideViewPr>
    <p:cSldViewPr snapToGrid="0" snapToObjects="1">
      <p:cViewPr>
        <p:scale>
          <a:sx n="96" d="100"/>
          <a:sy n="96" d="100"/>
        </p:scale>
        <p:origin x="-2064" y="-4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1F5199-F7F4-4FB2-A2CD-22A2CFC87608}" type="datetimeFigureOut">
              <a:rPr lang="en-US" smtClean="0"/>
              <a:t>4/9/2019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6C0744-2FEF-4441-821D-70180A370937}" type="slidenum">
              <a:rPr lang="en-US" smtClean="0"/>
              <a:t>‹#›</a:t>
            </a:fld>
            <a:endParaRPr lang="en-US"/>
          </a:p>
        </p:txBody>
      </p:sp>
    </p:spTree>
    <p:extLst>
      <p:ext uri="{BB962C8B-B14F-4D97-AF65-F5344CB8AC3E}">
        <p14:creationId xmlns:p14="http://schemas.microsoft.com/office/powerpoint/2010/main" val="1271703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Tree>
    <p:extLst>
      <p:ext uri="{BB962C8B-B14F-4D97-AF65-F5344CB8AC3E}">
        <p14:creationId xmlns:p14="http://schemas.microsoft.com/office/powerpoint/2010/main" val="600365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97660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2557067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728672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274ED4-9F4B-419D-860C-1298080DDD50}" type="datetimeFigureOut">
              <a:rPr lang="en-US" smtClean="0"/>
              <a:t>4/9/2019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3833737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274ED4-9F4B-419D-860C-1298080DDD50}" type="datetimeFigureOut">
              <a:rPr lang="en-US" smtClean="0"/>
              <a:t>4/9/2019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136333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4/9/2019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782276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90280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71187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5486027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38769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88875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Tree>
    <p:extLst>
      <p:ext uri="{BB962C8B-B14F-4D97-AF65-F5344CB8AC3E}">
        <p14:creationId xmlns:p14="http://schemas.microsoft.com/office/powerpoint/2010/main" val="438668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4101486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248111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1744394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793512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Text Placeholder 3"/>
          <p:cNvSpPr>
            <a:spLocks noGrp="1"/>
          </p:cNvSpPr>
          <p:nvPr>
            <p:ph type="body" sz="quarter" idx="10"/>
          </p:nvPr>
        </p:nvSpPr>
        <p:spPr>
          <a:xfrm>
            <a:off x="457200" y="1600200"/>
            <a:ext cx="8229600" cy="4175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0434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230662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50" y="0"/>
            <a:ext cx="9139050" cy="6861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
        <p:nvSpPr>
          <p:cNvPr id="7" name="Footer Placeholder 3"/>
          <p:cNvSpPr txBox="1">
            <a:spLocks/>
          </p:cNvSpPr>
          <p:nvPr/>
        </p:nvSpPr>
        <p:spPr>
          <a:xfrm>
            <a:off x="7117882" y="6423727"/>
            <a:ext cx="1568918"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solidFill>
                  <a:schemeClr val="bg1"/>
                </a:solidFill>
              </a:rPr>
              <a:t>© 2018</a:t>
            </a:r>
            <a:endParaRPr lang="en-US" dirty="0">
              <a:solidFill>
                <a:schemeClr val="bg1"/>
              </a:solidFill>
            </a:endParaRPr>
          </a:p>
        </p:txBody>
      </p:sp>
      <p:sp>
        <p:nvSpPr>
          <p:cNvPr id="8" name="Slide Number Placeholder 4"/>
          <p:cNvSpPr txBox="1">
            <a:spLocks/>
          </p:cNvSpPr>
          <p:nvPr/>
        </p:nvSpPr>
        <p:spPr>
          <a:xfrm>
            <a:off x="8686800" y="6423727"/>
            <a:ext cx="38982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mtClean="0">
                <a:solidFill>
                  <a:schemeClr val="bg1"/>
                </a:solidFill>
              </a:rPr>
              <a:pPr/>
              <a:t>‹#›</a:t>
            </a:fld>
            <a:endParaRPr lang="en-US" dirty="0">
              <a:solidFill>
                <a:schemeClr val="bg1"/>
              </a:solidFill>
            </a:endParaRPr>
          </a:p>
        </p:txBody>
      </p:sp>
    </p:spTree>
    <p:extLst>
      <p:ext uri="{BB962C8B-B14F-4D97-AF65-F5344CB8AC3E}">
        <p14:creationId xmlns:p14="http://schemas.microsoft.com/office/powerpoint/2010/main" val="839490661"/>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4" r:id="rId3"/>
    <p:sldLayoutId id="2147483656" r:id="rId4"/>
    <p:sldLayoutId id="2147483657" r:id="rId5"/>
    <p:sldLayoutId id="2147483658" r:id="rId6"/>
    <p:sldLayoutId id="2147483659" r:id="rId7"/>
    <p:sldLayoutId id="2147483660" r:id="rId8"/>
  </p:sldLayoutIdLst>
  <p:txStyles>
    <p:titleStyle>
      <a:lvl1pPr algn="ctr" defTabSz="914400" rtl="0" eaLnBrk="1" latinLnBrk="0" hangingPunct="1">
        <a:spcBef>
          <a:spcPct val="0"/>
        </a:spcBef>
        <a:buNone/>
        <a:defRPr sz="3600"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accen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4/9/2019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183276268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a:xfrm>
            <a:off x="685800" y="601663"/>
            <a:ext cx="7772400" cy="2998787"/>
          </a:xfrm>
        </p:spPr>
        <p:txBody>
          <a:bodyPr/>
          <a:lstStyle/>
          <a:p>
            <a:r>
              <a:rPr lang="en-US" sz="3200" i="1" dirty="0"/>
              <a:t>Competence-Based Social Work: The Profession of Caring, Knowing, and Serving </a:t>
            </a:r>
            <a:br>
              <a:rPr lang="en-US" sz="3200" i="1" dirty="0"/>
            </a:br>
            <a:r>
              <a:rPr lang="en-US" sz="3200" i="1" dirty="0"/>
              <a:t/>
            </a:r>
            <a:br>
              <a:rPr lang="en-US" sz="3200" i="1" dirty="0"/>
            </a:br>
            <a:r>
              <a:rPr lang="en-US" sz="3200" dirty="0"/>
              <a:t>Chapter 13: The Generalist Model of Practice: Engage, Assess, Intervene, Evaluate</a:t>
            </a:r>
          </a:p>
        </p:txBody>
      </p:sp>
      <p:sp>
        <p:nvSpPr>
          <p:cNvPr id="3" name="Subtitle 2"/>
          <p:cNvSpPr>
            <a:spLocks noGrp="1"/>
          </p:cNvSpPr>
          <p:nvPr>
            <p:ph type="subTitle" idx="1"/>
          </p:nvPr>
        </p:nvSpPr>
        <p:spPr>
          <a:xfrm>
            <a:off x="457200" y="3965714"/>
            <a:ext cx="8229600" cy="2000250"/>
          </a:xfrm>
        </p:spPr>
        <p:txBody>
          <a:bodyPr>
            <a:normAutofit/>
          </a:bodyPr>
          <a:lstStyle/>
          <a:p>
            <a:pPr marL="0" lvl="0" indent="0" algn="ctr">
              <a:buNone/>
            </a:pPr>
            <a:r>
              <a:rPr lang="en-US" dirty="0">
                <a:solidFill>
                  <a:srgbClr val="4F81BD"/>
                </a:solidFill>
              </a:rPr>
              <a:t>Michael E. </a:t>
            </a:r>
            <a:r>
              <a:rPr lang="en-US" dirty="0" err="1">
                <a:solidFill>
                  <a:srgbClr val="4F81BD"/>
                </a:solidFill>
              </a:rPr>
              <a:t>Sherr</a:t>
            </a:r>
            <a:r>
              <a:rPr lang="en-US" dirty="0">
                <a:solidFill>
                  <a:srgbClr val="4F81BD"/>
                </a:solidFill>
              </a:rPr>
              <a:t>, PhD</a:t>
            </a:r>
          </a:p>
          <a:p>
            <a:pPr marL="0" lvl="0" indent="0" algn="ctr">
              <a:buNone/>
            </a:pPr>
            <a:r>
              <a:rPr lang="en-US" dirty="0">
                <a:solidFill>
                  <a:srgbClr val="4F81BD"/>
                </a:solidFill>
              </a:rPr>
              <a:t>Jonny M. Jones, PhD</a:t>
            </a:r>
          </a:p>
          <a:p>
            <a:endParaRPr lang="en-US" dirty="0">
              <a:solidFill>
                <a:srgbClr val="898989"/>
              </a:solidFill>
            </a:endParaRPr>
          </a:p>
        </p:txBody>
      </p:sp>
    </p:spTree>
    <p:extLst>
      <p:ext uri="{BB962C8B-B14F-4D97-AF65-F5344CB8AC3E}">
        <p14:creationId xmlns:p14="http://schemas.microsoft.com/office/powerpoint/2010/main" val="204817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t>Generalist Model Step 2: Assessment</a:t>
            </a:r>
          </a:p>
        </p:txBody>
      </p:sp>
      <p:sp>
        <p:nvSpPr>
          <p:cNvPr id="3" name="Content Placeholder 2"/>
          <p:cNvSpPr>
            <a:spLocks noGrp="1"/>
          </p:cNvSpPr>
          <p:nvPr>
            <p:ph idx="1"/>
          </p:nvPr>
        </p:nvSpPr>
        <p:spPr/>
        <p:txBody>
          <a:bodyPr>
            <a:normAutofit/>
          </a:bodyPr>
          <a:lstStyle/>
          <a:p>
            <a:pPr>
              <a:lnSpc>
                <a:spcPct val="80000"/>
              </a:lnSpc>
            </a:pPr>
            <a:r>
              <a:rPr lang="en-US" sz="2700" b="1" dirty="0"/>
              <a:t>Case #13.1 – </a:t>
            </a:r>
            <a:r>
              <a:rPr lang="en-US" sz="2700" b="1" dirty="0" err="1"/>
              <a:t>Insoo</a:t>
            </a:r>
            <a:r>
              <a:rPr lang="en-US" sz="2700" b="1" dirty="0"/>
              <a:t> Park</a:t>
            </a:r>
          </a:p>
          <a:p>
            <a:pPr lvl="1">
              <a:lnSpc>
                <a:spcPct val="80000"/>
              </a:lnSpc>
            </a:pPr>
            <a:r>
              <a:rPr lang="en-US" sz="2400" dirty="0"/>
              <a:t>The purpose of </a:t>
            </a:r>
            <a:r>
              <a:rPr lang="en-US" sz="2400" dirty="0" err="1" smtClean="0"/>
              <a:t>Insoo’s</a:t>
            </a:r>
            <a:r>
              <a:rPr lang="en-US" sz="2400" dirty="0" smtClean="0"/>
              <a:t> </a:t>
            </a:r>
            <a:r>
              <a:rPr lang="en-US" sz="2400" dirty="0"/>
              <a:t>meeting with Mr. and Mrs. Carr is to assess their needs and develop a plan to support them when Mr. Carr is discharged from the hospital. She needs to collect information about Mr. Carr, Mrs. Carr, the couple, their family, their friends, their sources of support, their finances, and their living environment. </a:t>
            </a:r>
          </a:p>
          <a:p>
            <a:pPr lvl="1">
              <a:lnSpc>
                <a:spcPct val="80000"/>
              </a:lnSpc>
            </a:pPr>
            <a:r>
              <a:rPr lang="en-US" sz="2400" dirty="0"/>
              <a:t>Emphasis will likely be on identifying the personal and environmental strengths they have that will help them cope during the recovery. </a:t>
            </a:r>
          </a:p>
          <a:p>
            <a:pPr lvl="1">
              <a:lnSpc>
                <a:spcPct val="80000"/>
              </a:lnSpc>
            </a:pPr>
            <a:r>
              <a:rPr lang="en-US" sz="2400" dirty="0" err="1"/>
              <a:t>Insoo</a:t>
            </a:r>
            <a:r>
              <a:rPr lang="en-US" sz="2400" dirty="0"/>
              <a:t> also needs to identify potential challenges. Inasmuch as she focuses on the people involved, </a:t>
            </a:r>
            <a:r>
              <a:rPr lang="en-US" sz="2400" dirty="0" err="1"/>
              <a:t>Insoo</a:t>
            </a:r>
            <a:r>
              <a:rPr lang="en-US" sz="2400" dirty="0"/>
              <a:t> must also collect data about the situation. </a:t>
            </a:r>
            <a:endParaRPr lang="en-US" sz="2400" b="1" dirty="0"/>
          </a:p>
          <a:p>
            <a:pPr>
              <a:lnSpc>
                <a:spcPct val="80000"/>
              </a:lnSpc>
            </a:pPr>
            <a:endParaRPr lang="en-US" sz="2700" dirty="0"/>
          </a:p>
        </p:txBody>
      </p:sp>
    </p:spTree>
    <p:extLst>
      <p:ext uri="{BB962C8B-B14F-4D97-AF65-F5344CB8AC3E}">
        <p14:creationId xmlns:p14="http://schemas.microsoft.com/office/powerpoint/2010/main" val="11870099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t>Generalist Model Step 2: Assessment</a:t>
            </a:r>
          </a:p>
        </p:txBody>
      </p:sp>
      <p:sp>
        <p:nvSpPr>
          <p:cNvPr id="3" name="Content Placeholder 2"/>
          <p:cNvSpPr>
            <a:spLocks noGrp="1"/>
          </p:cNvSpPr>
          <p:nvPr>
            <p:ph idx="1"/>
          </p:nvPr>
        </p:nvSpPr>
        <p:spPr/>
        <p:txBody>
          <a:bodyPr>
            <a:normAutofit/>
          </a:bodyPr>
          <a:lstStyle/>
          <a:p>
            <a:pPr>
              <a:lnSpc>
                <a:spcPct val="80000"/>
              </a:lnSpc>
            </a:pPr>
            <a:r>
              <a:rPr lang="en-US" sz="3000" b="1"/>
              <a:t>Case #13.1 – Insoo Park</a:t>
            </a:r>
          </a:p>
          <a:p>
            <a:pPr lvl="1">
              <a:lnSpc>
                <a:spcPct val="80000"/>
              </a:lnSpc>
            </a:pPr>
            <a:r>
              <a:rPr lang="en-US" sz="2600"/>
              <a:t>She needs, for instance, to acquire information about the recovery process for people receiving pacemakers. </a:t>
            </a:r>
          </a:p>
          <a:p>
            <a:pPr lvl="1">
              <a:lnSpc>
                <a:spcPct val="80000"/>
              </a:lnSpc>
            </a:pPr>
            <a:r>
              <a:rPr lang="en-US" sz="2600"/>
              <a:t>She also needs to assess the kinds of services usually required to help people recover at home.  With data collected about Mr. and Mrs. Carr and what she learned about the situation, Insoo will talk with them to identify specific intervention goals and objectives to address their unique circumstances.  By the time she leaves the hospital that evening, Insoo must select appropriate and mutually agreeable intervention strategies to help Mr. Carr go home the next day.  </a:t>
            </a:r>
          </a:p>
          <a:p>
            <a:pPr lvl="1">
              <a:lnSpc>
                <a:spcPct val="80000"/>
              </a:lnSpc>
            </a:pPr>
            <a:endParaRPr lang="en-US" sz="2600"/>
          </a:p>
        </p:txBody>
      </p:sp>
    </p:spTree>
    <p:extLst>
      <p:ext uri="{BB962C8B-B14F-4D97-AF65-F5344CB8AC3E}">
        <p14:creationId xmlns:p14="http://schemas.microsoft.com/office/powerpoint/2010/main" val="32229563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t>Generalist Model Step 2: Assessment</a:t>
            </a:r>
          </a:p>
        </p:txBody>
      </p:sp>
      <p:sp>
        <p:nvSpPr>
          <p:cNvPr id="3" name="Content Placeholder 2"/>
          <p:cNvSpPr>
            <a:spLocks noGrp="1"/>
          </p:cNvSpPr>
          <p:nvPr>
            <p:ph idx="1"/>
          </p:nvPr>
        </p:nvSpPr>
        <p:spPr/>
        <p:txBody>
          <a:bodyPr>
            <a:normAutofit/>
          </a:bodyPr>
          <a:lstStyle/>
          <a:p>
            <a:pPr>
              <a:lnSpc>
                <a:spcPct val="80000"/>
              </a:lnSpc>
            </a:pPr>
            <a:r>
              <a:rPr lang="en-US" sz="3000" b="1" dirty="0"/>
              <a:t>Case #13.2 – Lauren Ainsworth</a:t>
            </a:r>
          </a:p>
          <a:p>
            <a:pPr lvl="1">
              <a:lnSpc>
                <a:spcPct val="80000"/>
              </a:lnSpc>
            </a:pPr>
            <a:r>
              <a:rPr lang="en-US" sz="2600" dirty="0"/>
              <a:t>Assessment involves </a:t>
            </a:r>
            <a:r>
              <a:rPr lang="en-US" sz="2600" dirty="0" smtClean="0"/>
              <a:t>collecting </a:t>
            </a:r>
            <a:r>
              <a:rPr lang="en-US" sz="2600" dirty="0"/>
              <a:t>data from multiple sources.</a:t>
            </a:r>
          </a:p>
          <a:p>
            <a:pPr lvl="1">
              <a:lnSpc>
                <a:spcPct val="80000"/>
              </a:lnSpc>
            </a:pPr>
            <a:r>
              <a:rPr lang="en-US" sz="2600" dirty="0"/>
              <a:t>She needs information about colleagues, clients and families served by the agency, clients and families receiving behavioral counseling services in general, and potential options for offering support.  </a:t>
            </a:r>
          </a:p>
          <a:p>
            <a:pPr lvl="1">
              <a:lnSpc>
                <a:spcPct val="80000"/>
              </a:lnSpc>
            </a:pPr>
            <a:r>
              <a:rPr lang="en-US" sz="2600" dirty="0"/>
              <a:t>Lauren needs to assess who she should include on the committee. Some of the information she needs about colleagues could include their availability, their strengths, their knowledge of child and family needs, and their experience developing a proposal.  </a:t>
            </a:r>
          </a:p>
          <a:p>
            <a:pPr>
              <a:lnSpc>
                <a:spcPct val="80000"/>
              </a:lnSpc>
            </a:pPr>
            <a:endParaRPr lang="en-US" sz="3000" dirty="0"/>
          </a:p>
        </p:txBody>
      </p:sp>
    </p:spTree>
    <p:extLst>
      <p:ext uri="{BB962C8B-B14F-4D97-AF65-F5344CB8AC3E}">
        <p14:creationId xmlns:p14="http://schemas.microsoft.com/office/powerpoint/2010/main" val="27655622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t>Generalist Model Step 2: Assessment</a:t>
            </a:r>
          </a:p>
        </p:txBody>
      </p:sp>
      <p:sp>
        <p:nvSpPr>
          <p:cNvPr id="25603" name="Content Placeholder 2"/>
          <p:cNvSpPr>
            <a:spLocks noGrp="1"/>
          </p:cNvSpPr>
          <p:nvPr>
            <p:ph idx="1"/>
          </p:nvPr>
        </p:nvSpPr>
        <p:spPr/>
        <p:txBody>
          <a:bodyPr/>
          <a:lstStyle/>
          <a:p>
            <a:r>
              <a:rPr lang="en-US" b="1"/>
              <a:t>Case #13.2 – Lauren Ainsworth</a:t>
            </a:r>
          </a:p>
          <a:p>
            <a:pPr lvl="1"/>
            <a:r>
              <a:rPr lang="en-US"/>
              <a:t>Once Lauren forms the committee, they will need to collect data about the current clients and their families. </a:t>
            </a:r>
          </a:p>
          <a:p>
            <a:pPr lvl="1"/>
            <a:r>
              <a:rPr lang="en-US"/>
              <a:t>The committee may then want to collect data about what other programs are doing to include parents and legal guardians in behavior counseling. </a:t>
            </a:r>
          </a:p>
          <a:p>
            <a:endParaRPr lang="en-US"/>
          </a:p>
        </p:txBody>
      </p:sp>
    </p:spTree>
    <p:extLst>
      <p:ext uri="{BB962C8B-B14F-4D97-AF65-F5344CB8AC3E}">
        <p14:creationId xmlns:p14="http://schemas.microsoft.com/office/powerpoint/2010/main" val="1120964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t>Generalist Model Step 3: Intervention</a:t>
            </a:r>
          </a:p>
        </p:txBody>
      </p:sp>
      <p:sp>
        <p:nvSpPr>
          <p:cNvPr id="3" name="Content Placeholder 2"/>
          <p:cNvSpPr>
            <a:spLocks noGrp="1"/>
          </p:cNvSpPr>
          <p:nvPr>
            <p:ph idx="1"/>
          </p:nvPr>
        </p:nvSpPr>
        <p:spPr/>
        <p:txBody>
          <a:bodyPr>
            <a:normAutofit/>
          </a:bodyPr>
          <a:lstStyle/>
          <a:p>
            <a:pPr>
              <a:lnSpc>
                <a:spcPct val="80000"/>
              </a:lnSpc>
            </a:pPr>
            <a:r>
              <a:rPr lang="en-US" sz="2700" dirty="0"/>
              <a:t>Providing effective services that lead to positive outcomes starts with building trusting relationships and collecting information to develop intervention plans. </a:t>
            </a:r>
          </a:p>
          <a:p>
            <a:pPr>
              <a:lnSpc>
                <a:spcPct val="80000"/>
              </a:lnSpc>
            </a:pPr>
            <a:r>
              <a:rPr lang="en-US" sz="2700" b="1" dirty="0"/>
              <a:t>Intervention plans </a:t>
            </a:r>
            <a:r>
              <a:rPr lang="en-US" sz="2700" dirty="0"/>
              <a:t>involve social workers and clients using resources to achieve client goals.</a:t>
            </a:r>
          </a:p>
          <a:p>
            <a:pPr>
              <a:lnSpc>
                <a:spcPct val="80000"/>
              </a:lnSpc>
            </a:pPr>
            <a:r>
              <a:rPr lang="en-US" sz="2700" dirty="0"/>
              <a:t>Social workers choose actions that empower client functioning. Then they monitor progress, resolve problems, make adjustments, and facilitate transitions and endings. Negotiating, mediating, and advocating for clients is also part of social work interventions. </a:t>
            </a:r>
          </a:p>
          <a:p>
            <a:pPr marL="0" indent="0">
              <a:lnSpc>
                <a:spcPct val="80000"/>
              </a:lnSpc>
              <a:buNone/>
            </a:pPr>
            <a:r>
              <a:rPr lang="en-US" sz="2700" dirty="0"/>
              <a:t> </a:t>
            </a:r>
          </a:p>
        </p:txBody>
      </p:sp>
    </p:spTree>
    <p:extLst>
      <p:ext uri="{BB962C8B-B14F-4D97-AF65-F5344CB8AC3E}">
        <p14:creationId xmlns:p14="http://schemas.microsoft.com/office/powerpoint/2010/main" val="32579535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t>Generalist Model Step 3: Intervention</a:t>
            </a:r>
          </a:p>
        </p:txBody>
      </p:sp>
      <p:sp>
        <p:nvSpPr>
          <p:cNvPr id="3" name="Content Placeholder 2"/>
          <p:cNvSpPr>
            <a:spLocks noGrp="1"/>
          </p:cNvSpPr>
          <p:nvPr>
            <p:ph idx="1"/>
          </p:nvPr>
        </p:nvSpPr>
        <p:spPr/>
        <p:txBody>
          <a:bodyPr>
            <a:normAutofit lnSpcReduction="10000"/>
          </a:bodyPr>
          <a:lstStyle/>
          <a:p>
            <a:pPr>
              <a:lnSpc>
                <a:spcPct val="90000"/>
              </a:lnSpc>
            </a:pPr>
            <a:r>
              <a:rPr lang="en-US" b="1" dirty="0"/>
              <a:t>Case #13.1 – </a:t>
            </a:r>
            <a:r>
              <a:rPr lang="en-US" b="1" dirty="0" err="1"/>
              <a:t>Insoo</a:t>
            </a:r>
            <a:r>
              <a:rPr lang="en-US" b="1" dirty="0"/>
              <a:t> Park</a:t>
            </a:r>
          </a:p>
          <a:p>
            <a:pPr lvl="1">
              <a:lnSpc>
                <a:spcPct val="90000"/>
              </a:lnSpc>
            </a:pPr>
            <a:r>
              <a:rPr lang="en-US" dirty="0" err="1"/>
              <a:t>Insoo</a:t>
            </a:r>
            <a:r>
              <a:rPr lang="en-US" dirty="0"/>
              <a:t> has to make sure Mr. Carr has the necessary resources. For instance, Mr. Carr will likely need certain medical equipment and skilled nursing care for at least the first few days. </a:t>
            </a:r>
          </a:p>
          <a:p>
            <a:pPr lvl="1">
              <a:lnSpc>
                <a:spcPct val="90000"/>
              </a:lnSpc>
            </a:pPr>
            <a:r>
              <a:rPr lang="en-US" dirty="0"/>
              <a:t>She may also help encourage Mrs. Carr to engage family and friends to provide as much tangible support as possible. They may also have family members willing to help Mrs. Carr with household chores </a:t>
            </a:r>
            <a:r>
              <a:rPr lang="en-US" dirty="0" smtClean="0"/>
              <a:t>while she </a:t>
            </a:r>
            <a:r>
              <a:rPr lang="en-US" dirty="0"/>
              <a:t>focuses on caring for her husband. </a:t>
            </a:r>
          </a:p>
        </p:txBody>
      </p:sp>
    </p:spTree>
    <p:extLst>
      <p:ext uri="{BB962C8B-B14F-4D97-AF65-F5344CB8AC3E}">
        <p14:creationId xmlns:p14="http://schemas.microsoft.com/office/powerpoint/2010/main" val="34290460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nSpc>
                <a:spcPct val="80000"/>
              </a:lnSpc>
            </a:pPr>
            <a:r>
              <a:rPr lang="en-US" sz="3000" b="1" dirty="0"/>
              <a:t>Case #13.1 – </a:t>
            </a:r>
            <a:r>
              <a:rPr lang="en-US" sz="3000" b="1" dirty="0" err="1"/>
              <a:t>Insoo</a:t>
            </a:r>
            <a:r>
              <a:rPr lang="en-US" sz="3000" b="1" dirty="0"/>
              <a:t> Park</a:t>
            </a:r>
          </a:p>
          <a:p>
            <a:pPr lvl="1">
              <a:lnSpc>
                <a:spcPct val="80000"/>
              </a:lnSpc>
            </a:pPr>
            <a:r>
              <a:rPr lang="en-US" sz="2600" dirty="0"/>
              <a:t>As Mr. Carr recovers, </a:t>
            </a:r>
            <a:r>
              <a:rPr lang="en-US" sz="2600" dirty="0" err="1"/>
              <a:t>Insoo</a:t>
            </a:r>
            <a:r>
              <a:rPr lang="en-US" sz="2600" dirty="0"/>
              <a:t> will monitor his progress. She will make sure that she balances his need for services while empowering him to function on his own as much as possible. She will do the same for Mrs. Carr as well. </a:t>
            </a:r>
          </a:p>
          <a:p>
            <a:pPr lvl="1">
              <a:lnSpc>
                <a:spcPct val="80000"/>
              </a:lnSpc>
            </a:pPr>
            <a:r>
              <a:rPr lang="en-US" sz="2600" dirty="0"/>
              <a:t>As </a:t>
            </a:r>
            <a:r>
              <a:rPr lang="en-US" sz="2600" dirty="0" smtClean="0"/>
              <a:t>Mrs. Carr develops </a:t>
            </a:r>
            <a:r>
              <a:rPr lang="en-US" sz="2600" dirty="0"/>
              <a:t>confidence taking care of her husband, </a:t>
            </a:r>
            <a:r>
              <a:rPr lang="en-US" sz="2600" dirty="0" err="1"/>
              <a:t>Insoo</a:t>
            </a:r>
            <a:r>
              <a:rPr lang="en-US" sz="2600" dirty="0"/>
              <a:t> may adjust his intervention plan.  She will also adjust the plan if they experience unexpected challenges or problems. </a:t>
            </a:r>
          </a:p>
          <a:p>
            <a:pPr lvl="1">
              <a:lnSpc>
                <a:spcPct val="80000"/>
              </a:lnSpc>
            </a:pPr>
            <a:r>
              <a:rPr lang="en-US" sz="2600" dirty="0"/>
              <a:t>When Mr. Carr begins feeling better, </a:t>
            </a:r>
            <a:r>
              <a:rPr lang="en-US" sz="2600" dirty="0" err="1"/>
              <a:t>Insoo</a:t>
            </a:r>
            <a:r>
              <a:rPr lang="en-US" sz="2600" dirty="0"/>
              <a:t> will facilitate transitions and endings. </a:t>
            </a:r>
          </a:p>
        </p:txBody>
      </p:sp>
    </p:spTree>
    <p:extLst>
      <p:ext uri="{BB962C8B-B14F-4D97-AF65-F5344CB8AC3E}">
        <p14:creationId xmlns:p14="http://schemas.microsoft.com/office/powerpoint/2010/main" val="19871454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t>Generalist Model Step 3: Intervention</a:t>
            </a:r>
          </a:p>
        </p:txBody>
      </p:sp>
      <p:sp>
        <p:nvSpPr>
          <p:cNvPr id="3" name="Content Placeholder 2"/>
          <p:cNvSpPr>
            <a:spLocks noGrp="1"/>
          </p:cNvSpPr>
          <p:nvPr>
            <p:ph idx="1"/>
          </p:nvPr>
        </p:nvSpPr>
        <p:spPr/>
        <p:txBody>
          <a:bodyPr>
            <a:normAutofit/>
          </a:bodyPr>
          <a:lstStyle/>
          <a:p>
            <a:r>
              <a:rPr lang="en-US" sz="3000" b="1" dirty="0"/>
              <a:t>Case #13.2 – Lauren Ainsworth</a:t>
            </a:r>
            <a:endParaRPr lang="en-US" sz="3000" dirty="0"/>
          </a:p>
          <a:p>
            <a:pPr lvl="1"/>
            <a:r>
              <a:rPr lang="en-US" sz="2600" dirty="0"/>
              <a:t>The goal of the committee is to create a proposal exploring how the agency can involve parents and legal guardians in the treatment process. </a:t>
            </a:r>
          </a:p>
          <a:p>
            <a:pPr lvl="1"/>
            <a:r>
              <a:rPr lang="en-US" sz="2600" dirty="0"/>
              <a:t>Lauren will need to assign tasks </a:t>
            </a:r>
            <a:r>
              <a:rPr lang="en-US" sz="2600" dirty="0" smtClean="0"/>
              <a:t>to members </a:t>
            </a:r>
            <a:r>
              <a:rPr lang="en-US" sz="2600" dirty="0"/>
              <a:t>of the committee, monitor their progress, and facilitate group discussions when problems emerge. </a:t>
            </a:r>
          </a:p>
          <a:p>
            <a:pPr lvl="1"/>
            <a:r>
              <a:rPr lang="en-US" sz="2600" dirty="0"/>
              <a:t>It may be wiser for the committee to propose alternative options that are cost effective and feasible to implement given the context of the agency. </a:t>
            </a:r>
            <a:endParaRPr lang="en-US" sz="2600" b="1" dirty="0"/>
          </a:p>
        </p:txBody>
      </p:sp>
    </p:spTree>
    <p:extLst>
      <p:ext uri="{BB962C8B-B14F-4D97-AF65-F5344CB8AC3E}">
        <p14:creationId xmlns:p14="http://schemas.microsoft.com/office/powerpoint/2010/main" val="17088141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t>Generalist Model Step 4: Evaluation</a:t>
            </a:r>
          </a:p>
        </p:txBody>
      </p:sp>
      <p:sp>
        <p:nvSpPr>
          <p:cNvPr id="3" name="Content Placeholder 2"/>
          <p:cNvSpPr>
            <a:spLocks noGrp="1"/>
          </p:cNvSpPr>
          <p:nvPr>
            <p:ph idx="1"/>
          </p:nvPr>
        </p:nvSpPr>
        <p:spPr/>
        <p:txBody>
          <a:bodyPr>
            <a:normAutofit/>
          </a:bodyPr>
          <a:lstStyle/>
          <a:p>
            <a:pPr>
              <a:lnSpc>
                <a:spcPct val="90000"/>
              </a:lnSpc>
            </a:pPr>
            <a:r>
              <a:rPr lang="en-US"/>
              <a:t>Competent social work practice should always involve implementation and evaluation of carefully planned interventions.</a:t>
            </a:r>
          </a:p>
          <a:p>
            <a:pPr>
              <a:lnSpc>
                <a:spcPct val="90000"/>
              </a:lnSpc>
            </a:pPr>
            <a:r>
              <a:rPr lang="en-US"/>
              <a:t>Social workers plan for evaluation early and continue evaluating their practice throughout the four-step method. </a:t>
            </a:r>
          </a:p>
          <a:p>
            <a:pPr>
              <a:lnSpc>
                <a:spcPct val="90000"/>
              </a:lnSpc>
            </a:pPr>
            <a:r>
              <a:rPr lang="en-US"/>
              <a:t>Social workers can use the findings from an evaluation to improve their practice with future clients. </a:t>
            </a:r>
          </a:p>
          <a:p>
            <a:pPr>
              <a:lnSpc>
                <a:spcPct val="90000"/>
              </a:lnSpc>
            </a:pPr>
            <a:endParaRPr lang="en-US"/>
          </a:p>
        </p:txBody>
      </p:sp>
    </p:spTree>
    <p:extLst>
      <p:ext uri="{BB962C8B-B14F-4D97-AF65-F5344CB8AC3E}">
        <p14:creationId xmlns:p14="http://schemas.microsoft.com/office/powerpoint/2010/main" val="2691459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t>Generalist Model Step 4: Evaluation</a:t>
            </a:r>
          </a:p>
        </p:txBody>
      </p:sp>
      <p:sp>
        <p:nvSpPr>
          <p:cNvPr id="3" name="Content Placeholder 2"/>
          <p:cNvSpPr>
            <a:spLocks noGrp="1"/>
          </p:cNvSpPr>
          <p:nvPr>
            <p:ph idx="1"/>
          </p:nvPr>
        </p:nvSpPr>
        <p:spPr/>
        <p:txBody>
          <a:bodyPr>
            <a:normAutofit/>
          </a:bodyPr>
          <a:lstStyle/>
          <a:p>
            <a:pPr>
              <a:lnSpc>
                <a:spcPct val="80000"/>
              </a:lnSpc>
            </a:pPr>
            <a:r>
              <a:rPr lang="en-US" sz="3000" b="1"/>
              <a:t>Case #13.1 – Insoo Park</a:t>
            </a:r>
          </a:p>
          <a:p>
            <a:pPr lvl="1">
              <a:lnSpc>
                <a:spcPct val="80000"/>
              </a:lnSpc>
            </a:pPr>
            <a:r>
              <a:rPr lang="en-US" sz="2600"/>
              <a:t>Insoo needs to evaluate the initial intervention efforts used to get Mr. Carr home. </a:t>
            </a:r>
          </a:p>
          <a:p>
            <a:pPr lvl="1">
              <a:lnSpc>
                <a:spcPct val="80000"/>
              </a:lnSpc>
            </a:pPr>
            <a:r>
              <a:rPr lang="en-US" sz="2600"/>
              <a:t>Insoo may want to monitor how well the couple functions as the services provided by Senior Home Care become less extensive. </a:t>
            </a:r>
          </a:p>
          <a:p>
            <a:pPr lvl="1">
              <a:lnSpc>
                <a:spcPct val="80000"/>
              </a:lnSpc>
            </a:pPr>
            <a:r>
              <a:rPr lang="en-US" sz="2600"/>
              <a:t>When Mr. Carr recovers, Insoo will then want to evaluate his overall functioning, the functioning of the couple, and the level of satisfaction the couple experienced as clients of Senior Home Care. </a:t>
            </a:r>
          </a:p>
          <a:p>
            <a:pPr lvl="1">
              <a:lnSpc>
                <a:spcPct val="80000"/>
              </a:lnSpc>
            </a:pPr>
            <a:r>
              <a:rPr lang="en-US" sz="2600"/>
              <a:t>Following her work with Mr. Carr, she can use the findings to recommend changes at the agency. </a:t>
            </a:r>
          </a:p>
        </p:txBody>
      </p:sp>
    </p:spTree>
    <p:extLst>
      <p:ext uri="{BB962C8B-B14F-4D97-AF65-F5344CB8AC3E}">
        <p14:creationId xmlns:p14="http://schemas.microsoft.com/office/powerpoint/2010/main" val="3641094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t>Defining the Generalist Model</a:t>
            </a:r>
          </a:p>
        </p:txBody>
      </p:sp>
      <p:sp>
        <p:nvSpPr>
          <p:cNvPr id="3" name="Content Placeholder 2"/>
          <p:cNvSpPr>
            <a:spLocks noGrp="1"/>
          </p:cNvSpPr>
          <p:nvPr>
            <p:ph idx="1"/>
          </p:nvPr>
        </p:nvSpPr>
        <p:spPr/>
        <p:txBody>
          <a:bodyPr rtlCol="0">
            <a:normAutofit fontScale="92500" lnSpcReduction="20000"/>
          </a:bodyPr>
          <a:lstStyle/>
          <a:p>
            <a:pPr fontAlgn="auto">
              <a:spcAft>
                <a:spcPts val="0"/>
              </a:spcAft>
              <a:buFont typeface="Arial"/>
              <a:buChar char="•"/>
              <a:defRPr/>
            </a:pPr>
            <a:r>
              <a:rPr lang="en-US" dirty="0">
                <a:ea typeface="+mn-ea"/>
              </a:rPr>
              <a:t>Primary method in social work</a:t>
            </a:r>
          </a:p>
          <a:p>
            <a:pPr fontAlgn="auto">
              <a:spcAft>
                <a:spcPts val="0"/>
              </a:spcAft>
              <a:buFont typeface="Arial"/>
              <a:buChar char="•"/>
              <a:defRPr/>
            </a:pPr>
            <a:r>
              <a:rPr lang="en-US" dirty="0">
                <a:ea typeface="+mn-ea"/>
              </a:rPr>
              <a:t>Foundation of all social work practice</a:t>
            </a:r>
          </a:p>
          <a:p>
            <a:pPr fontAlgn="auto">
              <a:spcAft>
                <a:spcPts val="0"/>
              </a:spcAft>
              <a:buFont typeface="Arial"/>
              <a:buChar char="•"/>
              <a:defRPr/>
            </a:pPr>
            <a:r>
              <a:rPr lang="en-US" b="1" dirty="0">
                <a:ea typeface="+mn-ea"/>
              </a:rPr>
              <a:t>Four steps:</a:t>
            </a:r>
          </a:p>
          <a:p>
            <a:pPr marL="971550" lvl="1" indent="-514350" fontAlgn="auto">
              <a:spcAft>
                <a:spcPts val="0"/>
              </a:spcAft>
              <a:buFont typeface="+mj-lt"/>
              <a:buAutoNum type="arabicPeriod"/>
              <a:defRPr/>
            </a:pPr>
            <a:r>
              <a:rPr lang="en-US" dirty="0">
                <a:ea typeface="+mn-ea"/>
              </a:rPr>
              <a:t>Engaging</a:t>
            </a:r>
          </a:p>
          <a:p>
            <a:pPr marL="971550" lvl="1" indent="-514350" fontAlgn="auto">
              <a:spcAft>
                <a:spcPts val="0"/>
              </a:spcAft>
              <a:buFont typeface="+mj-lt"/>
              <a:buAutoNum type="arabicPeriod"/>
              <a:defRPr/>
            </a:pPr>
            <a:r>
              <a:rPr lang="en-US" dirty="0">
                <a:ea typeface="+mn-ea"/>
              </a:rPr>
              <a:t>Assessing</a:t>
            </a:r>
          </a:p>
          <a:p>
            <a:pPr marL="971550" lvl="1" indent="-514350" fontAlgn="auto">
              <a:spcAft>
                <a:spcPts val="0"/>
              </a:spcAft>
              <a:buFont typeface="+mj-lt"/>
              <a:buAutoNum type="arabicPeriod"/>
              <a:defRPr/>
            </a:pPr>
            <a:r>
              <a:rPr lang="en-US" dirty="0">
                <a:ea typeface="+mn-ea"/>
              </a:rPr>
              <a:t>Intervening</a:t>
            </a:r>
          </a:p>
          <a:p>
            <a:pPr marL="971550" lvl="1" indent="-514350" fontAlgn="auto">
              <a:spcAft>
                <a:spcPts val="0"/>
              </a:spcAft>
              <a:buFont typeface="+mj-lt"/>
              <a:buAutoNum type="arabicPeriod"/>
              <a:defRPr/>
            </a:pPr>
            <a:r>
              <a:rPr lang="en-US" dirty="0">
                <a:ea typeface="+mn-ea"/>
              </a:rPr>
              <a:t>Evaluating</a:t>
            </a:r>
          </a:p>
          <a:p>
            <a:pPr fontAlgn="auto">
              <a:spcAft>
                <a:spcPts val="0"/>
              </a:spcAft>
              <a:buFont typeface="Arial"/>
              <a:buChar char="•"/>
              <a:defRPr/>
            </a:pPr>
            <a:r>
              <a:rPr lang="en-US" dirty="0">
                <a:ea typeface="+mn-ea"/>
              </a:rPr>
              <a:t>Social workers incorporate specific theories and approaches within the generalist model to serve their clients.</a:t>
            </a:r>
          </a:p>
        </p:txBody>
      </p:sp>
    </p:spTree>
    <p:extLst>
      <p:ext uri="{BB962C8B-B14F-4D97-AF65-F5344CB8AC3E}">
        <p14:creationId xmlns:p14="http://schemas.microsoft.com/office/powerpoint/2010/main" val="2532089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t>Generalist Model Step 4: Evaluation</a:t>
            </a:r>
          </a:p>
        </p:txBody>
      </p:sp>
      <p:sp>
        <p:nvSpPr>
          <p:cNvPr id="3" name="Content Placeholder 2"/>
          <p:cNvSpPr>
            <a:spLocks noGrp="1"/>
          </p:cNvSpPr>
          <p:nvPr>
            <p:ph idx="1"/>
          </p:nvPr>
        </p:nvSpPr>
        <p:spPr/>
        <p:txBody>
          <a:bodyPr>
            <a:normAutofit/>
          </a:bodyPr>
          <a:lstStyle/>
          <a:p>
            <a:pPr>
              <a:lnSpc>
                <a:spcPct val="90000"/>
              </a:lnSpc>
            </a:pPr>
            <a:r>
              <a:rPr lang="en-US" sz="3000" b="1"/>
              <a:t>Case #13.2 – Lauren Ainsworth</a:t>
            </a:r>
          </a:p>
          <a:p>
            <a:pPr lvl="1">
              <a:lnSpc>
                <a:spcPct val="90000"/>
              </a:lnSpc>
            </a:pPr>
            <a:r>
              <a:rPr lang="en-US" sz="2600"/>
              <a:t>Given the limited charge of the committee, however, it may be more appropriate for Lauren to evaluate the process and the task of the committee. </a:t>
            </a:r>
          </a:p>
          <a:p>
            <a:pPr lvl="1">
              <a:lnSpc>
                <a:spcPct val="90000"/>
              </a:lnSpc>
            </a:pPr>
            <a:r>
              <a:rPr lang="en-US" sz="2600"/>
              <a:t>Lauren will want to evaluate how the committee is functioning. She will need to evaluate the actual work produced by the committee members. </a:t>
            </a:r>
          </a:p>
          <a:p>
            <a:pPr lvl="1">
              <a:lnSpc>
                <a:spcPct val="90000"/>
              </a:lnSpc>
            </a:pPr>
            <a:r>
              <a:rPr lang="en-US" sz="2600"/>
              <a:t>She will want to evaluate the quality of the work that goes into developing the proposal. </a:t>
            </a:r>
          </a:p>
          <a:p>
            <a:pPr lvl="1">
              <a:lnSpc>
                <a:spcPct val="90000"/>
              </a:lnSpc>
            </a:pPr>
            <a:r>
              <a:rPr lang="en-US" sz="2600"/>
              <a:t>Lauren will need to evaluate her final presentation and the response of the executive team.</a:t>
            </a:r>
          </a:p>
        </p:txBody>
      </p:sp>
    </p:spTree>
    <p:extLst>
      <p:ext uri="{BB962C8B-B14F-4D97-AF65-F5344CB8AC3E}">
        <p14:creationId xmlns:p14="http://schemas.microsoft.com/office/powerpoint/2010/main" val="17264218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a:t>Summary</a:t>
            </a:r>
          </a:p>
        </p:txBody>
      </p:sp>
      <p:sp>
        <p:nvSpPr>
          <p:cNvPr id="3" name="Content Placeholder 2"/>
          <p:cNvSpPr>
            <a:spLocks noGrp="1"/>
          </p:cNvSpPr>
          <p:nvPr>
            <p:ph idx="1"/>
          </p:nvPr>
        </p:nvSpPr>
        <p:spPr/>
        <p:txBody>
          <a:bodyPr>
            <a:normAutofit/>
          </a:bodyPr>
          <a:lstStyle/>
          <a:p>
            <a:pPr>
              <a:lnSpc>
                <a:spcPct val="90000"/>
              </a:lnSpc>
            </a:pPr>
            <a:r>
              <a:rPr lang="en-US" sz="3000"/>
              <a:t>Social workers use the four-step method as the foundation for just about every practice situation. </a:t>
            </a:r>
          </a:p>
          <a:p>
            <a:pPr>
              <a:lnSpc>
                <a:spcPct val="90000"/>
              </a:lnSpc>
            </a:pPr>
            <a:r>
              <a:rPr lang="en-US" sz="3000"/>
              <a:t>Students choosing to pursue careers in social work will take other courses that focus on the nuances of using the four-step method with individuals, families, groups, organizations and communities. </a:t>
            </a:r>
          </a:p>
          <a:p>
            <a:pPr>
              <a:lnSpc>
                <a:spcPct val="90000"/>
              </a:lnSpc>
            </a:pPr>
            <a:r>
              <a:rPr lang="en-US" sz="3000"/>
              <a:t>In chapter fourteen, we explore some of the various fields of practice. Social work offers students a rewarding career with many options. </a:t>
            </a:r>
          </a:p>
        </p:txBody>
      </p:sp>
    </p:spTree>
    <p:extLst>
      <p:ext uri="{BB962C8B-B14F-4D97-AF65-F5344CB8AC3E}">
        <p14:creationId xmlns:p14="http://schemas.microsoft.com/office/powerpoint/2010/main" val="3288412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7F1E2C-1ED0-EF47-AFC5-D5F65A47E078}"/>
              </a:ext>
            </a:extLst>
          </p:cNvPr>
          <p:cNvSpPr>
            <a:spLocks noGrp="1"/>
          </p:cNvSpPr>
          <p:nvPr>
            <p:ph type="title"/>
          </p:nvPr>
        </p:nvSpPr>
        <p:spPr>
          <a:xfrm>
            <a:off x="457200" y="602629"/>
            <a:ext cx="8229600" cy="1143000"/>
          </a:xfrm>
        </p:spPr>
        <p:txBody>
          <a:bodyPr>
            <a:normAutofit fontScale="90000"/>
          </a:bodyPr>
          <a:lstStyle/>
          <a:p>
            <a:r>
              <a:rPr lang="en-US" dirty="0"/>
              <a:t>Engaged Learning:</a:t>
            </a:r>
            <a:br>
              <a:rPr lang="en-US" dirty="0"/>
            </a:br>
            <a:r>
              <a:rPr lang="en-US" dirty="0"/>
              <a:t>Case 13.3 Martin Prescott</a:t>
            </a:r>
            <a:br>
              <a:rPr lang="en-US" dirty="0"/>
            </a:br>
            <a:r>
              <a:rPr lang="en-US" dirty="0"/>
              <a:t>The 4-Step Generalist Method</a:t>
            </a:r>
          </a:p>
        </p:txBody>
      </p:sp>
      <p:sp>
        <p:nvSpPr>
          <p:cNvPr id="3" name="Content Placeholder 2">
            <a:extLst>
              <a:ext uri="{FF2B5EF4-FFF2-40B4-BE49-F238E27FC236}">
                <a16:creationId xmlns:a16="http://schemas.microsoft.com/office/drawing/2014/main" xmlns="" id="{6CCC4716-09E0-B04D-9D9B-EB14C15A21BC}"/>
              </a:ext>
            </a:extLst>
          </p:cNvPr>
          <p:cNvSpPr>
            <a:spLocks noGrp="1"/>
          </p:cNvSpPr>
          <p:nvPr>
            <p:ph idx="1"/>
          </p:nvPr>
        </p:nvSpPr>
        <p:spPr>
          <a:xfrm>
            <a:off x="457200" y="2219739"/>
            <a:ext cx="8229600" cy="4144963"/>
          </a:xfrm>
        </p:spPr>
        <p:txBody>
          <a:bodyPr/>
          <a:lstStyle/>
          <a:p>
            <a:r>
              <a:rPr lang="en-US" dirty="0"/>
              <a:t>Step 1: Engagement</a:t>
            </a:r>
          </a:p>
          <a:p>
            <a:pPr marL="514350" indent="-514350">
              <a:buFont typeface="+mj-lt"/>
              <a:buAutoNum type="arabicPeriod"/>
            </a:pPr>
            <a:r>
              <a:rPr lang="en-US" sz="2800" dirty="0"/>
              <a:t>What additional information may have been helpful for Martin to have prior to meeting with Steve and Lynn Mercer?</a:t>
            </a:r>
          </a:p>
          <a:p>
            <a:pPr marL="514350" indent="-514350">
              <a:buFont typeface="+mj-lt"/>
              <a:buAutoNum type="arabicPeriod"/>
            </a:pPr>
            <a:r>
              <a:rPr lang="en-US" sz="2800" dirty="0"/>
              <a:t>What interpersonal skills does Martin need to utilize to establish rapport with the Mercers?</a:t>
            </a:r>
          </a:p>
          <a:p>
            <a:pPr marL="514350" indent="-514350">
              <a:buFont typeface="+mj-lt"/>
              <a:buAutoNum type="arabicPeriod"/>
            </a:pPr>
            <a:r>
              <a:rPr lang="en-US" sz="2800" dirty="0"/>
              <a:t>What topics might Martin have needed to research prior to meeting with the Mercers </a:t>
            </a:r>
            <a:r>
              <a:rPr lang="en-US" sz="2800" dirty="0" smtClean="0"/>
              <a:t>for the </a:t>
            </a:r>
            <a:r>
              <a:rPr lang="en-US" sz="2800" dirty="0"/>
              <a:t>first time?</a:t>
            </a:r>
          </a:p>
        </p:txBody>
      </p:sp>
    </p:spTree>
    <p:extLst>
      <p:ext uri="{BB962C8B-B14F-4D97-AF65-F5344CB8AC3E}">
        <p14:creationId xmlns:p14="http://schemas.microsoft.com/office/powerpoint/2010/main" val="37570090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7F1E2C-1ED0-EF47-AFC5-D5F65A47E078}"/>
              </a:ext>
            </a:extLst>
          </p:cNvPr>
          <p:cNvSpPr>
            <a:spLocks noGrp="1"/>
          </p:cNvSpPr>
          <p:nvPr>
            <p:ph type="title"/>
          </p:nvPr>
        </p:nvSpPr>
        <p:spPr>
          <a:xfrm>
            <a:off x="457200" y="612568"/>
            <a:ext cx="8229600" cy="1143000"/>
          </a:xfrm>
        </p:spPr>
        <p:txBody>
          <a:bodyPr>
            <a:normAutofit fontScale="90000"/>
          </a:bodyPr>
          <a:lstStyle/>
          <a:p>
            <a:r>
              <a:rPr lang="en-US" dirty="0"/>
              <a:t>Engaged Learning:</a:t>
            </a:r>
            <a:br>
              <a:rPr lang="en-US" dirty="0"/>
            </a:br>
            <a:r>
              <a:rPr lang="en-US" dirty="0"/>
              <a:t>Case 13.3 Martin Prescott</a:t>
            </a:r>
            <a:br>
              <a:rPr lang="en-US" dirty="0"/>
            </a:br>
            <a:r>
              <a:rPr lang="en-US" dirty="0"/>
              <a:t>The 4-Step Generalist Method</a:t>
            </a:r>
          </a:p>
        </p:txBody>
      </p:sp>
      <p:sp>
        <p:nvSpPr>
          <p:cNvPr id="3" name="Content Placeholder 2">
            <a:extLst>
              <a:ext uri="{FF2B5EF4-FFF2-40B4-BE49-F238E27FC236}">
                <a16:creationId xmlns:a16="http://schemas.microsoft.com/office/drawing/2014/main" xmlns="" id="{6CCC4716-09E0-B04D-9D9B-EB14C15A21BC}"/>
              </a:ext>
            </a:extLst>
          </p:cNvPr>
          <p:cNvSpPr>
            <a:spLocks noGrp="1"/>
          </p:cNvSpPr>
          <p:nvPr>
            <p:ph idx="1"/>
          </p:nvPr>
        </p:nvSpPr>
        <p:spPr>
          <a:xfrm>
            <a:off x="457200" y="1981200"/>
            <a:ext cx="8229600" cy="4144963"/>
          </a:xfrm>
        </p:spPr>
        <p:txBody>
          <a:bodyPr/>
          <a:lstStyle/>
          <a:p>
            <a:r>
              <a:rPr lang="en-US" dirty="0"/>
              <a:t>Step 2: Assessment</a:t>
            </a:r>
          </a:p>
          <a:p>
            <a:pPr marL="514350" indent="-514350">
              <a:buFont typeface="+mj-lt"/>
              <a:buAutoNum type="arabicPeriod" startAt="4"/>
            </a:pPr>
            <a:r>
              <a:rPr lang="en-US" sz="2800" dirty="0"/>
              <a:t>What questions should Martin ask the Mercers when meeting them for the first time?</a:t>
            </a:r>
          </a:p>
          <a:p>
            <a:pPr marL="514350" indent="-514350">
              <a:buFont typeface="+mj-lt"/>
              <a:buAutoNum type="arabicPeriod" startAt="4"/>
            </a:pPr>
            <a:r>
              <a:rPr lang="en-US" sz="2800" dirty="0"/>
              <a:t>What do you suppose may be the intervention goals and objectives that may be agreeable to the Mercers and to Martin?</a:t>
            </a:r>
          </a:p>
          <a:p>
            <a:pPr marL="514350" indent="-514350">
              <a:buFont typeface="+mj-lt"/>
              <a:buAutoNum type="arabicPeriod" startAt="4"/>
            </a:pPr>
            <a:r>
              <a:rPr lang="en-US" sz="2800" dirty="0"/>
              <a:t>What preventative and restorative interventions might you offer to the Mercers?</a:t>
            </a:r>
          </a:p>
        </p:txBody>
      </p:sp>
    </p:spTree>
    <p:extLst>
      <p:ext uri="{BB962C8B-B14F-4D97-AF65-F5344CB8AC3E}">
        <p14:creationId xmlns:p14="http://schemas.microsoft.com/office/powerpoint/2010/main" val="18596989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7F1E2C-1ED0-EF47-AFC5-D5F65A47E078}"/>
              </a:ext>
            </a:extLst>
          </p:cNvPr>
          <p:cNvSpPr>
            <a:spLocks noGrp="1"/>
          </p:cNvSpPr>
          <p:nvPr>
            <p:ph type="title"/>
          </p:nvPr>
        </p:nvSpPr>
        <p:spPr>
          <a:xfrm>
            <a:off x="457200" y="562873"/>
            <a:ext cx="8229600" cy="1143000"/>
          </a:xfrm>
        </p:spPr>
        <p:txBody>
          <a:bodyPr>
            <a:normAutofit fontScale="90000"/>
          </a:bodyPr>
          <a:lstStyle/>
          <a:p>
            <a:r>
              <a:rPr lang="en-US" dirty="0"/>
              <a:t>Engaged Learning:</a:t>
            </a:r>
            <a:br>
              <a:rPr lang="en-US" dirty="0"/>
            </a:br>
            <a:r>
              <a:rPr lang="en-US" dirty="0"/>
              <a:t>Case 13.3 Martin Prescott</a:t>
            </a:r>
            <a:br>
              <a:rPr lang="en-US" dirty="0"/>
            </a:br>
            <a:r>
              <a:rPr lang="en-US" dirty="0"/>
              <a:t>The 4-Step Generalist Method</a:t>
            </a:r>
          </a:p>
        </p:txBody>
      </p:sp>
      <p:sp>
        <p:nvSpPr>
          <p:cNvPr id="3" name="Content Placeholder 2">
            <a:extLst>
              <a:ext uri="{FF2B5EF4-FFF2-40B4-BE49-F238E27FC236}">
                <a16:creationId xmlns:a16="http://schemas.microsoft.com/office/drawing/2014/main" xmlns="" id="{6CCC4716-09E0-B04D-9D9B-EB14C15A21BC}"/>
              </a:ext>
            </a:extLst>
          </p:cNvPr>
          <p:cNvSpPr>
            <a:spLocks noGrp="1"/>
          </p:cNvSpPr>
          <p:nvPr>
            <p:ph idx="1"/>
          </p:nvPr>
        </p:nvSpPr>
        <p:spPr>
          <a:xfrm>
            <a:off x="457200" y="1981200"/>
            <a:ext cx="8229600" cy="4144963"/>
          </a:xfrm>
        </p:spPr>
        <p:txBody>
          <a:bodyPr/>
          <a:lstStyle/>
          <a:p>
            <a:r>
              <a:rPr lang="en-US" dirty="0"/>
              <a:t>Step 3: Intervention</a:t>
            </a:r>
          </a:p>
          <a:p>
            <a:pPr marL="514350" indent="-514350">
              <a:buFont typeface="+mj-lt"/>
              <a:buAutoNum type="arabicPeriod" startAt="7"/>
            </a:pPr>
            <a:r>
              <a:rPr lang="en-US" sz="2400" dirty="0"/>
              <a:t>What action steps would you take to achieve the Mercers’ and the church’s goals?</a:t>
            </a:r>
          </a:p>
          <a:p>
            <a:pPr marL="514350" indent="-514350">
              <a:buFont typeface="+mj-lt"/>
              <a:buAutoNum type="arabicPeriod" startAt="7"/>
            </a:pPr>
            <a:r>
              <a:rPr lang="en-US" sz="2400" dirty="0"/>
              <a:t>How might you negotiate, mediate, and advocate for the Mercers and other families affected by the storm?</a:t>
            </a:r>
          </a:p>
          <a:p>
            <a:pPr marL="514350" indent="-514350">
              <a:buFont typeface="+mj-lt"/>
              <a:buAutoNum type="arabicPeriod" startAt="7"/>
            </a:pPr>
            <a:r>
              <a:rPr lang="en-US" sz="2400" dirty="0"/>
              <a:t>How would you prepare the Mercers for the inevitable transitions that are about to occur in their lives? How would you prepare for the termination of your work together?</a:t>
            </a:r>
          </a:p>
        </p:txBody>
      </p:sp>
    </p:spTree>
    <p:extLst>
      <p:ext uri="{BB962C8B-B14F-4D97-AF65-F5344CB8AC3E}">
        <p14:creationId xmlns:p14="http://schemas.microsoft.com/office/powerpoint/2010/main" val="1607880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7F1E2C-1ED0-EF47-AFC5-D5F65A47E078}"/>
              </a:ext>
            </a:extLst>
          </p:cNvPr>
          <p:cNvSpPr>
            <a:spLocks noGrp="1"/>
          </p:cNvSpPr>
          <p:nvPr>
            <p:ph type="title"/>
          </p:nvPr>
        </p:nvSpPr>
        <p:spPr>
          <a:xfrm>
            <a:off x="457200" y="632446"/>
            <a:ext cx="8229600" cy="1143000"/>
          </a:xfrm>
        </p:spPr>
        <p:txBody>
          <a:bodyPr>
            <a:normAutofit fontScale="90000"/>
          </a:bodyPr>
          <a:lstStyle/>
          <a:p>
            <a:r>
              <a:rPr lang="en-US" dirty="0"/>
              <a:t>Engaged Learning:</a:t>
            </a:r>
            <a:br>
              <a:rPr lang="en-US" dirty="0"/>
            </a:br>
            <a:r>
              <a:rPr lang="en-US" dirty="0"/>
              <a:t>Case 13.3 Martin Prescott</a:t>
            </a:r>
            <a:br>
              <a:rPr lang="en-US" dirty="0"/>
            </a:br>
            <a:r>
              <a:rPr lang="en-US" dirty="0"/>
              <a:t>The 4-Step Generalist Method</a:t>
            </a:r>
          </a:p>
        </p:txBody>
      </p:sp>
      <p:sp>
        <p:nvSpPr>
          <p:cNvPr id="3" name="Content Placeholder 2">
            <a:extLst>
              <a:ext uri="{FF2B5EF4-FFF2-40B4-BE49-F238E27FC236}">
                <a16:creationId xmlns:a16="http://schemas.microsoft.com/office/drawing/2014/main" xmlns="" id="{6CCC4716-09E0-B04D-9D9B-EB14C15A21BC}"/>
              </a:ext>
            </a:extLst>
          </p:cNvPr>
          <p:cNvSpPr>
            <a:spLocks noGrp="1"/>
          </p:cNvSpPr>
          <p:nvPr>
            <p:ph idx="1"/>
          </p:nvPr>
        </p:nvSpPr>
        <p:spPr>
          <a:xfrm>
            <a:off x="457200" y="1981200"/>
            <a:ext cx="8229600" cy="4144963"/>
          </a:xfrm>
        </p:spPr>
        <p:txBody>
          <a:bodyPr>
            <a:normAutofit lnSpcReduction="10000"/>
          </a:bodyPr>
          <a:lstStyle/>
          <a:p>
            <a:r>
              <a:rPr lang="en-US" dirty="0"/>
              <a:t>Step 4: Evaluation</a:t>
            </a:r>
          </a:p>
          <a:p>
            <a:pPr marL="514350" indent="-514350">
              <a:buFont typeface="+mj-lt"/>
              <a:buAutoNum type="arabicPeriod" startAt="10"/>
            </a:pPr>
            <a:r>
              <a:rPr lang="en-US" sz="2800" dirty="0"/>
              <a:t>What would be your plan for monitoring your work with the Mercers and with the volunteers of the program?</a:t>
            </a:r>
          </a:p>
          <a:p>
            <a:pPr marL="514350" indent="-514350">
              <a:buFont typeface="+mj-lt"/>
              <a:buAutoNum type="arabicPeriod" startAt="10"/>
            </a:pPr>
            <a:r>
              <a:rPr lang="en-US" sz="2800" dirty="0"/>
              <a:t>How would you assess and evaluate the interventions that you would undertake?</a:t>
            </a:r>
          </a:p>
          <a:p>
            <a:pPr marL="514350" indent="-514350">
              <a:buFont typeface="+mj-lt"/>
              <a:buAutoNum type="arabicPeriod" startAt="10"/>
            </a:pPr>
            <a:r>
              <a:rPr lang="en-US" sz="2800" dirty="0"/>
              <a:t>How would you ensure that the results of your evaluation would inform future social work practice in similar circumstances?</a:t>
            </a:r>
          </a:p>
        </p:txBody>
      </p:sp>
    </p:spTree>
    <p:extLst>
      <p:ext uri="{BB962C8B-B14F-4D97-AF65-F5344CB8AC3E}">
        <p14:creationId xmlns:p14="http://schemas.microsoft.com/office/powerpoint/2010/main" val="3382579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t>Case #13.1 – Insoo Park</a:t>
            </a:r>
          </a:p>
        </p:txBody>
      </p:sp>
      <p:sp>
        <p:nvSpPr>
          <p:cNvPr id="15363" name="Content Placeholder 2"/>
          <p:cNvSpPr>
            <a:spLocks noGrp="1"/>
          </p:cNvSpPr>
          <p:nvPr>
            <p:ph idx="1"/>
          </p:nvPr>
        </p:nvSpPr>
        <p:spPr/>
        <p:txBody>
          <a:bodyPr/>
          <a:lstStyle/>
          <a:p>
            <a:r>
              <a:rPr lang="en-US"/>
              <a:t>Insoo works for Senior Home Care, a home health care center that works to help older adults live as independently as possible.</a:t>
            </a:r>
          </a:p>
          <a:p>
            <a:r>
              <a:rPr lang="en-US"/>
              <a:t>Mr. Carr is Insoo’s client who is discharging from the hospital and needs assistance transitioning back to life in his home.</a:t>
            </a:r>
          </a:p>
          <a:p>
            <a:r>
              <a:rPr lang="en-US"/>
              <a:t>Mr. Carr’s wife, Mrs. Carr, has concerns about taking care of her husband at home.</a:t>
            </a:r>
          </a:p>
          <a:p>
            <a:endParaRPr lang="en-US"/>
          </a:p>
          <a:p>
            <a:pPr>
              <a:buFont typeface="Arial" charset="0"/>
              <a:buNone/>
            </a:pPr>
            <a:endParaRPr lang="en-US" b="1"/>
          </a:p>
          <a:p>
            <a:endParaRPr lang="en-US"/>
          </a:p>
        </p:txBody>
      </p:sp>
    </p:spTree>
    <p:extLst>
      <p:ext uri="{BB962C8B-B14F-4D97-AF65-F5344CB8AC3E}">
        <p14:creationId xmlns:p14="http://schemas.microsoft.com/office/powerpoint/2010/main" val="928206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t>Case #13.2 – Lauren Ainsworth</a:t>
            </a:r>
          </a:p>
        </p:txBody>
      </p:sp>
      <p:sp>
        <p:nvSpPr>
          <p:cNvPr id="3" name="Content Placeholder 2"/>
          <p:cNvSpPr>
            <a:spLocks noGrp="1"/>
          </p:cNvSpPr>
          <p:nvPr>
            <p:ph idx="1"/>
          </p:nvPr>
        </p:nvSpPr>
        <p:spPr/>
        <p:txBody>
          <a:bodyPr>
            <a:normAutofit/>
          </a:bodyPr>
          <a:lstStyle/>
          <a:p>
            <a:pPr>
              <a:lnSpc>
                <a:spcPct val="90000"/>
              </a:lnSpc>
            </a:pPr>
            <a:r>
              <a:rPr lang="en-US" sz="2700"/>
              <a:t>Lauren works for Child Inclusion, an agency that provides services for children with behavioral, emotional, and learning disabilities.  She is the supervisor for the behavioral counseling program.</a:t>
            </a:r>
          </a:p>
          <a:p>
            <a:pPr>
              <a:lnSpc>
                <a:spcPct val="90000"/>
              </a:lnSpc>
            </a:pPr>
            <a:r>
              <a:rPr lang="en-US" sz="2700"/>
              <a:t>Lauren and her coworkers wondered if the agency could do more to make sure parents and legal guardians felt supported and part of the treatment process.  </a:t>
            </a:r>
          </a:p>
          <a:p>
            <a:pPr>
              <a:lnSpc>
                <a:spcPct val="90000"/>
              </a:lnSpc>
            </a:pPr>
            <a:r>
              <a:rPr lang="en-US" sz="2700"/>
              <a:t>The executive director of the agency asks Lauren to form a small committee and to prepare a proposal with a few options for the executive team to consider.</a:t>
            </a:r>
          </a:p>
          <a:p>
            <a:pPr>
              <a:lnSpc>
                <a:spcPct val="90000"/>
              </a:lnSpc>
              <a:buFont typeface="Arial" charset="0"/>
              <a:buNone/>
            </a:pPr>
            <a:endParaRPr lang="en-US" sz="2700"/>
          </a:p>
        </p:txBody>
      </p:sp>
    </p:spTree>
    <p:extLst>
      <p:ext uri="{BB962C8B-B14F-4D97-AF65-F5344CB8AC3E}">
        <p14:creationId xmlns:p14="http://schemas.microsoft.com/office/powerpoint/2010/main" val="3891436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t>Generalist Model Step 1: Engagement</a:t>
            </a:r>
          </a:p>
        </p:txBody>
      </p:sp>
      <p:sp>
        <p:nvSpPr>
          <p:cNvPr id="3" name="Content Placeholder 2"/>
          <p:cNvSpPr>
            <a:spLocks noGrp="1"/>
          </p:cNvSpPr>
          <p:nvPr>
            <p:ph idx="1"/>
          </p:nvPr>
        </p:nvSpPr>
        <p:spPr/>
        <p:txBody>
          <a:bodyPr>
            <a:normAutofit/>
          </a:bodyPr>
          <a:lstStyle/>
          <a:p>
            <a:r>
              <a:rPr lang="en-US" sz="3000"/>
              <a:t>Relationships are the foundation of social work practice.</a:t>
            </a:r>
          </a:p>
          <a:p>
            <a:r>
              <a:rPr lang="en-US" sz="3000" b="1"/>
              <a:t>Engagement</a:t>
            </a:r>
            <a:r>
              <a:rPr lang="en-US" sz="3000"/>
              <a:t> begins before social workers even meet with clients. Social workers prepare for engagement by continuously reflecting on their professional development, expanding their knowledge of theory and practice methods, and remaining aware of their professional roles, boundaries, and the context of their practice.   </a:t>
            </a:r>
          </a:p>
        </p:txBody>
      </p:sp>
    </p:spTree>
    <p:extLst>
      <p:ext uri="{BB962C8B-B14F-4D97-AF65-F5344CB8AC3E}">
        <p14:creationId xmlns:p14="http://schemas.microsoft.com/office/powerpoint/2010/main" val="1830318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t>Generalist Model Step 1: Engagement</a:t>
            </a:r>
          </a:p>
        </p:txBody>
      </p:sp>
      <p:sp>
        <p:nvSpPr>
          <p:cNvPr id="3" name="Content Placeholder 2"/>
          <p:cNvSpPr>
            <a:spLocks noGrp="1"/>
          </p:cNvSpPr>
          <p:nvPr>
            <p:ph idx="1"/>
          </p:nvPr>
        </p:nvSpPr>
        <p:spPr/>
        <p:txBody>
          <a:bodyPr>
            <a:normAutofit/>
          </a:bodyPr>
          <a:lstStyle/>
          <a:p>
            <a:pPr>
              <a:lnSpc>
                <a:spcPct val="80000"/>
              </a:lnSpc>
            </a:pPr>
            <a:r>
              <a:rPr lang="en-US" sz="3000" b="1"/>
              <a:t>Case #13.1 – Insoo Park</a:t>
            </a:r>
          </a:p>
          <a:p>
            <a:pPr lvl="1">
              <a:lnSpc>
                <a:spcPct val="80000"/>
              </a:lnSpc>
            </a:pPr>
            <a:r>
              <a:rPr lang="en-US" sz="2600"/>
              <a:t>Insoo needed to prepare for engagement with Mr. and Mrs. Carr before Senior Home Care received a referral from the hospital. For instance, she needed to have knowledge of the reasons clients were referred to the agency as well as the services available to help them.</a:t>
            </a:r>
          </a:p>
          <a:p>
            <a:pPr lvl="1">
              <a:lnSpc>
                <a:spcPct val="80000"/>
              </a:lnSpc>
            </a:pPr>
            <a:r>
              <a:rPr lang="en-US" sz="2600"/>
              <a:t>She must also come to work ready to demonstrate professional demeanor in her behavior, appearance, and communication. </a:t>
            </a:r>
          </a:p>
          <a:p>
            <a:pPr lvl="1">
              <a:lnSpc>
                <a:spcPct val="80000"/>
              </a:lnSpc>
            </a:pPr>
            <a:r>
              <a:rPr lang="en-US" sz="2600"/>
              <a:t>Being skilled in using empathy and other interpersonal skills, Insoo must attend to the needs and concerns of the couple, while also recognizing the context of meeting with them in the hospital. </a:t>
            </a:r>
          </a:p>
          <a:p>
            <a:pPr lvl="1">
              <a:lnSpc>
                <a:spcPct val="80000"/>
              </a:lnSpc>
            </a:pPr>
            <a:endParaRPr lang="en-US" sz="2600"/>
          </a:p>
        </p:txBody>
      </p:sp>
    </p:spTree>
    <p:extLst>
      <p:ext uri="{BB962C8B-B14F-4D97-AF65-F5344CB8AC3E}">
        <p14:creationId xmlns:p14="http://schemas.microsoft.com/office/powerpoint/2010/main" val="1537472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t>Generalist Model Step 1: Engagement</a:t>
            </a:r>
          </a:p>
        </p:txBody>
      </p:sp>
      <p:sp>
        <p:nvSpPr>
          <p:cNvPr id="3" name="Content Placeholder 2"/>
          <p:cNvSpPr>
            <a:spLocks noGrp="1"/>
          </p:cNvSpPr>
          <p:nvPr>
            <p:ph idx="1"/>
          </p:nvPr>
        </p:nvSpPr>
        <p:spPr/>
        <p:txBody>
          <a:bodyPr>
            <a:normAutofit/>
          </a:bodyPr>
          <a:lstStyle/>
          <a:p>
            <a:pPr>
              <a:lnSpc>
                <a:spcPct val="80000"/>
              </a:lnSpc>
            </a:pPr>
            <a:r>
              <a:rPr lang="en-US" sz="3000" b="1"/>
              <a:t>Case #13.2 – Lauren Ainsworth</a:t>
            </a:r>
          </a:p>
          <a:p>
            <a:pPr lvl="1">
              <a:lnSpc>
                <a:spcPct val="80000"/>
              </a:lnSpc>
            </a:pPr>
            <a:r>
              <a:rPr lang="en-US" sz="2600"/>
              <a:t>Engagement is also important, though from a macro or community/organization perspective.</a:t>
            </a:r>
          </a:p>
          <a:p>
            <a:pPr lvl="1">
              <a:lnSpc>
                <a:spcPct val="80000"/>
              </a:lnSpc>
            </a:pPr>
            <a:r>
              <a:rPr lang="en-US" sz="2600"/>
              <a:t>Lauren must also use her empathy and other interpersonal skills to develop partnerships that help the agency effectively serve clients.  She also must create a work environment where everyone is clear about the purpose of the agency and contributes to desired outcomes.  </a:t>
            </a:r>
          </a:p>
          <a:p>
            <a:pPr lvl="1">
              <a:lnSpc>
                <a:spcPct val="80000"/>
              </a:lnSpc>
            </a:pPr>
            <a:r>
              <a:rPr lang="en-US" sz="2600"/>
              <a:t>Lauren demonstrated her ability to engage her colleagues in meaningful dialogue at the end of the executive team meeting. </a:t>
            </a:r>
          </a:p>
        </p:txBody>
      </p:sp>
    </p:spTree>
    <p:extLst>
      <p:ext uri="{BB962C8B-B14F-4D97-AF65-F5344CB8AC3E}">
        <p14:creationId xmlns:p14="http://schemas.microsoft.com/office/powerpoint/2010/main" val="3777287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t>Generalist Model Step 2: Assessment</a:t>
            </a:r>
          </a:p>
        </p:txBody>
      </p:sp>
      <p:sp>
        <p:nvSpPr>
          <p:cNvPr id="3" name="Content Placeholder 2"/>
          <p:cNvSpPr>
            <a:spLocks noGrp="1"/>
          </p:cNvSpPr>
          <p:nvPr>
            <p:ph idx="1"/>
          </p:nvPr>
        </p:nvSpPr>
        <p:spPr/>
        <p:txBody>
          <a:bodyPr>
            <a:normAutofit/>
          </a:bodyPr>
          <a:lstStyle/>
          <a:p>
            <a:pPr>
              <a:lnSpc>
                <a:spcPct val="90000"/>
              </a:lnSpc>
            </a:pPr>
            <a:r>
              <a:rPr lang="en-US" sz="3000" b="1" dirty="0"/>
              <a:t>Assessment</a:t>
            </a:r>
            <a:r>
              <a:rPr lang="en-US" sz="3000" dirty="0"/>
              <a:t> involves gathering information to make informed decisions with clients about how to proceed in practice. Social workers collect, organize, and interpret data about clients and the people involved in their lives, the situations they are dealing with, and the resources available to assist them.  Assessment of clients usually focuses on </a:t>
            </a:r>
            <a:r>
              <a:rPr lang="en-US" sz="3000" dirty="0" smtClean="0"/>
              <a:t>identifying </a:t>
            </a:r>
            <a:r>
              <a:rPr lang="en-US" sz="3000" dirty="0"/>
              <a:t>strengths and limitations. </a:t>
            </a:r>
          </a:p>
          <a:p>
            <a:pPr>
              <a:lnSpc>
                <a:spcPct val="90000"/>
              </a:lnSpc>
            </a:pPr>
            <a:r>
              <a:rPr lang="en-US" sz="3000" dirty="0"/>
              <a:t>The presenting situations or problems are also the focus of assessment. </a:t>
            </a:r>
          </a:p>
        </p:txBody>
      </p:sp>
    </p:spTree>
    <p:extLst>
      <p:ext uri="{BB962C8B-B14F-4D97-AF65-F5344CB8AC3E}">
        <p14:creationId xmlns:p14="http://schemas.microsoft.com/office/powerpoint/2010/main" val="1308756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t>Generalist Model Step 2: Assessment</a:t>
            </a:r>
          </a:p>
        </p:txBody>
      </p:sp>
      <p:sp>
        <p:nvSpPr>
          <p:cNvPr id="21507" name="Content Placeholder 2"/>
          <p:cNvSpPr>
            <a:spLocks noGrp="1"/>
          </p:cNvSpPr>
          <p:nvPr>
            <p:ph idx="1"/>
          </p:nvPr>
        </p:nvSpPr>
        <p:spPr/>
        <p:txBody>
          <a:bodyPr/>
          <a:lstStyle/>
          <a:p>
            <a:r>
              <a:rPr lang="en-US" b="1"/>
              <a:t>Important Concepts</a:t>
            </a:r>
          </a:p>
          <a:p>
            <a:pPr marL="914400" lvl="1" indent="-514350">
              <a:buFont typeface="Calibri" charset="0"/>
              <a:buAutoNum type="arabicPeriod"/>
            </a:pPr>
            <a:r>
              <a:rPr lang="en-US"/>
              <a:t>Although social workers seek to gather as much information as possible, they sometimes have to select intervention strategies based on insufficient or incomplete information. </a:t>
            </a:r>
          </a:p>
          <a:p>
            <a:pPr marL="914400" lvl="1" indent="-514350">
              <a:buFont typeface="Calibri" charset="0"/>
              <a:buAutoNum type="arabicPeriod"/>
            </a:pPr>
            <a:r>
              <a:rPr lang="en-US"/>
              <a:t>Assessment is a continuous and on-going process. </a:t>
            </a:r>
          </a:p>
          <a:p>
            <a:endParaRPr lang="en-US"/>
          </a:p>
        </p:txBody>
      </p:sp>
    </p:spTree>
    <p:extLst>
      <p:ext uri="{BB962C8B-B14F-4D97-AF65-F5344CB8AC3E}">
        <p14:creationId xmlns:p14="http://schemas.microsoft.com/office/powerpoint/2010/main" val="631578213"/>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Oxford Slides template</Template>
  <TotalTime>3</TotalTime>
  <Words>1970</Words>
  <Application>Microsoft Office PowerPoint</Application>
  <PresentationFormat>On-screen Show (4:3)</PresentationFormat>
  <Paragraphs>117</Paragraphs>
  <Slides>25</Slides>
  <Notes>0</Notes>
  <HiddenSlides>0</HiddenSlides>
  <MMClips>0</MMClips>
  <ScaleCrop>false</ScaleCrop>
  <HeadingPairs>
    <vt:vector size="4" baseType="variant">
      <vt:variant>
        <vt:lpstr>Theme</vt:lpstr>
      </vt:variant>
      <vt:variant>
        <vt:i4>2</vt:i4>
      </vt:variant>
      <vt:variant>
        <vt:lpstr>Slide Titles</vt:lpstr>
      </vt:variant>
      <vt:variant>
        <vt:i4>25</vt:i4>
      </vt:variant>
    </vt:vector>
  </HeadingPairs>
  <TitlesOfParts>
    <vt:vector size="27" baseType="lpstr">
      <vt:lpstr>Custom Design</vt:lpstr>
      <vt:lpstr>1_Custom Design</vt:lpstr>
      <vt:lpstr>Competence-Based Social Work: The Profession of Caring, Knowing, and Serving   Chapter 13: The Generalist Model of Practice: Engage, Assess, Intervene, Evaluate</vt:lpstr>
      <vt:lpstr>Defining the Generalist Model</vt:lpstr>
      <vt:lpstr>Case #13.1 – Insoo Park</vt:lpstr>
      <vt:lpstr>Case #13.2 – Lauren Ainsworth</vt:lpstr>
      <vt:lpstr>Generalist Model Step 1: Engagement</vt:lpstr>
      <vt:lpstr>Generalist Model Step 1: Engagement</vt:lpstr>
      <vt:lpstr>Generalist Model Step 1: Engagement</vt:lpstr>
      <vt:lpstr>Generalist Model Step 2: Assessment</vt:lpstr>
      <vt:lpstr>Generalist Model Step 2: Assessment</vt:lpstr>
      <vt:lpstr>Generalist Model Step 2: Assessment</vt:lpstr>
      <vt:lpstr>Generalist Model Step 2: Assessment</vt:lpstr>
      <vt:lpstr>Generalist Model Step 2: Assessment</vt:lpstr>
      <vt:lpstr>Generalist Model Step 2: Assessment</vt:lpstr>
      <vt:lpstr>Generalist Model Step 3: Intervention</vt:lpstr>
      <vt:lpstr>Generalist Model Step 3: Intervention</vt:lpstr>
      <vt:lpstr>PowerPoint Presentation</vt:lpstr>
      <vt:lpstr>Generalist Model Step 3: Intervention</vt:lpstr>
      <vt:lpstr>Generalist Model Step 4: Evaluation</vt:lpstr>
      <vt:lpstr>Generalist Model Step 4: Evaluation</vt:lpstr>
      <vt:lpstr>Generalist Model Step 4: Evaluation</vt:lpstr>
      <vt:lpstr>Summary</vt:lpstr>
      <vt:lpstr>Engaged Learning: Case 13.3 Martin Prescott The 4-Step Generalist Method</vt:lpstr>
      <vt:lpstr>Engaged Learning: Case 13.3 Martin Prescott The 4-Step Generalist Method</vt:lpstr>
      <vt:lpstr>Engaged Learning: Case 13.3 Martin Prescott The 4-Step Generalist Method</vt:lpstr>
      <vt:lpstr>Engaged Learning: Case 13.3 Martin Prescott The 4-Step Generalist Method</vt:lpstr>
    </vt:vector>
  </TitlesOfParts>
  <Company>Oxford University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Competence-Based Social Work: The Profession of Caring, Knowing, and Serving   Chapter 13: The Generalist Model of Practice: Engage, Assess, Intervene, Evaluate</dc:title>
  <dc:creator>BUCKLEY, Jacqueline</dc:creator>
  <cp:lastModifiedBy>BUCKLEY, Jacqueline</cp:lastModifiedBy>
  <cp:revision>2</cp:revision>
  <dcterms:created xsi:type="dcterms:W3CDTF">2019-04-08T18:55:34Z</dcterms:created>
  <dcterms:modified xsi:type="dcterms:W3CDTF">2019-04-09T14:29:15Z</dcterms:modified>
</cp:coreProperties>
</file>