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35"/>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 id="306" r:id="rId31"/>
    <p:sldId id="307" r:id="rId32"/>
    <p:sldId id="308" r:id="rId33"/>
    <p:sldId id="309"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44"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hyperlink" Target="http://www.who.int/mediacentre/factsheets/fs352/en/index.html" TargetMode="External"/><Relationship Id="rId3" Type="http://schemas.openxmlformats.org/officeDocument/2006/relationships/hyperlink" Target="http://www.thearda.com/Denoms/families/index.asp" TargetMode="External"/><Relationship Id="rId7" Type="http://schemas.openxmlformats.org/officeDocument/2006/relationships/hyperlink" Target="http://www.who.int/topics/disabilities/en/" TargetMode="External"/><Relationship Id="rId2" Type="http://schemas.openxmlformats.org/officeDocument/2006/relationships/hyperlink" Target="http://www.naswdc.org/pubs/code/code.asp" TargetMode="External"/><Relationship Id="rId1" Type="http://schemas.openxmlformats.org/officeDocument/2006/relationships/slideLayout" Target="../slideLayouts/slideLayout2.xml"/><Relationship Id="rId6" Type="http://schemas.openxmlformats.org/officeDocument/2006/relationships/hyperlink" Target="http://www.census.gov/population/race/" TargetMode="External"/><Relationship Id="rId5" Type="http://schemas.openxmlformats.org/officeDocument/2006/relationships/hyperlink" Target="http://www.census.gov/newsroom/releases/archives/miscellaneous/cb12-134.html" TargetMode="External"/><Relationship Id="rId4" Type="http://schemas.openxmlformats.org/officeDocument/2006/relationships/hyperlink" Target="http://www.census.gov/prod/cen2010/briefs/c2010br-02.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75861"/>
            <a:ext cx="8229600" cy="2894910"/>
          </a:xfrm>
        </p:spPr>
        <p:txBody>
          <a:bodyPr>
            <a:normAutofit/>
          </a:bodyPr>
          <a:lstStyle/>
          <a:p>
            <a:r>
              <a:rPr lang="en-US" i="1" dirty="0"/>
              <a:t>Competence-Based Social Work: The Profession of Caring,</a:t>
            </a:r>
            <a:br>
              <a:rPr lang="en-US" i="1" dirty="0"/>
            </a:br>
            <a:r>
              <a:rPr lang="en-US" i="1" dirty="0"/>
              <a:t>Knowing, and </a:t>
            </a:r>
            <a:r>
              <a:rPr lang="en-US" i="1" dirty="0" smtClean="0"/>
              <a:t>Serving</a:t>
            </a:r>
            <a:r>
              <a:rPr lang="en-US" dirty="0" smtClean="0"/>
              <a:t/>
            </a:r>
            <a:br>
              <a:rPr lang="en-US" dirty="0" smtClean="0"/>
            </a:br>
            <a:r>
              <a:rPr lang="en-US" dirty="0" smtClean="0"/>
              <a:t/>
            </a:r>
            <a:br>
              <a:rPr lang="en-US" dirty="0" smtClean="0"/>
            </a:br>
            <a:r>
              <a:rPr lang="en-US" dirty="0" smtClean="0"/>
              <a:t>Chapter 11: The </a:t>
            </a:r>
            <a:r>
              <a:rPr lang="en-US" dirty="0"/>
              <a:t>Dimensions of Diversity</a:t>
            </a:r>
          </a:p>
        </p:txBody>
      </p:sp>
      <p:sp>
        <p:nvSpPr>
          <p:cNvPr id="3" name="Subtitle 2"/>
          <p:cNvSpPr>
            <a:spLocks noGrp="1"/>
          </p:cNvSpPr>
          <p:nvPr>
            <p:ph type="subTitle" idx="1"/>
          </p:nvPr>
        </p:nvSpPr>
        <p:spPr>
          <a:xfrm>
            <a:off x="457200" y="4065105"/>
            <a:ext cx="8229600" cy="1331844"/>
          </a:xfrm>
        </p:spPr>
        <p:txBody>
          <a:bodyPr/>
          <a:lstStyle/>
          <a:p>
            <a:pPr marL="0" indent="0" algn="ctr">
              <a:buNone/>
            </a:pPr>
            <a:r>
              <a:rPr lang="en-US" dirty="0"/>
              <a:t>Michael E. </a:t>
            </a:r>
            <a:r>
              <a:rPr lang="en-US" dirty="0" err="1"/>
              <a:t>Sherr</a:t>
            </a:r>
            <a:r>
              <a:rPr lang="en-US" dirty="0"/>
              <a:t>, PhD</a:t>
            </a:r>
          </a:p>
          <a:p>
            <a:pPr marL="0" indent="0" algn="ctr">
              <a:buNone/>
            </a:pPr>
            <a:r>
              <a:rPr lang="en-US" dirty="0"/>
              <a:t>Jonny M. Jones, PhD</a:t>
            </a:r>
          </a:p>
        </p:txBody>
      </p:sp>
    </p:spTree>
    <p:extLst>
      <p:ext uri="{BB962C8B-B14F-4D97-AF65-F5344CB8AC3E}">
        <p14:creationId xmlns:p14="http://schemas.microsoft.com/office/powerpoint/2010/main" val="1096235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Dimensions of Diversity Case 11.2 </a:t>
            </a:r>
          </a:p>
        </p:txBody>
      </p:sp>
      <p:sp>
        <p:nvSpPr>
          <p:cNvPr id="3" name="Content Placeholder 2"/>
          <p:cNvSpPr>
            <a:spLocks noGrp="1"/>
          </p:cNvSpPr>
          <p:nvPr>
            <p:ph idx="1"/>
          </p:nvPr>
        </p:nvSpPr>
        <p:spPr/>
        <p:txBody>
          <a:bodyPr/>
          <a:lstStyle/>
          <a:p>
            <a:r>
              <a:rPr lang="en-US" dirty="0"/>
              <a:t>Julie Shelton is working with Amelia </a:t>
            </a:r>
            <a:r>
              <a:rPr lang="en-US" dirty="0" err="1"/>
              <a:t>Rotsom</a:t>
            </a:r>
            <a:r>
              <a:rPr lang="en-US" dirty="0"/>
              <a:t>, her mother, principal, teachers, and school </a:t>
            </a:r>
            <a:r>
              <a:rPr lang="en-US" dirty="0" smtClean="0"/>
              <a:t>district.</a:t>
            </a:r>
            <a:endParaRPr lang="en-US" dirty="0"/>
          </a:p>
          <a:p>
            <a:r>
              <a:rPr lang="en-US" dirty="0"/>
              <a:t>Julie needs to be aware of gender identity, age, religion, culture, and ethnicity </a:t>
            </a:r>
            <a:r>
              <a:rPr lang="en-US" dirty="0" smtClean="0"/>
              <a:t>as they apply to Amelia </a:t>
            </a:r>
            <a:r>
              <a:rPr lang="en-US" dirty="0"/>
              <a:t>and her </a:t>
            </a:r>
            <a:r>
              <a:rPr lang="en-US" dirty="0" smtClean="0"/>
              <a:t>family, </a:t>
            </a:r>
            <a:r>
              <a:rPr lang="en-US" dirty="0"/>
              <a:t>as well as the political context and culture of the school and school </a:t>
            </a:r>
            <a:r>
              <a:rPr lang="en-US" dirty="0" smtClean="0"/>
              <a:t>district. </a:t>
            </a:r>
            <a:endParaRPr lang="en-US" dirty="0"/>
          </a:p>
        </p:txBody>
      </p:sp>
    </p:spTree>
    <p:extLst>
      <p:ext uri="{BB962C8B-B14F-4D97-AF65-F5344CB8AC3E}">
        <p14:creationId xmlns:p14="http://schemas.microsoft.com/office/powerpoint/2010/main" val="2715366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Dimensions of Diversity Case 11.3</a:t>
            </a:r>
          </a:p>
        </p:txBody>
      </p:sp>
      <p:sp>
        <p:nvSpPr>
          <p:cNvPr id="3" name="Content Placeholder 2"/>
          <p:cNvSpPr>
            <a:spLocks noGrp="1"/>
          </p:cNvSpPr>
          <p:nvPr>
            <p:ph idx="1"/>
          </p:nvPr>
        </p:nvSpPr>
        <p:spPr/>
        <p:txBody>
          <a:bodyPr/>
          <a:lstStyle/>
          <a:p>
            <a:r>
              <a:rPr lang="en-US" dirty="0"/>
              <a:t>Neil Hurwitz asked Cooper to help him share his wishes with his </a:t>
            </a:r>
            <a:r>
              <a:rPr lang="en-US" dirty="0" smtClean="0"/>
              <a:t>parents.</a:t>
            </a:r>
            <a:endParaRPr lang="en-US" dirty="0"/>
          </a:p>
          <a:p>
            <a:r>
              <a:rPr lang="en-US" dirty="0"/>
              <a:t>Cooper needs to consider several dimensions of diversity including age, sexual orientation, religion, and even social </a:t>
            </a:r>
            <a:r>
              <a:rPr lang="en-US" dirty="0" smtClean="0"/>
              <a:t>class.</a:t>
            </a:r>
            <a:endParaRPr lang="en-US" dirty="0"/>
          </a:p>
        </p:txBody>
      </p:sp>
    </p:spTree>
    <p:extLst>
      <p:ext uri="{BB962C8B-B14F-4D97-AF65-F5344CB8AC3E}">
        <p14:creationId xmlns:p14="http://schemas.microsoft.com/office/powerpoint/2010/main" val="432302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5507"/>
            <a:ext cx="8229600" cy="1143000"/>
          </a:xfrm>
        </p:spPr>
        <p:txBody>
          <a:bodyPr>
            <a:normAutofit fontScale="90000"/>
          </a:bodyPr>
          <a:lstStyle/>
          <a:p>
            <a:r>
              <a:rPr lang="en-US" dirty="0"/>
              <a:t>Cultural Competence and Diversity: Another Example of an Inherent Tension</a:t>
            </a:r>
          </a:p>
        </p:txBody>
      </p:sp>
      <p:sp>
        <p:nvSpPr>
          <p:cNvPr id="3" name="Content Placeholder 2"/>
          <p:cNvSpPr>
            <a:spLocks noGrp="1"/>
          </p:cNvSpPr>
          <p:nvPr>
            <p:ph idx="1"/>
          </p:nvPr>
        </p:nvSpPr>
        <p:spPr>
          <a:xfrm>
            <a:off x="457200" y="1697991"/>
            <a:ext cx="8229600" cy="4525963"/>
          </a:xfrm>
        </p:spPr>
        <p:txBody>
          <a:bodyPr>
            <a:normAutofit fontScale="70000" lnSpcReduction="20000"/>
          </a:bodyPr>
          <a:lstStyle/>
          <a:p>
            <a:r>
              <a:rPr lang="en-US" dirty="0"/>
              <a:t>1. 05 Cultural Competence and Social Diversity</a:t>
            </a:r>
          </a:p>
          <a:p>
            <a:r>
              <a:rPr lang="en-US" dirty="0"/>
              <a:t>(a) Social workers should understand culture and its function in human behavior and society, recognizing the strengths that exist in all cultures. </a:t>
            </a:r>
          </a:p>
          <a:p>
            <a:r>
              <a:rPr lang="en-US" dirty="0"/>
              <a:t>(b) Social workers should have a </a:t>
            </a:r>
            <a:r>
              <a:rPr lang="en-US" dirty="0" smtClean="0"/>
              <a:t>knowledge base </a:t>
            </a:r>
            <a:r>
              <a:rPr lang="en-US" dirty="0"/>
              <a:t>of their clients’ cultures and be able to demonstrate competence in the provision of services that are sensitive to clients’ cultures and to differences among people and cultural groups. </a:t>
            </a:r>
          </a:p>
          <a:p>
            <a:r>
              <a:rPr lang="en-US" dirty="0"/>
              <a:t>(c) Social workers should obtain education about and seek to understand the nature of social diversity and oppression with respect to race, ethnicity, national origin, color, sex, sexual orientation, gender identity or expression, age, marital status, political belief, religion, immigration status, and mental or physical disability </a:t>
            </a:r>
          </a:p>
          <a:p>
            <a:r>
              <a:rPr lang="en-US" dirty="0"/>
              <a:t>(Social Workers’ Ethical Responsibility for Clients, Section 1.05).</a:t>
            </a:r>
          </a:p>
          <a:p>
            <a:endParaRPr lang="en-US" dirty="0"/>
          </a:p>
        </p:txBody>
      </p:sp>
    </p:spTree>
    <p:extLst>
      <p:ext uri="{BB962C8B-B14F-4D97-AF65-F5344CB8AC3E}">
        <p14:creationId xmlns:p14="http://schemas.microsoft.com/office/powerpoint/2010/main" val="669981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2021"/>
            <a:ext cx="8229600" cy="1143000"/>
          </a:xfrm>
        </p:spPr>
        <p:txBody>
          <a:bodyPr>
            <a:normAutofit fontScale="90000"/>
          </a:bodyPr>
          <a:lstStyle/>
          <a:p>
            <a:r>
              <a:rPr lang="en-US" dirty="0"/>
              <a:t>Cultural Competence and Diversity: Another Example of an Inherent Tension Continued</a:t>
            </a:r>
          </a:p>
        </p:txBody>
      </p:sp>
      <p:sp>
        <p:nvSpPr>
          <p:cNvPr id="3" name="Content Placeholder 2"/>
          <p:cNvSpPr>
            <a:spLocks noGrp="1"/>
          </p:cNvSpPr>
          <p:nvPr>
            <p:ph idx="1"/>
          </p:nvPr>
        </p:nvSpPr>
        <p:spPr>
          <a:xfrm>
            <a:off x="457200" y="2177513"/>
            <a:ext cx="8229600" cy="4525963"/>
          </a:xfrm>
        </p:spPr>
        <p:txBody>
          <a:bodyPr/>
          <a:lstStyle/>
          <a:p>
            <a:r>
              <a:rPr lang="en-US" dirty="0"/>
              <a:t>Section 1.02 of the code describes social workers as having an ethical responsibility to clients’ </a:t>
            </a:r>
            <a:r>
              <a:rPr lang="en-US" dirty="0" smtClean="0"/>
              <a:t>self-determination.</a:t>
            </a:r>
            <a:endParaRPr lang="en-US" dirty="0"/>
          </a:p>
          <a:p>
            <a:r>
              <a:rPr lang="en-US" dirty="0"/>
              <a:t>Students need to understand the inherent tension </a:t>
            </a:r>
            <a:r>
              <a:rPr lang="en-US" dirty="0" smtClean="0"/>
              <a:t>in order to </a:t>
            </a:r>
            <a:r>
              <a:rPr lang="en-US" dirty="0"/>
              <a:t>attend to group culture and differences at the same </a:t>
            </a:r>
            <a:r>
              <a:rPr lang="en-US" dirty="0" smtClean="0"/>
              <a:t>time as </a:t>
            </a:r>
            <a:r>
              <a:rPr lang="en-US" dirty="0"/>
              <a:t>they view clients as </a:t>
            </a:r>
            <a:r>
              <a:rPr lang="en-US" dirty="0" smtClean="0"/>
              <a:t>unique.</a:t>
            </a:r>
            <a:endParaRPr lang="en-US" dirty="0"/>
          </a:p>
        </p:txBody>
      </p:sp>
    </p:spTree>
    <p:extLst>
      <p:ext uri="{BB962C8B-B14F-4D97-AF65-F5344CB8AC3E}">
        <p14:creationId xmlns:p14="http://schemas.microsoft.com/office/powerpoint/2010/main" val="257968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845" y="136502"/>
            <a:ext cx="8229600" cy="1143000"/>
          </a:xfrm>
        </p:spPr>
        <p:txBody>
          <a:bodyPr/>
          <a:lstStyle/>
          <a:p>
            <a:r>
              <a:rPr lang="en-US" dirty="0"/>
              <a:t>Different Dimensions of Diversity</a:t>
            </a:r>
          </a:p>
        </p:txBody>
      </p:sp>
      <p:sp>
        <p:nvSpPr>
          <p:cNvPr id="4" name="Oval 3"/>
          <p:cNvSpPr/>
          <p:nvPr/>
        </p:nvSpPr>
        <p:spPr>
          <a:xfrm>
            <a:off x="3489151" y="3028780"/>
            <a:ext cx="2105336" cy="157088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Individuals</a:t>
            </a:r>
          </a:p>
          <a:p>
            <a:pPr algn="ctr"/>
            <a:r>
              <a:rPr lang="en-US" dirty="0"/>
              <a:t>Families</a:t>
            </a:r>
          </a:p>
          <a:p>
            <a:pPr algn="ctr"/>
            <a:r>
              <a:rPr lang="en-US" dirty="0"/>
              <a:t>Communities</a:t>
            </a:r>
          </a:p>
        </p:txBody>
      </p:sp>
      <p:sp>
        <p:nvSpPr>
          <p:cNvPr id="7" name="Oval 6"/>
          <p:cNvSpPr/>
          <p:nvPr/>
        </p:nvSpPr>
        <p:spPr>
          <a:xfrm>
            <a:off x="3144317" y="1116830"/>
            <a:ext cx="1397502" cy="100269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Culture</a:t>
            </a:r>
          </a:p>
        </p:txBody>
      </p:sp>
      <p:sp>
        <p:nvSpPr>
          <p:cNvPr id="8" name="Oval 7"/>
          <p:cNvSpPr/>
          <p:nvPr/>
        </p:nvSpPr>
        <p:spPr>
          <a:xfrm>
            <a:off x="4728924" y="1130698"/>
            <a:ext cx="1190659" cy="90925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Color</a:t>
            </a:r>
          </a:p>
        </p:txBody>
      </p:sp>
      <p:sp>
        <p:nvSpPr>
          <p:cNvPr id="9" name="Oval 8"/>
          <p:cNvSpPr/>
          <p:nvPr/>
        </p:nvSpPr>
        <p:spPr>
          <a:xfrm>
            <a:off x="1421271" y="1130698"/>
            <a:ext cx="1572665" cy="98882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Race</a:t>
            </a:r>
          </a:p>
        </p:txBody>
      </p:sp>
      <p:sp>
        <p:nvSpPr>
          <p:cNvPr id="10" name="Oval 9"/>
          <p:cNvSpPr/>
          <p:nvPr/>
        </p:nvSpPr>
        <p:spPr>
          <a:xfrm>
            <a:off x="411670" y="2026089"/>
            <a:ext cx="1321466" cy="100269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Age</a:t>
            </a:r>
          </a:p>
        </p:txBody>
      </p:sp>
      <p:sp>
        <p:nvSpPr>
          <p:cNvPr id="11" name="Oval 10"/>
          <p:cNvSpPr/>
          <p:nvPr/>
        </p:nvSpPr>
        <p:spPr>
          <a:xfrm>
            <a:off x="411670" y="3169246"/>
            <a:ext cx="1530418" cy="100269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Disability</a:t>
            </a:r>
          </a:p>
        </p:txBody>
      </p:sp>
      <p:sp>
        <p:nvSpPr>
          <p:cNvPr id="13" name="Oval 12"/>
          <p:cNvSpPr/>
          <p:nvPr/>
        </p:nvSpPr>
        <p:spPr>
          <a:xfrm>
            <a:off x="691402" y="4242774"/>
            <a:ext cx="1459738" cy="100269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Sex</a:t>
            </a:r>
          </a:p>
        </p:txBody>
      </p:sp>
      <p:sp>
        <p:nvSpPr>
          <p:cNvPr id="14" name="Oval 13"/>
          <p:cNvSpPr/>
          <p:nvPr/>
        </p:nvSpPr>
        <p:spPr>
          <a:xfrm>
            <a:off x="1201475" y="5340303"/>
            <a:ext cx="1792461" cy="100269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Sexual Orientation</a:t>
            </a:r>
          </a:p>
        </p:txBody>
      </p:sp>
      <p:sp>
        <p:nvSpPr>
          <p:cNvPr id="15" name="Oval 14"/>
          <p:cNvSpPr/>
          <p:nvPr/>
        </p:nvSpPr>
        <p:spPr>
          <a:xfrm>
            <a:off x="3077481" y="5340303"/>
            <a:ext cx="1464338" cy="100269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Gender</a:t>
            </a:r>
          </a:p>
        </p:txBody>
      </p:sp>
      <p:sp>
        <p:nvSpPr>
          <p:cNvPr id="17" name="Oval 16"/>
          <p:cNvSpPr/>
          <p:nvPr/>
        </p:nvSpPr>
        <p:spPr>
          <a:xfrm>
            <a:off x="4728924" y="5340303"/>
            <a:ext cx="1598009" cy="100269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Gender Identity</a:t>
            </a:r>
          </a:p>
        </p:txBody>
      </p:sp>
      <p:sp>
        <p:nvSpPr>
          <p:cNvPr id="18" name="Oval 17"/>
          <p:cNvSpPr/>
          <p:nvPr/>
        </p:nvSpPr>
        <p:spPr>
          <a:xfrm>
            <a:off x="6139828" y="1130698"/>
            <a:ext cx="1516483" cy="98882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Ethnicity</a:t>
            </a:r>
          </a:p>
        </p:txBody>
      </p:sp>
      <p:sp>
        <p:nvSpPr>
          <p:cNvPr id="19" name="Oval 18"/>
          <p:cNvSpPr/>
          <p:nvPr/>
        </p:nvSpPr>
        <p:spPr>
          <a:xfrm>
            <a:off x="6895477" y="2026089"/>
            <a:ext cx="1521668" cy="100269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Religion</a:t>
            </a:r>
          </a:p>
        </p:txBody>
      </p:sp>
      <p:sp>
        <p:nvSpPr>
          <p:cNvPr id="20" name="Oval 19"/>
          <p:cNvSpPr/>
          <p:nvPr/>
        </p:nvSpPr>
        <p:spPr>
          <a:xfrm>
            <a:off x="6895477" y="3169246"/>
            <a:ext cx="1637484" cy="100269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Social </a:t>
            </a:r>
          </a:p>
          <a:p>
            <a:pPr algn="ctr"/>
            <a:r>
              <a:rPr lang="en-US" dirty="0"/>
              <a:t>Class</a:t>
            </a:r>
          </a:p>
        </p:txBody>
      </p:sp>
      <p:sp>
        <p:nvSpPr>
          <p:cNvPr id="21" name="Oval 20"/>
          <p:cNvSpPr/>
          <p:nvPr/>
        </p:nvSpPr>
        <p:spPr>
          <a:xfrm>
            <a:off x="6748401" y="4242774"/>
            <a:ext cx="2001044" cy="100269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Immigration Status</a:t>
            </a:r>
          </a:p>
        </p:txBody>
      </p:sp>
      <p:sp>
        <p:nvSpPr>
          <p:cNvPr id="22" name="Oval 21"/>
          <p:cNvSpPr/>
          <p:nvPr/>
        </p:nvSpPr>
        <p:spPr>
          <a:xfrm>
            <a:off x="6400554" y="5278296"/>
            <a:ext cx="1777209" cy="100269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Political Ideology</a:t>
            </a:r>
          </a:p>
        </p:txBody>
      </p:sp>
    </p:spTree>
    <p:extLst>
      <p:ext uri="{BB962C8B-B14F-4D97-AF65-F5344CB8AC3E}">
        <p14:creationId xmlns:p14="http://schemas.microsoft.com/office/powerpoint/2010/main" val="3757381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3603"/>
            <a:ext cx="8229600" cy="1143000"/>
          </a:xfrm>
        </p:spPr>
        <p:txBody>
          <a:bodyPr>
            <a:normAutofit fontScale="90000"/>
          </a:bodyPr>
          <a:lstStyle/>
          <a:p>
            <a:r>
              <a:rPr lang="en-US" u="sng" dirty="0"/>
              <a:t>Sex</a:t>
            </a:r>
            <a:r>
              <a:rPr lang="en-US" dirty="0"/>
              <a:t>, Gender, Gender Identity, and Sexual Orientation</a:t>
            </a:r>
          </a:p>
        </p:txBody>
      </p:sp>
      <p:sp>
        <p:nvSpPr>
          <p:cNvPr id="3" name="Content Placeholder 2"/>
          <p:cNvSpPr>
            <a:spLocks noGrp="1"/>
          </p:cNvSpPr>
          <p:nvPr>
            <p:ph idx="1"/>
          </p:nvPr>
        </p:nvSpPr>
        <p:spPr/>
        <p:txBody>
          <a:bodyPr>
            <a:normAutofit fontScale="92500" lnSpcReduction="10000"/>
          </a:bodyPr>
          <a:lstStyle/>
          <a:p>
            <a:r>
              <a:rPr lang="en-US" dirty="0"/>
              <a:t>Sex is defined as the biological reproductive status of individuals (Craig, Harper, &amp; </a:t>
            </a:r>
            <a:r>
              <a:rPr lang="en-US" dirty="0" err="1"/>
              <a:t>Loat</a:t>
            </a:r>
            <a:r>
              <a:rPr lang="en-US" dirty="0"/>
              <a:t>, 2004), however the categories of male and female are insufficient labels to account for all of the variations that influence the sex of </a:t>
            </a:r>
            <a:r>
              <a:rPr lang="en-US" dirty="0" smtClean="0"/>
              <a:t>individuals.</a:t>
            </a:r>
            <a:endParaRPr lang="en-US" dirty="0"/>
          </a:p>
          <a:p>
            <a:r>
              <a:rPr lang="en-US" dirty="0" smtClean="0"/>
              <a:t>Examples: some </a:t>
            </a:r>
            <a:r>
              <a:rPr lang="en-US" dirty="0"/>
              <a:t>people are born with ovaries but have external genitalia indicative of </a:t>
            </a:r>
            <a:r>
              <a:rPr lang="en-US" dirty="0" smtClean="0"/>
              <a:t>men, </a:t>
            </a:r>
            <a:r>
              <a:rPr lang="en-US" dirty="0"/>
              <a:t>while others are born with the chromosomal karyotype indicative of men, without the external genitalia (</a:t>
            </a:r>
            <a:r>
              <a:rPr lang="en-US" dirty="0" err="1"/>
              <a:t>Bomalaski</a:t>
            </a:r>
            <a:r>
              <a:rPr lang="en-US" dirty="0"/>
              <a:t>, 2005</a:t>
            </a:r>
            <a:r>
              <a:rPr lang="en-US" dirty="0" smtClean="0"/>
              <a:t>).</a:t>
            </a:r>
            <a:endParaRPr lang="en-US" dirty="0"/>
          </a:p>
        </p:txBody>
      </p:sp>
    </p:spTree>
    <p:extLst>
      <p:ext uri="{BB962C8B-B14F-4D97-AF65-F5344CB8AC3E}">
        <p14:creationId xmlns:p14="http://schemas.microsoft.com/office/powerpoint/2010/main" val="2616946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3542"/>
            <a:ext cx="8229600" cy="1143000"/>
          </a:xfrm>
        </p:spPr>
        <p:txBody>
          <a:bodyPr>
            <a:normAutofit fontScale="90000"/>
          </a:bodyPr>
          <a:lstStyle/>
          <a:p>
            <a:r>
              <a:rPr lang="en-US" dirty="0"/>
              <a:t>Sex, </a:t>
            </a:r>
            <a:r>
              <a:rPr lang="en-US" u="sng" dirty="0"/>
              <a:t>Gender</a:t>
            </a:r>
            <a:r>
              <a:rPr lang="en-US" dirty="0"/>
              <a:t>, </a:t>
            </a:r>
            <a:r>
              <a:rPr lang="en-US" u="sng" dirty="0"/>
              <a:t>Gender Identity</a:t>
            </a:r>
            <a:r>
              <a:rPr lang="en-US" dirty="0"/>
              <a:t>, and Sexual Orientation</a:t>
            </a:r>
          </a:p>
        </p:txBody>
      </p:sp>
      <p:sp>
        <p:nvSpPr>
          <p:cNvPr id="3" name="Content Placeholder 2"/>
          <p:cNvSpPr>
            <a:spLocks noGrp="1"/>
          </p:cNvSpPr>
          <p:nvPr>
            <p:ph idx="1"/>
          </p:nvPr>
        </p:nvSpPr>
        <p:spPr/>
        <p:txBody>
          <a:bodyPr>
            <a:normAutofit lnSpcReduction="10000"/>
          </a:bodyPr>
          <a:lstStyle/>
          <a:p>
            <a:r>
              <a:rPr lang="en-US" dirty="0"/>
              <a:t>The associated differences in gender between men and women may result largely from the process of socialization (Butler, 1990; </a:t>
            </a:r>
            <a:r>
              <a:rPr lang="en-US" dirty="0" err="1"/>
              <a:t>Eagly</a:t>
            </a:r>
            <a:r>
              <a:rPr lang="en-US" dirty="0"/>
              <a:t> &amp; Steffen, 1986; Jennings, 2006</a:t>
            </a:r>
            <a:r>
              <a:rPr lang="en-US" dirty="0" smtClean="0"/>
              <a:t>).</a:t>
            </a:r>
            <a:endParaRPr lang="en-US" dirty="0"/>
          </a:p>
          <a:p>
            <a:r>
              <a:rPr lang="en-US" dirty="0"/>
              <a:t>Gender identity refers to the reflexive continuous process of people defining their position in the social world in reference to the social constructs of masculinity and femininity (Nakamura, 2008</a:t>
            </a:r>
            <a:r>
              <a:rPr lang="en-US" dirty="0" smtClean="0"/>
              <a:t>).</a:t>
            </a:r>
            <a:endParaRPr lang="en-US" dirty="0"/>
          </a:p>
        </p:txBody>
      </p:sp>
    </p:spTree>
    <p:extLst>
      <p:ext uri="{BB962C8B-B14F-4D97-AF65-F5344CB8AC3E}">
        <p14:creationId xmlns:p14="http://schemas.microsoft.com/office/powerpoint/2010/main" val="2603158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3421"/>
            <a:ext cx="8229600" cy="1143000"/>
          </a:xfrm>
        </p:spPr>
        <p:txBody>
          <a:bodyPr>
            <a:normAutofit fontScale="90000"/>
          </a:bodyPr>
          <a:lstStyle/>
          <a:p>
            <a:r>
              <a:rPr lang="en-US" dirty="0"/>
              <a:t>Sex, Gender, Gender Identity, and </a:t>
            </a:r>
            <a:r>
              <a:rPr lang="en-US" u="sng" dirty="0"/>
              <a:t>Sexual Orientation</a:t>
            </a:r>
          </a:p>
        </p:txBody>
      </p:sp>
      <p:sp>
        <p:nvSpPr>
          <p:cNvPr id="3" name="Content Placeholder 2"/>
          <p:cNvSpPr>
            <a:spLocks noGrp="1"/>
          </p:cNvSpPr>
          <p:nvPr>
            <p:ph idx="1"/>
          </p:nvPr>
        </p:nvSpPr>
        <p:spPr/>
        <p:txBody>
          <a:bodyPr>
            <a:normAutofit lnSpcReduction="10000"/>
          </a:bodyPr>
          <a:lstStyle/>
          <a:p>
            <a:r>
              <a:rPr lang="en-US" dirty="0"/>
              <a:t>Sexual orientation should be considered a fluid concept composed of the interactions of at least three factors: sexual identity, sexual behavior, and sexual attraction (Lindley, </a:t>
            </a:r>
            <a:r>
              <a:rPr lang="en-US" dirty="0" err="1"/>
              <a:t>Walsemann</a:t>
            </a:r>
            <a:r>
              <a:rPr lang="en-US" dirty="0"/>
              <a:t>, &amp; Carter, 2012</a:t>
            </a:r>
            <a:r>
              <a:rPr lang="en-US" dirty="0" smtClean="0"/>
              <a:t>).</a:t>
            </a:r>
            <a:endParaRPr lang="en-US" dirty="0"/>
          </a:p>
          <a:p>
            <a:r>
              <a:rPr lang="en-US" dirty="0"/>
              <a:t>Specific desires for sexual intimacy, the range of actual behaviors, and the personal reflections on identity all contribute to the sexual orientation of </a:t>
            </a:r>
            <a:r>
              <a:rPr lang="en-US" dirty="0" smtClean="0"/>
              <a:t>clients.</a:t>
            </a:r>
            <a:endParaRPr lang="en-US" dirty="0"/>
          </a:p>
        </p:txBody>
      </p:sp>
    </p:spTree>
    <p:extLst>
      <p:ext uri="{BB962C8B-B14F-4D97-AF65-F5344CB8AC3E}">
        <p14:creationId xmlns:p14="http://schemas.microsoft.com/office/powerpoint/2010/main" val="2930828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Color and Race</a:t>
            </a:r>
          </a:p>
        </p:txBody>
      </p:sp>
      <p:sp>
        <p:nvSpPr>
          <p:cNvPr id="3" name="Content Placeholder 2"/>
          <p:cNvSpPr>
            <a:spLocks noGrp="1"/>
          </p:cNvSpPr>
          <p:nvPr>
            <p:ph idx="1"/>
          </p:nvPr>
        </p:nvSpPr>
        <p:spPr/>
        <p:txBody>
          <a:bodyPr>
            <a:normAutofit fontScale="92500" lnSpcReduction="20000"/>
          </a:bodyPr>
          <a:lstStyle/>
          <a:p>
            <a:r>
              <a:rPr lang="en-US" dirty="0"/>
              <a:t>Color refers to the biological variations in phenotype that causes different shades of skin (Hall, 2003</a:t>
            </a:r>
            <a:r>
              <a:rPr lang="en-US" dirty="0" smtClean="0"/>
              <a:t>).</a:t>
            </a:r>
            <a:endParaRPr lang="en-US" dirty="0"/>
          </a:p>
          <a:p>
            <a:r>
              <a:rPr lang="en-US" dirty="0"/>
              <a:t>Race is a social construct used to categorize and describe people with similar physiological traits such as hair texture, eyelid folds, facial features, and skin color (Hicks, 2004</a:t>
            </a:r>
            <a:r>
              <a:rPr lang="en-US" dirty="0" smtClean="0"/>
              <a:t>).</a:t>
            </a:r>
            <a:endParaRPr lang="en-US" dirty="0"/>
          </a:p>
          <a:p>
            <a:r>
              <a:rPr lang="en-US" dirty="0"/>
              <a:t>The average genetic variation of individuals identified as being within the same race can be as great as any genetic variation between racial groups (Nash, 2011</a:t>
            </a:r>
            <a:r>
              <a:rPr lang="en-US" dirty="0" smtClean="0"/>
              <a:t>).</a:t>
            </a:r>
            <a:endParaRPr lang="en-US" dirty="0"/>
          </a:p>
          <a:p>
            <a:endParaRPr lang="en-US" dirty="0"/>
          </a:p>
        </p:txBody>
      </p:sp>
    </p:spTree>
    <p:extLst>
      <p:ext uri="{BB962C8B-B14F-4D97-AF65-F5344CB8AC3E}">
        <p14:creationId xmlns:p14="http://schemas.microsoft.com/office/powerpoint/2010/main" val="12155286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Color and Race Continued</a:t>
            </a:r>
          </a:p>
        </p:txBody>
      </p:sp>
      <p:sp>
        <p:nvSpPr>
          <p:cNvPr id="3" name="Content Placeholder 2"/>
          <p:cNvSpPr>
            <a:spLocks noGrp="1"/>
          </p:cNvSpPr>
          <p:nvPr>
            <p:ph idx="1"/>
          </p:nvPr>
        </p:nvSpPr>
        <p:spPr/>
        <p:txBody>
          <a:bodyPr>
            <a:normAutofit fontScale="92500"/>
          </a:bodyPr>
          <a:lstStyle/>
          <a:p>
            <a:r>
              <a:rPr lang="en-US" dirty="0"/>
              <a:t>As a social construct, there is also no universally accepted classification system for </a:t>
            </a:r>
            <a:r>
              <a:rPr lang="en-US" dirty="0" smtClean="0"/>
              <a:t>race.</a:t>
            </a:r>
            <a:endParaRPr lang="en-US" dirty="0"/>
          </a:p>
          <a:p>
            <a:r>
              <a:rPr lang="en-US" dirty="0"/>
              <a:t>In </a:t>
            </a:r>
            <a:r>
              <a:rPr lang="en-US" dirty="0" smtClean="0"/>
              <a:t>Brazil, </a:t>
            </a:r>
            <a:r>
              <a:rPr lang="en-US" dirty="0"/>
              <a:t>there are more than 400 racial categories (Harris, 1970</a:t>
            </a:r>
            <a:r>
              <a:rPr lang="en-US" dirty="0" smtClean="0"/>
              <a:t>); </a:t>
            </a:r>
            <a:r>
              <a:rPr lang="en-US" dirty="0"/>
              <a:t>in Puerto </a:t>
            </a:r>
            <a:r>
              <a:rPr lang="en-US" dirty="0" smtClean="0"/>
              <a:t>Rico, </a:t>
            </a:r>
            <a:r>
              <a:rPr lang="en-US" dirty="0"/>
              <a:t>there are at least 12-19 racial categories (</a:t>
            </a:r>
            <a:r>
              <a:rPr lang="en-US" dirty="0" err="1"/>
              <a:t>Duany</a:t>
            </a:r>
            <a:r>
              <a:rPr lang="en-US" dirty="0"/>
              <a:t>, 2000</a:t>
            </a:r>
            <a:r>
              <a:rPr lang="en-US" dirty="0" smtClean="0"/>
              <a:t>); </a:t>
            </a:r>
            <a:r>
              <a:rPr lang="en-US" dirty="0"/>
              <a:t>and in the </a:t>
            </a:r>
            <a:r>
              <a:rPr lang="en-US" dirty="0" smtClean="0"/>
              <a:t>US, </a:t>
            </a:r>
            <a:r>
              <a:rPr lang="en-US" dirty="0"/>
              <a:t>there are 5 categories: White, Black or African American, American Indian or Alaska Native, Asian, and Native Hawaiian or Pacific Islander (U.S. Census Bureau, 2011</a:t>
            </a:r>
            <a:r>
              <a:rPr lang="en-US" dirty="0" smtClean="0"/>
              <a:t>).</a:t>
            </a:r>
            <a:endParaRPr lang="en-US" dirty="0"/>
          </a:p>
        </p:txBody>
      </p:sp>
    </p:spTree>
    <p:extLst>
      <p:ext uri="{BB962C8B-B14F-4D97-AF65-F5344CB8AC3E}">
        <p14:creationId xmlns:p14="http://schemas.microsoft.com/office/powerpoint/2010/main" val="1505011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Vignette 11.1- Nelson Huff	</a:t>
            </a:r>
          </a:p>
        </p:txBody>
      </p:sp>
      <p:sp>
        <p:nvSpPr>
          <p:cNvPr id="3" name="Content Placeholder 2"/>
          <p:cNvSpPr>
            <a:spLocks noGrp="1"/>
          </p:cNvSpPr>
          <p:nvPr>
            <p:ph idx="1"/>
          </p:nvPr>
        </p:nvSpPr>
        <p:spPr/>
        <p:txBody>
          <a:bodyPr>
            <a:normAutofit fontScale="92500" lnSpcReduction="10000"/>
          </a:bodyPr>
          <a:lstStyle/>
          <a:p>
            <a:r>
              <a:rPr lang="en-US" dirty="0"/>
              <a:t>Nelson, a social worker at Adult Social Work Services (ASWS), provides comprehensive services to adults throughout the </a:t>
            </a:r>
            <a:r>
              <a:rPr lang="en-US" dirty="0" smtClean="0"/>
              <a:t>country</a:t>
            </a:r>
            <a:endParaRPr lang="en-US" dirty="0"/>
          </a:p>
          <a:p>
            <a:r>
              <a:rPr lang="en-US" dirty="0"/>
              <a:t>Nelson is called to visit </a:t>
            </a:r>
            <a:r>
              <a:rPr lang="en-US" dirty="0" err="1"/>
              <a:t>Seo-yun</a:t>
            </a:r>
            <a:r>
              <a:rPr lang="en-US" dirty="0"/>
              <a:t>, a 72 year-old Korean woman who is at the hospital for 2</a:t>
            </a:r>
            <a:r>
              <a:rPr lang="en-US" baseline="30000" dirty="0"/>
              <a:t>nd</a:t>
            </a:r>
            <a:r>
              <a:rPr lang="en-US" dirty="0"/>
              <a:t> degree burns to her hands after she slipped while cooking</a:t>
            </a:r>
          </a:p>
          <a:p>
            <a:r>
              <a:rPr lang="en-US" dirty="0" err="1"/>
              <a:t>Seo-yun</a:t>
            </a:r>
            <a:r>
              <a:rPr lang="en-US" dirty="0"/>
              <a:t>, originally from </a:t>
            </a:r>
            <a:r>
              <a:rPr lang="en-US" dirty="0" err="1"/>
              <a:t>Daegu</a:t>
            </a:r>
            <a:r>
              <a:rPr lang="en-US" dirty="0"/>
              <a:t>, South Korea, moved to the U.S. to live with her son, </a:t>
            </a:r>
            <a:r>
              <a:rPr lang="en-US" dirty="0" err="1"/>
              <a:t>Ji-hun</a:t>
            </a:r>
            <a:r>
              <a:rPr lang="en-US" dirty="0"/>
              <a:t>, and his wife after her husband passed away last year</a:t>
            </a:r>
          </a:p>
        </p:txBody>
      </p:sp>
    </p:spTree>
    <p:extLst>
      <p:ext uri="{BB962C8B-B14F-4D97-AF65-F5344CB8AC3E}">
        <p14:creationId xmlns:p14="http://schemas.microsoft.com/office/powerpoint/2010/main" val="21693640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a:t>Ethnicity</a:t>
            </a:r>
            <a:r>
              <a:rPr lang="en-US" dirty="0"/>
              <a:t>, Culture, and Immigration Status</a:t>
            </a:r>
          </a:p>
        </p:txBody>
      </p:sp>
      <p:sp>
        <p:nvSpPr>
          <p:cNvPr id="3" name="Content Placeholder 2"/>
          <p:cNvSpPr>
            <a:spLocks noGrp="1"/>
          </p:cNvSpPr>
          <p:nvPr>
            <p:ph idx="1"/>
          </p:nvPr>
        </p:nvSpPr>
        <p:spPr/>
        <p:txBody>
          <a:bodyPr>
            <a:normAutofit/>
          </a:bodyPr>
          <a:lstStyle/>
          <a:p>
            <a:r>
              <a:rPr lang="en-US" dirty="0"/>
              <a:t>Nagel (1994) uses the metaphor of a shopping cart to understand the three dimensions of </a:t>
            </a:r>
            <a:r>
              <a:rPr lang="en-US" dirty="0" smtClean="0"/>
              <a:t>diversity.</a:t>
            </a:r>
            <a:endParaRPr lang="en-US" dirty="0"/>
          </a:p>
          <a:p>
            <a:r>
              <a:rPr lang="en-US" dirty="0"/>
              <a:t>Ethnicity= shape of the cart, the size of the cart, material, etc. </a:t>
            </a:r>
          </a:p>
          <a:p>
            <a:pPr lvl="1"/>
            <a:r>
              <a:rPr lang="en-US" dirty="0"/>
              <a:t>The observable traits; includes categories based off of biological and environmental ascriptions where people either are a member of a particular group or are not (boundaries)</a:t>
            </a:r>
          </a:p>
        </p:txBody>
      </p:sp>
    </p:spTree>
    <p:extLst>
      <p:ext uri="{BB962C8B-B14F-4D97-AF65-F5344CB8AC3E}">
        <p14:creationId xmlns:p14="http://schemas.microsoft.com/office/powerpoint/2010/main" val="21970603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Ethnicity, </a:t>
            </a:r>
            <a:r>
              <a:rPr lang="en-US" u="sng" dirty="0"/>
              <a:t>Culture</a:t>
            </a:r>
            <a:r>
              <a:rPr lang="en-US" dirty="0"/>
              <a:t>, and Immigration Status</a:t>
            </a:r>
          </a:p>
        </p:txBody>
      </p:sp>
      <p:sp>
        <p:nvSpPr>
          <p:cNvPr id="3" name="Content Placeholder 2"/>
          <p:cNvSpPr>
            <a:spLocks noGrp="1"/>
          </p:cNvSpPr>
          <p:nvPr>
            <p:ph idx="1"/>
          </p:nvPr>
        </p:nvSpPr>
        <p:spPr/>
        <p:txBody>
          <a:bodyPr>
            <a:normAutofit lnSpcReduction="10000"/>
          </a:bodyPr>
          <a:lstStyle/>
          <a:p>
            <a:r>
              <a:rPr lang="en-US" dirty="0"/>
              <a:t>Culture determines what goes in the cart</a:t>
            </a:r>
          </a:p>
          <a:p>
            <a:pPr lvl="1"/>
            <a:r>
              <a:rPr lang="en-US" dirty="0"/>
              <a:t>Examples: art, music, dress, norms, beliefs, symbols, myths, and customs </a:t>
            </a:r>
          </a:p>
          <a:p>
            <a:r>
              <a:rPr lang="en-US" dirty="0"/>
              <a:t>People choose which things to put in their cart, and often carts come from a mixture of traditions of the past, present, their families, and their own individual </a:t>
            </a:r>
            <a:r>
              <a:rPr lang="en-US" dirty="0" smtClean="0"/>
              <a:t>preferences.</a:t>
            </a:r>
            <a:endParaRPr lang="en-US" dirty="0"/>
          </a:p>
          <a:p>
            <a:r>
              <a:rPr lang="en-US" dirty="0"/>
              <a:t>Culture is constantly changing as people add things and discard </a:t>
            </a:r>
            <a:r>
              <a:rPr lang="en-US" dirty="0" smtClean="0"/>
              <a:t>others.</a:t>
            </a:r>
            <a:endParaRPr lang="en-US" dirty="0"/>
          </a:p>
        </p:txBody>
      </p:sp>
    </p:spTree>
    <p:extLst>
      <p:ext uri="{BB962C8B-B14F-4D97-AF65-F5344CB8AC3E}">
        <p14:creationId xmlns:p14="http://schemas.microsoft.com/office/powerpoint/2010/main" val="6188720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Ethnicity, Culture, and </a:t>
            </a:r>
            <a:r>
              <a:rPr lang="en-US" u="sng" dirty="0"/>
              <a:t>Immigration Status</a:t>
            </a:r>
          </a:p>
        </p:txBody>
      </p:sp>
      <p:sp>
        <p:nvSpPr>
          <p:cNvPr id="3" name="Content Placeholder 2"/>
          <p:cNvSpPr>
            <a:spLocks noGrp="1"/>
          </p:cNvSpPr>
          <p:nvPr>
            <p:ph idx="1"/>
          </p:nvPr>
        </p:nvSpPr>
        <p:spPr>
          <a:xfrm>
            <a:off x="457200" y="1527804"/>
            <a:ext cx="8229600" cy="4525963"/>
          </a:xfrm>
        </p:spPr>
        <p:txBody>
          <a:bodyPr>
            <a:normAutofit fontScale="92500" lnSpcReduction="10000"/>
          </a:bodyPr>
          <a:lstStyle/>
          <a:p>
            <a:r>
              <a:rPr lang="en-US" dirty="0"/>
              <a:t>Immigration status can influence the contents of the shopping </a:t>
            </a:r>
            <a:r>
              <a:rPr lang="en-US" dirty="0" smtClean="0"/>
              <a:t>cart.</a:t>
            </a:r>
            <a:endParaRPr lang="en-US" dirty="0"/>
          </a:p>
          <a:p>
            <a:r>
              <a:rPr lang="en-US" dirty="0"/>
              <a:t>Four approaches for acculturation (blending of old culture with new location)</a:t>
            </a:r>
          </a:p>
          <a:p>
            <a:pPr lvl="1"/>
            <a:r>
              <a:rPr lang="en-US" dirty="0"/>
              <a:t>Assimilation</a:t>
            </a:r>
          </a:p>
          <a:p>
            <a:pPr lvl="1"/>
            <a:r>
              <a:rPr lang="en-US" dirty="0"/>
              <a:t>Biculturalism</a:t>
            </a:r>
          </a:p>
          <a:p>
            <a:pPr lvl="1"/>
            <a:r>
              <a:rPr lang="en-US" dirty="0"/>
              <a:t>Separation</a:t>
            </a:r>
          </a:p>
          <a:p>
            <a:pPr lvl="1"/>
            <a:r>
              <a:rPr lang="en-US" dirty="0"/>
              <a:t>Marginalization </a:t>
            </a:r>
          </a:p>
          <a:p>
            <a:pPr lvl="1"/>
            <a:endParaRPr lang="en-US" dirty="0"/>
          </a:p>
          <a:p>
            <a:pPr marL="457200" lvl="1" indent="0">
              <a:buNone/>
            </a:pPr>
            <a:r>
              <a:rPr lang="en-US" dirty="0"/>
              <a:t>(Berry, 2006)</a:t>
            </a:r>
          </a:p>
        </p:txBody>
      </p:sp>
    </p:spTree>
    <p:extLst>
      <p:ext uri="{BB962C8B-B14F-4D97-AF65-F5344CB8AC3E}">
        <p14:creationId xmlns:p14="http://schemas.microsoft.com/office/powerpoint/2010/main" val="3168300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Assimilation and Biculturalism</a:t>
            </a:r>
          </a:p>
        </p:txBody>
      </p:sp>
      <p:sp>
        <p:nvSpPr>
          <p:cNvPr id="3" name="Content Placeholder 2"/>
          <p:cNvSpPr>
            <a:spLocks noGrp="1"/>
          </p:cNvSpPr>
          <p:nvPr>
            <p:ph idx="1"/>
          </p:nvPr>
        </p:nvSpPr>
        <p:spPr>
          <a:xfrm>
            <a:off x="457200" y="1417638"/>
            <a:ext cx="8229600" cy="4850456"/>
          </a:xfrm>
        </p:spPr>
        <p:txBody>
          <a:bodyPr>
            <a:normAutofit fontScale="92500"/>
          </a:bodyPr>
          <a:lstStyle/>
          <a:p>
            <a:r>
              <a:rPr lang="en-US" dirty="0" smtClean="0"/>
              <a:t>Assimilation—Almost </a:t>
            </a:r>
            <a:r>
              <a:rPr lang="en-US" dirty="0"/>
              <a:t>a complete merger with a new location</a:t>
            </a:r>
          </a:p>
          <a:p>
            <a:pPr lvl="1"/>
            <a:r>
              <a:rPr lang="en-US" dirty="0"/>
              <a:t>Shape of the cart looks different, the contents in the shopping cart look quite similar to new </a:t>
            </a:r>
            <a:r>
              <a:rPr lang="en-US" dirty="0" smtClean="0"/>
              <a:t>location.</a:t>
            </a:r>
            <a:endParaRPr lang="en-US" dirty="0"/>
          </a:p>
          <a:p>
            <a:r>
              <a:rPr lang="en-US" dirty="0" smtClean="0"/>
              <a:t>Biculturalism—adopting </a:t>
            </a:r>
            <a:r>
              <a:rPr lang="en-US" dirty="0"/>
              <a:t>some of the norms of the new host society, while maintaining cultural heritage and identity in the </a:t>
            </a:r>
            <a:r>
              <a:rPr lang="en-US" dirty="0" smtClean="0"/>
              <a:t>home</a:t>
            </a:r>
            <a:r>
              <a:rPr lang="en-US" dirty="0"/>
              <a:t>	</a:t>
            </a:r>
          </a:p>
          <a:p>
            <a:pPr lvl="1"/>
            <a:r>
              <a:rPr lang="en-US" dirty="0"/>
              <a:t>Contents of the cart look similar to people from the new location, though at a closer view, some of the core contents are from their nation of </a:t>
            </a:r>
            <a:r>
              <a:rPr lang="en-US" dirty="0" smtClean="0"/>
              <a:t>origin.</a:t>
            </a:r>
            <a:endParaRPr lang="en-US" dirty="0"/>
          </a:p>
        </p:txBody>
      </p:sp>
    </p:spTree>
    <p:extLst>
      <p:ext uri="{BB962C8B-B14F-4D97-AF65-F5344CB8AC3E}">
        <p14:creationId xmlns:p14="http://schemas.microsoft.com/office/powerpoint/2010/main" val="2546108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Separation and Marginalization</a:t>
            </a:r>
          </a:p>
        </p:txBody>
      </p:sp>
      <p:sp>
        <p:nvSpPr>
          <p:cNvPr id="3" name="Content Placeholder 2"/>
          <p:cNvSpPr>
            <a:spLocks noGrp="1"/>
          </p:cNvSpPr>
          <p:nvPr>
            <p:ph idx="1"/>
          </p:nvPr>
        </p:nvSpPr>
        <p:spPr/>
        <p:txBody>
          <a:bodyPr/>
          <a:lstStyle/>
          <a:p>
            <a:pPr lvl="1">
              <a:buFont typeface="Arial"/>
              <a:buChar char="•"/>
            </a:pPr>
            <a:r>
              <a:rPr lang="en-US" dirty="0" smtClean="0"/>
              <a:t>Separation—occurs </a:t>
            </a:r>
            <a:r>
              <a:rPr lang="en-US" dirty="0"/>
              <a:t>when people seek to have nothing to do with their country of origin</a:t>
            </a:r>
          </a:p>
          <a:p>
            <a:pPr lvl="2"/>
            <a:r>
              <a:rPr lang="en-US" dirty="0"/>
              <a:t>Individuals will do whatever they can to make sure their shopping carts look the same in shape and content with the new </a:t>
            </a:r>
            <a:r>
              <a:rPr lang="en-US" dirty="0" smtClean="0"/>
              <a:t>location.</a:t>
            </a:r>
            <a:endParaRPr lang="en-US" dirty="0"/>
          </a:p>
          <a:p>
            <a:pPr lvl="1">
              <a:buFont typeface="Arial"/>
              <a:buChar char="•"/>
            </a:pPr>
            <a:r>
              <a:rPr lang="en-US" dirty="0" smtClean="0"/>
              <a:t>Marginalization—people </a:t>
            </a:r>
            <a:r>
              <a:rPr lang="en-US" dirty="0"/>
              <a:t>who try to avoid being identified with either their heritage or their host society</a:t>
            </a:r>
          </a:p>
          <a:p>
            <a:pPr lvl="2"/>
            <a:r>
              <a:rPr lang="en-US" dirty="0"/>
              <a:t>Shape and contents of the cart do not align with either </a:t>
            </a:r>
            <a:r>
              <a:rPr lang="en-US" dirty="0" smtClean="0"/>
              <a:t>location.</a:t>
            </a:r>
            <a:endParaRPr lang="en-US" dirty="0"/>
          </a:p>
          <a:p>
            <a:pPr marL="457200" lvl="1" indent="0">
              <a:buNone/>
            </a:pPr>
            <a:endParaRPr lang="en-US" dirty="0"/>
          </a:p>
        </p:txBody>
      </p:sp>
    </p:spTree>
    <p:extLst>
      <p:ext uri="{BB962C8B-B14F-4D97-AF65-F5344CB8AC3E}">
        <p14:creationId xmlns:p14="http://schemas.microsoft.com/office/powerpoint/2010/main" val="3120055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a:t>Religion</a:t>
            </a:r>
            <a:r>
              <a:rPr lang="en-US" dirty="0"/>
              <a:t>, Political Ideology, and Social Class</a:t>
            </a:r>
          </a:p>
        </p:txBody>
      </p:sp>
      <p:sp>
        <p:nvSpPr>
          <p:cNvPr id="3" name="Content Placeholder 2"/>
          <p:cNvSpPr>
            <a:spLocks noGrp="1"/>
          </p:cNvSpPr>
          <p:nvPr>
            <p:ph idx="1"/>
          </p:nvPr>
        </p:nvSpPr>
        <p:spPr/>
        <p:txBody>
          <a:bodyPr/>
          <a:lstStyle/>
          <a:p>
            <a:r>
              <a:rPr lang="en-US" dirty="0" smtClean="0"/>
              <a:t>Religion—a </a:t>
            </a:r>
            <a:r>
              <a:rPr lang="en-US" dirty="0"/>
              <a:t>collection of belief systems, world views, and broad and diverse practices engaged in by individuals and the organizations they form for these purposes </a:t>
            </a:r>
            <a:r>
              <a:rPr lang="en-US" sz="2800" dirty="0"/>
              <a:t>(</a:t>
            </a:r>
            <a:r>
              <a:rPr lang="en-US" sz="2800" dirty="0" err="1"/>
              <a:t>Bullis</a:t>
            </a:r>
            <a:r>
              <a:rPr lang="en-US" sz="2800" dirty="0"/>
              <a:t>, 1996; </a:t>
            </a:r>
            <a:r>
              <a:rPr lang="en-US" sz="2800" dirty="0" err="1"/>
              <a:t>Canda</a:t>
            </a:r>
            <a:r>
              <a:rPr lang="en-US" sz="2800" dirty="0"/>
              <a:t> &amp; Furman, 1999; </a:t>
            </a:r>
            <a:r>
              <a:rPr lang="en-US" sz="2800" dirty="0" err="1"/>
              <a:t>Ellor</a:t>
            </a:r>
            <a:r>
              <a:rPr lang="en-US" sz="2800" dirty="0"/>
              <a:t>, Netting, &amp; </a:t>
            </a:r>
            <a:r>
              <a:rPr lang="en-US" sz="2800" dirty="0" err="1"/>
              <a:t>Thibault</a:t>
            </a:r>
            <a:r>
              <a:rPr lang="en-US" sz="2800" dirty="0"/>
              <a:t>, 1999</a:t>
            </a:r>
            <a:r>
              <a:rPr lang="en-US" sz="2800" dirty="0" smtClean="0"/>
              <a:t>).</a:t>
            </a:r>
            <a:endParaRPr lang="en-US" sz="2800" dirty="0"/>
          </a:p>
          <a:p>
            <a:pPr lvl="1"/>
            <a:r>
              <a:rPr lang="en-US" dirty="0"/>
              <a:t>Roughly 4,200 religions around the world and over 400 dominations in the United States (The association of Religious Data Archives, 2012</a:t>
            </a:r>
            <a:r>
              <a:rPr lang="en-US" dirty="0" smtClean="0"/>
              <a:t>).</a:t>
            </a:r>
            <a:endParaRPr lang="en-US" dirty="0"/>
          </a:p>
        </p:txBody>
      </p:sp>
    </p:spTree>
    <p:extLst>
      <p:ext uri="{BB962C8B-B14F-4D97-AF65-F5344CB8AC3E}">
        <p14:creationId xmlns:p14="http://schemas.microsoft.com/office/powerpoint/2010/main" val="21667149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Religion, </a:t>
            </a:r>
            <a:r>
              <a:rPr lang="en-US" u="sng" dirty="0"/>
              <a:t>Political Ideology, and Social Class</a:t>
            </a:r>
          </a:p>
        </p:txBody>
      </p:sp>
      <p:sp>
        <p:nvSpPr>
          <p:cNvPr id="3" name="Content Placeholder 2"/>
          <p:cNvSpPr>
            <a:spLocks noGrp="1"/>
          </p:cNvSpPr>
          <p:nvPr>
            <p:ph idx="1"/>
          </p:nvPr>
        </p:nvSpPr>
        <p:spPr/>
        <p:txBody>
          <a:bodyPr>
            <a:normAutofit fontScale="92500" lnSpcReduction="10000"/>
          </a:bodyPr>
          <a:lstStyle/>
          <a:p>
            <a:r>
              <a:rPr lang="en-US" dirty="0"/>
              <a:t>Political ideology refers to beliefs with respect to a set of interrelated social and economic issues such as abortion, gay marriage, job creation, taxation, import/export regulations, and the size and role of the military (</a:t>
            </a:r>
            <a:r>
              <a:rPr lang="en-US" dirty="0" err="1"/>
              <a:t>Rosenwald</a:t>
            </a:r>
            <a:r>
              <a:rPr lang="en-US" dirty="0"/>
              <a:t>, 2006; </a:t>
            </a:r>
            <a:r>
              <a:rPr lang="en-US" dirty="0" err="1"/>
              <a:t>Verhulst</a:t>
            </a:r>
            <a:r>
              <a:rPr lang="en-US" dirty="0"/>
              <a:t>, Eaves, and </a:t>
            </a:r>
            <a:r>
              <a:rPr lang="en-US" dirty="0" err="1"/>
              <a:t>Hatemi</a:t>
            </a:r>
            <a:r>
              <a:rPr lang="en-US" dirty="0"/>
              <a:t>, 2012</a:t>
            </a:r>
            <a:r>
              <a:rPr lang="en-US" dirty="0" smtClean="0"/>
              <a:t>).</a:t>
            </a:r>
            <a:endParaRPr lang="en-US" dirty="0"/>
          </a:p>
          <a:p>
            <a:r>
              <a:rPr lang="en-US" dirty="0"/>
              <a:t>Social class refers to the increased chance that people with common experiences and economic conditions engage in similar thinking and action (</a:t>
            </a:r>
            <a:r>
              <a:rPr lang="en-US" dirty="0" err="1"/>
              <a:t>Dahrendorf</a:t>
            </a:r>
            <a:r>
              <a:rPr lang="en-US" dirty="0"/>
              <a:t>, 1959</a:t>
            </a:r>
            <a:r>
              <a:rPr lang="en-US" dirty="0" smtClean="0"/>
              <a:t>).</a:t>
            </a:r>
            <a:endParaRPr lang="en-US" dirty="0"/>
          </a:p>
        </p:txBody>
      </p:sp>
    </p:spTree>
    <p:extLst>
      <p:ext uri="{BB962C8B-B14F-4D97-AF65-F5344CB8AC3E}">
        <p14:creationId xmlns:p14="http://schemas.microsoft.com/office/powerpoint/2010/main" val="10113812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 and Disability</a:t>
            </a:r>
          </a:p>
        </p:txBody>
      </p:sp>
      <p:sp>
        <p:nvSpPr>
          <p:cNvPr id="3" name="Content Placeholder 2"/>
          <p:cNvSpPr>
            <a:spLocks noGrp="1"/>
          </p:cNvSpPr>
          <p:nvPr>
            <p:ph idx="1"/>
          </p:nvPr>
        </p:nvSpPr>
        <p:spPr>
          <a:xfrm>
            <a:off x="457200" y="1600200"/>
            <a:ext cx="8229600" cy="5257800"/>
          </a:xfrm>
        </p:spPr>
        <p:txBody>
          <a:bodyPr>
            <a:normAutofit fontScale="85000" lnSpcReduction="10000"/>
          </a:bodyPr>
          <a:lstStyle/>
          <a:p>
            <a:r>
              <a:rPr lang="en-US" dirty="0"/>
              <a:t>Age has two dimensions: chronological and subjective</a:t>
            </a:r>
          </a:p>
          <a:p>
            <a:pPr lvl="1"/>
            <a:r>
              <a:rPr lang="en-US" dirty="0"/>
              <a:t>Chronological refers to the years people have been alive</a:t>
            </a:r>
          </a:p>
          <a:p>
            <a:pPr lvl="1"/>
            <a:r>
              <a:rPr lang="en-US" dirty="0"/>
              <a:t>Subjective age refers to the tendency of people to feel younger or older than their actual age (</a:t>
            </a:r>
            <a:r>
              <a:rPr lang="en-US" dirty="0" err="1"/>
              <a:t>Montepare</a:t>
            </a:r>
            <a:r>
              <a:rPr lang="en-US" dirty="0"/>
              <a:t>, 2009; Mock &amp; </a:t>
            </a:r>
            <a:r>
              <a:rPr lang="en-US" dirty="0" err="1"/>
              <a:t>Eibach</a:t>
            </a:r>
            <a:r>
              <a:rPr lang="en-US" dirty="0"/>
              <a:t>, 2011</a:t>
            </a:r>
            <a:r>
              <a:rPr lang="en-US" dirty="0" smtClean="0"/>
              <a:t>).</a:t>
            </a:r>
            <a:endParaRPr lang="en-US" dirty="0"/>
          </a:p>
          <a:p>
            <a:r>
              <a:rPr lang="en-US" dirty="0"/>
              <a:t>Disabilities are defined as impairments, activity limitations, or participation restrictions caused by an interaction between personal and environmental factors (World Health Organization, 2011</a:t>
            </a:r>
            <a:r>
              <a:rPr lang="en-US" dirty="0" smtClean="0"/>
              <a:t>).</a:t>
            </a:r>
            <a:endParaRPr lang="en-US" dirty="0"/>
          </a:p>
          <a:p>
            <a:pPr lvl="1"/>
            <a:r>
              <a:rPr lang="en-US" dirty="0"/>
              <a:t>15% of World population has some form of a disability </a:t>
            </a:r>
          </a:p>
          <a:p>
            <a:pPr lvl="1"/>
            <a:r>
              <a:rPr lang="en-US" dirty="0"/>
              <a:t>In </a:t>
            </a:r>
            <a:r>
              <a:rPr lang="en-US" dirty="0" smtClean="0"/>
              <a:t>US, </a:t>
            </a:r>
            <a:r>
              <a:rPr lang="en-US" dirty="0"/>
              <a:t>over 56 million have a disability (US Census Bureau, 2012)</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25132933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p:txBody>
          <a:bodyPr/>
          <a:lstStyle/>
          <a:p>
            <a:r>
              <a:rPr lang="en-US" dirty="0"/>
              <a:t>Core values of social work make it essential for students to incorporate diversity in practice into their professional </a:t>
            </a:r>
            <a:r>
              <a:rPr lang="en-US" dirty="0" smtClean="0"/>
              <a:t>identities. </a:t>
            </a:r>
            <a:endParaRPr lang="en-US" dirty="0"/>
          </a:p>
          <a:p>
            <a:r>
              <a:rPr lang="en-US" dirty="0"/>
              <a:t>Remember to balance the need for knowledge about different groups with the understanding that the intersection of dimensions makes it imperative to approach clients as </a:t>
            </a:r>
            <a:r>
              <a:rPr lang="en-US" dirty="0" smtClean="0"/>
              <a:t>unique.</a:t>
            </a:r>
            <a:endParaRPr lang="en-US" dirty="0"/>
          </a:p>
        </p:txBody>
      </p:sp>
    </p:spTree>
    <p:extLst>
      <p:ext uri="{BB962C8B-B14F-4D97-AF65-F5344CB8AC3E}">
        <p14:creationId xmlns:p14="http://schemas.microsoft.com/office/powerpoint/2010/main" val="19331337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383AB14-6B8F-D745-B84D-B95704C9B1CC}"/>
              </a:ext>
            </a:extLst>
          </p:cNvPr>
          <p:cNvSpPr>
            <a:spLocks noGrp="1"/>
          </p:cNvSpPr>
          <p:nvPr>
            <p:ph type="title"/>
          </p:nvPr>
        </p:nvSpPr>
        <p:spPr/>
        <p:txBody>
          <a:bodyPr>
            <a:normAutofit fontScale="90000"/>
          </a:bodyPr>
          <a:lstStyle/>
          <a:p>
            <a:r>
              <a:rPr lang="en-US" dirty="0"/>
              <a:t>Engaged Learning:</a:t>
            </a:r>
            <a:br>
              <a:rPr lang="en-US" dirty="0"/>
            </a:br>
            <a:r>
              <a:rPr lang="en-US" dirty="0"/>
              <a:t>Discussion Questions</a:t>
            </a:r>
          </a:p>
        </p:txBody>
      </p:sp>
      <p:sp>
        <p:nvSpPr>
          <p:cNvPr id="3" name="Content Placeholder 2">
            <a:extLst>
              <a:ext uri="{FF2B5EF4-FFF2-40B4-BE49-F238E27FC236}">
                <a16:creationId xmlns="" xmlns:a16="http://schemas.microsoft.com/office/drawing/2014/main" id="{86220812-BC98-9841-AF1E-C69D007F6C09}"/>
              </a:ext>
            </a:extLst>
          </p:cNvPr>
          <p:cNvSpPr>
            <a:spLocks noGrp="1"/>
          </p:cNvSpPr>
          <p:nvPr>
            <p:ph idx="1"/>
          </p:nvPr>
        </p:nvSpPr>
        <p:spPr/>
        <p:txBody>
          <a:bodyPr>
            <a:normAutofit fontScale="62500" lnSpcReduction="20000"/>
          </a:bodyPr>
          <a:lstStyle/>
          <a:p>
            <a:pPr marL="0" indent="0">
              <a:buNone/>
            </a:pPr>
            <a:r>
              <a:rPr lang="en-IN" dirty="0"/>
              <a:t>Please answer the following self-reflection questions regarding diversity:</a:t>
            </a:r>
            <a:endParaRPr lang="en-US" dirty="0"/>
          </a:p>
          <a:p>
            <a:pPr marL="0" indent="0">
              <a:buNone/>
            </a:pPr>
            <a:r>
              <a:rPr lang="en-IN" dirty="0"/>
              <a:t>1. With the assumption that each person is one-of-a-kind, what dimensions of diversity in this chapter help to shape your own uniqueness?</a:t>
            </a:r>
            <a:endParaRPr lang="en-US" dirty="0"/>
          </a:p>
          <a:p>
            <a:pPr marL="0" indent="0">
              <a:buNone/>
            </a:pPr>
            <a:r>
              <a:rPr lang="en-IN" dirty="0"/>
              <a:t>2. Are there dimensions of your own diversity that you believe may be devalued (or even elicit strong biases) by other people? If so, how does that make you feel?</a:t>
            </a:r>
            <a:endParaRPr lang="en-US" dirty="0"/>
          </a:p>
          <a:p>
            <a:pPr marL="0" indent="0">
              <a:buNone/>
            </a:pPr>
            <a:r>
              <a:rPr lang="en-IN" dirty="0"/>
              <a:t>3. Which of the dimensions of diversity mentioned in this chapter, if any, touch on or impinge on your own biases? In other words, can you identify any point along any of the dimensions where your own personal biases may lead to your not valuing that person’s unique characteristic? What dimensions, if any, cause you internal discomfort?</a:t>
            </a:r>
            <a:endParaRPr lang="en-US" dirty="0"/>
          </a:p>
          <a:p>
            <a:pPr marL="0" indent="0">
              <a:buNone/>
            </a:pPr>
            <a:r>
              <a:rPr lang="en-IN" dirty="0"/>
              <a:t>4. Cultural competence is first and foremost about valuing diversity. If there are dimensions of diversity that cause you internal discomfort, what steps can you take to ensure you are conducting ethical social work practice with individuals who fall along extremes of those dimensions?</a:t>
            </a:r>
            <a:r>
              <a:rPr lang="en-US" dirty="0"/>
              <a:t> </a:t>
            </a:r>
          </a:p>
        </p:txBody>
      </p:sp>
    </p:spTree>
    <p:extLst>
      <p:ext uri="{BB962C8B-B14F-4D97-AF65-F5344CB8AC3E}">
        <p14:creationId xmlns:p14="http://schemas.microsoft.com/office/powerpoint/2010/main" val="1958538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11.1 Continued</a:t>
            </a:r>
          </a:p>
        </p:txBody>
      </p:sp>
      <p:sp>
        <p:nvSpPr>
          <p:cNvPr id="3" name="Content Placeholder 2"/>
          <p:cNvSpPr>
            <a:spLocks noGrp="1"/>
          </p:cNvSpPr>
          <p:nvPr>
            <p:ph idx="1"/>
          </p:nvPr>
        </p:nvSpPr>
        <p:spPr/>
        <p:txBody>
          <a:bodyPr>
            <a:normAutofit fontScale="85000" lnSpcReduction="10000"/>
          </a:bodyPr>
          <a:lstStyle/>
          <a:p>
            <a:r>
              <a:rPr lang="en-US" dirty="0" err="1"/>
              <a:t>Seo-yun</a:t>
            </a:r>
            <a:r>
              <a:rPr lang="en-US" dirty="0"/>
              <a:t> told Nelson that it is very difficult to live with her son here in the U.S. since in </a:t>
            </a:r>
            <a:r>
              <a:rPr lang="en-US" dirty="0" smtClean="0"/>
              <a:t>Korea </a:t>
            </a:r>
            <a:r>
              <a:rPr lang="en-US" dirty="0"/>
              <a:t>she had friends around, could go out to the local markets, or walk in the park for morning </a:t>
            </a:r>
            <a:r>
              <a:rPr lang="en-US" dirty="0" smtClean="0"/>
              <a:t>exercise.</a:t>
            </a:r>
            <a:endParaRPr lang="en-US" dirty="0"/>
          </a:p>
          <a:p>
            <a:r>
              <a:rPr lang="en-US" dirty="0" err="1"/>
              <a:t>Ji-hun</a:t>
            </a:r>
            <a:r>
              <a:rPr lang="en-US" dirty="0"/>
              <a:t> and his wife are out of the house all day at work, and </a:t>
            </a:r>
            <a:r>
              <a:rPr lang="en-US" dirty="0" err="1"/>
              <a:t>Seo-yun</a:t>
            </a:r>
            <a:r>
              <a:rPr lang="en-US" dirty="0"/>
              <a:t> feels trapped inside the house and feels like she is a burden to her </a:t>
            </a:r>
            <a:r>
              <a:rPr lang="en-US" dirty="0" smtClean="0"/>
              <a:t>family.</a:t>
            </a:r>
            <a:endParaRPr lang="en-US" dirty="0"/>
          </a:p>
          <a:p>
            <a:r>
              <a:rPr lang="en-US" dirty="0"/>
              <a:t>Nelson began to think about her background, how different </a:t>
            </a:r>
            <a:r>
              <a:rPr lang="en-US" dirty="0" smtClean="0"/>
              <a:t>it must </a:t>
            </a:r>
            <a:r>
              <a:rPr lang="en-US" dirty="0"/>
              <a:t>be for her to live in Charlotte, and the kinds of services available through ASWS. He also wondered what he should say and do next?</a:t>
            </a:r>
          </a:p>
        </p:txBody>
      </p:sp>
    </p:spTree>
    <p:extLst>
      <p:ext uri="{BB962C8B-B14F-4D97-AF65-F5344CB8AC3E}">
        <p14:creationId xmlns:p14="http://schemas.microsoft.com/office/powerpoint/2010/main" val="25131676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5A6557-5D0A-B642-9B78-789B06FD4CAB}"/>
              </a:ext>
            </a:extLst>
          </p:cNvPr>
          <p:cNvSpPr>
            <a:spLocks noGrp="1"/>
          </p:cNvSpPr>
          <p:nvPr>
            <p:ph type="title"/>
          </p:nvPr>
        </p:nvSpPr>
        <p:spPr/>
        <p:txBody>
          <a:bodyPr>
            <a:normAutofit fontScale="90000"/>
          </a:bodyPr>
          <a:lstStyle/>
          <a:p>
            <a:r>
              <a:rPr lang="en-US" dirty="0"/>
              <a:t>Engaged Learning:</a:t>
            </a:r>
            <a:br>
              <a:rPr lang="en-US" dirty="0"/>
            </a:br>
            <a:r>
              <a:rPr lang="en-US" dirty="0"/>
              <a:t>Case Vignettes</a:t>
            </a:r>
          </a:p>
        </p:txBody>
      </p:sp>
      <p:sp>
        <p:nvSpPr>
          <p:cNvPr id="3" name="Content Placeholder 2">
            <a:extLst>
              <a:ext uri="{FF2B5EF4-FFF2-40B4-BE49-F238E27FC236}">
                <a16:creationId xmlns="" xmlns:a16="http://schemas.microsoft.com/office/drawing/2014/main" id="{576407C5-7DBD-B941-9783-BEDEADA2B3E8}"/>
              </a:ext>
            </a:extLst>
          </p:cNvPr>
          <p:cNvSpPr>
            <a:spLocks noGrp="1"/>
          </p:cNvSpPr>
          <p:nvPr>
            <p:ph idx="1"/>
          </p:nvPr>
        </p:nvSpPr>
        <p:spPr/>
        <p:txBody>
          <a:bodyPr>
            <a:normAutofit fontScale="62500" lnSpcReduction="20000"/>
          </a:bodyPr>
          <a:lstStyle/>
          <a:p>
            <a:pPr marL="0" indent="0">
              <a:buNone/>
            </a:pPr>
            <a:r>
              <a:rPr lang="en-IN" dirty="0"/>
              <a:t>Review this chapter’s case vignettes of Nelson Huff (case vignette 11.1), Julie Shelton (case vignette 11.2), and Cooper Fletcher (case vignette 11.3) and address the following items for each case:</a:t>
            </a:r>
          </a:p>
          <a:p>
            <a:pPr marL="0" indent="0">
              <a:buNone/>
            </a:pPr>
            <a:endParaRPr lang="en-US" dirty="0"/>
          </a:p>
          <a:p>
            <a:r>
              <a:rPr lang="en-IN" dirty="0"/>
              <a:t>Step 1. Identify the problem.</a:t>
            </a:r>
            <a:endParaRPr lang="en-US" dirty="0"/>
          </a:p>
          <a:p>
            <a:r>
              <a:rPr lang="en-IN" dirty="0"/>
              <a:t>Step 2. Identify all the persons and institutions involved.</a:t>
            </a:r>
            <a:endParaRPr lang="en-US" dirty="0"/>
          </a:p>
          <a:p>
            <a:r>
              <a:rPr lang="en-IN" dirty="0"/>
              <a:t>Step 3. Determine who should be involved in the decision making.</a:t>
            </a:r>
            <a:endParaRPr lang="en-US" dirty="0"/>
          </a:p>
          <a:p>
            <a:r>
              <a:rPr lang="en-IN" dirty="0"/>
              <a:t>Step 4. Identify the values relevant to the problem.</a:t>
            </a:r>
            <a:endParaRPr lang="en-US" dirty="0"/>
          </a:p>
          <a:p>
            <a:r>
              <a:rPr lang="en-IN" dirty="0"/>
              <a:t>Step 5. Identify the goals and objectives.</a:t>
            </a:r>
            <a:endParaRPr lang="en-US" dirty="0"/>
          </a:p>
          <a:p>
            <a:r>
              <a:rPr lang="en-IN" dirty="0"/>
              <a:t>Step 6. Identify alternative intervention strategies and targets.</a:t>
            </a:r>
            <a:endParaRPr lang="en-US" dirty="0"/>
          </a:p>
          <a:p>
            <a:r>
              <a:rPr lang="en-IN" dirty="0"/>
              <a:t>Step 7. Assess the effectiveness and efficiency of each alternative.</a:t>
            </a:r>
            <a:endParaRPr lang="en-US" dirty="0"/>
          </a:p>
          <a:p>
            <a:r>
              <a:rPr lang="en-IN" dirty="0"/>
              <a:t>Step 8. Select the most appropriate strategy.</a:t>
            </a:r>
            <a:endParaRPr lang="en-US" dirty="0"/>
          </a:p>
          <a:p>
            <a:r>
              <a:rPr lang="en-IN" dirty="0"/>
              <a:t>Step 9. Implement the selected strategy.</a:t>
            </a:r>
            <a:endParaRPr lang="en-US" dirty="0"/>
          </a:p>
          <a:p>
            <a:r>
              <a:rPr lang="en-IN" dirty="0"/>
              <a:t>Step 10. Monitor the implementation.</a:t>
            </a:r>
            <a:endParaRPr lang="en-US" dirty="0"/>
          </a:p>
          <a:p>
            <a:r>
              <a:rPr lang="en-IN" dirty="0"/>
              <a:t>Step 11. Evaluate the results and identify additional problems.</a:t>
            </a:r>
            <a:endParaRPr lang="en-US" dirty="0"/>
          </a:p>
          <a:p>
            <a:pPr marL="0" indent="0">
              <a:buNone/>
            </a:pPr>
            <a:endParaRPr lang="en-US" dirty="0"/>
          </a:p>
        </p:txBody>
      </p:sp>
    </p:spTree>
    <p:extLst>
      <p:ext uri="{BB962C8B-B14F-4D97-AF65-F5344CB8AC3E}">
        <p14:creationId xmlns:p14="http://schemas.microsoft.com/office/powerpoint/2010/main" val="30017104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229600" cy="1143000"/>
          </a:xfrm>
        </p:spPr>
        <p:txBody>
          <a:bodyPr>
            <a:normAutofit/>
          </a:bodyPr>
          <a:lstStyle/>
          <a:p>
            <a:r>
              <a:rPr lang="en-US" dirty="0"/>
              <a:t>References</a:t>
            </a:r>
          </a:p>
        </p:txBody>
      </p:sp>
      <p:sp>
        <p:nvSpPr>
          <p:cNvPr id="3" name="Content Placeholder 2"/>
          <p:cNvSpPr>
            <a:spLocks noGrp="1"/>
          </p:cNvSpPr>
          <p:nvPr>
            <p:ph idx="1"/>
          </p:nvPr>
        </p:nvSpPr>
        <p:spPr>
          <a:xfrm>
            <a:off x="253954" y="934414"/>
            <a:ext cx="8229600" cy="4525963"/>
          </a:xfrm>
        </p:spPr>
        <p:txBody>
          <a:bodyPr>
            <a:noAutofit/>
          </a:bodyPr>
          <a:lstStyle/>
          <a:p>
            <a:r>
              <a:rPr lang="en-US" sz="900" dirty="0"/>
              <a:t>Barn, R. (2007). ‘Race’, ethnicity, and child welfare: A fine balancing act. </a:t>
            </a:r>
            <a:r>
              <a:rPr lang="en-US" sz="900" i="1" dirty="0"/>
              <a:t>The British Journal of Social Work. 37</a:t>
            </a:r>
            <a:r>
              <a:rPr lang="en-US" sz="900" dirty="0"/>
              <a:t>(8), 1425-1434.  </a:t>
            </a:r>
          </a:p>
          <a:p>
            <a:r>
              <a:rPr lang="en-US" sz="900" dirty="0"/>
              <a:t>Berry, J. W. (2006). Stress perspectives on acculturation. In: D. L. Sam &amp; J.W. Berry (Eds.), </a:t>
            </a:r>
            <a:r>
              <a:rPr lang="en-US" sz="900" i="1" dirty="0"/>
              <a:t>The Cambridge handbook of acculturation psychology</a:t>
            </a:r>
            <a:r>
              <a:rPr lang="en-US" sz="900" dirty="0"/>
              <a:t> (pp. 43–57). Cambridge, UK:  University of Cambridge Press. </a:t>
            </a:r>
          </a:p>
          <a:p>
            <a:r>
              <a:rPr lang="en-US" sz="900" dirty="0" err="1"/>
              <a:t>Bomalaski</a:t>
            </a:r>
            <a:r>
              <a:rPr lang="en-US" sz="900" dirty="0"/>
              <a:t>, D. M. (2005). A practical approach to intersex. </a:t>
            </a:r>
            <a:r>
              <a:rPr lang="en-US" sz="900" i="1" dirty="0"/>
              <a:t>Urologic Nursing, 25</a:t>
            </a:r>
            <a:r>
              <a:rPr lang="en-US" sz="900" dirty="0"/>
              <a:t>(1), 11-24.</a:t>
            </a:r>
            <a:r>
              <a:rPr lang="en-US" sz="900" i="1" dirty="0"/>
              <a:t> </a:t>
            </a:r>
            <a:endParaRPr lang="en-US" sz="900" dirty="0"/>
          </a:p>
          <a:p>
            <a:r>
              <a:rPr lang="en-US" sz="900" dirty="0" err="1"/>
              <a:t>Bullis</a:t>
            </a:r>
            <a:r>
              <a:rPr lang="en-US" sz="900" dirty="0"/>
              <a:t>, R. (1996). </a:t>
            </a:r>
            <a:r>
              <a:rPr lang="en-US" sz="900" i="1" dirty="0"/>
              <a:t>Spirituality in social work practice. </a:t>
            </a:r>
            <a:r>
              <a:rPr lang="en-US" sz="900" dirty="0"/>
              <a:t>Philadelphia: Taylor &amp; Francis. </a:t>
            </a:r>
          </a:p>
          <a:p>
            <a:r>
              <a:rPr lang="en-US" sz="900" dirty="0"/>
              <a:t>Butler, J. (1990). </a:t>
            </a:r>
            <a:r>
              <a:rPr lang="en-US" sz="900" i="1" dirty="0"/>
              <a:t>Gender trouble: Feminism and the subversion of identity. </a:t>
            </a:r>
            <a:r>
              <a:rPr lang="en-US" sz="900" dirty="0"/>
              <a:t>New York: </a:t>
            </a:r>
            <a:r>
              <a:rPr lang="en-US" sz="900" dirty="0" err="1"/>
              <a:t>Routledge</a:t>
            </a:r>
            <a:r>
              <a:rPr lang="en-US" sz="900" dirty="0"/>
              <a:t>.</a:t>
            </a:r>
          </a:p>
          <a:p>
            <a:r>
              <a:rPr lang="en-US" sz="900" dirty="0" err="1"/>
              <a:t>Canda</a:t>
            </a:r>
            <a:r>
              <a:rPr lang="en-US" sz="900" dirty="0"/>
              <a:t>, E. R., &amp; Furman, L. D. (1999). </a:t>
            </a:r>
            <a:r>
              <a:rPr lang="en-US" sz="900" i="1" dirty="0"/>
              <a:t>Spiritual diversity in</a:t>
            </a:r>
            <a:r>
              <a:rPr lang="en-US" sz="900" dirty="0"/>
              <a:t> </a:t>
            </a:r>
            <a:r>
              <a:rPr lang="en-US" sz="900" i="1" dirty="0"/>
              <a:t>social work practice. </a:t>
            </a:r>
            <a:r>
              <a:rPr lang="en-US" sz="900" dirty="0" err="1"/>
              <a:t>NewYork</a:t>
            </a:r>
            <a:r>
              <a:rPr lang="en-US" sz="900" dirty="0"/>
              <a:t>: Free Press.</a:t>
            </a:r>
          </a:p>
          <a:p>
            <a:r>
              <a:rPr lang="en-US" sz="900" dirty="0" err="1"/>
              <a:t>Chivers</a:t>
            </a:r>
            <a:r>
              <a:rPr lang="en-US" sz="900" dirty="0"/>
              <a:t>, M. L., </a:t>
            </a:r>
            <a:r>
              <a:rPr lang="en-US" sz="900" dirty="0" err="1"/>
              <a:t>Rieger</a:t>
            </a:r>
            <a:r>
              <a:rPr lang="en-US" sz="900" dirty="0"/>
              <a:t>, G., </a:t>
            </a:r>
            <a:r>
              <a:rPr lang="en-US" sz="900" dirty="0" err="1"/>
              <a:t>Latty</a:t>
            </a:r>
            <a:r>
              <a:rPr lang="en-US" sz="900" dirty="0"/>
              <a:t>, E., &amp; Bailey, J. M. (2005). A sex difference in the specificity of sexual </a:t>
            </a:r>
            <a:r>
              <a:rPr lang="en-US" sz="900" dirty="0" err="1"/>
              <a:t>arousel</a:t>
            </a:r>
            <a:r>
              <a:rPr lang="en-US" sz="900" dirty="0"/>
              <a:t>. </a:t>
            </a:r>
            <a:r>
              <a:rPr lang="en-US" sz="900" i="1" dirty="0"/>
              <a:t>Psychological Science, 15,</a:t>
            </a:r>
            <a:r>
              <a:rPr lang="en-US" sz="900" dirty="0"/>
              <a:t> 736-744.</a:t>
            </a:r>
          </a:p>
          <a:p>
            <a:r>
              <a:rPr lang="en-US" sz="900" dirty="0"/>
              <a:t>Clark, R., Anderson, N. B., Clark, V. R., &amp; Williams, D. R. (1999). Racism as a stressor for African Americans: A </a:t>
            </a:r>
            <a:r>
              <a:rPr lang="en-US" sz="900" dirty="0" err="1"/>
              <a:t>biopsychosocial</a:t>
            </a:r>
            <a:r>
              <a:rPr lang="en-US" sz="900" dirty="0"/>
              <a:t> model. </a:t>
            </a:r>
            <a:r>
              <a:rPr lang="en-US" sz="900" i="1" dirty="0"/>
              <a:t>American Psychologist, 54, </a:t>
            </a:r>
            <a:r>
              <a:rPr lang="en-US" sz="900" dirty="0"/>
              <a:t>805-816.</a:t>
            </a:r>
          </a:p>
          <a:p>
            <a:r>
              <a:rPr lang="en-US" sz="900" dirty="0"/>
              <a:t>Craig, I. W., E. Harper, and C. </a:t>
            </a:r>
            <a:r>
              <a:rPr lang="en-US" sz="900" dirty="0" err="1"/>
              <a:t>Loat</a:t>
            </a:r>
            <a:r>
              <a:rPr lang="en-US" sz="900" dirty="0"/>
              <a:t>. 2004. The genetic basis for sex differences in human behavior: Role of the sex chromosomes. </a:t>
            </a:r>
            <a:r>
              <a:rPr lang="en-US" sz="900" i="1" dirty="0"/>
              <a:t>Annals of Human Genetics, 68, </a:t>
            </a:r>
            <a:r>
              <a:rPr lang="en-US" sz="900" dirty="0"/>
              <a:t>269-84.</a:t>
            </a:r>
          </a:p>
          <a:p>
            <a:r>
              <a:rPr lang="en-US" sz="900" dirty="0" err="1"/>
              <a:t>Dahrendorf</a:t>
            </a:r>
            <a:r>
              <a:rPr lang="en-US" sz="900" dirty="0"/>
              <a:t>, R. (1959). </a:t>
            </a:r>
            <a:r>
              <a:rPr lang="en-US" sz="900" i="1" dirty="0"/>
              <a:t>Class and class conflict in industrial societies. </a:t>
            </a:r>
            <a:r>
              <a:rPr lang="en-US" sz="900" dirty="0"/>
              <a:t>Stanford, CA: Stanford University Press. </a:t>
            </a:r>
          </a:p>
          <a:p>
            <a:r>
              <a:rPr lang="en-US" sz="900" dirty="0"/>
              <a:t> Diamond, L. M. (2008). </a:t>
            </a:r>
            <a:r>
              <a:rPr lang="en-US" sz="900" i="1" dirty="0"/>
              <a:t>Sexual Fluidity: Understanding women’s love and desire. </a:t>
            </a:r>
            <a:r>
              <a:rPr lang="en-US" sz="900" dirty="0"/>
              <a:t>Cambridge, MA: Harvard University Press. </a:t>
            </a:r>
          </a:p>
          <a:p>
            <a:r>
              <a:rPr lang="en-US" sz="900" dirty="0"/>
              <a:t>Diamond, L. M., &amp; Butterworth, M. (2008). Questioning gender and sexual identity: Dynamic links over time. </a:t>
            </a:r>
            <a:r>
              <a:rPr lang="en-US" sz="900" i="1" dirty="0"/>
              <a:t>Sex Roles, 59, 365-376.</a:t>
            </a:r>
            <a:endParaRPr lang="en-US" sz="900" dirty="0"/>
          </a:p>
          <a:p>
            <a:r>
              <a:rPr lang="en-US" sz="900" dirty="0" err="1"/>
              <a:t>Duany</a:t>
            </a:r>
            <a:r>
              <a:rPr lang="en-US" sz="900" dirty="0"/>
              <a:t>, J. (2002). </a:t>
            </a:r>
            <a:r>
              <a:rPr lang="en-US" sz="900" i="1" dirty="0"/>
              <a:t>The Puerto Rican nation on the move: Identities on the island and in the United States. </a:t>
            </a:r>
            <a:r>
              <a:rPr lang="en-US" sz="900" dirty="0"/>
              <a:t>Chapel Hill, NC: University of North Carolina Press.</a:t>
            </a:r>
          </a:p>
          <a:p>
            <a:r>
              <a:rPr lang="en-US" sz="900" dirty="0" err="1"/>
              <a:t>Eagly</a:t>
            </a:r>
            <a:r>
              <a:rPr lang="en-US" sz="900" dirty="0"/>
              <a:t>, A. H., &amp; Steffen, V. J. (1986). Gender and aggressive behavior: A meta-analytic review of the social psychological literature. </a:t>
            </a:r>
            <a:r>
              <a:rPr lang="en-US" sz="900" i="1" dirty="0"/>
              <a:t>Psychological Bulletin, 100, 309-330. </a:t>
            </a:r>
            <a:endParaRPr lang="en-US" sz="900" dirty="0"/>
          </a:p>
          <a:p>
            <a:r>
              <a:rPr lang="en-US" sz="900" dirty="0" err="1"/>
              <a:t>Ellor</a:t>
            </a:r>
            <a:r>
              <a:rPr lang="en-US" sz="900" dirty="0"/>
              <a:t>. J. W., Netting, F. E., &amp; </a:t>
            </a:r>
            <a:r>
              <a:rPr lang="en-US" sz="900" dirty="0" err="1"/>
              <a:t>Thibault</a:t>
            </a:r>
            <a:r>
              <a:rPr lang="en-US" sz="900" dirty="0"/>
              <a:t>, J. M. (1999). </a:t>
            </a:r>
            <a:r>
              <a:rPr lang="en-US" sz="900" i="1" dirty="0"/>
              <a:t>Understanding religious and spiritual aspects of human service practice. </a:t>
            </a:r>
            <a:r>
              <a:rPr lang="en-US" sz="900" dirty="0"/>
              <a:t>Columbia: University of South Carolina Press.</a:t>
            </a:r>
          </a:p>
          <a:p>
            <a:r>
              <a:rPr lang="en-US" sz="900" dirty="0" err="1"/>
              <a:t>Galambos</a:t>
            </a:r>
            <a:r>
              <a:rPr lang="en-US" sz="900" dirty="0"/>
              <a:t>, N. L., Turner, P. K., &amp; Tilton-Weaver, L. C. (2005). Chronological and subjective age in emerging adulthood: The crossover effect. </a:t>
            </a:r>
            <a:r>
              <a:rPr lang="en-US" sz="900" i="1" dirty="0"/>
              <a:t>Journal of Adolescent Research, 20, </a:t>
            </a:r>
            <a:r>
              <a:rPr lang="en-US" sz="900" dirty="0"/>
              <a:t>538 –556.</a:t>
            </a:r>
          </a:p>
          <a:p>
            <a:r>
              <a:rPr lang="en-US" sz="900" dirty="0"/>
              <a:t>Hall, R. E. (2003). Skin color and post-colonial hierarchy: A global strategy for conflict resolution. </a:t>
            </a:r>
            <a:r>
              <a:rPr lang="en-US" sz="900" i="1" dirty="0"/>
              <a:t>Journal of Psychology, 137</a:t>
            </a:r>
            <a:r>
              <a:rPr lang="en-US" sz="900" dirty="0"/>
              <a:t>(1), 41-53.</a:t>
            </a:r>
          </a:p>
          <a:p>
            <a:r>
              <a:rPr lang="en-US" sz="900" dirty="0"/>
              <a:t>Harris, D. (1995). Exploring the determinants of adult black identity: Context and process. </a:t>
            </a:r>
            <a:r>
              <a:rPr lang="en-US" sz="900" i="1" dirty="0"/>
              <a:t>Social Forces, 74, </a:t>
            </a:r>
            <a:r>
              <a:rPr lang="en-US" sz="900" dirty="0"/>
              <a:t>227-241.</a:t>
            </a:r>
          </a:p>
          <a:p>
            <a:r>
              <a:rPr lang="en-US" sz="900" dirty="0"/>
              <a:t>Harris, D. R. (2002). “Who is multiracial? Assessing the complexity of lived race.” </a:t>
            </a:r>
            <a:r>
              <a:rPr lang="en-US" sz="900" i="1" dirty="0"/>
              <a:t>American Sociological Review, 67</a:t>
            </a:r>
            <a:r>
              <a:rPr lang="en-US" sz="900" dirty="0"/>
              <a:t>(4), 614-627.</a:t>
            </a:r>
          </a:p>
          <a:p>
            <a:r>
              <a:rPr lang="en-US" sz="900" dirty="0"/>
              <a:t>Harris, M. (1970). “Referential ambiguity in the calculus of Brazilian racial identity.” </a:t>
            </a:r>
            <a:r>
              <a:rPr lang="en-US" sz="900" i="1" dirty="0"/>
              <a:t>Southwestern Journal of Anthropology, 26</a:t>
            </a:r>
            <a:r>
              <a:rPr lang="en-US" sz="900" dirty="0"/>
              <a:t>(1), 1-17.</a:t>
            </a:r>
          </a:p>
          <a:p>
            <a:r>
              <a:rPr lang="en-US" sz="900" dirty="0"/>
              <a:t>Hicks, J. W. (2004). Ethnicity, race, and forensic psychiatry: Are we color-blind? </a:t>
            </a:r>
            <a:r>
              <a:rPr lang="en-US" sz="900" i="1" dirty="0"/>
              <a:t>Journal of American Academy of Psychiatric Law, 32</a:t>
            </a:r>
            <a:r>
              <a:rPr lang="en-US" sz="900" dirty="0"/>
              <a:t>(1)</a:t>
            </a:r>
            <a:r>
              <a:rPr lang="en-US" sz="900" i="1" dirty="0"/>
              <a:t>, </a:t>
            </a:r>
            <a:r>
              <a:rPr lang="en-US" sz="900" dirty="0"/>
              <a:t>21-33.</a:t>
            </a:r>
            <a:r>
              <a:rPr lang="en-US" sz="900" i="1" dirty="0"/>
              <a:t> </a:t>
            </a:r>
            <a:endParaRPr lang="en-US" sz="900" dirty="0"/>
          </a:p>
          <a:p>
            <a:r>
              <a:rPr lang="en-US" sz="900" dirty="0"/>
              <a:t>Hodge, D. R., Jackson, K. F., &amp; Vaughn, M. G. (2010). Culturally sensitive interventions and health and behavioral health youth outcomes: A meta-analytic review. </a:t>
            </a:r>
            <a:r>
              <a:rPr lang="en-US" sz="900" i="1" dirty="0"/>
              <a:t>Social Work in Health Care, 49</a:t>
            </a:r>
            <a:r>
              <a:rPr lang="en-US" sz="900" dirty="0"/>
              <a:t>(5), 410-423.</a:t>
            </a:r>
          </a:p>
          <a:p>
            <a:r>
              <a:rPr lang="en-US" sz="900" dirty="0"/>
              <a:t>Jennings, M. K. (2006). The gender gap in attitudes and beliefs about the place of women in American political life: A longitudinal, cross-generational analysis. </a:t>
            </a:r>
            <a:r>
              <a:rPr lang="en-US" sz="900" i="1" dirty="0"/>
              <a:t>Politics &amp; Gender, 2: </a:t>
            </a:r>
            <a:r>
              <a:rPr lang="en-US" sz="900" dirty="0"/>
              <a:t>193-219. </a:t>
            </a:r>
          </a:p>
          <a:p>
            <a:r>
              <a:rPr lang="en-US" sz="900" dirty="0" err="1"/>
              <a:t>LaVeist</a:t>
            </a:r>
            <a:r>
              <a:rPr lang="en-US" sz="900" dirty="0"/>
              <a:t>, T. A. (1996). Why should we continue to study race…but do a better job: An essay on race, racism, and health. </a:t>
            </a:r>
            <a:r>
              <a:rPr lang="en-US" sz="900" i="1" dirty="0"/>
              <a:t>Ethnicity Disease, 6, </a:t>
            </a:r>
            <a:r>
              <a:rPr lang="en-US" sz="900" dirty="0"/>
              <a:t>21-23.</a:t>
            </a:r>
          </a:p>
          <a:p>
            <a:r>
              <a:rPr lang="en-US" sz="900" dirty="0"/>
              <a:t>Lindley, L. L., </a:t>
            </a:r>
            <a:r>
              <a:rPr lang="en-US" sz="900" dirty="0" err="1"/>
              <a:t>Walesmann</a:t>
            </a:r>
            <a:r>
              <a:rPr lang="en-US" sz="900" dirty="0"/>
              <a:t>, K. M., &amp; Carter, J. W. (2012). The association of sexual orientation measures with young adults’ health-related outcomes. </a:t>
            </a:r>
            <a:r>
              <a:rPr lang="en-US" sz="900" i="1" dirty="0"/>
              <a:t>American Journal of Public Health, 102</a:t>
            </a:r>
            <a:r>
              <a:rPr lang="en-US" sz="900" dirty="0"/>
              <a:t>(6), 1177-1185.</a:t>
            </a:r>
          </a:p>
          <a:p>
            <a:endParaRPr lang="en-US" sz="1000" dirty="0"/>
          </a:p>
          <a:p>
            <a:endParaRPr lang="en-US" sz="1000" dirty="0"/>
          </a:p>
        </p:txBody>
      </p:sp>
    </p:spTree>
    <p:extLst>
      <p:ext uri="{BB962C8B-B14F-4D97-AF65-F5344CB8AC3E}">
        <p14:creationId xmlns:p14="http://schemas.microsoft.com/office/powerpoint/2010/main" val="11385676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0"/>
            <a:ext cx="8229600" cy="1143000"/>
          </a:xfrm>
        </p:spPr>
        <p:txBody>
          <a:bodyPr/>
          <a:lstStyle/>
          <a:p>
            <a:r>
              <a:rPr lang="en-US" dirty="0"/>
              <a:t>References Continued</a:t>
            </a:r>
          </a:p>
        </p:txBody>
      </p:sp>
      <p:sp>
        <p:nvSpPr>
          <p:cNvPr id="3" name="Content Placeholder 2"/>
          <p:cNvSpPr>
            <a:spLocks noGrp="1"/>
          </p:cNvSpPr>
          <p:nvPr>
            <p:ph idx="1"/>
          </p:nvPr>
        </p:nvSpPr>
        <p:spPr>
          <a:xfrm>
            <a:off x="457200" y="851108"/>
            <a:ext cx="8229600" cy="4525963"/>
          </a:xfrm>
        </p:spPr>
        <p:txBody>
          <a:bodyPr>
            <a:noAutofit/>
          </a:bodyPr>
          <a:lstStyle/>
          <a:p>
            <a:r>
              <a:rPr lang="en-US" sz="1000" dirty="0"/>
              <a:t>Mock, S. E., &amp; </a:t>
            </a:r>
            <a:r>
              <a:rPr lang="en-US" sz="1000" dirty="0" err="1"/>
              <a:t>Eibach</a:t>
            </a:r>
            <a:r>
              <a:rPr lang="en-US" sz="1000" dirty="0"/>
              <a:t>, R. P. (2011). Age prejudice moderates the effect of subjective age on psychological well-being: Evidence from a 10-year longitudinal study. </a:t>
            </a:r>
            <a:r>
              <a:rPr lang="en-US" sz="1000" i="1" dirty="0"/>
              <a:t>Psychology and Aging, 26, </a:t>
            </a:r>
            <a:r>
              <a:rPr lang="en-US" sz="1000" dirty="0"/>
              <a:t>979–986.</a:t>
            </a:r>
          </a:p>
          <a:p>
            <a:r>
              <a:rPr lang="en-US" sz="1000" dirty="0" err="1"/>
              <a:t>Montepare</a:t>
            </a:r>
            <a:r>
              <a:rPr lang="en-US" sz="1000" dirty="0"/>
              <a:t>, J. M. (2009). Subjective age: Toward a guiding lifespan framework. </a:t>
            </a:r>
            <a:r>
              <a:rPr lang="en-US" sz="1000" i="1" dirty="0"/>
              <a:t>International Journal of Behavioral Development, 33, </a:t>
            </a:r>
            <a:r>
              <a:rPr lang="en-US" sz="1000" dirty="0"/>
              <a:t>42– 46.</a:t>
            </a:r>
          </a:p>
          <a:p>
            <a:r>
              <a:rPr lang="en-US" sz="1000" dirty="0"/>
              <a:t>Nagel, J. (1994). Constructing ethnicity: Creating and recreating ethnic identity and culture. </a:t>
            </a:r>
            <a:r>
              <a:rPr lang="en-US" sz="1000" i="1" dirty="0"/>
              <a:t>Social Problems, 41</a:t>
            </a:r>
            <a:r>
              <a:rPr lang="en-US" sz="1000" dirty="0"/>
              <a:t>(1), 152-176.</a:t>
            </a:r>
          </a:p>
          <a:p>
            <a:r>
              <a:rPr lang="en-US" sz="1000" dirty="0"/>
              <a:t>Nakamura, M. (2008). Destabilizing gender identity. </a:t>
            </a:r>
            <a:r>
              <a:rPr lang="en-US" sz="1000" i="1" dirty="0"/>
              <a:t>Women’s Studies Quarterly, 36</a:t>
            </a:r>
            <a:r>
              <a:rPr lang="en-US" sz="1000" dirty="0"/>
              <a:t>(3/4), 289-291.</a:t>
            </a:r>
          </a:p>
          <a:p>
            <a:r>
              <a:rPr lang="en-US" sz="1000" dirty="0"/>
              <a:t>Nash, C. (2011). Genetics, race, and relatedness: Human mobility and human diversity in the </a:t>
            </a:r>
            <a:r>
              <a:rPr lang="en-US" sz="1000" dirty="0" err="1"/>
              <a:t>genographic</a:t>
            </a:r>
            <a:r>
              <a:rPr lang="en-US" sz="1000" dirty="0"/>
              <a:t> project. </a:t>
            </a:r>
            <a:r>
              <a:rPr lang="en-US" sz="1000" i="1" dirty="0"/>
              <a:t>Annals of the Association of American Geographers, 102</a:t>
            </a:r>
            <a:r>
              <a:rPr lang="en-US" sz="1000" dirty="0"/>
              <a:t>(3), 667-684.</a:t>
            </a:r>
          </a:p>
          <a:p>
            <a:r>
              <a:rPr lang="en-US" sz="1000" dirty="0"/>
              <a:t>National Association of Social Workers. (2008). </a:t>
            </a:r>
            <a:r>
              <a:rPr lang="en-US" sz="1000" i="1" dirty="0"/>
              <a:t>Code of Ethics. </a:t>
            </a:r>
            <a:r>
              <a:rPr lang="en-US" sz="1000" dirty="0"/>
              <a:t>Retrieved from: </a:t>
            </a:r>
            <a:r>
              <a:rPr lang="en-US" sz="1000" i="1" dirty="0">
                <a:hlinkClick r:id="rId2"/>
              </a:rPr>
              <a:t>http://www.naswdc.org/pubs/code/code.asp</a:t>
            </a:r>
            <a:endParaRPr lang="en-US" sz="1000" dirty="0"/>
          </a:p>
          <a:p>
            <a:r>
              <a:rPr lang="en-US" sz="1000" dirty="0"/>
              <a:t>Nichols, M. (1988). Bisexuality in women: Myths, realities, and implications for therapy. </a:t>
            </a:r>
            <a:r>
              <a:rPr lang="en-US" sz="1000" i="1" dirty="0"/>
              <a:t>Women and Therapy, 7, </a:t>
            </a:r>
            <a:r>
              <a:rPr lang="en-US" sz="1000" dirty="0"/>
              <a:t>235-252.</a:t>
            </a:r>
          </a:p>
          <a:p>
            <a:r>
              <a:rPr lang="en-US" sz="1000" dirty="0"/>
              <a:t>Park, Y. (2005). Culture as deficit: A critical discourse analysis of the concept of culture in contemporary social work discourse. </a:t>
            </a:r>
            <a:r>
              <a:rPr lang="en-US" sz="1000" i="1" dirty="0"/>
              <a:t>Journal of Sociology and Social Welfare, 32</a:t>
            </a:r>
            <a:r>
              <a:rPr lang="en-US" sz="1000" dirty="0"/>
              <a:t>(3), 11-33.</a:t>
            </a:r>
          </a:p>
          <a:p>
            <a:r>
              <a:rPr lang="en-US" sz="1000" dirty="0" err="1"/>
              <a:t>Phinney</a:t>
            </a:r>
            <a:r>
              <a:rPr lang="en-US" sz="1000" dirty="0"/>
              <a:t>, J. S. (1996). Understanding ethnic diversity. </a:t>
            </a:r>
            <a:r>
              <a:rPr lang="en-US" sz="1000" i="1" dirty="0"/>
              <a:t>American Behavioral Scientist, 40, </a:t>
            </a:r>
            <a:r>
              <a:rPr lang="en-US" sz="1000" dirty="0"/>
              <a:t>143-153. </a:t>
            </a:r>
          </a:p>
          <a:p>
            <a:r>
              <a:rPr lang="en-US" sz="1000" dirty="0" err="1"/>
              <a:t>Rosenwald</a:t>
            </a:r>
            <a:r>
              <a:rPr lang="en-US" sz="1000" dirty="0"/>
              <a:t>, M. (2006). Exploring the political ideologies of licensed social workers</a:t>
            </a:r>
            <a:r>
              <a:rPr lang="en-US" sz="1000" i="1" dirty="0"/>
              <a:t>. Social Work Research, 30, </a:t>
            </a:r>
            <a:r>
              <a:rPr lang="en-US" sz="1000" dirty="0"/>
              <a:t>121-126.</a:t>
            </a:r>
          </a:p>
          <a:p>
            <a:r>
              <a:rPr lang="en-US" sz="1000" dirty="0"/>
              <a:t>Rubin, D. C., &amp; </a:t>
            </a:r>
            <a:r>
              <a:rPr lang="en-US" sz="1000" dirty="0" err="1"/>
              <a:t>Berntsen</a:t>
            </a:r>
            <a:r>
              <a:rPr lang="en-US" sz="1000" dirty="0"/>
              <a:t>, D. (2006). People over forty feel 20% younger than their age: Subjective age across the life span. </a:t>
            </a:r>
            <a:r>
              <a:rPr lang="en-US" sz="1000" i="1" dirty="0" err="1"/>
              <a:t>Psychonomic</a:t>
            </a:r>
            <a:r>
              <a:rPr lang="en-US" sz="1000" i="1" dirty="0"/>
              <a:t> Bulletin &amp; Review, 13, </a:t>
            </a:r>
            <a:r>
              <a:rPr lang="en-US" sz="1000" dirty="0"/>
              <a:t>776–780.</a:t>
            </a:r>
          </a:p>
          <a:p>
            <a:r>
              <a:rPr lang="en-US" sz="1000" dirty="0"/>
              <a:t>Rust, P. C. R. (2000). Alternatives to binary sexuality: Modeling bisexuality. In P. C. R. Rust (Ed.) Bisexuality in the United States (pp. 33–54). New York: Columbia University Press.</a:t>
            </a:r>
          </a:p>
          <a:p>
            <a:r>
              <a:rPr lang="en-US" sz="1000" dirty="0"/>
              <a:t>Rust, P. C. R. (2002). Bisexuality: The state of the union. </a:t>
            </a:r>
            <a:r>
              <a:rPr lang="en-US" sz="1000" i="1" dirty="0"/>
              <a:t>Annual Review of Sex Research, 13,</a:t>
            </a:r>
            <a:r>
              <a:rPr lang="en-US" sz="1000" dirty="0"/>
              <a:t>180-240.</a:t>
            </a:r>
          </a:p>
          <a:p>
            <a:r>
              <a:rPr lang="en-US" sz="1000" dirty="0"/>
              <a:t>The Association of Religion Data Archives. (2012). Denominational profiles. Retrieved from: </a:t>
            </a:r>
            <a:r>
              <a:rPr lang="en-US" sz="1000" dirty="0">
                <a:hlinkClick r:id="rId3"/>
              </a:rPr>
              <a:t>http://www.thearda.com/Denoms/families/index.asp</a:t>
            </a:r>
            <a:endParaRPr lang="en-US" sz="1000" dirty="0"/>
          </a:p>
          <a:p>
            <a:r>
              <a:rPr lang="en-US" sz="1000" dirty="0"/>
              <a:t>Thompson, R. H. (1989). Theories of ethnicity: A critical appraisal. New York. Greenwood Press.</a:t>
            </a:r>
          </a:p>
          <a:p>
            <a:r>
              <a:rPr lang="en-US" sz="1000" dirty="0"/>
              <a:t>United States Census Bureau. (2011). </a:t>
            </a:r>
            <a:r>
              <a:rPr lang="en-US" sz="1000" i="1" dirty="0"/>
              <a:t>Overview of Race and Hispanic Origin: 2010.</a:t>
            </a:r>
            <a:r>
              <a:rPr lang="en-US" sz="1000" dirty="0"/>
              <a:t> Retrieved from: </a:t>
            </a:r>
            <a:r>
              <a:rPr lang="en-US" sz="1000" dirty="0">
                <a:hlinkClick r:id="rId4"/>
              </a:rPr>
              <a:t>http://www.census.gov/prod/cen2010/briefs/c2010br-02.pdf</a:t>
            </a:r>
            <a:r>
              <a:rPr lang="en-US" sz="1000" dirty="0"/>
              <a:t> </a:t>
            </a:r>
          </a:p>
          <a:p>
            <a:r>
              <a:rPr lang="en-US" sz="1000" dirty="0"/>
              <a:t>United States Census Bureau. (2012). Nearly 1 in 5 people have a disability in the U.S., Census Bureau Reports. Retrieved from: </a:t>
            </a:r>
            <a:r>
              <a:rPr lang="en-US" sz="1000" dirty="0">
                <a:hlinkClick r:id="rId5"/>
              </a:rPr>
              <a:t>http://www.census.gov/newsroom/releases/archives/miscellaneous/cb12-134.html</a:t>
            </a:r>
            <a:endParaRPr lang="en-US" sz="1000" dirty="0"/>
          </a:p>
          <a:p>
            <a:r>
              <a:rPr lang="en-US" sz="1000" dirty="0"/>
              <a:t>United States Census Bureau. (2012). </a:t>
            </a:r>
            <a:r>
              <a:rPr lang="en-US" sz="1000" i="1" dirty="0"/>
              <a:t>What is Race? </a:t>
            </a:r>
            <a:r>
              <a:rPr lang="en-US" sz="1000" dirty="0"/>
              <a:t>Retrieved from: </a:t>
            </a:r>
            <a:r>
              <a:rPr lang="en-US" sz="1000" dirty="0">
                <a:hlinkClick r:id="rId6"/>
              </a:rPr>
              <a:t>http://www.census.gov/population/race/</a:t>
            </a:r>
            <a:endParaRPr lang="en-US" sz="1000" dirty="0"/>
          </a:p>
          <a:p>
            <a:r>
              <a:rPr lang="en-US" sz="1000" dirty="0" err="1"/>
              <a:t>Verhulst</a:t>
            </a:r>
            <a:r>
              <a:rPr lang="en-US" sz="1000" dirty="0"/>
              <a:t>, B., Eaves, L. J., &amp; </a:t>
            </a:r>
            <a:r>
              <a:rPr lang="en-US" sz="1000" dirty="0" err="1"/>
              <a:t>Hatemi</a:t>
            </a:r>
            <a:r>
              <a:rPr lang="en-US" sz="1000" dirty="0"/>
              <a:t>, P. K. (2012). Correlation not causation: The relationship between Personality traits and political ideologies. </a:t>
            </a:r>
            <a:r>
              <a:rPr lang="en-US" sz="1000" i="1" dirty="0"/>
              <a:t>American Journal of Political Science. 56</a:t>
            </a:r>
            <a:r>
              <a:rPr lang="en-US" sz="1000" dirty="0"/>
              <a:t>(1), 34-51.</a:t>
            </a:r>
          </a:p>
          <a:p>
            <a:r>
              <a:rPr lang="en-US" sz="1000" dirty="0"/>
              <a:t>World Health Organization. (2011). Disabilities. Retrieved from: </a:t>
            </a:r>
            <a:r>
              <a:rPr lang="en-US" sz="1000" dirty="0">
                <a:hlinkClick r:id="rId7"/>
              </a:rPr>
              <a:t>http://www.who.int/topics/disabilities/en/</a:t>
            </a:r>
            <a:endParaRPr lang="en-US" sz="1000" dirty="0"/>
          </a:p>
          <a:p>
            <a:r>
              <a:rPr lang="en-US" sz="1000" dirty="0"/>
              <a:t>World Health Organization. (2011). Disability and Health. Retrieved from: </a:t>
            </a:r>
            <a:r>
              <a:rPr lang="en-US" sz="1000" dirty="0">
                <a:hlinkClick r:id="rId8"/>
              </a:rPr>
              <a:t>http://www.who.int/mediacentre/factsheets/fs352/en/index.html</a:t>
            </a:r>
            <a:endParaRPr lang="en-US" sz="1000" dirty="0"/>
          </a:p>
          <a:p>
            <a:r>
              <a:rPr lang="en-US" sz="1000" dirty="0"/>
              <a:t>Yan, M. C. (2008). Exploring cultural tensions in cross-cultural social work practice. </a:t>
            </a:r>
            <a:r>
              <a:rPr lang="en-US" sz="1000" i="1" dirty="0"/>
              <a:t>Social Work, 53</a:t>
            </a:r>
            <a:r>
              <a:rPr lang="en-US" sz="1000" dirty="0"/>
              <a:t>(4), 317-328. </a:t>
            </a:r>
          </a:p>
          <a:p>
            <a:pPr marL="0" indent="0">
              <a:buNone/>
            </a:pPr>
            <a:r>
              <a:rPr lang="en-US" sz="1000" dirty="0"/>
              <a:t> </a:t>
            </a:r>
          </a:p>
          <a:p>
            <a:endParaRPr lang="en-US" sz="1000" dirty="0"/>
          </a:p>
        </p:txBody>
      </p:sp>
    </p:spTree>
    <p:extLst>
      <p:ext uri="{BB962C8B-B14F-4D97-AF65-F5344CB8AC3E}">
        <p14:creationId xmlns:p14="http://schemas.microsoft.com/office/powerpoint/2010/main" val="3140242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Vignette 11.2-Julie Shelton</a:t>
            </a:r>
          </a:p>
        </p:txBody>
      </p:sp>
      <p:sp>
        <p:nvSpPr>
          <p:cNvPr id="3" name="Content Placeholder 2"/>
          <p:cNvSpPr>
            <a:spLocks noGrp="1"/>
          </p:cNvSpPr>
          <p:nvPr>
            <p:ph idx="1"/>
          </p:nvPr>
        </p:nvSpPr>
        <p:spPr/>
        <p:txBody>
          <a:bodyPr>
            <a:normAutofit fontScale="92500"/>
          </a:bodyPr>
          <a:lstStyle/>
          <a:p>
            <a:r>
              <a:rPr lang="en-US" dirty="0"/>
              <a:t>Julie is a school social worker at a middle school</a:t>
            </a:r>
          </a:p>
          <a:p>
            <a:r>
              <a:rPr lang="en-US" dirty="0"/>
              <a:t>On the fourth day of school, Julie received a referral from a sixth grade home room teacher because one of his students, Amelia </a:t>
            </a:r>
            <a:r>
              <a:rPr lang="en-US" dirty="0" err="1"/>
              <a:t>Rostom</a:t>
            </a:r>
            <a:r>
              <a:rPr lang="en-US" dirty="0"/>
              <a:t>, missed her third day of school</a:t>
            </a:r>
          </a:p>
          <a:p>
            <a:r>
              <a:rPr lang="en-US" dirty="0"/>
              <a:t>Julie contacted Amelia’s mother and set up a time the next day to do a home visit with the family to see why Amelia had not been at school in three days</a:t>
            </a:r>
          </a:p>
        </p:txBody>
      </p:sp>
    </p:spTree>
    <p:extLst>
      <p:ext uri="{BB962C8B-B14F-4D97-AF65-F5344CB8AC3E}">
        <p14:creationId xmlns:p14="http://schemas.microsoft.com/office/powerpoint/2010/main" val="4246260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11.2 Continued </a:t>
            </a:r>
          </a:p>
        </p:txBody>
      </p:sp>
      <p:sp>
        <p:nvSpPr>
          <p:cNvPr id="3" name="Content Placeholder 2"/>
          <p:cNvSpPr>
            <a:spLocks noGrp="1"/>
          </p:cNvSpPr>
          <p:nvPr>
            <p:ph idx="1"/>
          </p:nvPr>
        </p:nvSpPr>
        <p:spPr/>
        <p:txBody>
          <a:bodyPr>
            <a:normAutofit fontScale="85000" lnSpcReduction="20000"/>
          </a:bodyPr>
          <a:lstStyle/>
          <a:p>
            <a:r>
              <a:rPr lang="en-US" dirty="0"/>
              <a:t>Amelia explained that she came home from school the first day crying because teachers, students, and the assistant principal made negative comments about her wearing a scarf on her head, and noted it was against dress code</a:t>
            </a:r>
          </a:p>
          <a:p>
            <a:r>
              <a:rPr lang="en-US" dirty="0"/>
              <a:t>Although there is a school policy for no hats, Amelia wore a hijab, which represented her Muslim beliefs and Amelia’s parents would not let Amelia go to school without it</a:t>
            </a:r>
          </a:p>
          <a:p>
            <a:r>
              <a:rPr lang="en-US" dirty="0"/>
              <a:t>Julie said she understood and wanted for the faculty and staff at the school to respect her religious and cultural beliefs and wondered what to do and say next</a:t>
            </a:r>
          </a:p>
        </p:txBody>
      </p:sp>
    </p:spTree>
    <p:extLst>
      <p:ext uri="{BB962C8B-B14F-4D97-AF65-F5344CB8AC3E}">
        <p14:creationId xmlns:p14="http://schemas.microsoft.com/office/powerpoint/2010/main" val="1322885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Vignette 11.3-Cooper Fletcher</a:t>
            </a:r>
          </a:p>
        </p:txBody>
      </p:sp>
      <p:sp>
        <p:nvSpPr>
          <p:cNvPr id="3" name="Content Placeholder 2"/>
          <p:cNvSpPr>
            <a:spLocks noGrp="1"/>
          </p:cNvSpPr>
          <p:nvPr>
            <p:ph idx="1"/>
          </p:nvPr>
        </p:nvSpPr>
        <p:spPr/>
        <p:txBody>
          <a:bodyPr>
            <a:normAutofit lnSpcReduction="10000"/>
          </a:bodyPr>
          <a:lstStyle/>
          <a:p>
            <a:r>
              <a:rPr lang="en-US" dirty="0"/>
              <a:t>Cooper, a hospice social worker, has </a:t>
            </a:r>
            <a:r>
              <a:rPr lang="en-US" dirty="0" smtClean="0"/>
              <a:t>an in-home </a:t>
            </a:r>
            <a:r>
              <a:rPr lang="en-US" dirty="0"/>
              <a:t>visit with Neil Hurwitz, </a:t>
            </a:r>
            <a:r>
              <a:rPr lang="en-US" dirty="0" smtClean="0"/>
              <a:t>who, </a:t>
            </a:r>
            <a:r>
              <a:rPr lang="en-US" dirty="0"/>
              <a:t>at the age of </a:t>
            </a:r>
            <a:r>
              <a:rPr lang="en-US" dirty="0" smtClean="0"/>
              <a:t>47, has </a:t>
            </a:r>
            <a:r>
              <a:rPr lang="en-US" dirty="0"/>
              <a:t>less than six months to live due to cancer</a:t>
            </a:r>
          </a:p>
          <a:p>
            <a:r>
              <a:rPr lang="en-US" dirty="0"/>
              <a:t>Neil had good support from parents, sister, and his partner </a:t>
            </a:r>
            <a:r>
              <a:rPr lang="en-US" dirty="0" smtClean="0"/>
              <a:t>Stephen. </a:t>
            </a:r>
            <a:endParaRPr lang="en-US" dirty="0"/>
          </a:p>
          <a:p>
            <a:r>
              <a:rPr lang="en-US" dirty="0"/>
              <a:t>Neil and his family are Jewish, and his parents purchased family cemetery plots for everyone in their family in a Jewish </a:t>
            </a:r>
            <a:r>
              <a:rPr lang="en-US" dirty="0" smtClean="0"/>
              <a:t>cemetery.</a:t>
            </a:r>
            <a:endParaRPr lang="en-US" dirty="0"/>
          </a:p>
          <a:p>
            <a:pPr marL="0" indent="0">
              <a:buNone/>
            </a:pPr>
            <a:endParaRPr lang="en-US" dirty="0"/>
          </a:p>
        </p:txBody>
      </p:sp>
    </p:spTree>
    <p:extLst>
      <p:ext uri="{BB962C8B-B14F-4D97-AF65-F5344CB8AC3E}">
        <p14:creationId xmlns:p14="http://schemas.microsoft.com/office/powerpoint/2010/main" val="2252118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11.3 Continued</a:t>
            </a:r>
          </a:p>
        </p:txBody>
      </p:sp>
      <p:sp>
        <p:nvSpPr>
          <p:cNvPr id="3" name="Content Placeholder 2"/>
          <p:cNvSpPr>
            <a:spLocks noGrp="1"/>
          </p:cNvSpPr>
          <p:nvPr>
            <p:ph idx="1"/>
          </p:nvPr>
        </p:nvSpPr>
        <p:spPr/>
        <p:txBody>
          <a:bodyPr>
            <a:normAutofit fontScale="92500"/>
          </a:bodyPr>
          <a:lstStyle/>
          <a:p>
            <a:r>
              <a:rPr lang="en-US" dirty="0"/>
              <a:t>Stephen, Neil’s partner of 25 years, is not Jewish and cannot be buried at the cemetery where Neil’s parents have bought the </a:t>
            </a:r>
            <a:r>
              <a:rPr lang="en-US" dirty="0" smtClean="0"/>
              <a:t>plots.</a:t>
            </a:r>
            <a:endParaRPr lang="en-US" dirty="0"/>
          </a:p>
          <a:p>
            <a:r>
              <a:rPr lang="en-US" dirty="0"/>
              <a:t>Neil and Stephen tell Cooper that they wish to be buried together in the same cemetery someday and Neil wants Cooper to help him tell his parents this wish, and ensure that Neil’s wish is respected when he is </a:t>
            </a:r>
            <a:r>
              <a:rPr lang="en-US" dirty="0" smtClean="0"/>
              <a:t>gone.</a:t>
            </a:r>
            <a:endParaRPr lang="en-US" dirty="0"/>
          </a:p>
          <a:p>
            <a:r>
              <a:rPr lang="en-US" dirty="0"/>
              <a:t>Cooper wonders what he should say and do </a:t>
            </a:r>
            <a:r>
              <a:rPr lang="en-US" dirty="0" smtClean="0"/>
              <a:t>next.</a:t>
            </a:r>
            <a:endParaRPr lang="en-US" dirty="0"/>
          </a:p>
        </p:txBody>
      </p:sp>
    </p:spTree>
    <p:extLst>
      <p:ext uri="{BB962C8B-B14F-4D97-AF65-F5344CB8AC3E}">
        <p14:creationId xmlns:p14="http://schemas.microsoft.com/office/powerpoint/2010/main" val="1851580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Two meanings of Dimensions of Diversity</a:t>
            </a:r>
          </a:p>
        </p:txBody>
      </p:sp>
      <p:sp>
        <p:nvSpPr>
          <p:cNvPr id="3" name="Content Placeholder 2"/>
          <p:cNvSpPr>
            <a:spLocks noGrp="1"/>
          </p:cNvSpPr>
          <p:nvPr>
            <p:ph idx="1"/>
          </p:nvPr>
        </p:nvSpPr>
        <p:spPr>
          <a:xfrm>
            <a:off x="457200" y="1600200"/>
            <a:ext cx="8229600" cy="5058146"/>
          </a:xfrm>
        </p:spPr>
        <p:txBody>
          <a:bodyPr>
            <a:normAutofit/>
          </a:bodyPr>
          <a:lstStyle/>
          <a:p>
            <a:r>
              <a:rPr lang="en-US" dirty="0"/>
              <a:t>Phrase “Dimension of Diversity” is an overarching term used to group various descriptions of </a:t>
            </a:r>
            <a:r>
              <a:rPr lang="en-US" dirty="0" smtClean="0"/>
              <a:t>differences.</a:t>
            </a:r>
            <a:endParaRPr lang="en-US" dirty="0"/>
          </a:p>
          <a:p>
            <a:r>
              <a:rPr lang="en-US" dirty="0"/>
              <a:t>“Dimensions of Diversity” also describes the concept or notion that competent social workers recognize the intersection of many factors that make individuals, families, groups, and communities </a:t>
            </a:r>
            <a:r>
              <a:rPr lang="en-US" dirty="0" smtClean="0"/>
              <a:t>unique.</a:t>
            </a:r>
            <a:endParaRPr lang="en-US" dirty="0"/>
          </a:p>
        </p:txBody>
      </p:sp>
    </p:spTree>
    <p:extLst>
      <p:ext uri="{BB962C8B-B14F-4D97-AF65-F5344CB8AC3E}">
        <p14:creationId xmlns:p14="http://schemas.microsoft.com/office/powerpoint/2010/main" val="3953316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Dimensions of Diversity Case 11.1 </a:t>
            </a:r>
          </a:p>
        </p:txBody>
      </p:sp>
      <p:sp>
        <p:nvSpPr>
          <p:cNvPr id="3" name="Content Placeholder 2"/>
          <p:cNvSpPr>
            <a:spLocks noGrp="1"/>
          </p:cNvSpPr>
          <p:nvPr>
            <p:ph idx="1"/>
          </p:nvPr>
        </p:nvSpPr>
        <p:spPr/>
        <p:txBody>
          <a:bodyPr/>
          <a:lstStyle/>
          <a:p>
            <a:r>
              <a:rPr lang="en-US" dirty="0"/>
              <a:t>Nelson Huff is working with </a:t>
            </a:r>
            <a:r>
              <a:rPr lang="en-US" dirty="0" err="1"/>
              <a:t>Seo-yun</a:t>
            </a:r>
            <a:r>
              <a:rPr lang="en-US" dirty="0"/>
              <a:t>, a 72-year old woman from </a:t>
            </a:r>
            <a:r>
              <a:rPr lang="en-US" dirty="0" err="1"/>
              <a:t>Daegu</a:t>
            </a:r>
            <a:r>
              <a:rPr lang="en-US" dirty="0"/>
              <a:t>, South Korea who is now a widow living in Charlotte, North </a:t>
            </a:r>
            <a:r>
              <a:rPr lang="en-US" dirty="0" smtClean="0"/>
              <a:t>Carolina.</a:t>
            </a:r>
            <a:endParaRPr lang="en-US" dirty="0"/>
          </a:p>
          <a:p>
            <a:r>
              <a:rPr lang="en-US" dirty="0"/>
              <a:t>Gender, age, culture, immigration status, living situation, class, and even religion all intersect to make </a:t>
            </a:r>
            <a:r>
              <a:rPr lang="en-US" dirty="0" err="1"/>
              <a:t>Seo-yun</a:t>
            </a:r>
            <a:r>
              <a:rPr lang="en-US" dirty="0"/>
              <a:t> </a:t>
            </a:r>
            <a:r>
              <a:rPr lang="en-US" dirty="0" smtClean="0"/>
              <a:t>unique.</a:t>
            </a:r>
            <a:endParaRPr lang="en-US" dirty="0"/>
          </a:p>
        </p:txBody>
      </p:sp>
    </p:spTree>
    <p:extLst>
      <p:ext uri="{BB962C8B-B14F-4D97-AF65-F5344CB8AC3E}">
        <p14:creationId xmlns:p14="http://schemas.microsoft.com/office/powerpoint/2010/main" val="4056266846"/>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Oxford Slides template</Template>
  <TotalTime>16</TotalTime>
  <Words>3188</Words>
  <Application>Microsoft Office PowerPoint</Application>
  <PresentationFormat>On-screen Show (4:3)</PresentationFormat>
  <Paragraphs>197</Paragraphs>
  <Slides>32</Slides>
  <Notes>0</Notes>
  <HiddenSlides>0</HiddenSlides>
  <MMClips>0</MMClips>
  <ScaleCrop>false</ScaleCrop>
  <HeadingPairs>
    <vt:vector size="4" baseType="variant">
      <vt:variant>
        <vt:lpstr>Theme</vt:lpstr>
      </vt:variant>
      <vt:variant>
        <vt:i4>2</vt:i4>
      </vt:variant>
      <vt:variant>
        <vt:lpstr>Slide Titles</vt:lpstr>
      </vt:variant>
      <vt:variant>
        <vt:i4>32</vt:i4>
      </vt:variant>
    </vt:vector>
  </HeadingPairs>
  <TitlesOfParts>
    <vt:vector size="34" baseType="lpstr">
      <vt:lpstr>Custom Design</vt:lpstr>
      <vt:lpstr>1_Custom Design</vt:lpstr>
      <vt:lpstr>Competence-Based Social Work: The Profession of Caring, Knowing, and Serving  Chapter 11: The Dimensions of Diversity</vt:lpstr>
      <vt:lpstr>Case Vignette 11.1- Nelson Huff </vt:lpstr>
      <vt:lpstr>Case 11.1 Continued</vt:lpstr>
      <vt:lpstr>Case Vignette 11.2-Julie Shelton</vt:lpstr>
      <vt:lpstr>Case 11.2 Continued </vt:lpstr>
      <vt:lpstr>Case Vignette 11.3-Cooper Fletcher</vt:lpstr>
      <vt:lpstr>Case 11.3 Continued</vt:lpstr>
      <vt:lpstr>Two meanings of Dimensions of Diversity</vt:lpstr>
      <vt:lpstr>Dimensions of Diversity Case 11.1 </vt:lpstr>
      <vt:lpstr>Dimensions of Diversity Case 11.2 </vt:lpstr>
      <vt:lpstr>Dimensions of Diversity Case 11.3</vt:lpstr>
      <vt:lpstr>Cultural Competence and Diversity: Another Example of an Inherent Tension</vt:lpstr>
      <vt:lpstr>Cultural Competence and Diversity: Another Example of an Inherent Tension Continued</vt:lpstr>
      <vt:lpstr>Different Dimensions of Diversity</vt:lpstr>
      <vt:lpstr>Sex, Gender, Gender Identity, and Sexual Orientation</vt:lpstr>
      <vt:lpstr>Sex, Gender, Gender Identity, and Sexual Orientation</vt:lpstr>
      <vt:lpstr>Sex, Gender, Gender Identity, and Sexual Orientation</vt:lpstr>
      <vt:lpstr>Color and Race</vt:lpstr>
      <vt:lpstr>Color and Race Continued</vt:lpstr>
      <vt:lpstr>Ethnicity, Culture, and Immigration Status</vt:lpstr>
      <vt:lpstr>Ethnicity, Culture, and Immigration Status</vt:lpstr>
      <vt:lpstr>Ethnicity, Culture, and Immigration Status</vt:lpstr>
      <vt:lpstr>Assimilation and Biculturalism</vt:lpstr>
      <vt:lpstr>Separation and Marginalization</vt:lpstr>
      <vt:lpstr>Religion, Political Ideology, and Social Class</vt:lpstr>
      <vt:lpstr>Religion, Political Ideology, and Social Class</vt:lpstr>
      <vt:lpstr>Age and Disability</vt:lpstr>
      <vt:lpstr>Summary </vt:lpstr>
      <vt:lpstr>Engaged Learning: Discussion Questions</vt:lpstr>
      <vt:lpstr>Engaged Learning: Case Vignettes</vt:lpstr>
      <vt:lpstr>References</vt:lpstr>
      <vt:lpstr>References Continued</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11-The Dimensions of Diversity</dc:title>
  <dc:creator>BUCKLEY, Jacqueline</dc:creator>
  <cp:lastModifiedBy>BUCKLEY, Jacqueline</cp:lastModifiedBy>
  <cp:revision>4</cp:revision>
  <dcterms:created xsi:type="dcterms:W3CDTF">2019-04-08T18:33:39Z</dcterms:created>
  <dcterms:modified xsi:type="dcterms:W3CDTF">2019-04-09T14:28:46Z</dcterms:modified>
</cp:coreProperties>
</file>